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82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74" r:id="rId12"/>
    <p:sldId id="259" r:id="rId13"/>
    <p:sldId id="260" r:id="rId14"/>
    <p:sldId id="281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5" r:id="rId25"/>
    <p:sldId id="270" r:id="rId26"/>
    <p:sldId id="276" r:id="rId27"/>
    <p:sldId id="277" r:id="rId28"/>
    <p:sldId id="278" r:id="rId29"/>
    <p:sldId id="279" r:id="rId30"/>
    <p:sldId id="280" r:id="rId3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7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B656-729C-4304-81B9-CF989356D78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7221A-F6B8-4FA7-AE49-5C884833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7221A-F6B8-4FA7-AE49-5C884833A5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808565"/>
            <a:ext cx="7398669" cy="31273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66" y="4809691"/>
            <a:ext cx="2538614" cy="3138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935422"/>
            <a:ext cx="7398670" cy="18817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517166" y="2935422"/>
            <a:ext cx="2538615" cy="1881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266" y="3098204"/>
            <a:ext cx="6676195" cy="1556146"/>
          </a:xfrm>
        </p:spPr>
        <p:txBody>
          <a:bodyPr anchor="b">
            <a:noAutofit/>
          </a:bodyPr>
          <a:lstStyle>
            <a:lvl1pPr algn="r"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266" y="4979913"/>
            <a:ext cx="6718911" cy="1266712"/>
          </a:xfrm>
        </p:spPr>
        <p:txBody>
          <a:bodyPr>
            <a:normAutofit/>
          </a:bodyPr>
          <a:lstStyle>
            <a:lvl1pPr marL="0" indent="0" algn="r">
              <a:buNone/>
              <a:defRPr sz="220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11221" y="6727680"/>
            <a:ext cx="2263140" cy="413808"/>
          </a:xfrm>
        </p:spPr>
        <p:txBody>
          <a:bodyPr/>
          <a:lstStyle/>
          <a:p>
            <a:fld id="{3852909B-09F8-4BD5-AF55-A665955BBD6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1" y="6727682"/>
            <a:ext cx="4423833" cy="4138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1440" y="3117049"/>
            <a:ext cx="1507322" cy="1537301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5181600"/>
            <a:ext cx="10078166" cy="1900640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3" y="5339832"/>
            <a:ext cx="7584247" cy="617080"/>
          </a:xfrm>
        </p:spPr>
        <p:txBody>
          <a:bodyPr anchor="b">
            <a:normAutofit/>
          </a:bodyPr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4803" y="690878"/>
            <a:ext cx="7586187" cy="406818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741" y="5956911"/>
            <a:ext cx="7584249" cy="620862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2082" y="5339485"/>
            <a:ext cx="1264820" cy="123622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0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5181600"/>
            <a:ext cx="10078166" cy="1900640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81" y="690877"/>
            <a:ext cx="7586187" cy="4071783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802" y="5338385"/>
            <a:ext cx="7578066" cy="1248666"/>
          </a:xfrm>
        </p:spPr>
        <p:txBody>
          <a:bodyPr anchor="ctr"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2082" y="5339832"/>
            <a:ext cx="1264820" cy="123622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5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5181600"/>
            <a:ext cx="10078166" cy="1900640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14" y="699248"/>
            <a:ext cx="7067662" cy="3440869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8382" y="4148865"/>
            <a:ext cx="6586504" cy="622164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802" y="5338385"/>
            <a:ext cx="7594311" cy="1248666"/>
          </a:xfrm>
        </p:spPr>
        <p:txBody>
          <a:bodyPr anchor="ctr">
            <a:normAutofit/>
          </a:bodyPr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2082" y="5337916"/>
            <a:ext cx="1264820" cy="123622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8025" y="847865"/>
            <a:ext cx="586740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63910" y="3398383"/>
            <a:ext cx="502920" cy="662747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2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76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5181600"/>
            <a:ext cx="10078166" cy="1900640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02" y="5338385"/>
            <a:ext cx="7586187" cy="668454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803" y="6006836"/>
            <a:ext cx="7586187" cy="580215"/>
          </a:xfrm>
        </p:spPr>
        <p:txBody>
          <a:bodyPr anchor="t"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2082" y="5337916"/>
            <a:ext cx="1264820" cy="123622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1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690880"/>
            <a:ext cx="10078166" cy="1900640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803" y="853658"/>
            <a:ext cx="7586187" cy="122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85892" y="2640088"/>
            <a:ext cx="241401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3755" y="3417329"/>
            <a:ext cx="2414016" cy="33019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66254" y="2648456"/>
            <a:ext cx="241401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67681" y="3408961"/>
            <a:ext cx="2414016" cy="33019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48750" y="2648456"/>
            <a:ext cx="241401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56872" y="3408960"/>
            <a:ext cx="2414016" cy="33019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690880"/>
            <a:ext cx="10078166" cy="1900640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84803" y="853658"/>
            <a:ext cx="7586187" cy="122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85631" y="4870503"/>
            <a:ext cx="241148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85631" y="2648456"/>
            <a:ext cx="2411483" cy="1727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85631" y="5523600"/>
            <a:ext cx="2411483" cy="1204078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7547" y="4870503"/>
            <a:ext cx="2436577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57547" y="2648456"/>
            <a:ext cx="2436577" cy="1727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56432" y="5523599"/>
            <a:ext cx="2439804" cy="1204078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54132" y="4870503"/>
            <a:ext cx="241376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754130" y="2648456"/>
            <a:ext cx="2413766" cy="1727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754028" y="5523597"/>
            <a:ext cx="2416963" cy="1204078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7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690880"/>
            <a:ext cx="10078166" cy="1900640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03" y="853658"/>
            <a:ext cx="7586187" cy="12250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82FE-38CB-4EF0-933A-9DB1E0083DE7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8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918460" y="3136272"/>
            <a:ext cx="7777562" cy="150501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11278" y="690877"/>
            <a:ext cx="1176562" cy="5056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1266" y="690878"/>
            <a:ext cx="7233995" cy="6036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32058" y="6727680"/>
            <a:ext cx="2263140" cy="413808"/>
          </a:xfrm>
        </p:spPr>
        <p:txBody>
          <a:bodyPr/>
          <a:lstStyle/>
          <a:p>
            <a:fld id="{C8C4D7EC-FC7F-48C5-AE2E-706146BC4953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266" y="6727682"/>
            <a:ext cx="4970855" cy="4138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267" y="6156833"/>
            <a:ext cx="1264600" cy="1442847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24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2092-A378-438B-AB8A-506B7FAD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203118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28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24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690880"/>
            <a:ext cx="10078166" cy="1900640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A65E-2E7B-45D1-A4B9-0680C068B11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32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0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2372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5651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06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941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05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043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994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392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1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3092223"/>
            <a:ext cx="10078166" cy="1900640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03" y="3252548"/>
            <a:ext cx="7578065" cy="1236226"/>
          </a:xfrm>
        </p:spPr>
        <p:txBody>
          <a:bodyPr anchor="ctr">
            <a:normAutofit/>
          </a:bodyPr>
          <a:lstStyle>
            <a:lvl1pPr algn="r">
              <a:defRPr sz="3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03" y="4796462"/>
            <a:ext cx="7578065" cy="1931219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2391" y="6727680"/>
            <a:ext cx="2263140" cy="413808"/>
          </a:xfrm>
        </p:spPr>
        <p:txBody>
          <a:bodyPr/>
          <a:lstStyle/>
          <a:p>
            <a:fld id="{AC75D96E-8D7E-422E-A2A8-D28C1B4E7B8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1" y="6727682"/>
            <a:ext cx="5318140" cy="4138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2082" y="3252549"/>
            <a:ext cx="1264820" cy="123622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499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81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4356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435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749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0730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68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319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442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9726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87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90880"/>
            <a:ext cx="10078166" cy="1900640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853658"/>
            <a:ext cx="7576129" cy="122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741" y="2648456"/>
            <a:ext cx="3693689" cy="40792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41" y="2648456"/>
            <a:ext cx="3695627" cy="40792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3118-2D63-46DE-A5FD-62B7769B1823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357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807396"/>
            <a:ext cx="9863847" cy="60311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2518" y="7170214"/>
            <a:ext cx="3394710" cy="413808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5" smtClean="0"/>
              <a:t>Laravel </a:t>
            </a:r>
            <a:r>
              <a:rPr lang="en-US" spc="30" smtClean="0"/>
              <a:t>5.*/ </a:t>
            </a:r>
            <a:r>
              <a:rPr lang="en-US" smtClean="0"/>
              <a:t>lập </a:t>
            </a:r>
            <a:r>
              <a:rPr lang="en-US" spc="15" smtClean="0"/>
              <a:t>trình </a:t>
            </a:r>
            <a:r>
              <a:rPr lang="en-US" spc="20" smtClean="0"/>
              <a:t>ứng </a:t>
            </a:r>
            <a:r>
              <a:rPr lang="en-US" spc="15" smtClean="0"/>
              <a:t>dụng </a:t>
            </a:r>
            <a:r>
              <a:rPr lang="en-US" spc="20" smtClean="0"/>
              <a:t>web </a:t>
            </a:r>
            <a:r>
              <a:rPr lang="en-US" spc="-25" smtClean="0"/>
              <a:t>với </a:t>
            </a:r>
            <a:r>
              <a:rPr lang="en-US" spc="-15" smtClean="0"/>
              <a:t>laravel</a:t>
            </a:r>
            <a:r>
              <a:rPr lang="en-US" spc="-90" smtClean="0"/>
              <a:t> </a:t>
            </a:r>
            <a:r>
              <a:rPr lang="en-US" spc="5" smtClean="0"/>
              <a:t>framework</a:t>
            </a:r>
            <a:endParaRPr lang="en-US" spc="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333" y="7116315"/>
            <a:ext cx="2263140" cy="413808"/>
          </a:xfrm>
          <a:prstGeom prst="rect">
            <a:avLst/>
          </a:prstGeo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spc="5" smtClean="0"/>
              <a:t>‹#›</a:t>
            </a:fld>
            <a:endParaRPr lang="en-US" spc="5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7" y="1602157"/>
            <a:ext cx="9829325" cy="5460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690880"/>
            <a:ext cx="10078166" cy="1900640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03" y="853661"/>
            <a:ext cx="7586187" cy="1225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087" y="2648458"/>
            <a:ext cx="3459588" cy="78555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02" y="3434011"/>
            <a:ext cx="3703750" cy="3293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911" y="2648456"/>
            <a:ext cx="3460080" cy="78435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7242" y="3434011"/>
            <a:ext cx="3703748" cy="3293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95C9-E353-4D5F-9DEE-820E2A1F9C49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690880"/>
            <a:ext cx="10078166" cy="1900640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670-3E6A-43D3-8215-C1C48E0C965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8488939" y="2236364"/>
            <a:ext cx="1589227" cy="1635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81847" y="690880"/>
            <a:ext cx="1576554" cy="1550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4154-F461-49B9-A649-5772D9210BB9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1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90880"/>
            <a:ext cx="10078166" cy="1900640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03" y="853657"/>
            <a:ext cx="7586187" cy="1225065"/>
          </a:xfrm>
        </p:spPr>
        <p:txBody>
          <a:bodyPr anchor="ctr">
            <a:normAutofit/>
          </a:bodyPr>
          <a:lstStyle>
            <a:lvl1pPr>
              <a:defRPr sz="3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5823" y="2648458"/>
            <a:ext cx="4305167" cy="40792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741" y="2648457"/>
            <a:ext cx="3075864" cy="4079226"/>
          </a:xfrm>
        </p:spPr>
        <p:txBody>
          <a:bodyPr anchor="ctr"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1323-B5E5-4968-904B-943CFA4A926F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3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90880"/>
            <a:ext cx="10078166" cy="1900640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03" y="853658"/>
            <a:ext cx="7586187" cy="1225063"/>
          </a:xfrm>
        </p:spPr>
        <p:txBody>
          <a:bodyPr anchor="ctr">
            <a:normAutofit/>
          </a:bodyPr>
          <a:lstStyle>
            <a:lvl1pPr>
              <a:defRPr sz="3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62052" y="2648457"/>
            <a:ext cx="4308939" cy="4079220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802" y="2648458"/>
            <a:ext cx="3078336" cy="4079224"/>
          </a:xfrm>
        </p:spPr>
        <p:txBody>
          <a:bodyPr anchor="ctr"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2EE3-1862-478D-ABFA-CE4447D28533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5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4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058400" cy="777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803" y="853658"/>
            <a:ext cx="7586187" cy="1225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1" y="2648456"/>
            <a:ext cx="7576128" cy="407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4669" y="6727680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B1F-4A78-4DE2-B1E7-52FA32BE558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1" y="6727682"/>
            <a:ext cx="5318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3460" y="853659"/>
            <a:ext cx="1273441" cy="123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77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&amp;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406671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&amp; Limit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87" y="2929891"/>
            <a:ext cx="7800975" cy="187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949" y="4806316"/>
            <a:ext cx="504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By, Group By,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9" y="5410200"/>
            <a:ext cx="86868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803" y="844545"/>
            <a:ext cx="7586187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Eloquent ORM</a:t>
            </a:r>
            <a:endParaRPr spc="70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55600" marR="267335" indent="-342900">
              <a:lnSpc>
                <a:spcPct val="150000"/>
              </a:lnSpc>
              <a:spcBef>
                <a:spcPts val="434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Trong laravel tích </a:t>
            </a:r>
            <a:r>
              <a:rPr lang="vi-VN" spc="-65" dirty="0" smtClean="0">
                <a:solidFill>
                  <a:schemeClr val="tx1"/>
                </a:solidFill>
                <a:latin typeface="Times New Roman"/>
                <a:cs typeface="Times New Roman"/>
              </a:rPr>
              <a:t>hợ</a:t>
            </a:r>
            <a:r>
              <a:rPr lang="en-US" spc="-65" dirty="0" smtClean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vi-VN" spc="-6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b="1" spc="-65" dirty="0">
                <a:solidFill>
                  <a:schemeClr val="tx1"/>
                </a:solidFill>
                <a:latin typeface="Times New Roman"/>
                <a:cs typeface="Times New Roman"/>
              </a:rPr>
              <a:t>Eloquent ORM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là một thư viện cung cấp các phương thức thao tác trên CSDL một cách dễ dàng nhanh chóng và hiệu quả người ta gọi là  </a:t>
            </a:r>
            <a:r>
              <a:rPr lang="vi-VN" b="1" spc="-65" dirty="0">
                <a:solidFill>
                  <a:schemeClr val="tx1"/>
                </a:solidFill>
                <a:latin typeface="Times New Roman"/>
                <a:cs typeface="Times New Roman"/>
              </a:rPr>
              <a:t>ActiveRecord</a:t>
            </a:r>
          </a:p>
          <a:p>
            <a:pPr marL="355600" marR="267335" indent="-342900">
              <a:lnSpc>
                <a:spcPct val="150000"/>
              </a:lnSpc>
              <a:spcBef>
                <a:spcPts val="434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Đặc biệt </a:t>
            </a:r>
            <a:r>
              <a:rPr lang="vi-VN" b="1" spc="-65" dirty="0">
                <a:solidFill>
                  <a:schemeClr val="tx1"/>
                </a:solidFill>
                <a:latin typeface="Times New Roman"/>
                <a:cs typeface="Times New Roman"/>
              </a:rPr>
              <a:t>Eloquent ORM 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cung cấp phương thức relation ship ( join giữa nhiều bảng với  nhau ) cực kỳ mềm dẻo và hiểu quả</a:t>
            </a:r>
          </a:p>
          <a:p>
            <a:pPr marL="355600" marR="267335" indent="-342900">
              <a:lnSpc>
                <a:spcPct val="150000"/>
              </a:lnSpc>
              <a:spcBef>
                <a:spcPts val="434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Trước khi vào bài viết này thì các bạn cần cấu hình kết nối CSDL của các bạn trước </a:t>
            </a:r>
          </a:p>
          <a:p>
            <a:pPr marL="355600" marR="267335" indent="-342900">
              <a:lnSpc>
                <a:spcPct val="150000"/>
              </a:lnSpc>
              <a:spcBef>
                <a:spcPts val="434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Xem lại bài trước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6590" y="7066059"/>
            <a:ext cx="128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fld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10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Tạo</a:t>
            </a:r>
            <a:r>
              <a:rPr spc="-114" dirty="0"/>
              <a:t> </a:t>
            </a:r>
            <a:r>
              <a:rPr spc="60" dirty="0"/>
              <a:t>model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586741" y="2648457"/>
            <a:ext cx="7576128" cy="2609344"/>
          </a:xfrm>
        </p:spPr>
        <p:txBody>
          <a:bodyPr>
            <a:normAutofit fontScale="92500" lnSpcReduction="10000"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35" dirty="0" smtClean="0">
                <a:latin typeface="Times New Roman"/>
                <a:cs typeface="Times New Roman"/>
              </a:rPr>
              <a:t>B</a:t>
            </a:r>
            <a:r>
              <a:rPr lang="vi-VN" spc="-5" dirty="0" smtClean="0">
                <a:latin typeface="Times New Roman"/>
                <a:cs typeface="Times New Roman"/>
              </a:rPr>
              <a:t>ây</a:t>
            </a:r>
            <a:r>
              <a:rPr lang="vi-VN" spc="-50" dirty="0" smtClean="0">
                <a:latin typeface="Times New Roman"/>
                <a:cs typeface="Times New Roman"/>
              </a:rPr>
              <a:t> </a:t>
            </a:r>
            <a:r>
              <a:rPr lang="vi-VN" spc="-15" dirty="0">
                <a:latin typeface="Times New Roman"/>
                <a:cs typeface="Times New Roman"/>
              </a:rPr>
              <a:t>giờ</a:t>
            </a:r>
            <a:r>
              <a:rPr lang="vi-VN" spc="-6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chúng</a:t>
            </a:r>
            <a:r>
              <a:rPr lang="vi-VN" spc="-30" dirty="0">
                <a:latin typeface="Times New Roman"/>
                <a:cs typeface="Times New Roman"/>
              </a:rPr>
              <a:t> </a:t>
            </a:r>
            <a:r>
              <a:rPr lang="vi-VN" spc="65" dirty="0">
                <a:latin typeface="Times New Roman"/>
                <a:cs typeface="Times New Roman"/>
              </a:rPr>
              <a:t>ta</a:t>
            </a:r>
            <a:r>
              <a:rPr lang="vi-VN" spc="-60" dirty="0">
                <a:latin typeface="Times New Roman"/>
                <a:cs typeface="Times New Roman"/>
              </a:rPr>
              <a:t> </a:t>
            </a:r>
            <a:r>
              <a:rPr lang="vi-VN" spc="45" dirty="0">
                <a:latin typeface="Times New Roman"/>
                <a:cs typeface="Times New Roman"/>
              </a:rPr>
              <a:t>sẽ</a:t>
            </a:r>
            <a:r>
              <a:rPr lang="vi-VN" spc="-40" dirty="0">
                <a:latin typeface="Times New Roman"/>
                <a:cs typeface="Times New Roman"/>
              </a:rPr>
              <a:t> </a:t>
            </a:r>
            <a:r>
              <a:rPr lang="vi-VN" spc="55" dirty="0">
                <a:latin typeface="Times New Roman"/>
                <a:cs typeface="Times New Roman"/>
              </a:rPr>
              <a:t>tạo</a:t>
            </a:r>
            <a:r>
              <a:rPr lang="vi-VN" spc="-30" dirty="0">
                <a:latin typeface="Times New Roman"/>
                <a:cs typeface="Times New Roman"/>
              </a:rPr>
              <a:t> </a:t>
            </a:r>
            <a:r>
              <a:rPr lang="vi-VN" spc="20" dirty="0">
                <a:latin typeface="Times New Roman"/>
                <a:cs typeface="Times New Roman"/>
              </a:rPr>
              <a:t>model</a:t>
            </a:r>
            <a:r>
              <a:rPr lang="vi-VN" spc="-30" dirty="0">
                <a:latin typeface="Times New Roman"/>
                <a:cs typeface="Times New Roman"/>
              </a:rPr>
              <a:t> </a:t>
            </a:r>
            <a:r>
              <a:rPr lang="vi-VN" spc="10" dirty="0">
                <a:latin typeface="Times New Roman"/>
                <a:cs typeface="Times New Roman"/>
              </a:rPr>
              <a:t>cho</a:t>
            </a:r>
            <a:r>
              <a:rPr lang="vi-VN" spc="-25" dirty="0">
                <a:latin typeface="Times New Roman"/>
                <a:cs typeface="Times New Roman"/>
              </a:rPr>
              <a:t> </a:t>
            </a:r>
            <a:r>
              <a:rPr lang="vi-VN" spc="15" dirty="0">
                <a:latin typeface="Times New Roman"/>
                <a:cs typeface="Times New Roman"/>
              </a:rPr>
              <a:t>bảng</a:t>
            </a:r>
            <a:r>
              <a:rPr lang="vi-VN" spc="-45" dirty="0">
                <a:latin typeface="Times New Roman"/>
                <a:cs typeface="Times New Roman"/>
              </a:rPr>
              <a:t> </a:t>
            </a:r>
            <a:r>
              <a:rPr lang="vi-VN" spc="5" dirty="0">
                <a:latin typeface="Times New Roman"/>
                <a:cs typeface="Times New Roman"/>
              </a:rPr>
              <a:t>category</a:t>
            </a:r>
            <a:r>
              <a:rPr lang="vi-VN" spc="-20" dirty="0">
                <a:latin typeface="Times New Roman"/>
                <a:cs typeface="Times New Roman"/>
              </a:rPr>
              <a:t> </a:t>
            </a:r>
            <a:r>
              <a:rPr lang="en-US" spc="15" dirty="0" err="1" smtClean="0">
                <a:latin typeface="Times New Roman"/>
                <a:cs typeface="Times New Roman"/>
              </a:rPr>
              <a:t>bằng</a:t>
            </a:r>
            <a:r>
              <a:rPr lang="vi-VN" spc="15" dirty="0" smtClean="0">
                <a:latin typeface="Times New Roman"/>
                <a:cs typeface="Times New Roman"/>
              </a:rPr>
              <a:t> </a:t>
            </a:r>
            <a:r>
              <a:rPr lang="vi-VN" spc="-5" dirty="0" smtClean="0">
                <a:latin typeface="Times New Roman"/>
                <a:cs typeface="Times New Roman"/>
              </a:rPr>
              <a:t>cách</a:t>
            </a:r>
            <a:r>
              <a:rPr lang="vi-VN" spc="-125" dirty="0" smtClean="0">
                <a:latin typeface="Times New Roman"/>
                <a:cs typeface="Times New Roman"/>
              </a:rPr>
              <a:t> </a:t>
            </a:r>
            <a:r>
              <a:rPr lang="vi-VN" spc="30" dirty="0" smtClean="0">
                <a:latin typeface="Times New Roman"/>
                <a:cs typeface="Times New Roman"/>
              </a:rPr>
              <a:t>sau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vi-VN" spc="-35" dirty="0" smtClean="0">
                <a:latin typeface="Times New Roman"/>
                <a:cs typeface="Times New Roman"/>
              </a:rPr>
              <a:t>Sử </a:t>
            </a:r>
            <a:r>
              <a:rPr lang="vi-VN" spc="15" dirty="0">
                <a:latin typeface="Times New Roman"/>
                <a:cs typeface="Times New Roman"/>
              </a:rPr>
              <a:t>dụng </a:t>
            </a:r>
            <a:r>
              <a:rPr lang="vi-VN" spc="20" dirty="0">
                <a:latin typeface="Times New Roman"/>
                <a:cs typeface="Times New Roman"/>
              </a:rPr>
              <a:t>lệnh </a:t>
            </a:r>
            <a:r>
              <a:rPr lang="vi-VN" spc="50" dirty="0">
                <a:latin typeface="Times New Roman"/>
                <a:cs typeface="Times New Roman"/>
              </a:rPr>
              <a:t>trên </a:t>
            </a:r>
            <a:r>
              <a:rPr lang="vi-VN" spc="20" dirty="0">
                <a:latin typeface="Times New Roman"/>
                <a:cs typeface="Times New Roman"/>
              </a:rPr>
              <a:t>command</a:t>
            </a:r>
            <a:r>
              <a:rPr lang="vi-VN" spc="-240" dirty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window</a:t>
            </a:r>
            <a:endParaRPr lang="vi-V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vi-VN" spc="10" dirty="0">
                <a:latin typeface="Times New Roman"/>
                <a:cs typeface="Times New Roman"/>
              </a:rPr>
              <a:t>Mở</a:t>
            </a:r>
            <a:r>
              <a:rPr lang="vi-VN" spc="-50" dirty="0">
                <a:latin typeface="Times New Roman"/>
                <a:cs typeface="Times New Roman"/>
              </a:rPr>
              <a:t> </a:t>
            </a:r>
            <a:r>
              <a:rPr lang="vi-VN" spc="20" dirty="0">
                <a:latin typeface="Times New Roman"/>
                <a:cs typeface="Times New Roman"/>
              </a:rPr>
              <a:t>command</a:t>
            </a:r>
            <a:r>
              <a:rPr lang="vi-VN" spc="-25" dirty="0">
                <a:latin typeface="Times New Roman"/>
                <a:cs typeface="Times New Roman"/>
              </a:rPr>
              <a:t> </a:t>
            </a:r>
            <a:r>
              <a:rPr lang="vi-VN" spc="15" dirty="0">
                <a:latin typeface="Times New Roman"/>
                <a:cs typeface="Times New Roman"/>
              </a:rPr>
              <a:t>của</a:t>
            </a:r>
            <a:r>
              <a:rPr lang="vi-VN" spc="-50" dirty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window</a:t>
            </a:r>
            <a:r>
              <a:rPr lang="vi-VN" spc="-20" dirty="0">
                <a:latin typeface="Times New Roman"/>
                <a:cs typeface="Times New Roman"/>
              </a:rPr>
              <a:t> </a:t>
            </a:r>
            <a:r>
              <a:rPr lang="vi-VN" spc="10" dirty="0">
                <a:latin typeface="Times New Roman"/>
                <a:cs typeface="Times New Roman"/>
              </a:rPr>
              <a:t>lên</a:t>
            </a:r>
            <a:r>
              <a:rPr lang="vi-VN" spc="-45" dirty="0">
                <a:latin typeface="Times New Roman"/>
                <a:cs typeface="Times New Roman"/>
              </a:rPr>
              <a:t> </a:t>
            </a:r>
            <a:r>
              <a:rPr lang="vi-VN" spc="15" dirty="0">
                <a:latin typeface="Times New Roman"/>
                <a:cs typeface="Times New Roman"/>
              </a:rPr>
              <a:t>tại</a:t>
            </a:r>
            <a:r>
              <a:rPr lang="vi-VN" spc="-50" dirty="0">
                <a:latin typeface="Times New Roman"/>
                <a:cs typeface="Times New Roman"/>
              </a:rPr>
              <a:t> </a:t>
            </a:r>
            <a:r>
              <a:rPr lang="vi-VN" spc="70" dirty="0">
                <a:latin typeface="Times New Roman"/>
                <a:cs typeface="Times New Roman"/>
              </a:rPr>
              <a:t>thư</a:t>
            </a:r>
            <a:r>
              <a:rPr lang="vi-VN" spc="-40" dirty="0">
                <a:latin typeface="Times New Roman"/>
                <a:cs typeface="Times New Roman"/>
              </a:rPr>
              <a:t> </a:t>
            </a:r>
            <a:r>
              <a:rPr lang="vi-VN" spc="5" dirty="0">
                <a:latin typeface="Times New Roman"/>
                <a:cs typeface="Times New Roman"/>
              </a:rPr>
              <a:t>mục</a:t>
            </a:r>
            <a:r>
              <a:rPr lang="vi-VN" spc="-20" dirty="0">
                <a:latin typeface="Times New Roman"/>
                <a:cs typeface="Times New Roman"/>
              </a:rPr>
              <a:t> </a:t>
            </a:r>
            <a:r>
              <a:rPr lang="vi-VN" spc="65" dirty="0">
                <a:latin typeface="Times New Roman"/>
                <a:cs typeface="Times New Roman"/>
              </a:rPr>
              <a:t>dự</a:t>
            </a:r>
            <a:r>
              <a:rPr lang="vi-VN" spc="-55" dirty="0">
                <a:latin typeface="Times New Roman"/>
                <a:cs typeface="Times New Roman"/>
              </a:rPr>
              <a:t> </a:t>
            </a:r>
            <a:r>
              <a:rPr lang="vi-VN" spc="45" dirty="0">
                <a:latin typeface="Times New Roman"/>
                <a:cs typeface="Times New Roman"/>
              </a:rPr>
              <a:t>án</a:t>
            </a:r>
            <a:r>
              <a:rPr lang="vi-VN" spc="-25" dirty="0">
                <a:latin typeface="Times New Roman"/>
                <a:cs typeface="Times New Roman"/>
              </a:rPr>
              <a:t> </a:t>
            </a:r>
            <a:r>
              <a:rPr lang="vi-VN" spc="-15" dirty="0">
                <a:latin typeface="Times New Roman"/>
                <a:cs typeface="Times New Roman"/>
              </a:rPr>
              <a:t>laravel</a:t>
            </a:r>
            <a:r>
              <a:rPr lang="vi-VN" spc="-50" dirty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gõ</a:t>
            </a:r>
            <a:r>
              <a:rPr lang="vi-VN" spc="-30" dirty="0">
                <a:latin typeface="Times New Roman"/>
                <a:cs typeface="Times New Roman"/>
              </a:rPr>
              <a:t> </a:t>
            </a:r>
            <a:r>
              <a:rPr lang="vi-VN" spc="15" dirty="0">
                <a:latin typeface="Times New Roman"/>
                <a:cs typeface="Times New Roman"/>
              </a:rPr>
              <a:t>lệnh</a:t>
            </a:r>
            <a:r>
              <a:rPr lang="vi-VN" spc="-40" dirty="0">
                <a:latin typeface="Times New Roman"/>
                <a:cs typeface="Times New Roman"/>
              </a:rPr>
              <a:t> </a:t>
            </a:r>
            <a:r>
              <a:rPr lang="vi-VN" spc="25" dirty="0">
                <a:latin typeface="Times New Roman"/>
                <a:cs typeface="Times New Roman"/>
              </a:rPr>
              <a:t>sau</a:t>
            </a:r>
            <a:r>
              <a:rPr lang="vi-VN" spc="-45" dirty="0">
                <a:latin typeface="Times New Roman"/>
                <a:cs typeface="Times New Roman"/>
              </a:rPr>
              <a:t> </a:t>
            </a:r>
            <a:r>
              <a:rPr lang="vi-VN" spc="-25" dirty="0">
                <a:latin typeface="Times New Roman"/>
                <a:cs typeface="Times New Roman"/>
              </a:rPr>
              <a:t>và</a:t>
            </a:r>
            <a:r>
              <a:rPr lang="vi-VN" spc="-50" dirty="0">
                <a:latin typeface="Times New Roman"/>
                <a:cs typeface="Times New Roman"/>
              </a:rPr>
              <a:t> </a:t>
            </a:r>
            <a:r>
              <a:rPr lang="vi-VN" spc="40" dirty="0">
                <a:latin typeface="Times New Roman"/>
                <a:cs typeface="Times New Roman"/>
              </a:rPr>
              <a:t>nhấn</a:t>
            </a:r>
            <a:r>
              <a:rPr lang="vi-VN" spc="-60" dirty="0">
                <a:latin typeface="Times New Roman"/>
                <a:cs typeface="Times New Roman"/>
              </a:rPr>
              <a:t> </a:t>
            </a:r>
            <a:r>
              <a:rPr lang="vi-VN" spc="55" dirty="0">
                <a:latin typeface="Times New Roman"/>
                <a:cs typeface="Times New Roman"/>
              </a:rPr>
              <a:t>enter</a:t>
            </a:r>
            <a:endParaRPr lang="vi-V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vi-VN" spc="50" dirty="0">
                <a:latin typeface="Times New Roman"/>
                <a:cs typeface="Times New Roman"/>
              </a:rPr>
              <a:t>php </a:t>
            </a:r>
            <a:r>
              <a:rPr lang="vi-VN" spc="40" dirty="0">
                <a:latin typeface="Times New Roman"/>
                <a:cs typeface="Times New Roman"/>
              </a:rPr>
              <a:t>artisan </a:t>
            </a:r>
            <a:r>
              <a:rPr lang="vi-VN" spc="30" dirty="0">
                <a:latin typeface="Times New Roman"/>
                <a:cs typeface="Times New Roman"/>
              </a:rPr>
              <a:t>make:model </a:t>
            </a:r>
            <a:r>
              <a:rPr lang="vi-VN" dirty="0">
                <a:latin typeface="Times New Roman"/>
                <a:cs typeface="Times New Roman"/>
              </a:rPr>
              <a:t>Category</a:t>
            </a:r>
            <a:r>
              <a:rPr lang="vi-VN" spc="-250" dirty="0">
                <a:latin typeface="Times New Roman"/>
                <a:cs typeface="Times New Roman"/>
              </a:rPr>
              <a:t> </a:t>
            </a:r>
            <a:r>
              <a:rPr lang="vi-VN" spc="15" dirty="0">
                <a:latin typeface="Times New Roman"/>
                <a:cs typeface="Times New Roman"/>
              </a:rPr>
              <a:t>–migration</a:t>
            </a:r>
            <a:endParaRPr lang="vi-V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vi-VN" spc="20" dirty="0">
                <a:latin typeface="Times New Roman"/>
                <a:cs typeface="Times New Roman"/>
              </a:rPr>
              <a:t>Một</a:t>
            </a:r>
            <a:r>
              <a:rPr lang="vi-VN" spc="-30" dirty="0">
                <a:latin typeface="Times New Roman"/>
                <a:cs typeface="Times New Roman"/>
              </a:rPr>
              <a:t> </a:t>
            </a:r>
            <a:r>
              <a:rPr lang="vi-VN" spc="25" dirty="0">
                <a:latin typeface="Times New Roman"/>
                <a:cs typeface="Times New Roman"/>
              </a:rPr>
              <a:t>thông</a:t>
            </a:r>
            <a:r>
              <a:rPr lang="vi-VN" spc="-35" dirty="0">
                <a:latin typeface="Times New Roman"/>
                <a:cs typeface="Times New Roman"/>
              </a:rPr>
              <a:t> </a:t>
            </a:r>
            <a:r>
              <a:rPr lang="vi-VN" spc="45" dirty="0">
                <a:latin typeface="Times New Roman"/>
                <a:cs typeface="Times New Roman"/>
              </a:rPr>
              <a:t>báo</a:t>
            </a:r>
            <a:r>
              <a:rPr lang="vi-VN" spc="-30" dirty="0">
                <a:latin typeface="Times New Roman"/>
                <a:cs typeface="Times New Roman"/>
              </a:rPr>
              <a:t> </a:t>
            </a:r>
            <a:r>
              <a:rPr lang="vi-VN" spc="40" dirty="0">
                <a:latin typeface="Times New Roman"/>
                <a:cs typeface="Times New Roman"/>
              </a:rPr>
              <a:t>hoàn</a:t>
            </a:r>
            <a:r>
              <a:rPr lang="vi-VN" spc="-25" dirty="0">
                <a:latin typeface="Times New Roman"/>
                <a:cs typeface="Times New Roman"/>
              </a:rPr>
              <a:t> </a:t>
            </a:r>
            <a:r>
              <a:rPr lang="vi-VN" spc="60" dirty="0">
                <a:latin typeface="Times New Roman"/>
                <a:cs typeface="Times New Roman"/>
              </a:rPr>
              <a:t>tất</a:t>
            </a:r>
            <a:r>
              <a:rPr lang="vi-VN" spc="-40" dirty="0">
                <a:latin typeface="Times New Roman"/>
                <a:cs typeface="Times New Roman"/>
              </a:rPr>
              <a:t> </a:t>
            </a:r>
            <a:r>
              <a:rPr lang="vi-VN" spc="20" dirty="0">
                <a:latin typeface="Times New Roman"/>
                <a:cs typeface="Times New Roman"/>
              </a:rPr>
              <a:t>hiện</a:t>
            </a:r>
            <a:r>
              <a:rPr lang="vi-VN" spc="-45" dirty="0">
                <a:latin typeface="Times New Roman"/>
                <a:cs typeface="Times New Roman"/>
              </a:rPr>
              <a:t> </a:t>
            </a:r>
            <a:r>
              <a:rPr lang="vi-VN" spc="15" dirty="0">
                <a:latin typeface="Times New Roman"/>
                <a:cs typeface="Times New Roman"/>
              </a:rPr>
              <a:t>ra</a:t>
            </a:r>
            <a:r>
              <a:rPr lang="vi-VN" spc="-20" dirty="0">
                <a:latin typeface="Times New Roman"/>
                <a:cs typeface="Times New Roman"/>
              </a:rPr>
              <a:t> </a:t>
            </a:r>
            <a:r>
              <a:rPr lang="vi-VN" spc="50" dirty="0">
                <a:latin typeface="Times New Roman"/>
                <a:cs typeface="Times New Roman"/>
              </a:rPr>
              <a:t>như</a:t>
            </a:r>
            <a:r>
              <a:rPr lang="vi-VN" spc="-40" dirty="0">
                <a:latin typeface="Times New Roman"/>
                <a:cs typeface="Times New Roman"/>
              </a:rPr>
              <a:t> </a:t>
            </a:r>
            <a:r>
              <a:rPr lang="vi-VN" spc="25" dirty="0" smtClean="0">
                <a:latin typeface="Times New Roman"/>
                <a:cs typeface="Times New Roman"/>
              </a:rPr>
              <a:t>sau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406590" y="7066059"/>
            <a:ext cx="128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685800" y="5562600"/>
            <a:ext cx="6368796" cy="1135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File model được tạo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28600" y="2514600"/>
            <a:ext cx="968616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590" y="7066059"/>
            <a:ext cx="128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File model được tạo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Trong hình bên các bạn có thể chú ý một  Số vấn đề sau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tx1"/>
                </a:solidFill>
              </a:rPr>
              <a:t>namespace</a:t>
            </a:r>
            <a:r>
              <a:rPr lang="vi-VN">
                <a:solidFill>
                  <a:schemeClr val="tx1"/>
                </a:solidFill>
              </a:rPr>
              <a:t>: là thư mục chứa file model ở đây là thư mục app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Trong trường hợp các bạn di chuyển thư mục khác chỉ cần thay đổi lại là được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tx1"/>
                </a:solidFill>
              </a:rPr>
              <a:t>use Illuminate\Database\Eloquent\Model </a:t>
            </a:r>
            <a:r>
              <a:rPr lang="vi-VN">
                <a:solidFill>
                  <a:schemeClr val="tx1"/>
                </a:solidFill>
              </a:rPr>
              <a:t>Là thư viện Eloquent ORM cung cấp, cần kế thừa đến nó để có thể sử dụng các phương thức thao tác dữ liệu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tx1"/>
                </a:solidFill>
              </a:rPr>
              <a:t>class Category extends Model</a:t>
            </a:r>
            <a:r>
              <a:rPr lang="vi-VN">
                <a:solidFill>
                  <a:schemeClr val="tx1"/>
                </a:solidFill>
              </a:rPr>
              <a:t>: tên class là Category và tên file cũng phải đặt tương tự như vậy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6590" y="7066059"/>
            <a:ext cx="128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fld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97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Khai </a:t>
            </a:r>
            <a:r>
              <a:rPr spc="105" dirty="0"/>
              <a:t>báo </a:t>
            </a:r>
            <a:r>
              <a:rPr spc="85" dirty="0"/>
              <a:t>thuộc </a:t>
            </a:r>
            <a:r>
              <a:rPr spc="55" dirty="0"/>
              <a:t>tính </a:t>
            </a:r>
            <a:r>
              <a:rPr spc="25" dirty="0"/>
              <a:t>cho</a:t>
            </a:r>
            <a:r>
              <a:rPr spc="-525" dirty="0"/>
              <a:t> </a:t>
            </a:r>
            <a:r>
              <a:rPr spc="60" dirty="0"/>
              <a:t>model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80"/>
              </a:spcBef>
              <a:buClr>
                <a:srgbClr val="004D4B"/>
              </a:buClr>
              <a:buSzPct val="50000"/>
              <a:tabLst>
                <a:tab pos="355600" algn="l"/>
              </a:tabLst>
            </a:pPr>
            <a:endParaRPr lang="vi-VN" sz="3200">
              <a:latin typeface="Times New Roman"/>
              <a:cs typeface="Times New Roman"/>
            </a:endParaRPr>
          </a:p>
          <a:p>
            <a:endParaRPr lang="en-US" sz="3200"/>
          </a:p>
        </p:txBody>
      </p:sp>
      <p:sp>
        <p:nvSpPr>
          <p:cNvPr id="7" name="object 7"/>
          <p:cNvSpPr/>
          <p:nvPr/>
        </p:nvSpPr>
        <p:spPr>
          <a:xfrm>
            <a:off x="1371600" y="2619909"/>
            <a:ext cx="6553200" cy="4521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590" y="7066059"/>
            <a:ext cx="128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Phương </a:t>
            </a:r>
            <a:r>
              <a:rPr spc="114" dirty="0"/>
              <a:t>thức</a:t>
            </a:r>
            <a:r>
              <a:rPr spc="-235" dirty="0"/>
              <a:t> </a:t>
            </a:r>
            <a:r>
              <a:rPr spc="-100" dirty="0"/>
              <a:t>all();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Phương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thức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all()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5" dirty="0">
                <a:solidFill>
                  <a:schemeClr val="tx1"/>
                </a:solidFill>
                <a:latin typeface="Times New Roman"/>
                <a:cs typeface="Times New Roman"/>
              </a:rPr>
              <a:t>sẽ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tương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err="1" smtClean="0">
                <a:latin typeface="Times New Roman"/>
                <a:cs typeface="Times New Roman"/>
              </a:rPr>
              <a:t>ứng</a:t>
            </a:r>
            <a:r>
              <a:rPr lang="vi-VN" spc="-4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0" dirty="0">
                <a:solidFill>
                  <a:schemeClr val="tx1"/>
                </a:solidFill>
                <a:latin typeface="Times New Roman"/>
                <a:cs typeface="Times New Roman"/>
              </a:rPr>
              <a:t>như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câu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0" dirty="0">
                <a:solidFill>
                  <a:schemeClr val="tx1"/>
                </a:solidFill>
                <a:latin typeface="Times New Roman"/>
                <a:cs typeface="Times New Roman"/>
              </a:rPr>
              <a:t>query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90" dirty="0">
                <a:solidFill>
                  <a:schemeClr val="tx1"/>
                </a:solidFill>
                <a:latin typeface="Times New Roman"/>
                <a:cs typeface="Times New Roman"/>
              </a:rPr>
              <a:t>SELECT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*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14" dirty="0">
                <a:solidFill>
                  <a:schemeClr val="tx1"/>
                </a:solidFill>
                <a:latin typeface="Times New Roman"/>
                <a:cs typeface="Times New Roman"/>
              </a:rPr>
              <a:t>FROM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0" dirty="0">
                <a:solidFill>
                  <a:schemeClr val="tx1"/>
                </a:solidFill>
                <a:latin typeface="Times New Roman"/>
                <a:cs typeface="Times New Roman"/>
              </a:rPr>
              <a:t>table_name</a:t>
            </a: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trong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5" dirty="0" smtClean="0">
                <a:solidFill>
                  <a:schemeClr val="tx1"/>
                </a:solidFill>
                <a:latin typeface="Times New Roman"/>
                <a:cs typeface="Times New Roman"/>
              </a:rPr>
              <a:t>mysql</a:t>
            </a:r>
            <a:endParaRPr lang="vi-VN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vi-VN" spc="-80" dirty="0">
                <a:solidFill>
                  <a:schemeClr val="tx1"/>
                </a:solidFill>
                <a:latin typeface="Times New Roman"/>
                <a:cs typeface="Times New Roman"/>
              </a:rPr>
              <a:t>Cú </a:t>
            </a:r>
            <a:r>
              <a:rPr lang="vi-VN" spc="20" dirty="0">
                <a:solidFill>
                  <a:schemeClr val="tx1"/>
                </a:solidFill>
                <a:latin typeface="Times New Roman"/>
                <a:cs typeface="Times New Roman"/>
              </a:rPr>
              <a:t>pháp:</a:t>
            </a:r>
            <a:r>
              <a:rPr lang="vi-VN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0" dirty="0" smtClean="0">
                <a:solidFill>
                  <a:schemeClr val="tx1"/>
                </a:solidFill>
                <a:latin typeface="Times New Roman"/>
                <a:cs typeface="Times New Roman"/>
              </a:rPr>
              <a:t>Category::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all</a:t>
            </a:r>
            <a:r>
              <a:rPr lang="vi-VN" spc="-20" dirty="0" smtClean="0">
                <a:solidFill>
                  <a:schemeClr val="tx1"/>
                </a:solidFill>
                <a:latin typeface="Times New Roman"/>
                <a:cs typeface="Times New Roman"/>
              </a:rPr>
              <a:t>();</a:t>
            </a:r>
            <a:endParaRPr lang="vi-VN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demo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cho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0" dirty="0">
                <a:solidFill>
                  <a:schemeClr val="tx1"/>
                </a:solidFill>
                <a:latin typeface="Times New Roman"/>
                <a:cs typeface="Times New Roman"/>
              </a:rPr>
              <a:t>phương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này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và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các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5" dirty="0">
                <a:solidFill>
                  <a:schemeClr val="tx1"/>
                </a:solidFill>
                <a:latin typeface="Times New Roman"/>
                <a:cs typeface="Times New Roman"/>
              </a:rPr>
              <a:t>phương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thức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khác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/>
                <a:cs typeface="Times New Roman"/>
              </a:rPr>
              <a:t>chúng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 dirty="0">
                <a:solidFill>
                  <a:schemeClr val="tx1"/>
                </a:solidFill>
                <a:latin typeface="Times New Roman"/>
                <a:cs typeface="Times New Roman"/>
              </a:rPr>
              <a:t>ta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0" dirty="0">
                <a:solidFill>
                  <a:schemeClr val="tx1"/>
                </a:solidFill>
                <a:latin typeface="Times New Roman"/>
                <a:cs typeface="Times New Roman"/>
              </a:rPr>
              <a:t>một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" dirty="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mới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có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 dirty="0">
                <a:solidFill>
                  <a:schemeClr val="tx1"/>
                </a:solidFill>
                <a:latin typeface="Times New Roman"/>
                <a:cs typeface="Times New Roman"/>
              </a:rPr>
              <a:t>tên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là  CategoryController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nhé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335"/>
              </a:spcBef>
            </a:pPr>
            <a:r>
              <a:rPr lang="vi-VN" spc="-125" dirty="0">
                <a:solidFill>
                  <a:schemeClr val="tx1"/>
                </a:solidFill>
                <a:latin typeface="Times New Roman"/>
                <a:cs typeface="Times New Roman"/>
              </a:rPr>
              <a:t>Và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action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index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là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nơi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5" dirty="0">
                <a:solidFill>
                  <a:schemeClr val="tx1"/>
                </a:solidFill>
                <a:latin typeface="Times New Roman"/>
                <a:cs typeface="Times New Roman"/>
              </a:rPr>
              <a:t>sẽ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1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hiển</a:t>
            </a:r>
            <a:r>
              <a:rPr lang="en-US" spc="1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thị</a:t>
            </a:r>
            <a:r>
              <a:rPr lang="vi-VN" spc="-3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 dirty="0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cho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bảng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5" dirty="0">
                <a:solidFill>
                  <a:schemeClr val="tx1"/>
                </a:solidFill>
                <a:latin typeface="Times New Roman"/>
                <a:cs typeface="Times New Roman"/>
              </a:rPr>
              <a:t>danh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/>
                <a:cs typeface="Times New Roman"/>
              </a:rPr>
              <a:t>mục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này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74" y="1392435"/>
            <a:ext cx="64585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3175889"/>
            <a:ext cx="4082796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0" y="6172200"/>
            <a:ext cx="5225796" cy="1438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590" y="7066059"/>
            <a:ext cx="128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Phương </a:t>
            </a:r>
            <a:r>
              <a:rPr spc="114" dirty="0"/>
              <a:t>thức</a:t>
            </a:r>
            <a:r>
              <a:rPr spc="-235" dirty="0"/>
              <a:t> </a:t>
            </a:r>
            <a:r>
              <a:rPr spc="35" dirty="0"/>
              <a:t>create();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4965" indent="-342265">
              <a:lnSpc>
                <a:spcPct val="150000"/>
              </a:lnSpc>
              <a:spcBef>
                <a:spcPts val="5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130">
                <a:solidFill>
                  <a:schemeClr val="tx1"/>
                </a:solidFill>
                <a:latin typeface="Times New Roman"/>
                <a:cs typeface="Times New Roman"/>
              </a:rPr>
              <a:t>Với</a:t>
            </a:r>
            <a:r>
              <a:rPr lang="vi-VN" spc="-6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>
                <a:solidFill>
                  <a:schemeClr val="tx1"/>
                </a:solidFill>
                <a:latin typeface="Times New Roman"/>
                <a:cs typeface="Times New Roman"/>
              </a:rPr>
              <a:t>phương</a:t>
            </a:r>
            <a:r>
              <a:rPr lang="vi-VN" spc="-8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0">
                <a:solidFill>
                  <a:schemeClr val="tx1"/>
                </a:solidFill>
                <a:latin typeface="Times New Roman"/>
                <a:cs typeface="Times New Roman"/>
              </a:rPr>
              <a:t>thức</a:t>
            </a:r>
            <a:r>
              <a:rPr lang="vi-VN" spc="-6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/>
                <a:cs typeface="Times New Roman"/>
              </a:rPr>
              <a:t>này</a:t>
            </a:r>
            <a:r>
              <a:rPr lang="vi-VN" spc="-6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>
                <a:solidFill>
                  <a:schemeClr val="tx1"/>
                </a:solidFill>
                <a:latin typeface="Times New Roman"/>
                <a:cs typeface="Times New Roman"/>
              </a:rPr>
              <a:t>các</a:t>
            </a:r>
            <a:r>
              <a:rPr lang="vi-VN" spc="-4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>
                <a:solidFill>
                  <a:schemeClr val="tx1"/>
                </a:solidFill>
                <a:latin typeface="Times New Roman"/>
                <a:cs typeface="Times New Roman"/>
              </a:rPr>
              <a:t>bạn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/>
                <a:cs typeface="Times New Roman"/>
              </a:rPr>
              <a:t>có</a:t>
            </a:r>
            <a:r>
              <a:rPr lang="vi-VN" spc="-7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95">
                <a:solidFill>
                  <a:schemeClr val="tx1"/>
                </a:solidFill>
                <a:latin typeface="Times New Roman"/>
                <a:cs typeface="Times New Roman"/>
              </a:rPr>
              <a:t>thể</a:t>
            </a:r>
            <a:r>
              <a:rPr lang="vi-VN" spc="-5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80">
                <a:solidFill>
                  <a:schemeClr val="tx1"/>
                </a:solidFill>
                <a:latin typeface="Times New Roman"/>
                <a:cs typeface="Times New Roman"/>
              </a:rPr>
              <a:t>thêm</a:t>
            </a:r>
            <a:r>
              <a:rPr lang="vi-VN" spc="-5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5">
                <a:solidFill>
                  <a:schemeClr val="tx1"/>
                </a:solidFill>
                <a:latin typeface="Times New Roman"/>
                <a:cs typeface="Times New Roman"/>
              </a:rPr>
              <a:t>mới</a:t>
            </a:r>
            <a:r>
              <a:rPr lang="vi-VN" spc="-4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5">
                <a:solidFill>
                  <a:schemeClr val="tx1"/>
                </a:solidFill>
                <a:latin typeface="Times New Roman"/>
                <a:cs typeface="Times New Roman"/>
              </a:rPr>
              <a:t>các</a:t>
            </a:r>
            <a:r>
              <a:rPr lang="vi-VN" spc="-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90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vi-VN" spc="-6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5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>
                <a:solidFill>
                  <a:schemeClr val="tx1"/>
                </a:solidFill>
                <a:latin typeface="Times New Roman"/>
                <a:cs typeface="Times New Roman"/>
              </a:rPr>
              <a:t>bảng</a:t>
            </a:r>
            <a:endParaRPr lang="vi-VN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5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114">
                <a:solidFill>
                  <a:schemeClr val="tx1"/>
                </a:solidFill>
                <a:latin typeface="Times New Roman"/>
                <a:cs typeface="Times New Roman"/>
              </a:rPr>
              <a:t>Cú</a:t>
            </a:r>
            <a:r>
              <a:rPr lang="vi-VN" spc="-5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 smtClean="0">
                <a:solidFill>
                  <a:schemeClr val="tx1"/>
                </a:solidFill>
                <a:latin typeface="Times New Roman"/>
                <a:cs typeface="Times New Roman"/>
              </a:rPr>
              <a:t>pháp</a:t>
            </a:r>
            <a:r>
              <a:rPr lang="en-US" spc="55" smtClean="0">
                <a:solidFill>
                  <a:schemeClr val="tx1"/>
                </a:solidFill>
                <a:latin typeface="Times New Roman"/>
                <a:cs typeface="Times New Roman"/>
              </a:rPr>
              <a:t>: Category::create();</a:t>
            </a:r>
            <a:endParaRPr lang="vi-VN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50000"/>
              </a:lnSpc>
              <a:spcBef>
                <a:spcPts val="5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65">
                <a:solidFill>
                  <a:schemeClr val="tx1"/>
                </a:solidFill>
                <a:latin typeface="Times New Roman"/>
                <a:cs typeface="Times New Roman"/>
              </a:rPr>
              <a:t>Trong </a:t>
            </a:r>
            <a:r>
              <a:rPr lang="vi-VN" spc="75">
                <a:solidFill>
                  <a:schemeClr val="tx1"/>
                </a:solidFill>
                <a:latin typeface="Times New Roman"/>
                <a:cs typeface="Times New Roman"/>
              </a:rPr>
              <a:t>đó </a:t>
            </a:r>
            <a:r>
              <a:rPr lang="vi-VN">
                <a:solidFill>
                  <a:schemeClr val="tx1"/>
                </a:solidFill>
                <a:latin typeface="Times New Roman"/>
                <a:cs typeface="Times New Roman"/>
              </a:rPr>
              <a:t>Category </a:t>
            </a:r>
            <a:r>
              <a:rPr lang="vi-VN" spc="-15">
                <a:solidFill>
                  <a:schemeClr val="tx1"/>
                </a:solidFill>
                <a:latin typeface="Times New Roman"/>
                <a:cs typeface="Times New Roman"/>
              </a:rPr>
              <a:t>là </a:t>
            </a:r>
            <a:r>
              <a:rPr lang="vi-VN" spc="1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lang="vi-VN" spc="-27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5" smtClean="0">
                <a:solidFill>
                  <a:schemeClr val="tx1"/>
                </a:solidFill>
                <a:latin typeface="Times New Roman"/>
                <a:cs typeface="Times New Roman"/>
              </a:rPr>
              <a:t>Category</a:t>
            </a:r>
            <a:endParaRPr lang="vi-VN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50000"/>
              </a:lnSpc>
              <a:spcBef>
                <a:spcPts val="5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vi-VN" spc="-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0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vi-VN" spc="-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vi-VN" spc="-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>
                <a:solidFill>
                  <a:schemeClr val="tx1"/>
                </a:solidFill>
                <a:latin typeface="Times New Roman"/>
                <a:cs typeface="Times New Roman"/>
              </a:rPr>
              <a:t>đoạn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>
                <a:solidFill>
                  <a:schemeClr val="tx1"/>
                </a:solidFill>
                <a:latin typeface="Times New Roman"/>
                <a:cs typeface="Times New Roman"/>
              </a:rPr>
              <a:t>lệnh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40">
                <a:solidFill>
                  <a:schemeClr val="tx1"/>
                </a:solidFill>
                <a:latin typeface="Times New Roman"/>
                <a:cs typeface="Times New Roman"/>
              </a:rPr>
              <a:t>này,</a:t>
            </a:r>
            <a:r>
              <a:rPr lang="vi-VN" spc="-5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>
                <a:solidFill>
                  <a:schemeClr val="tx1"/>
                </a:solidFill>
                <a:latin typeface="Times New Roman"/>
                <a:cs typeface="Times New Roman"/>
              </a:rPr>
              <a:t>các</a:t>
            </a:r>
            <a:r>
              <a:rPr lang="vi-VN" spc="-6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0">
                <a:solidFill>
                  <a:schemeClr val="tx1"/>
                </a:solidFill>
                <a:latin typeface="Times New Roman"/>
                <a:cs typeface="Times New Roman"/>
              </a:rPr>
              <a:t>bạn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0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>
                <a:solidFill>
                  <a:schemeClr val="tx1"/>
                </a:solidFill>
                <a:latin typeface="Times New Roman"/>
                <a:cs typeface="Times New Roman"/>
              </a:rPr>
              <a:t>một</a:t>
            </a:r>
            <a:r>
              <a:rPr lang="vi-VN" spc="-3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0">
                <a:solidFill>
                  <a:schemeClr val="tx1"/>
                </a:solidFill>
                <a:latin typeface="Times New Roman"/>
                <a:cs typeface="Times New Roman"/>
              </a:rPr>
              <a:t>action</a:t>
            </a:r>
            <a:r>
              <a:rPr lang="vi-VN" spc="-5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0">
                <a:solidFill>
                  <a:schemeClr val="tx1"/>
                </a:solidFill>
                <a:latin typeface="Times New Roman"/>
                <a:cs typeface="Times New Roman"/>
              </a:rPr>
              <a:t>create</a:t>
            </a:r>
            <a:r>
              <a:rPr lang="vi-VN" spc="-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0">
                <a:solidFill>
                  <a:schemeClr val="tx1"/>
                </a:solidFill>
                <a:latin typeface="Times New Roman"/>
                <a:cs typeface="Times New Roman"/>
              </a:rPr>
              <a:t>trong</a:t>
            </a:r>
            <a:endParaRPr lang="vi-VN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>
              <a:lnSpc>
                <a:spcPct val="150000"/>
              </a:lnSpc>
            </a:pPr>
            <a:r>
              <a:rPr lang="vi-VN" spc="5">
                <a:solidFill>
                  <a:schemeClr val="tx1"/>
                </a:solidFill>
                <a:latin typeface="Times New Roman"/>
                <a:cs typeface="Times New Roman"/>
              </a:rPr>
              <a:t>CategoryController </a:t>
            </a:r>
            <a:r>
              <a:rPr lang="vi-VN" spc="75">
                <a:solidFill>
                  <a:schemeClr val="tx1"/>
                </a:solidFill>
                <a:latin typeface="Times New Roman"/>
                <a:cs typeface="Times New Roman"/>
              </a:rPr>
              <a:t>như</a:t>
            </a:r>
            <a:r>
              <a:rPr lang="vi-VN" spc="-1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>
                <a:solidFill>
                  <a:schemeClr val="tx1"/>
                </a:solidFill>
                <a:latin typeface="Times New Roman"/>
                <a:cs typeface="Times New Roman"/>
              </a:rPr>
              <a:t>sau</a:t>
            </a:r>
            <a:endParaRPr lang="vi-VN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5562600"/>
            <a:ext cx="4181855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Phương </a:t>
            </a:r>
            <a:r>
              <a:rPr spc="114" dirty="0"/>
              <a:t>thức</a:t>
            </a:r>
            <a:r>
              <a:rPr spc="-235" dirty="0"/>
              <a:t> </a:t>
            </a:r>
            <a:r>
              <a:rPr spc="35" dirty="0"/>
              <a:t>create();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pc="-90">
                <a:solidFill>
                  <a:schemeClr val="tx1"/>
                </a:solidFill>
                <a:latin typeface="Times New Roman"/>
                <a:cs typeface="Times New Roman"/>
              </a:rPr>
              <a:t>Khai </a:t>
            </a:r>
            <a:r>
              <a:rPr lang="en-US" sz="3200" spc="45">
                <a:solidFill>
                  <a:schemeClr val="tx1"/>
                </a:solidFill>
                <a:latin typeface="Times New Roman"/>
                <a:cs typeface="Times New Roman"/>
              </a:rPr>
              <a:t>báo</a:t>
            </a:r>
            <a:r>
              <a:rPr lang="en-US" sz="3200" spc="-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45">
                <a:solidFill>
                  <a:schemeClr val="tx1"/>
                </a:solidFill>
                <a:latin typeface="Times New Roman"/>
                <a:cs typeface="Times New Roman"/>
              </a:rPr>
              <a:t>route</a:t>
            </a: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3200"/>
          </a:p>
        </p:txBody>
      </p:sp>
      <p:sp>
        <p:nvSpPr>
          <p:cNvPr id="4" name="object 4"/>
          <p:cNvSpPr txBox="1"/>
          <p:nvPr/>
        </p:nvSpPr>
        <p:spPr>
          <a:xfrm>
            <a:off x="405083" y="4857271"/>
            <a:ext cx="9127319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800" b="1" spc="25" dirty="0" smtClean="0">
                <a:latin typeface="Times New Roman"/>
                <a:cs typeface="Times New Roman"/>
              </a:rPr>
              <a:t>Note</a:t>
            </a:r>
            <a:r>
              <a:rPr sz="2800" b="1" spc="25" dirty="0">
                <a:latin typeface="Times New Roman"/>
                <a:cs typeface="Times New Roman"/>
              </a:rPr>
              <a:t>: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thông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thường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thì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các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phuong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thức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create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sẽ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để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ở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route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Route::post()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lấy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dữ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liệu  </a:t>
            </a:r>
            <a:r>
              <a:rPr sz="2800" spc="60" dirty="0">
                <a:latin typeface="Times New Roman"/>
                <a:cs typeface="Times New Roman"/>
              </a:rPr>
              <a:t>trên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tuy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nhiên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ở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đây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chúng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ta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đang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demo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truyền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dữ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liệu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trực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tiếp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nên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có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thể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để  </a:t>
            </a:r>
            <a:r>
              <a:rPr sz="2800" spc="10" dirty="0">
                <a:latin typeface="Times New Roman"/>
                <a:cs typeface="Times New Roman"/>
              </a:rPr>
              <a:t>Route::get() </a:t>
            </a:r>
            <a:r>
              <a:rPr sz="2800" spc="90" dirty="0">
                <a:latin typeface="Times New Roman"/>
                <a:cs typeface="Times New Roman"/>
              </a:rPr>
              <a:t>để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test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394192"/>
            <a:ext cx="6190487" cy="129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590" y="7066059"/>
            <a:ext cx="128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Phương </a:t>
            </a:r>
            <a:r>
              <a:rPr spc="114" dirty="0"/>
              <a:t>thức</a:t>
            </a:r>
            <a:r>
              <a:rPr spc="-235" dirty="0"/>
              <a:t> </a:t>
            </a:r>
            <a:r>
              <a:rPr spc="55" dirty="0"/>
              <a:t>update();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586741" y="2648456"/>
            <a:ext cx="7576128" cy="466674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385"/>
              </a:spcBef>
              <a:buNone/>
              <a:tabLst>
                <a:tab pos="215900" algn="l"/>
              </a:tabLst>
            </a:pPr>
            <a:r>
              <a:rPr lang="en-US" b="1" spc="35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en-US" b="1" spc="35" dirty="0" smtClean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vi-VN" b="1" spc="35" dirty="0" smtClean="0">
                <a:solidFill>
                  <a:schemeClr val="tx1"/>
                </a:solidFill>
                <a:latin typeface="Times New Roman"/>
                <a:cs typeface="Times New Roman"/>
              </a:rPr>
              <a:t>Update </a:t>
            </a:r>
            <a:r>
              <a:rPr lang="vi-VN" b="1" spc="75" dirty="0">
                <a:solidFill>
                  <a:schemeClr val="tx1"/>
                </a:solidFill>
                <a:latin typeface="Times New Roman"/>
                <a:cs typeface="Times New Roman"/>
              </a:rPr>
              <a:t>theo </a:t>
            </a:r>
            <a:r>
              <a:rPr lang="en-US" b="1" spc="75" dirty="0" smtClean="0">
                <a:solidFill>
                  <a:schemeClr val="tx1"/>
                </a:solidFill>
                <a:latin typeface="Times New Roman"/>
                <a:cs typeface="Times New Roman"/>
              </a:rPr>
              <a:t>id </a:t>
            </a:r>
            <a:r>
              <a:rPr lang="vi-VN" b="1" spc="20" dirty="0" smtClean="0">
                <a:solidFill>
                  <a:schemeClr val="tx1"/>
                </a:solidFill>
                <a:latin typeface="Times New Roman"/>
                <a:cs typeface="Times New Roman"/>
              </a:rPr>
              <a:t>primary</a:t>
            </a:r>
            <a:r>
              <a:rPr lang="vi-VN" b="1" spc="-16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key</a:t>
            </a:r>
            <a:endParaRPr lang="vi-VN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Theo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hình </a:t>
            </a:r>
            <a:r>
              <a:rPr lang="vi-VN" spc="45" dirty="0">
                <a:solidFill>
                  <a:schemeClr val="tx1"/>
                </a:solidFill>
                <a:latin typeface="Times New Roman"/>
                <a:cs typeface="Times New Roman"/>
              </a:rPr>
              <a:t>bên 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các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bạn</a:t>
            </a:r>
            <a:r>
              <a:rPr lang="vi-VN" spc="-2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0" dirty="0" smtClean="0">
                <a:solidFill>
                  <a:schemeClr val="tx1"/>
                </a:solidFill>
                <a:latin typeface="Times New Roman"/>
                <a:cs typeface="Times New Roman"/>
              </a:rPr>
              <a:t>thấy</a:t>
            </a:r>
            <a:endParaRPr lang="vi-VN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3732529">
              <a:lnSpc>
                <a:spcPct val="120000"/>
              </a:lnSpc>
            </a:pPr>
            <a:r>
              <a:rPr lang="vi-VN" spc="30" dirty="0">
                <a:solidFill>
                  <a:schemeClr val="tx1"/>
                </a:solidFill>
                <a:latin typeface="Times New Roman"/>
                <a:cs typeface="Times New Roman"/>
              </a:rPr>
              <a:t>$cate </a:t>
            </a:r>
            <a:r>
              <a:rPr lang="vi-VN" spc="-110" dirty="0">
                <a:solidFill>
                  <a:schemeClr val="tx1"/>
                </a:solidFill>
                <a:latin typeface="Times New Roman"/>
                <a:cs typeface="Times New Roman"/>
              </a:rPr>
              <a:t>= 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Category::find(1); 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là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tìm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danh </a:t>
            </a:r>
            <a:r>
              <a:rPr lang="vi-VN" spc="5" dirty="0">
                <a:solidFill>
                  <a:schemeClr val="tx1"/>
                </a:solidFill>
                <a:latin typeface="Times New Roman"/>
                <a:cs typeface="Times New Roman"/>
              </a:rPr>
              <a:t>mục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có 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id </a:t>
            </a:r>
            <a:r>
              <a:rPr lang="vi-VN" spc="-110" dirty="0">
                <a:solidFill>
                  <a:schemeClr val="tx1"/>
                </a:solidFill>
                <a:latin typeface="Times New Roman"/>
                <a:cs typeface="Times New Roman"/>
              </a:rPr>
              <a:t>= 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1;  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Sau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 dirty="0">
                <a:solidFill>
                  <a:schemeClr val="tx1"/>
                </a:solidFill>
                <a:latin typeface="Times New Roman"/>
                <a:cs typeface="Times New Roman"/>
              </a:rPr>
              <a:t>đó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" dirty="0">
                <a:solidFill>
                  <a:schemeClr val="tx1"/>
                </a:solidFill>
                <a:latin typeface="Times New Roman"/>
                <a:cs typeface="Times New Roman"/>
              </a:rPr>
              <a:t>gán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lại</a:t>
            </a:r>
            <a:r>
              <a:rPr lang="vi-VN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các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giá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" dirty="0">
                <a:solidFill>
                  <a:schemeClr val="tx1"/>
                </a:solidFill>
                <a:latin typeface="Times New Roman"/>
                <a:cs typeface="Times New Roman"/>
              </a:rPr>
              <a:t>trị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cần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0" dirty="0">
                <a:solidFill>
                  <a:schemeClr val="tx1"/>
                </a:solidFill>
                <a:latin typeface="Times New Roman"/>
                <a:cs typeface="Times New Roman"/>
              </a:rPr>
              <a:t>thay</a:t>
            </a: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" dirty="0">
                <a:solidFill>
                  <a:schemeClr val="tx1"/>
                </a:solidFill>
                <a:latin typeface="Times New Roman"/>
                <a:cs typeface="Times New Roman"/>
              </a:rPr>
              <a:t>đổi</a:t>
            </a:r>
            <a:r>
              <a:rPr lang="vi-VN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0" dirty="0">
                <a:solidFill>
                  <a:schemeClr val="tx1"/>
                </a:solidFill>
                <a:latin typeface="Times New Roman"/>
                <a:cs typeface="Times New Roman"/>
              </a:rPr>
              <a:t>như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5" dirty="0">
                <a:solidFill>
                  <a:schemeClr val="tx1"/>
                </a:solidFill>
                <a:latin typeface="Times New Roman"/>
                <a:cs typeface="Times New Roman"/>
              </a:rPr>
              <a:t>name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14" dirty="0">
                <a:solidFill>
                  <a:schemeClr val="tx1"/>
                </a:solidFill>
                <a:latin typeface="Times New Roman"/>
                <a:cs typeface="Times New Roman"/>
              </a:rPr>
              <a:t>slug</a:t>
            </a:r>
            <a:r>
              <a:rPr lang="vi-VN" spc="-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  <a:endParaRPr lang="en-US" spc="-114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3732529">
              <a:lnSpc>
                <a:spcPct val="120000"/>
              </a:lnSpc>
            </a:pPr>
            <a:r>
              <a:rPr lang="en-US" spc="-114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Phương</a:t>
            </a:r>
            <a:r>
              <a:rPr lang="en-US" spc="-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14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thức</a:t>
            </a:r>
            <a:r>
              <a:rPr lang="en-US" spc="-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 save() </a:t>
            </a:r>
            <a:r>
              <a:rPr lang="en-US" spc="-114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en-US" spc="-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14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lưu</a:t>
            </a:r>
            <a:r>
              <a:rPr lang="en-US" spc="-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14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các</a:t>
            </a:r>
            <a:r>
              <a:rPr lang="en-US" spc="-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14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thay</a:t>
            </a:r>
            <a:r>
              <a:rPr lang="en-US" spc="-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14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đổi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211454" algn="l"/>
              </a:tabLst>
            </a:pPr>
            <a:r>
              <a:rPr lang="vi-VN" b="1" spc="20" dirty="0">
                <a:solidFill>
                  <a:schemeClr val="tx1"/>
                </a:solidFill>
                <a:latin typeface="Times New Roman"/>
                <a:cs typeface="Times New Roman"/>
              </a:rPr>
              <a:t>Update </a:t>
            </a:r>
            <a:r>
              <a:rPr lang="vi-VN" b="1" spc="60" dirty="0">
                <a:solidFill>
                  <a:schemeClr val="tx1"/>
                </a:solidFill>
                <a:latin typeface="Times New Roman"/>
                <a:cs typeface="Times New Roman"/>
              </a:rPr>
              <a:t>theo </a:t>
            </a:r>
            <a:r>
              <a:rPr lang="vi-VN" b="1" spc="20" dirty="0">
                <a:solidFill>
                  <a:schemeClr val="tx1"/>
                </a:solidFill>
                <a:latin typeface="Times New Roman"/>
                <a:cs typeface="Times New Roman"/>
              </a:rPr>
              <a:t>nhiều </a:t>
            </a:r>
            <a:r>
              <a:rPr lang="vi-VN" b="1" spc="25" dirty="0">
                <a:solidFill>
                  <a:schemeClr val="tx1"/>
                </a:solidFill>
                <a:latin typeface="Times New Roman"/>
                <a:cs typeface="Times New Roman"/>
              </a:rPr>
              <a:t>điều</a:t>
            </a:r>
            <a:r>
              <a:rPr lang="vi-VN" b="1" spc="-2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kiện</a:t>
            </a:r>
            <a:endParaRPr lang="vi-VN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214620">
              <a:lnSpc>
                <a:spcPct val="120000"/>
              </a:lnSpc>
            </a:pPr>
            <a:r>
              <a:rPr lang="vi-VN" spc="-70" dirty="0">
                <a:solidFill>
                  <a:schemeClr val="tx1"/>
                </a:solidFill>
                <a:latin typeface="Times New Roman"/>
                <a:cs typeface="Times New Roman"/>
              </a:rPr>
              <a:t>Các </a:t>
            </a:r>
            <a:r>
              <a:rPr lang="vi-VN" spc="45" dirty="0">
                <a:solidFill>
                  <a:schemeClr val="tx1"/>
                </a:solidFill>
                <a:latin typeface="Times New Roman"/>
                <a:cs typeface="Times New Roman"/>
              </a:rPr>
              <a:t>bạn </a:t>
            </a: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có </a:t>
            </a:r>
            <a:r>
              <a:rPr lang="vi-VN" spc="65" dirty="0">
                <a:solidFill>
                  <a:schemeClr val="tx1"/>
                </a:solidFill>
                <a:latin typeface="Times New Roman"/>
                <a:cs typeface="Times New Roman"/>
              </a:rPr>
              <a:t>thể</a:t>
            </a:r>
            <a:r>
              <a:rPr lang="vi-VN" spc="-2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0" dirty="0">
                <a:solidFill>
                  <a:schemeClr val="tx1"/>
                </a:solidFill>
                <a:latin typeface="Times New Roman"/>
                <a:cs typeface="Times New Roman"/>
              </a:rPr>
              <a:t>thấy </a:t>
            </a:r>
            <a:r>
              <a:rPr lang="vi-VN" spc="5" dirty="0">
                <a:solidFill>
                  <a:schemeClr val="tx1"/>
                </a:solidFill>
                <a:latin typeface="Times New Roman"/>
                <a:cs typeface="Times New Roman"/>
              </a:rPr>
              <a:t>where();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truyền  </a:t>
            </a:r>
            <a:r>
              <a:rPr lang="vi-VN" spc="-85" dirty="0">
                <a:solidFill>
                  <a:schemeClr val="tx1"/>
                </a:solidFill>
                <a:latin typeface="Times New Roman"/>
                <a:cs typeface="Times New Roman"/>
              </a:rPr>
              <a:t>Vào </a:t>
            </a: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mảng 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các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điều</a:t>
            </a:r>
            <a:r>
              <a:rPr lang="vi-VN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kiện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4974590">
              <a:lnSpc>
                <a:spcPct val="120000"/>
              </a:lnSpc>
            </a:pP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Cuối </a:t>
            </a: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cùng 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là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update() </a:t>
            </a:r>
            <a:r>
              <a:rPr lang="vi-VN" spc="20" dirty="0">
                <a:solidFill>
                  <a:schemeClr val="tx1"/>
                </a:solidFill>
                <a:latin typeface="Times New Roman"/>
                <a:cs typeface="Times New Roman"/>
              </a:rPr>
              <a:t>truyền </a:t>
            </a: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vi-VN" spc="-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mảng  </a:t>
            </a:r>
            <a:r>
              <a:rPr lang="en-US" spc="-70" dirty="0">
                <a:latin typeface="Times New Roman"/>
                <a:cs typeface="Times New Roman"/>
              </a:rPr>
              <a:t>c</a:t>
            </a:r>
            <a:r>
              <a:rPr lang="vi-VN" spc="-70" dirty="0" smtClean="0">
                <a:solidFill>
                  <a:schemeClr val="tx1"/>
                </a:solidFill>
                <a:latin typeface="Times New Roman"/>
                <a:cs typeface="Times New Roman"/>
              </a:rPr>
              <a:t>ác 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giá </a:t>
            </a:r>
            <a:r>
              <a:rPr lang="vi-VN" spc="5" dirty="0">
                <a:solidFill>
                  <a:schemeClr val="tx1"/>
                </a:solidFill>
                <a:latin typeface="Times New Roman"/>
                <a:cs typeface="Times New Roman"/>
              </a:rPr>
              <a:t>trị </a:t>
            </a: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cần </a:t>
            </a:r>
            <a:r>
              <a:rPr lang="vi-VN" spc="20" dirty="0">
                <a:solidFill>
                  <a:schemeClr val="tx1"/>
                </a:solidFill>
                <a:latin typeface="Times New Roman"/>
                <a:cs typeface="Times New Roman"/>
              </a:rPr>
              <a:t>thay</a:t>
            </a:r>
            <a:r>
              <a:rPr lang="vi-VN" spc="-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" dirty="0">
                <a:solidFill>
                  <a:schemeClr val="tx1"/>
                </a:solidFill>
                <a:latin typeface="Times New Roman"/>
                <a:cs typeface="Times New Roman"/>
              </a:rPr>
              <a:t>đổi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19</a:t>
            </a:fld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4689294" y="3352800"/>
            <a:ext cx="5188110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8791" y="4901090"/>
            <a:ext cx="4888992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Mục</a:t>
            </a:r>
            <a:r>
              <a:rPr spc="-95" dirty="0"/>
              <a:t> </a:t>
            </a:r>
            <a:r>
              <a:rPr spc="80" dirty="0"/>
              <a:t>tiêu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spcBef>
                <a:spcPts val="580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vi-VN" sz="3200" spc="-45" dirty="0">
                <a:solidFill>
                  <a:schemeClr val="tx1"/>
                </a:solidFill>
                <a:latin typeface="Times New Roman"/>
                <a:cs typeface="Times New Roman"/>
              </a:rPr>
              <a:t>Cách </a:t>
            </a:r>
            <a:r>
              <a:rPr lang="vi-VN"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vi-VN" sz="32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z="3200" spc="25" dirty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endParaRPr lang="vi-VN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en-US" sz="3200" spc="-9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sz="3200" spc="-9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9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và</a:t>
            </a:r>
            <a:r>
              <a:rPr lang="en-US" sz="3200" spc="-9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9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sử</a:t>
            </a:r>
            <a:r>
              <a:rPr lang="en-US" sz="3200" spc="-9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9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dụng</a:t>
            </a:r>
            <a:r>
              <a:rPr lang="en-US" sz="3200" spc="-9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solidFill>
                  <a:schemeClr val="tx1"/>
                </a:solidFill>
                <a:latin typeface="Times New Roman"/>
                <a:cs typeface="Times New Roman"/>
              </a:rPr>
              <a:t>model </a:t>
            </a:r>
            <a:r>
              <a:rPr lang="en-US" sz="3200" spc="-9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bằng</a:t>
            </a:r>
            <a:r>
              <a:rPr lang="en-US" sz="3200" spc="-95" dirty="0" smtClean="0">
                <a:solidFill>
                  <a:schemeClr val="tx1"/>
                </a:solidFill>
                <a:latin typeface="Times New Roman"/>
                <a:cs typeface="Times New Roman"/>
              </a:rPr>
              <a:t> Query Builder</a:t>
            </a:r>
          </a:p>
          <a:p>
            <a:pPr marL="355600" indent="-342900">
              <a:lnSpc>
                <a:spcPct val="15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en-US" sz="3200" spc="-95" dirty="0" err="1" smtClean="0">
                <a:latin typeface="Times New Roman"/>
                <a:cs typeface="Times New Roman"/>
              </a:rPr>
              <a:t>Tạo</a:t>
            </a:r>
            <a:r>
              <a:rPr lang="en-US" sz="3200" spc="-95" dirty="0" smtClean="0">
                <a:latin typeface="Times New Roman"/>
                <a:cs typeface="Times New Roman"/>
              </a:rPr>
              <a:t> </a:t>
            </a:r>
            <a:r>
              <a:rPr lang="en-US" sz="3200" spc="-95" dirty="0" err="1" smtClean="0">
                <a:latin typeface="Times New Roman"/>
                <a:cs typeface="Times New Roman"/>
              </a:rPr>
              <a:t>và</a:t>
            </a:r>
            <a:r>
              <a:rPr lang="en-US" sz="3200" spc="-95" dirty="0" smtClean="0">
                <a:latin typeface="Times New Roman"/>
                <a:cs typeface="Times New Roman"/>
              </a:rPr>
              <a:t> </a:t>
            </a:r>
            <a:r>
              <a:rPr lang="en-US" sz="3200" spc="-95" dirty="0" err="1" smtClean="0">
                <a:latin typeface="Times New Roman"/>
                <a:cs typeface="Times New Roman"/>
              </a:rPr>
              <a:t>sử</a:t>
            </a:r>
            <a:r>
              <a:rPr lang="en-US" sz="3200" spc="-95" dirty="0" smtClean="0">
                <a:latin typeface="Times New Roman"/>
                <a:cs typeface="Times New Roman"/>
              </a:rPr>
              <a:t> </a:t>
            </a:r>
            <a:r>
              <a:rPr lang="en-US" sz="3200" spc="-95" dirty="0" err="1" smtClean="0">
                <a:latin typeface="Times New Roman"/>
                <a:cs typeface="Times New Roman"/>
              </a:rPr>
              <a:t>dụng</a:t>
            </a:r>
            <a:r>
              <a:rPr lang="en-US" sz="3200" spc="-95" dirty="0" smtClean="0">
                <a:latin typeface="Times New Roman"/>
                <a:cs typeface="Times New Roman"/>
              </a:rPr>
              <a:t> model </a:t>
            </a:r>
            <a:r>
              <a:rPr lang="en-US" sz="3200" spc="-95" dirty="0" err="1" smtClean="0">
                <a:latin typeface="Times New Roman"/>
                <a:cs typeface="Times New Roman"/>
              </a:rPr>
              <a:t>bằng</a:t>
            </a:r>
            <a:r>
              <a:rPr lang="en-US" sz="3200" spc="-95" dirty="0" smtClean="0">
                <a:latin typeface="Times New Roman"/>
                <a:cs typeface="Times New Roman"/>
              </a:rPr>
              <a:t> Eloquent ORM</a:t>
            </a:r>
            <a:endParaRPr lang="vi-VN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6590" y="7066059"/>
            <a:ext cx="128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Phương </a:t>
            </a:r>
            <a:r>
              <a:rPr spc="114" dirty="0"/>
              <a:t>thức</a:t>
            </a:r>
            <a:r>
              <a:rPr spc="-229" dirty="0"/>
              <a:t> </a:t>
            </a:r>
            <a:r>
              <a:rPr spc="25" dirty="0"/>
              <a:t>updateOrCreate();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204840" y="2438401"/>
            <a:ext cx="9320160" cy="3352800"/>
          </a:xfrm>
        </p:spPr>
        <p:txBody>
          <a:bodyPr>
            <a:norm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30" dirty="0">
                <a:solidFill>
                  <a:schemeClr val="tx1"/>
                </a:solidFill>
                <a:latin typeface="Times New Roman"/>
                <a:cs typeface="Times New Roman"/>
              </a:rPr>
              <a:t>Phương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0" dirty="0">
                <a:solidFill>
                  <a:schemeClr val="tx1"/>
                </a:solidFill>
                <a:latin typeface="Times New Roman"/>
                <a:cs typeface="Times New Roman"/>
              </a:rPr>
              <a:t>thức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/>
                <a:cs typeface="Times New Roman"/>
              </a:rPr>
              <a:t>này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 dirty="0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</a:t>
            </a:r>
            <a:r>
              <a:rPr lang="vi-VN" spc="-55" dirty="0" smtClean="0">
                <a:solidFill>
                  <a:schemeClr val="tx1"/>
                </a:solidFill>
                <a:latin typeface="Times New Roman"/>
                <a:cs typeface="Times New Roman"/>
              </a:rPr>
              <a:t>ông 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việc 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là </a:t>
            </a:r>
            <a:r>
              <a:rPr lang="vi-VN" spc="80" dirty="0">
                <a:solidFill>
                  <a:schemeClr val="tx1"/>
                </a:solidFill>
                <a:latin typeface="Times New Roman"/>
                <a:cs typeface="Times New Roman"/>
              </a:rPr>
              <a:t>thêm </a:t>
            </a:r>
            <a:r>
              <a:rPr lang="vi-VN" spc="30" dirty="0">
                <a:solidFill>
                  <a:schemeClr val="tx1"/>
                </a:solidFill>
                <a:latin typeface="Times New Roman"/>
                <a:cs typeface="Times New Roman"/>
              </a:rPr>
              <a:t>hoặc</a:t>
            </a:r>
            <a:r>
              <a:rPr lang="vi-VN" spc="-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 dirty="0" smtClean="0">
                <a:solidFill>
                  <a:schemeClr val="tx1"/>
                </a:solidFill>
                <a:latin typeface="Times New Roman"/>
                <a:cs typeface="Times New Roman"/>
              </a:rPr>
              <a:t>update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vi-VN" spc="90" dirty="0" smtClean="0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vi-VN" spc="-7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5" dirty="0" smtClean="0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endParaRPr lang="vi-VN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Truyền </a:t>
            </a:r>
            <a:r>
              <a:rPr lang="vi-VN" dirty="0">
                <a:solidFill>
                  <a:schemeClr val="tx1"/>
                </a:solidFill>
                <a:latin typeface="Times New Roman"/>
                <a:cs typeface="Times New Roman"/>
              </a:rPr>
              <a:t>vào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2 </a:t>
            </a:r>
            <a:r>
              <a:rPr lang="vi-VN" spc="20" dirty="0">
                <a:solidFill>
                  <a:schemeClr val="tx1"/>
                </a:solidFill>
                <a:latin typeface="Times New Roman"/>
                <a:cs typeface="Times New Roman"/>
              </a:rPr>
              <a:t>mảng </a:t>
            </a:r>
            <a:r>
              <a:rPr lang="vi-VN" spc="70" dirty="0">
                <a:solidFill>
                  <a:schemeClr val="tx1"/>
                </a:solidFill>
                <a:latin typeface="Times New Roman"/>
                <a:cs typeface="Times New Roman"/>
              </a:rPr>
              <a:t>tham</a:t>
            </a:r>
            <a:r>
              <a:rPr lang="vi-VN" spc="-2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số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Mảng </a:t>
            </a:r>
            <a:r>
              <a:rPr lang="vi-VN" spc="95" dirty="0">
                <a:solidFill>
                  <a:schemeClr val="tx1"/>
                </a:solidFill>
                <a:latin typeface="Times New Roman"/>
                <a:cs typeface="Times New Roman"/>
              </a:rPr>
              <a:t>thứ</a:t>
            </a:r>
            <a:r>
              <a:rPr lang="vi-VN" spc="-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 dirty="0">
                <a:solidFill>
                  <a:schemeClr val="tx1"/>
                </a:solidFill>
                <a:latin typeface="Times New Roman"/>
                <a:cs typeface="Times New Roman"/>
              </a:rPr>
              <a:t>nhất 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là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các </a:t>
            </a:r>
            <a:r>
              <a:rPr lang="vi-VN" spc="35" dirty="0">
                <a:solidFill>
                  <a:schemeClr val="tx1"/>
                </a:solidFill>
                <a:latin typeface="Times New Roman"/>
                <a:cs typeface="Times New Roman"/>
              </a:rPr>
              <a:t>điều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kiện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5" dirty="0">
                <a:solidFill>
                  <a:schemeClr val="tx1"/>
                </a:solidFill>
                <a:latin typeface="Times New Roman"/>
                <a:cs typeface="Times New Roman"/>
              </a:rPr>
              <a:t>Mảng </a:t>
            </a:r>
            <a:r>
              <a:rPr lang="vi-VN" spc="95" dirty="0">
                <a:solidFill>
                  <a:schemeClr val="tx1"/>
                </a:solidFill>
                <a:latin typeface="Times New Roman"/>
                <a:cs typeface="Times New Roman"/>
              </a:rPr>
              <a:t>thứ </a:t>
            </a:r>
            <a:r>
              <a:rPr lang="vi-VN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36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5" dirty="0">
                <a:solidFill>
                  <a:schemeClr val="tx1"/>
                </a:solidFill>
                <a:latin typeface="Times New Roman"/>
                <a:cs typeface="Times New Roman"/>
              </a:rPr>
              <a:t>là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các 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giá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trị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Nó</a:t>
            </a:r>
            <a:r>
              <a:rPr lang="vi-VN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kiểm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tra,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5" dirty="0">
                <a:solidFill>
                  <a:schemeClr val="tx1"/>
                </a:solidFill>
                <a:latin typeface="Times New Roman"/>
                <a:cs typeface="Times New Roman"/>
              </a:rPr>
              <a:t>nếu</a:t>
            </a:r>
            <a:r>
              <a:rPr lang="vi-VN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các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điều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kiện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0" dirty="0">
                <a:solidFill>
                  <a:schemeClr val="tx1"/>
                </a:solidFill>
                <a:latin typeface="Times New Roman"/>
                <a:cs typeface="Times New Roman"/>
              </a:rPr>
              <a:t>thỏa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5" dirty="0">
                <a:solidFill>
                  <a:schemeClr val="tx1"/>
                </a:solidFill>
                <a:latin typeface="Times New Roman"/>
                <a:cs typeface="Times New Roman"/>
              </a:rPr>
              <a:t>mãn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0" dirty="0">
                <a:solidFill>
                  <a:schemeClr val="tx1"/>
                </a:solidFill>
                <a:latin typeface="Times New Roman"/>
                <a:cs typeface="Times New Roman"/>
              </a:rPr>
              <a:t>thì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0" dirty="0">
                <a:solidFill>
                  <a:schemeClr val="tx1"/>
                </a:solidFill>
                <a:latin typeface="Times New Roman"/>
                <a:cs typeface="Times New Roman"/>
              </a:rPr>
              <a:t>sẽ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 dirty="0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 dirty="0">
                <a:solidFill>
                  <a:schemeClr val="tx1"/>
                </a:solidFill>
                <a:latin typeface="Times New Roman"/>
                <a:cs typeface="Times New Roman"/>
              </a:rPr>
              <a:t>update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Còn</a:t>
            </a:r>
            <a:r>
              <a:rPr lang="vi-VN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5" dirty="0">
                <a:solidFill>
                  <a:schemeClr val="tx1"/>
                </a:solidFill>
                <a:latin typeface="Times New Roman"/>
                <a:cs typeface="Times New Roman"/>
              </a:rPr>
              <a:t>nếu</a:t>
            </a:r>
            <a:r>
              <a:rPr lang="vi-VN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" dirty="0">
                <a:solidFill>
                  <a:schemeClr val="tx1"/>
                </a:solidFill>
                <a:latin typeface="Times New Roman"/>
                <a:cs typeface="Times New Roman"/>
              </a:rPr>
              <a:t>không</a:t>
            </a:r>
            <a:r>
              <a:rPr lang="vi-VN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0" dirty="0">
                <a:solidFill>
                  <a:schemeClr val="tx1"/>
                </a:solidFill>
                <a:latin typeface="Times New Roman"/>
                <a:cs typeface="Times New Roman"/>
              </a:rPr>
              <a:t>thỏa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 dirty="0">
                <a:solidFill>
                  <a:schemeClr val="tx1"/>
                </a:solidFill>
                <a:latin typeface="Times New Roman"/>
                <a:cs typeface="Times New Roman"/>
              </a:rPr>
              <a:t>mãn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thì</a:t>
            </a:r>
            <a:r>
              <a:rPr lang="vi-VN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0" dirty="0">
                <a:solidFill>
                  <a:schemeClr val="tx1"/>
                </a:solidFill>
                <a:latin typeface="Times New Roman"/>
                <a:cs typeface="Times New Roman"/>
              </a:rPr>
              <a:t>sẽ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0" dirty="0">
                <a:solidFill>
                  <a:schemeClr val="tx1"/>
                </a:solidFill>
                <a:latin typeface="Times New Roman"/>
                <a:cs typeface="Times New Roman"/>
              </a:rPr>
              <a:t>insert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 dirty="0">
                <a:solidFill>
                  <a:schemeClr val="tx1"/>
                </a:solidFill>
                <a:latin typeface="Times New Roman"/>
                <a:cs typeface="Times New Roman"/>
              </a:rPr>
              <a:t>một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dòng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mới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bảng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20</a:t>
            </a:fld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2667000" y="5813324"/>
            <a:ext cx="4888992" cy="1722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Phương </a:t>
            </a:r>
            <a:r>
              <a:rPr spc="114" dirty="0"/>
              <a:t>thức</a:t>
            </a:r>
            <a:r>
              <a:rPr spc="-235" dirty="0"/>
              <a:t> </a:t>
            </a:r>
            <a:r>
              <a:rPr spc="40" dirty="0"/>
              <a:t>delete();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53341" y="2667261"/>
            <a:ext cx="10005059" cy="4079225"/>
          </a:xfrm>
        </p:spPr>
        <p:txBody>
          <a:bodyPr>
            <a:normAutofit/>
          </a:bodyPr>
          <a:lstStyle/>
          <a:p>
            <a:pPr marL="354965" indent="-342265">
              <a:lnSpc>
                <a:spcPct val="150000"/>
              </a:lnSpc>
              <a:spcBef>
                <a:spcPts val="5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30" dirty="0">
                <a:solidFill>
                  <a:schemeClr val="tx1"/>
                </a:solidFill>
                <a:latin typeface="Times New Roman"/>
                <a:cs typeface="Times New Roman"/>
              </a:rPr>
              <a:t>Phương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0" dirty="0">
                <a:solidFill>
                  <a:schemeClr val="tx1"/>
                </a:solidFill>
                <a:latin typeface="Times New Roman"/>
                <a:cs typeface="Times New Roman"/>
              </a:rPr>
              <a:t>thức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/>
                <a:cs typeface="Times New Roman"/>
              </a:rPr>
              <a:t>này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0" dirty="0" smtClean="0">
                <a:solidFill>
                  <a:schemeClr val="tx1"/>
                </a:solidFill>
                <a:latin typeface="Times New Roman"/>
                <a:cs typeface="Times New Roman"/>
              </a:rPr>
              <a:t>ch</a:t>
            </a:r>
            <a:r>
              <a:rPr lang="en-US" spc="30" dirty="0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lang="vi-VN" spc="-7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0" dirty="0">
                <a:solidFill>
                  <a:schemeClr val="tx1"/>
                </a:solidFill>
                <a:latin typeface="Times New Roman"/>
                <a:cs typeface="Times New Roman"/>
              </a:rPr>
              <a:t>phép</a:t>
            </a:r>
            <a:r>
              <a:rPr lang="vi-VN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xóa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 dirty="0">
                <a:solidFill>
                  <a:schemeClr val="tx1"/>
                </a:solidFill>
                <a:latin typeface="Times New Roman"/>
                <a:cs typeface="Times New Roman"/>
              </a:rPr>
              <a:t>một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dòng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80" dirty="0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trong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0" dirty="0">
                <a:solidFill>
                  <a:schemeClr val="tx1"/>
                </a:solidFill>
                <a:latin typeface="Times New Roman"/>
                <a:cs typeface="Times New Roman"/>
              </a:rPr>
              <a:t>bảng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5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114" dirty="0">
                <a:solidFill>
                  <a:schemeClr val="tx1"/>
                </a:solidFill>
                <a:latin typeface="Times New Roman"/>
                <a:cs typeface="Times New Roman"/>
              </a:rPr>
              <a:t>Cú</a:t>
            </a: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 dirty="0" smtClean="0">
                <a:solidFill>
                  <a:schemeClr val="tx1"/>
                </a:solidFill>
                <a:latin typeface="Times New Roman"/>
                <a:cs typeface="Times New Roman"/>
              </a:rPr>
              <a:t>pháp</a:t>
            </a:r>
            <a:endParaRPr lang="vi-VN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50000"/>
              </a:lnSpc>
              <a:spcBef>
                <a:spcPts val="5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Trong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5" dirty="0">
                <a:solidFill>
                  <a:schemeClr val="tx1"/>
                </a:solidFill>
                <a:latin typeface="Times New Roman"/>
                <a:cs typeface="Times New Roman"/>
              </a:rPr>
              <a:t>đó</a:t>
            </a: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0" dirty="0" smtClean="0">
                <a:solidFill>
                  <a:schemeClr val="tx1"/>
                </a:solidFill>
                <a:latin typeface="Times New Roman"/>
                <a:cs typeface="Times New Roman"/>
              </a:rPr>
              <a:t>Category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::find()</a:t>
            </a:r>
            <a:r>
              <a:rPr lang="vi-VN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0" dirty="0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5" dirty="0">
                <a:solidFill>
                  <a:schemeClr val="tx1"/>
                </a:solidFill>
                <a:latin typeface="Times New Roman"/>
                <a:cs typeface="Times New Roman"/>
              </a:rPr>
              <a:t>tìm</a:t>
            </a:r>
            <a:r>
              <a:rPr lang="vi-VN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 dirty="0">
                <a:solidFill>
                  <a:schemeClr val="tx1"/>
                </a:solidFill>
                <a:latin typeface="Times New Roman"/>
                <a:cs typeface="Times New Roman"/>
              </a:rPr>
              <a:t>danh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mục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/>
                <a:cs typeface="Times New Roman"/>
              </a:rPr>
              <a:t>có</a:t>
            </a:r>
            <a:r>
              <a:rPr lang="vi-VN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id</a:t>
            </a:r>
            <a:r>
              <a:rPr lang="vi-VN" spc="3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30" dirty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lang="vi-VN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 dirty="0">
                <a:solidFill>
                  <a:schemeClr val="tx1"/>
                </a:solidFill>
                <a:latin typeface="Times New Roman"/>
                <a:cs typeface="Times New Roman"/>
              </a:rPr>
              <a:t>8</a:t>
            </a: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sau</a:t>
            </a:r>
            <a:r>
              <a:rPr lang="vi-VN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5" dirty="0">
                <a:solidFill>
                  <a:schemeClr val="tx1"/>
                </a:solidFill>
                <a:latin typeface="Times New Roman"/>
                <a:cs typeface="Times New Roman"/>
              </a:rPr>
              <a:t>đó</a:t>
            </a: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65" dirty="0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 dirty="0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5" dirty="0" smtClean="0">
                <a:solidFill>
                  <a:schemeClr val="tx1"/>
                </a:solidFill>
                <a:latin typeface="Times New Roman"/>
                <a:cs typeface="Times New Roman"/>
              </a:rPr>
              <a:t>xóa</a:t>
            </a:r>
            <a:endParaRPr lang="vi-VN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50000"/>
              </a:lnSpc>
              <a:spcBef>
                <a:spcPts val="5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30" dirty="0">
                <a:solidFill>
                  <a:schemeClr val="tx1"/>
                </a:solidFill>
                <a:latin typeface="Times New Roman"/>
                <a:cs typeface="Times New Roman"/>
              </a:rPr>
              <a:t>Hoặc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có </a:t>
            </a:r>
            <a:r>
              <a:rPr lang="vi-VN" spc="95" dirty="0">
                <a:solidFill>
                  <a:schemeClr val="tx1"/>
                </a:solidFill>
                <a:latin typeface="Times New Roman"/>
                <a:cs typeface="Times New Roman"/>
              </a:rPr>
              <a:t>thể</a:t>
            </a:r>
            <a:r>
              <a:rPr lang="vi-VN" spc="-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err="1" smtClean="0">
                <a:latin typeface="Times New Roman"/>
                <a:cs typeface="Times New Roman"/>
              </a:rPr>
              <a:t>dùng</a:t>
            </a:r>
            <a:r>
              <a:rPr lang="en-US" spc="25" dirty="0" smtClean="0">
                <a:latin typeface="Times New Roman"/>
                <a:cs typeface="Times New Roman"/>
              </a:rPr>
              <a:t> Where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5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Trong </a:t>
            </a:r>
            <a:r>
              <a:rPr lang="vi-VN" spc="75" dirty="0">
                <a:solidFill>
                  <a:schemeClr val="tx1"/>
                </a:solidFill>
                <a:latin typeface="Times New Roman"/>
                <a:cs typeface="Times New Roman"/>
              </a:rPr>
              <a:t>đó</a:t>
            </a: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0" dirty="0">
                <a:solidFill>
                  <a:schemeClr val="tx1"/>
                </a:solidFill>
                <a:latin typeface="Times New Roman"/>
                <a:cs typeface="Times New Roman"/>
              </a:rPr>
              <a:t>where</a:t>
            </a:r>
            <a:r>
              <a:rPr lang="vi-VN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5" dirty="0">
                <a:solidFill>
                  <a:schemeClr val="tx1"/>
                </a:solidFill>
                <a:latin typeface="Times New Roman"/>
                <a:cs typeface="Times New Roman"/>
              </a:rPr>
              <a:t>là</a:t>
            </a:r>
            <a:r>
              <a:rPr lang="vi-VN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0" dirty="0">
                <a:solidFill>
                  <a:schemeClr val="tx1"/>
                </a:solidFill>
                <a:latin typeface="Times New Roman"/>
                <a:cs typeface="Times New Roman"/>
              </a:rPr>
              <a:t>mảng</a:t>
            </a:r>
            <a:r>
              <a:rPr lang="vi-VN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các</a:t>
            </a:r>
            <a:r>
              <a:rPr lang="vi-VN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 dirty="0">
                <a:solidFill>
                  <a:schemeClr val="tx1"/>
                </a:solidFill>
                <a:latin typeface="Times New Roman"/>
                <a:cs typeface="Times New Roman"/>
              </a:rPr>
              <a:t>điều</a:t>
            </a:r>
            <a:r>
              <a:rPr lang="vi-VN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 dirty="0">
                <a:solidFill>
                  <a:schemeClr val="tx1"/>
                </a:solidFill>
                <a:latin typeface="Times New Roman"/>
                <a:cs typeface="Times New Roman"/>
              </a:rPr>
              <a:t>kiện</a:t>
            </a:r>
            <a:endParaRPr lang="vi-V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762000" y="6792065"/>
            <a:ext cx="3916679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9349" y="6792065"/>
            <a:ext cx="4797552" cy="46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Phương </a:t>
            </a:r>
            <a:r>
              <a:rPr spc="114" dirty="0"/>
              <a:t>thức </a:t>
            </a:r>
            <a:r>
              <a:rPr spc="50" dirty="0"/>
              <a:t>destroy</a:t>
            </a:r>
            <a:r>
              <a:rPr spc="-440" dirty="0"/>
              <a:t> </a:t>
            </a:r>
            <a:r>
              <a:rPr spc="-95" dirty="0"/>
              <a:t>();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265">
              <a:lnSpc>
                <a:spcPct val="150000"/>
              </a:lnSpc>
              <a:spcBef>
                <a:spcPts val="5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30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vi-VN" spc="-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>
                <a:solidFill>
                  <a:schemeClr val="tx1"/>
                </a:solidFill>
                <a:latin typeface="Times New Roman"/>
                <a:cs typeface="Times New Roman"/>
              </a:rPr>
              <a:t>này</a:t>
            </a:r>
            <a:r>
              <a:rPr lang="vi-VN" spc="-6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0">
                <a:solidFill>
                  <a:schemeClr val="tx1"/>
                </a:solidFill>
                <a:latin typeface="Times New Roman"/>
                <a:cs typeface="Times New Roman"/>
              </a:rPr>
              <a:t>cho</a:t>
            </a:r>
            <a:r>
              <a:rPr lang="vi-VN" spc="-7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0">
                <a:solidFill>
                  <a:schemeClr val="tx1"/>
                </a:solidFill>
                <a:latin typeface="Times New Roman"/>
                <a:cs typeface="Times New Roman"/>
              </a:rPr>
              <a:t>phép</a:t>
            </a:r>
            <a:r>
              <a:rPr lang="vi-VN" spc="-7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5">
                <a:solidFill>
                  <a:schemeClr val="tx1"/>
                </a:solidFill>
                <a:latin typeface="Times New Roman"/>
                <a:cs typeface="Times New Roman"/>
              </a:rPr>
              <a:t>xóa</a:t>
            </a:r>
            <a:r>
              <a:rPr lang="vi-VN" spc="-6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0">
                <a:solidFill>
                  <a:schemeClr val="tx1"/>
                </a:solidFill>
                <a:latin typeface="Times New Roman"/>
                <a:cs typeface="Times New Roman"/>
              </a:rPr>
              <a:t>một</a:t>
            </a:r>
            <a:r>
              <a:rPr lang="vi-VN" spc="-7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30">
                <a:solidFill>
                  <a:schemeClr val="tx1"/>
                </a:solidFill>
                <a:latin typeface="Times New Roman"/>
                <a:cs typeface="Times New Roman"/>
              </a:rPr>
              <a:t>lúc</a:t>
            </a:r>
            <a:r>
              <a:rPr lang="vi-VN" spc="-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30">
                <a:solidFill>
                  <a:schemeClr val="tx1"/>
                </a:solidFill>
                <a:latin typeface="Times New Roman"/>
                <a:cs typeface="Times New Roman"/>
              </a:rPr>
              <a:t>nhiều</a:t>
            </a:r>
            <a:r>
              <a:rPr lang="vi-VN" spc="-7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>
                <a:solidFill>
                  <a:schemeClr val="tx1"/>
                </a:solidFill>
                <a:latin typeface="Times New Roman"/>
                <a:cs typeface="Times New Roman"/>
              </a:rPr>
              <a:t>dòng</a:t>
            </a:r>
            <a:r>
              <a:rPr lang="vi-VN" spc="-6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90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vi-VN" spc="-6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5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endParaRPr lang="vi-VN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50000"/>
              </a:lnSpc>
              <a:spcBef>
                <a:spcPts val="480"/>
              </a:spcBef>
              <a:buClr>
                <a:srgbClr val="004D4B"/>
              </a:buClr>
              <a:buSzPct val="50000"/>
              <a:buChar char=""/>
              <a:tabLst>
                <a:tab pos="355600" algn="l"/>
              </a:tabLst>
            </a:pPr>
            <a:r>
              <a:rPr lang="vi-VN" spc="-114">
                <a:solidFill>
                  <a:schemeClr val="tx1"/>
                </a:solidFill>
                <a:latin typeface="Times New Roman"/>
                <a:cs typeface="Times New Roman"/>
              </a:rPr>
              <a:t>Cú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5">
                <a:solidFill>
                  <a:schemeClr val="tx1"/>
                </a:solidFill>
                <a:latin typeface="Times New Roman"/>
                <a:cs typeface="Times New Roman"/>
              </a:rPr>
              <a:t>pháp</a:t>
            </a:r>
            <a:r>
              <a:rPr lang="vi-VN" spc="-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75">
                <a:solidFill>
                  <a:schemeClr val="tx1"/>
                </a:solidFill>
                <a:latin typeface="Times New Roman"/>
                <a:cs typeface="Times New Roman"/>
              </a:rPr>
              <a:t>như</a:t>
            </a:r>
            <a:r>
              <a:rPr lang="vi-VN" spc="-6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0">
                <a:solidFill>
                  <a:schemeClr val="tx1"/>
                </a:solidFill>
                <a:latin typeface="Times New Roman"/>
                <a:cs typeface="Times New Roman"/>
              </a:rPr>
              <a:t>hình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50">
                <a:solidFill>
                  <a:schemeClr val="tx1"/>
                </a:solidFill>
                <a:latin typeface="Times New Roman"/>
                <a:cs typeface="Times New Roman"/>
              </a:rPr>
              <a:t>bên,</a:t>
            </a:r>
            <a:r>
              <a:rPr lang="vi-VN" spc="-7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40">
                <a:solidFill>
                  <a:schemeClr val="tx1"/>
                </a:solidFill>
                <a:latin typeface="Times New Roman"/>
                <a:cs typeface="Times New Roman"/>
              </a:rPr>
              <a:t>truyền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vi-VN" spc="-7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0">
                <a:solidFill>
                  <a:schemeClr val="tx1"/>
                </a:solidFill>
                <a:latin typeface="Times New Roman"/>
                <a:cs typeface="Times New Roman"/>
              </a:rPr>
              <a:t>mảng</a:t>
            </a:r>
            <a:r>
              <a:rPr lang="vi-VN" spc="-4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10">
                <a:solidFill>
                  <a:schemeClr val="tx1"/>
                </a:solidFill>
                <a:latin typeface="Times New Roman"/>
                <a:cs typeface="Times New Roman"/>
              </a:rPr>
              <a:t>các</a:t>
            </a:r>
            <a:r>
              <a:rPr lang="vi-VN" spc="-6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30">
                <a:solidFill>
                  <a:schemeClr val="tx1"/>
                </a:solidFill>
                <a:latin typeface="Times New Roman"/>
                <a:cs typeface="Times New Roman"/>
              </a:rPr>
              <a:t>giá</a:t>
            </a:r>
            <a:r>
              <a:rPr lang="vi-VN" spc="-6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15">
                <a:solidFill>
                  <a:schemeClr val="tx1"/>
                </a:solidFill>
                <a:latin typeface="Times New Roman"/>
                <a:cs typeface="Times New Roman"/>
              </a:rPr>
              <a:t>trị</a:t>
            </a:r>
            <a:r>
              <a:rPr lang="vi-VN" spc="-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5">
                <a:solidFill>
                  <a:schemeClr val="tx1"/>
                </a:solidFill>
                <a:latin typeface="Times New Roman"/>
                <a:cs typeface="Times New Roman"/>
              </a:rPr>
              <a:t>là</a:t>
            </a:r>
            <a:r>
              <a:rPr lang="vi-VN" spc="-4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5">
                <a:solidFill>
                  <a:schemeClr val="tx1"/>
                </a:solidFill>
                <a:latin typeface="Times New Roman"/>
                <a:cs typeface="Times New Roman"/>
              </a:rPr>
              <a:t>id</a:t>
            </a:r>
            <a:r>
              <a:rPr lang="vi-VN" spc="-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25">
                <a:solidFill>
                  <a:schemeClr val="tx1"/>
                </a:solidFill>
                <a:latin typeface="Times New Roman"/>
                <a:cs typeface="Times New Roman"/>
              </a:rPr>
              <a:t>cần</a:t>
            </a:r>
            <a:r>
              <a:rPr lang="vi-VN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vi-VN" spc="-25">
                <a:solidFill>
                  <a:schemeClr val="tx1"/>
                </a:solidFill>
                <a:latin typeface="Times New Roman"/>
                <a:cs typeface="Times New Roman"/>
              </a:rPr>
              <a:t>xóa</a:t>
            </a:r>
            <a:endParaRPr lang="vi-VN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5181600" y="5339751"/>
            <a:ext cx="3822192" cy="467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334000"/>
            <a:ext cx="3924300" cy="437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Datatype </a:t>
            </a:r>
            <a:r>
              <a:rPr spc="110" dirty="0"/>
              <a:t>hỗ</a:t>
            </a:r>
            <a:r>
              <a:rPr spc="-300" dirty="0"/>
              <a:t> </a:t>
            </a:r>
            <a:r>
              <a:rPr spc="140" dirty="0"/>
              <a:t>trợ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$table-&gt;bigIncrements('id');</a:t>
            </a:r>
            <a:r>
              <a:rPr lang="vi-VN" sz="2000">
                <a:solidFill>
                  <a:schemeClr val="tx1"/>
                </a:solidFill>
              </a:rPr>
              <a:t>Tăng dần ID (khóa chính) sử dụng một "UNSIGNED BIG  INTEGER" tương đương</a:t>
            </a:r>
            <a:r>
              <a:rPr lang="vi-VN" sz="2000" smtClean="0">
                <a:solidFill>
                  <a:schemeClr val="tx1"/>
                </a:solidFill>
              </a:rPr>
              <a:t>.</a:t>
            </a:r>
            <a:endParaRPr lang="en-US" sz="2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$table-&gt;bigInteger('votes'); </a:t>
            </a:r>
            <a:r>
              <a:rPr lang="vi-VN" sz="2000">
                <a:solidFill>
                  <a:schemeClr val="tx1"/>
                </a:solidFill>
              </a:rPr>
              <a:t>Bigint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$table-&gt;binary('data'); </a:t>
            </a:r>
            <a:r>
              <a:rPr lang="vi-VN" sz="2000">
                <a:solidFill>
                  <a:schemeClr val="tx1"/>
                </a:solidFill>
              </a:rPr>
              <a:t>BLOB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$table-&gt;boolean('confirmed'); </a:t>
            </a:r>
            <a:r>
              <a:rPr lang="vi-VN" sz="2000">
                <a:solidFill>
                  <a:schemeClr val="tx1"/>
                </a:solidFill>
              </a:rPr>
              <a:t>tương đương BOOLEAN cho các cơ sở dữ liệu</a:t>
            </a:r>
            <a:r>
              <a:rPr lang="vi-VN" sz="2000" smtClean="0">
                <a:solidFill>
                  <a:schemeClr val="tx1"/>
                </a:solidFill>
              </a:rPr>
              <a:t>.</a:t>
            </a:r>
            <a:endParaRPr lang="en-US" sz="2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$table-&gt;char('name', 4); </a:t>
            </a:r>
            <a:r>
              <a:rPr lang="vi-VN" sz="2000">
                <a:solidFill>
                  <a:schemeClr val="tx1"/>
                </a:solidFill>
              </a:rPr>
              <a:t>CHAR tương đương với chiều dài.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$table-&gt;date('created_at'); </a:t>
            </a:r>
            <a:r>
              <a:rPr lang="vi-VN" sz="2000">
                <a:solidFill>
                  <a:schemeClr val="tx1"/>
                </a:solidFill>
              </a:rPr>
              <a:t>NGÀY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$table-&gt;dateTime('created_at'); </a:t>
            </a:r>
            <a:r>
              <a:rPr lang="vi-VN" sz="2000">
                <a:solidFill>
                  <a:schemeClr val="tx1"/>
                </a:solidFill>
              </a:rPr>
              <a:t>DATETIME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$table-&gt;dateTimeTz('created_at'); </a:t>
            </a:r>
            <a:r>
              <a:rPr lang="vi-VN" sz="2000">
                <a:solidFill>
                  <a:schemeClr val="tx1"/>
                </a:solidFill>
              </a:rPr>
              <a:t>DATETIME (với múi giờ) tương đương cho các cơ sở  dữ liệu.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23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Datatype </a:t>
            </a:r>
            <a:r>
              <a:rPr spc="110" dirty="0"/>
              <a:t>hỗ</a:t>
            </a:r>
            <a:r>
              <a:rPr spc="-300" dirty="0"/>
              <a:t> </a:t>
            </a:r>
            <a:r>
              <a:rPr spc="140" dirty="0"/>
              <a:t>trợ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marR="429895" indent="-342900">
              <a:lnSpc>
                <a:spcPct val="150000"/>
              </a:lnSpc>
              <a:spcBef>
                <a:spcPts val="530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vi-VN" b="1" spc="-10">
                <a:solidFill>
                  <a:schemeClr val="tx1"/>
                </a:solidFill>
                <a:latin typeface="Times New Roman"/>
                <a:cs typeface="Times New Roman"/>
              </a:rPr>
              <a:t>$table-&gt;decimal('amount', 5, 2); </a:t>
            </a:r>
            <a:r>
              <a:rPr lang="vi-VN" spc="-10">
                <a:solidFill>
                  <a:schemeClr val="tx1"/>
                </a:solidFill>
                <a:latin typeface="Times New Roman"/>
                <a:cs typeface="Times New Roman"/>
              </a:rPr>
              <a:t>tương đương thập phân với một độ chính xác và quy  mô.</a:t>
            </a:r>
          </a:p>
          <a:p>
            <a:pPr marL="355600" marR="429895" indent="-342900">
              <a:lnSpc>
                <a:spcPct val="150000"/>
              </a:lnSpc>
              <a:spcBef>
                <a:spcPts val="530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vi-VN" b="1" spc="-10">
                <a:solidFill>
                  <a:schemeClr val="tx1"/>
                </a:solidFill>
                <a:latin typeface="Times New Roman"/>
                <a:cs typeface="Times New Roman"/>
              </a:rPr>
              <a:t>$table-&gt;double('column', 15, 8); </a:t>
            </a:r>
            <a:r>
              <a:rPr lang="vi-VN" spc="-10">
                <a:solidFill>
                  <a:schemeClr val="tx1"/>
                </a:solidFill>
                <a:latin typeface="Times New Roman"/>
                <a:cs typeface="Times New Roman"/>
              </a:rPr>
              <a:t>tương đương DOUBLE với độ chính xác, 15 chữ số  trong tổng số 8 và sau khidecimal point.</a:t>
            </a:r>
          </a:p>
          <a:p>
            <a:pPr marL="355600" marR="429895" indent="-342900">
              <a:lnSpc>
                <a:spcPct val="150000"/>
              </a:lnSpc>
              <a:spcBef>
                <a:spcPts val="530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vi-VN" b="1" spc="-10">
                <a:solidFill>
                  <a:schemeClr val="tx1"/>
                </a:solidFill>
                <a:latin typeface="Times New Roman"/>
                <a:cs typeface="Times New Roman"/>
              </a:rPr>
              <a:t>$table-&gt;enum('choices', ['foo', 'bar']); </a:t>
            </a:r>
            <a:r>
              <a:rPr lang="vi-VN" spc="-10">
                <a:solidFill>
                  <a:schemeClr val="tx1"/>
                </a:solidFill>
                <a:latin typeface="Times New Roman"/>
                <a:cs typeface="Times New Roman"/>
              </a:rPr>
              <a:t>ENUM tương đương cho các cơ sở dữ liệu.</a:t>
            </a:r>
          </a:p>
          <a:p>
            <a:pPr marL="355600" marR="429895" indent="-342900">
              <a:lnSpc>
                <a:spcPct val="150000"/>
              </a:lnSpc>
              <a:spcBef>
                <a:spcPts val="530"/>
              </a:spcBef>
              <a:buClr>
                <a:srgbClr val="004D4B"/>
              </a:buClr>
              <a:buSzPct val="50000"/>
              <a:buChar char=""/>
              <a:tabLst>
                <a:tab pos="356235" algn="l"/>
              </a:tabLst>
            </a:pPr>
            <a:r>
              <a:rPr lang="vi-VN" b="1" spc="-10">
                <a:solidFill>
                  <a:schemeClr val="tx1"/>
                </a:solidFill>
                <a:latin typeface="Times New Roman"/>
                <a:cs typeface="Times New Roman"/>
              </a:rPr>
              <a:t>$table-&gt;float('amount', 8, 2); </a:t>
            </a:r>
            <a:r>
              <a:rPr lang="vi-VN" spc="-10">
                <a:solidFill>
                  <a:schemeClr val="tx1"/>
                </a:solidFill>
                <a:latin typeface="Times New Roman"/>
                <a:cs typeface="Times New Roman"/>
              </a:rPr>
              <a:t>FLOAT tương đương cho các cơ sở dữ liệu, 8 chữ số trong  tổng số 2 và sau chữ số thập phânpoint.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24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4585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Datatype </a:t>
            </a:r>
            <a:r>
              <a:rPr spc="110" dirty="0"/>
              <a:t>hỗ</a:t>
            </a:r>
            <a:r>
              <a:rPr spc="-300" dirty="0"/>
              <a:t> </a:t>
            </a:r>
            <a:r>
              <a:rPr spc="140" dirty="0"/>
              <a:t>trợ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$table-&gt;rememberToken(); </a:t>
            </a:r>
            <a:r>
              <a:rPr lang="vi-VN" sz="2000">
                <a:solidFill>
                  <a:schemeClr val="tx1"/>
                </a:solidFill>
              </a:rPr>
              <a:t>Cho biết thêm remember_token là VARCHAR (100) NULL.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$table-&gt;smallIncrements('id</a:t>
            </a:r>
            <a:r>
              <a:rPr lang="vi-VN" sz="2000" b="1" smtClean="0">
                <a:solidFill>
                  <a:schemeClr val="tx1"/>
                </a:solidFill>
              </a:rPr>
              <a:t>');</a:t>
            </a:r>
            <a:r>
              <a:rPr lang="en-US" sz="2000" smtClean="0">
                <a:solidFill>
                  <a:schemeClr val="tx1"/>
                </a:solidFill>
              </a:rPr>
              <a:t> </a:t>
            </a:r>
            <a:r>
              <a:rPr lang="vi-VN" sz="2000" smtClean="0">
                <a:solidFill>
                  <a:schemeClr val="tx1"/>
                </a:solidFill>
              </a:rPr>
              <a:t>Tăng </a:t>
            </a:r>
            <a:r>
              <a:rPr lang="vi-VN" sz="2000">
                <a:solidFill>
                  <a:schemeClr val="tx1"/>
                </a:solidFill>
              </a:rPr>
              <a:t>dần ID (khóa chính) sử dụng một "UNSIGNED  NHỎ INTEGER" tương đương.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$table-&gt;smallInteger('votes'); </a:t>
            </a:r>
            <a:r>
              <a:rPr lang="vi-VN" sz="2000">
                <a:solidFill>
                  <a:schemeClr val="tx1"/>
                </a:solidFill>
              </a:rPr>
              <a:t>SMALLINT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$table-&gt;softDeletes(); </a:t>
            </a:r>
            <a:r>
              <a:rPr lang="vi-VN" sz="2000">
                <a:solidFill>
                  <a:schemeClr val="tx1"/>
                </a:solidFill>
              </a:rPr>
              <a:t>Thêm cột deleted_at nullable cho xóa mềm mại.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$table-&gt;string('email'); </a:t>
            </a:r>
            <a:r>
              <a:rPr lang="vi-VN" sz="2000">
                <a:solidFill>
                  <a:schemeClr val="tx1"/>
                </a:solidFill>
              </a:rPr>
              <a:t>VARCHAR cột tương đương</a:t>
            </a:r>
            <a:r>
              <a:rPr lang="vi-VN" sz="2000" smtClean="0">
                <a:solidFill>
                  <a:schemeClr val="tx1"/>
                </a:solidFill>
              </a:rPr>
              <a:t>.</a:t>
            </a:r>
            <a:endParaRPr lang="en-US" sz="2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$table-&gt;string('name', 100); </a:t>
            </a:r>
            <a:r>
              <a:rPr lang="vi-VN" sz="2000">
                <a:solidFill>
                  <a:schemeClr val="tx1"/>
                </a:solidFill>
              </a:rPr>
              <a:t>VARCHAR tương đương với chiều dài.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$table-&gt;text('description'); </a:t>
            </a:r>
            <a:r>
              <a:rPr lang="vi-VN" sz="2000">
                <a:solidFill>
                  <a:schemeClr val="tx1"/>
                </a:solidFill>
              </a:rPr>
              <a:t>TEXT tương đương cho các cơ sở dữ liệu.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25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Datatype </a:t>
            </a:r>
            <a:r>
              <a:rPr spc="110" dirty="0"/>
              <a:t>hỗ</a:t>
            </a:r>
            <a:r>
              <a:rPr spc="-300" dirty="0"/>
              <a:t> </a:t>
            </a:r>
            <a:r>
              <a:rPr spc="140" dirty="0"/>
              <a:t>trợ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$table-&gt;time('sunrise'); </a:t>
            </a:r>
            <a:r>
              <a:rPr lang="vi-VN" sz="2000">
                <a:solidFill>
                  <a:schemeClr val="tx1"/>
                </a:solidFill>
              </a:rPr>
              <a:t>THỜI GIAN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$table-&gt;timeTz('sunrise'); </a:t>
            </a:r>
            <a:r>
              <a:rPr lang="vi-VN" sz="2000">
                <a:solidFill>
                  <a:schemeClr val="tx1"/>
                </a:solidFill>
              </a:rPr>
              <a:t>TIME (với múi giờ)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$table-&gt;tinyInteger('numbers'); </a:t>
            </a:r>
            <a:r>
              <a:rPr lang="vi-VN" sz="2000">
                <a:solidFill>
                  <a:schemeClr val="tx1"/>
                </a:solidFill>
              </a:rPr>
              <a:t>TINYINT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$table-&gt;timestamp('added_on'); </a:t>
            </a:r>
            <a:r>
              <a:rPr lang="vi-VN" sz="2000">
                <a:solidFill>
                  <a:schemeClr val="tx1"/>
                </a:solidFill>
              </a:rPr>
              <a:t>Dấu thời gian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$table-&gt;timestampTz('added_on'); </a:t>
            </a:r>
            <a:r>
              <a:rPr lang="vi-VN" sz="2000">
                <a:solidFill>
                  <a:schemeClr val="tx1"/>
                </a:solidFill>
              </a:rPr>
              <a:t>Dấu thời gian (với múi giờ) tương đương cho các cơ  sở dữ liệu.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26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24737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Datatype </a:t>
            </a:r>
            <a:r>
              <a:rPr spc="110" dirty="0"/>
              <a:t>hỗ</a:t>
            </a:r>
            <a:r>
              <a:rPr spc="-300" dirty="0"/>
              <a:t> </a:t>
            </a:r>
            <a:r>
              <a:rPr spc="140" dirty="0"/>
              <a:t>trợ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$table-&gt;increments('id'); </a:t>
            </a:r>
            <a:r>
              <a:rPr lang="vi-VN" sz="2000">
                <a:solidFill>
                  <a:schemeClr val="tx1"/>
                </a:solidFill>
              </a:rPr>
              <a:t>Tăng dần ID (khóa chính) Kiểu số nguyên tự động tăng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$table-&gt;integer('votes'); </a:t>
            </a:r>
            <a:r>
              <a:rPr lang="vi-VN" sz="2000">
                <a:solidFill>
                  <a:schemeClr val="tx1"/>
                </a:solidFill>
              </a:rPr>
              <a:t>INTEGER Kiểu số nguyên 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$table-&gt;ipAddress('visitor'); </a:t>
            </a:r>
            <a:r>
              <a:rPr lang="vi-VN" sz="2000">
                <a:solidFill>
                  <a:schemeClr val="tx1"/>
                </a:solidFill>
              </a:rPr>
              <a:t>địa chỉ IP tương ứng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$table-&gt;json('options'); </a:t>
            </a:r>
            <a:r>
              <a:rPr lang="vi-VN" sz="2000">
                <a:solidFill>
                  <a:schemeClr val="tx1"/>
                </a:solidFill>
              </a:rPr>
              <a:t>JSON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$table-&gt;jsonb('options'); </a:t>
            </a:r>
            <a:r>
              <a:rPr lang="vi-VN" sz="2000">
                <a:solidFill>
                  <a:schemeClr val="tx1"/>
                </a:solidFill>
              </a:rPr>
              <a:t>JSONB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$table-&gt;longText('description'); </a:t>
            </a:r>
            <a:r>
              <a:rPr lang="vi-VN" sz="2000">
                <a:solidFill>
                  <a:schemeClr val="tx1"/>
                </a:solidFill>
              </a:rPr>
              <a:t>LONGTEXT tương đương cho các cơ sở dữ liệu.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27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1207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Datatype </a:t>
            </a:r>
            <a:r>
              <a:rPr spc="110" dirty="0"/>
              <a:t>hỗ</a:t>
            </a:r>
            <a:r>
              <a:rPr spc="-300" dirty="0"/>
              <a:t> </a:t>
            </a:r>
            <a:r>
              <a:rPr spc="140" dirty="0"/>
              <a:t>trợ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$table-&gt;macAddress('device'); </a:t>
            </a:r>
            <a:r>
              <a:rPr lang="vi-VN" sz="2000">
                <a:solidFill>
                  <a:schemeClr val="tx1"/>
                </a:solidFill>
              </a:rPr>
              <a:t>địa chỉ MAC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$table-&gt;mediumIncrements('id'); </a:t>
            </a:r>
            <a:r>
              <a:rPr lang="vi-VN" sz="2000">
                <a:solidFill>
                  <a:schemeClr val="tx1"/>
                </a:solidFill>
              </a:rPr>
              <a:t>Tăng dần ID (khóa chính) kiểu mediumint tự động tăng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$table-&gt;mediumInteger('numbers'); </a:t>
            </a:r>
            <a:r>
              <a:rPr lang="vi-VN" sz="2000">
                <a:solidFill>
                  <a:schemeClr val="tx1"/>
                </a:solidFill>
              </a:rPr>
              <a:t>MEDIUMINT kiểu số nguyên vừa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$table-&gt;mediumText('description'); </a:t>
            </a:r>
            <a:r>
              <a:rPr lang="vi-VN" sz="2000">
                <a:solidFill>
                  <a:schemeClr val="tx1"/>
                </a:solidFill>
              </a:rPr>
              <a:t>MEDIUMTEXT tương đương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$table-&gt;morphs('taggable'); </a:t>
            </a:r>
            <a:r>
              <a:rPr lang="vi-VN" sz="2000">
                <a:solidFill>
                  <a:schemeClr val="tx1"/>
                </a:solidFill>
              </a:rPr>
              <a:t>Thêm taggable_id INTEGER unsigned và STRING taggable_type.</a:t>
            </a:r>
          </a:p>
          <a:p>
            <a:pPr>
              <a:lnSpc>
                <a:spcPct val="150000"/>
              </a:lnSpc>
            </a:pPr>
            <a:r>
              <a:rPr lang="vi-VN" sz="2000" b="1">
                <a:solidFill>
                  <a:schemeClr val="tx1"/>
                </a:solidFill>
              </a:rPr>
              <a:t>$table-&gt;nullableTimestamps(); </a:t>
            </a:r>
            <a:r>
              <a:rPr lang="vi-VN" sz="2000">
                <a:solidFill>
                  <a:schemeClr val="tx1"/>
                </a:solidFill>
              </a:rPr>
              <a:t>Tương tự như các nhãn thời gian ().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28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6250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Datatype </a:t>
            </a:r>
            <a:r>
              <a:rPr spc="110" dirty="0"/>
              <a:t>hỗ</a:t>
            </a:r>
            <a:r>
              <a:rPr spc="-300" dirty="0"/>
              <a:t> </a:t>
            </a:r>
            <a:r>
              <a:rPr spc="140" dirty="0"/>
              <a:t>trợ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$table-&gt;timestamps(); Thêm created_at nullable và cột updated_at.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$table-&gt;timestampsTz(); Thêm created_at nullable và updated_at (với múi giờ).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$table-&gt;unsignedBigInteger('votes'); kiểu số ngyên bigint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$table-&gt;unsignedInteger('votes'); INT tương đương unsigned cho các cơ sở dữ liệu.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$table-&gt;unsignedMediumInteger('votes'); Kiểu số nguyên MEDIUMINT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$table-&gt;unsignedSmallInteger('votes'); Kiểu số nguyên SMALLINT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$table-&gt;unsignedTinyInteger('votes'); Kiểu số nguyên TINYINT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$table-&gt;uuid('id'); tương đương UUID cho các cơ sở dữ liệu.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29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9494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Model</a:t>
            </a:r>
            <a:r>
              <a:rPr spc="-125" dirty="0"/>
              <a:t> </a:t>
            </a:r>
            <a:r>
              <a:rPr spc="70" dirty="0"/>
              <a:t>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marR="280670" indent="-342900">
              <a:lnSpc>
                <a:spcPct val="150000"/>
              </a:lnSpc>
              <a:spcBef>
                <a:spcPts val="100"/>
              </a:spcBef>
              <a:buClr>
                <a:srgbClr val="004D4B"/>
              </a:buClr>
              <a:buSzPct val="50000"/>
              <a:buFont typeface="Wingdings" pitchFamily="2" charset="2"/>
              <a:buChar char="ü"/>
              <a:tabLst>
                <a:tab pos="356235" algn="l"/>
              </a:tabLst>
            </a:pPr>
            <a:r>
              <a:rPr lang="vi-VN" spc="5">
                <a:solidFill>
                  <a:schemeClr val="tx1"/>
                </a:solidFill>
                <a:latin typeface="Times New Roman"/>
                <a:cs typeface="Times New Roman"/>
              </a:rPr>
              <a:t>Model trong laravel framework là một fille php đại diện cho một bảng trong cơ sở dữ liệu</a:t>
            </a:r>
          </a:p>
          <a:p>
            <a:pPr marL="355600" marR="280670" indent="-342900">
              <a:lnSpc>
                <a:spcPct val="150000"/>
              </a:lnSpc>
              <a:spcBef>
                <a:spcPts val="100"/>
              </a:spcBef>
              <a:buClr>
                <a:srgbClr val="004D4B"/>
              </a:buClr>
              <a:buSzPct val="50000"/>
              <a:buFont typeface="Wingdings" pitchFamily="2" charset="2"/>
              <a:buChar char="ü"/>
              <a:tabLst>
                <a:tab pos="356235" algn="l"/>
              </a:tabLst>
            </a:pPr>
            <a:r>
              <a:rPr lang="vi-VN" spc="5">
                <a:solidFill>
                  <a:schemeClr val="tx1"/>
                </a:solidFill>
                <a:latin typeface="Times New Roman"/>
                <a:cs typeface="Times New Roman"/>
              </a:rPr>
              <a:t>Như vậy có bao nhiêu bảng thì sẽ có bấy nhiêu model tương ứng. </a:t>
            </a:r>
          </a:p>
          <a:p>
            <a:pPr marL="355600" marR="280670" indent="-342900">
              <a:lnSpc>
                <a:spcPct val="150000"/>
              </a:lnSpc>
              <a:spcBef>
                <a:spcPts val="100"/>
              </a:spcBef>
              <a:buClr>
                <a:srgbClr val="004D4B"/>
              </a:buClr>
              <a:buSzPct val="50000"/>
              <a:buFont typeface="Wingdings" pitchFamily="2" charset="2"/>
              <a:buChar char="ü"/>
              <a:tabLst>
                <a:tab pos="356235" algn="l"/>
              </a:tabLst>
            </a:pPr>
            <a:r>
              <a:rPr lang="vi-VN" spc="5">
                <a:solidFill>
                  <a:schemeClr val="tx1"/>
                </a:solidFill>
                <a:latin typeface="Times New Roman"/>
                <a:cs typeface="Times New Roman"/>
              </a:rPr>
              <a:t>Mỗi bảng CSDL sẽ được ánh xạ qua “Model” và model này được sử dụng để tương tác với bảng.</a:t>
            </a:r>
          </a:p>
          <a:p>
            <a:pPr marL="355600" marR="280670" indent="-342900">
              <a:lnSpc>
                <a:spcPct val="150000"/>
              </a:lnSpc>
              <a:spcBef>
                <a:spcPts val="100"/>
              </a:spcBef>
              <a:buClr>
                <a:srgbClr val="004D4B"/>
              </a:buClr>
              <a:buSzPct val="50000"/>
              <a:buFont typeface="Wingdings" pitchFamily="2" charset="2"/>
              <a:buChar char="ü"/>
              <a:tabLst>
                <a:tab pos="356235" algn="l"/>
              </a:tabLst>
            </a:pPr>
            <a:r>
              <a:rPr lang="vi-VN" spc="5">
                <a:solidFill>
                  <a:schemeClr val="tx1"/>
                </a:solidFill>
                <a:latin typeface="Times New Roman"/>
                <a:cs typeface="Times New Roman"/>
              </a:rPr>
              <a:t>Sử dụng model các bạn có thể tương tác với bảng như, chọn,thêm mới, xóa một bản ghi theo điều kiện nào đó, hay update bản ghi…</a:t>
            </a:r>
          </a:p>
          <a:p>
            <a:pPr marL="355600" marR="280670" indent="-342900">
              <a:lnSpc>
                <a:spcPct val="150000"/>
              </a:lnSpc>
              <a:spcBef>
                <a:spcPts val="100"/>
              </a:spcBef>
              <a:buClr>
                <a:srgbClr val="004D4B"/>
              </a:buClr>
              <a:buSzPct val="50000"/>
              <a:buFont typeface="Wingdings" pitchFamily="2" charset="2"/>
              <a:buChar char="ü"/>
              <a:tabLst>
                <a:tab pos="356235" algn="l"/>
              </a:tabLst>
            </a:pPr>
            <a:r>
              <a:rPr lang="vi-VN" spc="5">
                <a:solidFill>
                  <a:schemeClr val="tx1"/>
                </a:solidFill>
                <a:latin typeface="Times New Roman"/>
                <a:cs typeface="Times New Roman"/>
              </a:rPr>
              <a:t>Và công việc thật dễ dàng hơn nhiêu so với việc code thuần</a:t>
            </a:r>
            <a:endParaRPr lang="vi-VN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6590" y="7066059"/>
            <a:ext cx="128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Datatype </a:t>
            </a:r>
            <a:r>
              <a:rPr spc="110" dirty="0"/>
              <a:t>hỗ</a:t>
            </a:r>
            <a:r>
              <a:rPr spc="-300" dirty="0"/>
              <a:t> </a:t>
            </a:r>
            <a:r>
              <a:rPr spc="140" dirty="0"/>
              <a:t>trợ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-&gt;after('column') Đặt cột "sau" cột khác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-&gt;comment('my comment') Thêm một ghi chú cho một cột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-&gt;default($value) Chỉ định giá trị "mặc định" giá trị cho cột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-&gt;first() Đặt cột ở vị trí "đầu tiên" trong bảng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-&gt;nullable() Cho phép giá trị NULL sẽ được chèn vào cột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-&gt;storedAs($expression) một cột lưu trữ được tạo ra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-&gt;unsigned()	Đặt cột số nguyên để UNSIGNED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tx1"/>
                </a:solidFill>
              </a:rPr>
              <a:t>-&gt;virtualAs($expression) một cột ảo được tạo 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spc="5" dirty="0"/>
              <a:t>30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1307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&amp;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 Builder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803" y="2590800"/>
            <a:ext cx="723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 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User.php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app/models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803" y="3276600"/>
            <a:ext cx="6292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rgbClr val="333333"/>
                </a:solidFill>
                <a:latin typeface="Helvetica Neue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 </a:t>
            </a:r>
            <a:r>
              <a:rPr lang="en-US" altLang="en-US" sz="24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User.php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267200"/>
            <a:ext cx="5427111" cy="20738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4803" y="6840522"/>
            <a:ext cx="9321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Vậy </a:t>
            </a:r>
            <a:r>
              <a:rPr lang="vi-VN" sz="2400" dirty="0">
                <a:latin typeface="+mj-lt"/>
              </a:rPr>
              <a:t>là ta đã tạo ra model User và phương thức all để lấy ra tất cả các user</a:t>
            </a:r>
            <a:r>
              <a:rPr lang="vi-VN" sz="2400" dirty="0" smtClean="0">
                <a:latin typeface="+mj-lt"/>
              </a:rPr>
              <a:t>.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28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Builder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38400"/>
            <a:ext cx="784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222" y="299813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builder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class 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803" y="3881032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431638"/>
            <a:ext cx="5046764" cy="6616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4803" y="5143338"/>
            <a:ext cx="952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ten_bang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bieuthuc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where,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orWhere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laydulieu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get()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first(), pluck(), lists(),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Builder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38400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 =&gt;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$username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3505200"/>
            <a:ext cx="5819775" cy="1876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432" y="5791200"/>
            <a:ext cx="9819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</a:rPr>
              <a:t>Sử dụng: </a:t>
            </a:r>
            <a:r>
              <a:rPr lang="vi-VN" sz="2400" dirty="0">
                <a:solidFill>
                  <a:srgbClr val="002060"/>
                </a:solidFill>
                <a:latin typeface="+mj-lt"/>
              </a:rPr>
              <a:t>$user=User::getByUserName('Vietpro');</a:t>
            </a:r>
            <a:r>
              <a:rPr lang="vi-VN" sz="2400" dirty="0">
                <a:latin typeface="+mj-lt"/>
              </a:rPr>
              <a:t> thì ta sẽ nhận được $user tương ứng với username là Vietpro (nếu có trong database</a:t>
            </a:r>
            <a:r>
              <a:rPr lang="vi-VN" sz="2400" dirty="0" smtClean="0">
                <a:latin typeface="+mj-lt"/>
              </a:rPr>
              <a:t>).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59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&amp;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576128" cy="8567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vi-VN" dirty="0" smtClean="0"/>
              <a:t>Bây </a:t>
            </a:r>
            <a:r>
              <a:rPr lang="vi-VN" dirty="0"/>
              <a:t>giờ ta sẽ tìm hiểu thêm một số biểu thức thường dùng trong Query Builder.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803" y="3317267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 err="1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400" b="1" dirty="0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b="1" dirty="0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where($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column_value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$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column_value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$field =&gt; $value.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410200"/>
            <a:ext cx="4170792" cy="17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&amp;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803" y="243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 err="1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400" b="1" dirty="0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b="1" dirty="0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altLang="en-US" sz="2400" b="1" dirty="0">
              <a:solidFill>
                <a:srgbClr val="3150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031369"/>
            <a:ext cx="650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where($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column,$value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&lt;=&gt; where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column=value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96" y="3624338"/>
            <a:ext cx="3124200" cy="7596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2000" y="4648200"/>
            <a:ext cx="886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where($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column,$operator,$value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&lt;=&gt; where column operator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746" y="5734050"/>
            <a:ext cx="3162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&amp;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803" y="243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 err="1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400" b="1" dirty="0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b="1" dirty="0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3150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altLang="en-US" sz="2400" b="1" dirty="0">
              <a:solidFill>
                <a:srgbClr val="3150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3028911"/>
            <a:ext cx="311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-&gt;where()-&gt;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orWhere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53" y="3619422"/>
            <a:ext cx="8572500" cy="110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870374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j-lt"/>
              </a:rPr>
              <a:t>Vẫn còn các biểu thức tương tự như: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whereIn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whereNotIn($column,$array_value)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whereNull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whereNotNull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orWhereNull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orWhereNotNull($column), ....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0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181</TotalTime>
  <Words>1897</Words>
  <Application>Microsoft Office PowerPoint</Application>
  <PresentationFormat>Custom</PresentationFormat>
  <Paragraphs>187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</vt:lpstr>
      <vt:lpstr>Berlin</vt:lpstr>
      <vt:lpstr>Model trong Laravel</vt:lpstr>
      <vt:lpstr>Mục tiêu</vt:lpstr>
      <vt:lpstr>Model ?</vt:lpstr>
      <vt:lpstr>Tạo Model &amp; Sử dụng Query Builder</vt:lpstr>
      <vt:lpstr>Tạo Model &amp; Sử dụng Query Builder</vt:lpstr>
      <vt:lpstr>Tạo Model &amp; Sử dụng Query Builder</vt:lpstr>
      <vt:lpstr>Tạo Model &amp; Sử dụng Query Builder</vt:lpstr>
      <vt:lpstr>Tạo Model &amp; Sử dụng Query Builder</vt:lpstr>
      <vt:lpstr>Tạo Model &amp; Sử dụng Query Builder</vt:lpstr>
      <vt:lpstr>Tạo Model &amp; Sử dụng Query Builder</vt:lpstr>
      <vt:lpstr>Tạo Model &amp; Sử dụng Eloquent ORM</vt:lpstr>
      <vt:lpstr>Tạo model</vt:lpstr>
      <vt:lpstr>File model được tạo</vt:lpstr>
      <vt:lpstr>File model được tạo</vt:lpstr>
      <vt:lpstr>Khai báo thuộc tính cho model</vt:lpstr>
      <vt:lpstr>Phương thức all();</vt:lpstr>
      <vt:lpstr>Phương thức create();</vt:lpstr>
      <vt:lpstr>Phương thức create();</vt:lpstr>
      <vt:lpstr>Phương thức update();</vt:lpstr>
      <vt:lpstr>Phương thức updateOrCreate();</vt:lpstr>
      <vt:lpstr>Phương thức delete();</vt:lpstr>
      <vt:lpstr>Phương thức destroy ();</vt:lpstr>
      <vt:lpstr>Datatype hỗ trợ</vt:lpstr>
      <vt:lpstr>Datatype hỗ trợ</vt:lpstr>
      <vt:lpstr>Datatype hỗ trợ</vt:lpstr>
      <vt:lpstr>Datatype hỗ trợ</vt:lpstr>
      <vt:lpstr>Datatype hỗ trợ</vt:lpstr>
      <vt:lpstr>Datatype hỗ trợ</vt:lpstr>
      <vt:lpstr>Datatype hỗ trợ</vt:lpstr>
      <vt:lpstr>Datatype hỗ trợ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bai-05-model.pptx</dc:title>
  <dc:creator>Luongit</dc:creator>
  <cp:lastModifiedBy>Quynh Anh</cp:lastModifiedBy>
  <cp:revision>27</cp:revision>
  <dcterms:created xsi:type="dcterms:W3CDTF">2018-04-24T08:44:55Z</dcterms:created>
  <dcterms:modified xsi:type="dcterms:W3CDTF">2020-06-07T15:04:14Z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2016-11-25T00:00:00Z</vt:filetime>
  </property>
  <property fmtid="{D5CDD505-2E9C-101B-9397-08002B2CF9AE}" pid="3" name="LastSaved">
    <vt:filetime>2018-04-24T00:00:00Z</vt:filetime>
  </property>
</Properties>
</file>