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obesity epidemic is a growing public health concern that has been accompanied by a rise in chronic conditions such as diabetes and cardiovascular disease (Hurt et al., 2010). </a:t>
            </a:r>
            <a:endParaRPr sz="3000" b="1">
              <a:solidFill>
                <a:schemeClr val="lt1"/>
              </a:solidFill>
            </a:endParaRPr>
          </a:p>
          <a:p>
            <a:pPr marL="0" lvl="0" indent="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Although obesity and chronic conditions have been on the rise across the country, researchers have found health disparities by race (e.g., White individuals have lower rates of obesity than do Black and Hispanic individuals; Wang &amp; Beydoun, 2007)</a:t>
            </a: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r>
              <a:rPr lang="en-US"/>
              <a:t>846</a:t>
            </a: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4999" b="-4998"/>
          </a:stretch>
        </a:blipFill>
        <a:effectLst/>
      </p:bgPr>
    </p:bg>
    <p:spTree>
      <p:nvGrpSpPr>
        <p:cNvPr id="1" name="Shape 83"/>
        <p:cNvGrpSpPr/>
        <p:nvPr/>
      </p:nvGrpSpPr>
      <p:grpSpPr>
        <a:xfrm>
          <a:off x="0" y="0"/>
          <a:ext cx="0" cy="0"/>
          <a:chOff x="0" y="0"/>
          <a:chExt cx="0" cy="0"/>
        </a:xfrm>
      </p:grpSpPr>
      <p:sp>
        <p:nvSpPr>
          <p:cNvPr id="84" name="Shape 84"/>
          <p:cNvSpPr txBox="1"/>
          <p:nvPr/>
        </p:nvSpPr>
        <p:spPr>
          <a:xfrm>
            <a:off x="-192510" y="4961914"/>
            <a:ext cx="7459580" cy="1646605"/>
          </a:xfrm>
          <a:prstGeom prst="rect">
            <a:avLst/>
          </a:prstGeom>
          <a:solidFill>
            <a:schemeClr val="lt1"/>
          </a:solidFill>
          <a:ln w="2857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457200" marR="0" lvl="1" indent="0" algn="l" rtl="0">
              <a:spcBef>
                <a:spcPts val="0"/>
              </a:spcBef>
              <a:spcAft>
                <a:spcPts val="0"/>
              </a:spcAft>
              <a:buNone/>
            </a:pPr>
            <a:r>
              <a:rPr lang="en-US" sz="3600" b="1" i="0" u="none" strike="noStrike" cap="none">
                <a:solidFill>
                  <a:schemeClr val="dk1"/>
                </a:solidFill>
                <a:latin typeface="Arial"/>
                <a:ea typeface="Arial"/>
                <a:cs typeface="Arial"/>
                <a:sym typeface="Arial"/>
              </a:rPr>
              <a:t>Demographic and Geographic</a:t>
            </a:r>
            <a:endParaRPr/>
          </a:p>
          <a:p>
            <a:pPr marL="457200" marR="0" lvl="1" indent="0" algn="l" rtl="0">
              <a:spcBef>
                <a:spcPts val="0"/>
              </a:spcBef>
              <a:spcAft>
                <a:spcPts val="0"/>
              </a:spcAft>
              <a:buNone/>
            </a:pPr>
            <a:r>
              <a:rPr lang="en-US" sz="3600" b="1" i="0" u="none" strike="noStrike" cap="none">
                <a:solidFill>
                  <a:schemeClr val="dk1"/>
                </a:solidFill>
                <a:latin typeface="Arial"/>
                <a:ea typeface="Arial"/>
                <a:cs typeface="Arial"/>
                <a:sym typeface="Arial"/>
              </a:rPr>
              <a:t>Determinants of Health</a:t>
            </a:r>
            <a:endParaRPr/>
          </a:p>
          <a:p>
            <a:pPr marL="457200" marR="0" lvl="1" indent="0" algn="l" rtl="0">
              <a:spcBef>
                <a:spcPts val="0"/>
              </a:spcBef>
              <a:spcAft>
                <a:spcPts val="0"/>
              </a:spcAft>
              <a:buNone/>
            </a:pPr>
            <a:endParaRPr sz="500" b="1"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2000" b="0" i="0" u="none" strike="noStrike" cap="none">
                <a:solidFill>
                  <a:schemeClr val="dk1"/>
                </a:solidFill>
                <a:latin typeface="Arial"/>
                <a:ea typeface="Arial"/>
                <a:cs typeface="Arial"/>
                <a:sym typeface="Arial"/>
              </a:rPr>
              <a:t>Bechir Bouzid, Will Dalton, Xin Yuen</a:t>
            </a:r>
            <a:endParaRPr sz="32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44"/>
        <p:cNvGrpSpPr/>
        <p:nvPr/>
      </p:nvGrpSpPr>
      <p:grpSpPr>
        <a:xfrm>
          <a:off x="0" y="0"/>
          <a:ext cx="0" cy="0"/>
          <a:chOff x="0" y="0"/>
          <a:chExt cx="0" cy="0"/>
        </a:xfrm>
      </p:grpSpPr>
      <p:sp>
        <p:nvSpPr>
          <p:cNvPr id="145" name="Shape 145"/>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National food scarcity by race</a:t>
            </a:r>
            <a:endParaRPr sz="4800" b="1" i="0" u="none" strike="noStrike" cap="none">
              <a:solidFill>
                <a:srgbClr val="F1C232"/>
              </a:solidFill>
              <a:latin typeface="Arial"/>
              <a:ea typeface="Arial"/>
              <a:cs typeface="Arial"/>
              <a:sym typeface="Arial"/>
            </a:endParaRPr>
          </a:p>
        </p:txBody>
      </p:sp>
      <p:pic>
        <p:nvPicPr>
          <p:cNvPr id="146" name="Shape 146"/>
          <p:cNvPicPr preferRelativeResize="0"/>
          <p:nvPr/>
        </p:nvPicPr>
        <p:blipFill>
          <a:blip r:embed="rId4">
            <a:alphaModFix/>
          </a:blip>
          <a:stretch>
            <a:fillRect/>
          </a:stretch>
        </p:blipFill>
        <p:spPr>
          <a:xfrm>
            <a:off x="1819833" y="1304825"/>
            <a:ext cx="8552335" cy="481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50"/>
        <p:cNvGrpSpPr/>
        <p:nvPr/>
      </p:nvGrpSpPr>
      <p:grpSpPr>
        <a:xfrm>
          <a:off x="0" y="0"/>
          <a:ext cx="0" cy="0"/>
          <a:chOff x="0" y="0"/>
          <a:chExt cx="0" cy="0"/>
        </a:xfrm>
      </p:grpSpPr>
      <p:sp>
        <p:nvSpPr>
          <p:cNvPr id="151" name="Shape 151"/>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National food scarcity by race vs population density</a:t>
            </a:r>
            <a:endParaRPr sz="4800" b="1" i="0" u="none" strike="noStrike" cap="none">
              <a:solidFill>
                <a:srgbClr val="F1C232"/>
              </a:solidFill>
              <a:latin typeface="Arial"/>
              <a:ea typeface="Arial"/>
              <a:cs typeface="Arial"/>
              <a:sym typeface="Arial"/>
            </a:endParaRPr>
          </a:p>
        </p:txBody>
      </p:sp>
      <p:pic>
        <p:nvPicPr>
          <p:cNvPr id="152" name="Shape 152"/>
          <p:cNvPicPr preferRelativeResize="0"/>
          <p:nvPr/>
        </p:nvPicPr>
        <p:blipFill>
          <a:blip r:embed="rId4">
            <a:alphaModFix/>
          </a:blip>
          <a:stretch>
            <a:fillRect/>
          </a:stretch>
        </p:blipFill>
        <p:spPr>
          <a:xfrm>
            <a:off x="6095998" y="2365801"/>
            <a:ext cx="5839702" cy="3372541"/>
          </a:xfrm>
          <a:prstGeom prst="rect">
            <a:avLst/>
          </a:prstGeom>
          <a:noFill/>
          <a:ln>
            <a:noFill/>
          </a:ln>
        </p:spPr>
      </p:pic>
      <p:pic>
        <p:nvPicPr>
          <p:cNvPr id="153" name="Shape 153"/>
          <p:cNvPicPr preferRelativeResize="0"/>
          <p:nvPr/>
        </p:nvPicPr>
        <p:blipFill>
          <a:blip r:embed="rId5">
            <a:alphaModFix/>
          </a:blip>
          <a:stretch>
            <a:fillRect/>
          </a:stretch>
        </p:blipFill>
        <p:spPr>
          <a:xfrm>
            <a:off x="256300" y="2365810"/>
            <a:ext cx="5839697" cy="3372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57"/>
        <p:cNvGrpSpPr/>
        <p:nvPr/>
      </p:nvGrpSpPr>
      <p:grpSpPr>
        <a:xfrm>
          <a:off x="0" y="0"/>
          <a:ext cx="0" cy="0"/>
          <a:chOff x="0" y="0"/>
          <a:chExt cx="0" cy="0"/>
        </a:xfrm>
      </p:grpSpPr>
      <p:sp>
        <p:nvSpPr>
          <p:cNvPr id="158" name="Shape 158"/>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Obesity rates x food scarcity rates</a:t>
            </a:r>
            <a:endParaRPr sz="4800" b="1" i="0" u="none" strike="noStrike" cap="none">
              <a:solidFill>
                <a:srgbClr val="F1C232"/>
              </a:solidFill>
              <a:latin typeface="Arial"/>
              <a:ea typeface="Arial"/>
              <a:cs typeface="Arial"/>
              <a:sym typeface="Arial"/>
            </a:endParaRPr>
          </a:p>
        </p:txBody>
      </p:sp>
      <p:pic>
        <p:nvPicPr>
          <p:cNvPr id="159" name="Shape 159"/>
          <p:cNvPicPr preferRelativeResize="0"/>
          <p:nvPr/>
        </p:nvPicPr>
        <p:blipFill>
          <a:blip r:embed="rId4">
            <a:alphaModFix/>
          </a:blip>
          <a:stretch>
            <a:fillRect/>
          </a:stretch>
        </p:blipFill>
        <p:spPr>
          <a:xfrm>
            <a:off x="947638" y="1152417"/>
            <a:ext cx="10296728" cy="54769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63"/>
        <p:cNvGrpSpPr/>
        <p:nvPr/>
      </p:nvGrpSpPr>
      <p:grpSpPr>
        <a:xfrm>
          <a:off x="0" y="0"/>
          <a:ext cx="0" cy="0"/>
          <a:chOff x="0" y="0"/>
          <a:chExt cx="0" cy="0"/>
        </a:xfrm>
      </p:grpSpPr>
      <p:sp>
        <p:nvSpPr>
          <p:cNvPr id="164" name="Shape 164"/>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Implications</a:t>
            </a:r>
            <a:endParaRPr sz="4800" b="1" i="0" u="none" strike="noStrike" cap="none">
              <a:solidFill>
                <a:srgbClr val="F1C232"/>
              </a:solidFill>
              <a:latin typeface="Arial"/>
              <a:ea typeface="Arial"/>
              <a:cs typeface="Arial"/>
              <a:sym typeface="Arial"/>
            </a:endParaRPr>
          </a:p>
        </p:txBody>
      </p:sp>
      <p:sp>
        <p:nvSpPr>
          <p:cNvPr id="165" name="Shape 165"/>
          <p:cNvSpPr txBox="1"/>
          <p:nvPr/>
        </p:nvSpPr>
        <p:spPr>
          <a:xfrm>
            <a:off x="1079850" y="1189950"/>
            <a:ext cx="10032300" cy="708000"/>
          </a:xfrm>
          <a:prstGeom prst="rect">
            <a:avLst/>
          </a:prstGeom>
          <a:noFill/>
          <a:ln>
            <a:noFill/>
          </a:ln>
        </p:spPr>
        <p:txBody>
          <a:bodyPr wrap="square" lIns="91425" tIns="45700" rIns="91425" bIns="45700" anchor="t" anchorCtr="0">
            <a:noAutofit/>
          </a:bodyPr>
          <a:lstStyle/>
          <a:p>
            <a:pPr marL="914400" lvl="0" indent="-419100" rtl="0">
              <a:spcBef>
                <a:spcPts val="0"/>
              </a:spcBef>
              <a:spcAft>
                <a:spcPts val="0"/>
              </a:spcAft>
              <a:buClr>
                <a:schemeClr val="lt1"/>
              </a:buClr>
              <a:buSzPts val="3000"/>
              <a:buChar char="●"/>
            </a:pPr>
            <a:r>
              <a:rPr lang="en-US" sz="3000" b="1">
                <a:solidFill>
                  <a:schemeClr val="lt1"/>
                </a:solidFill>
              </a:rPr>
              <a:t>Food scarcity is related to higher BMI and obesity rates at the national and individual level</a:t>
            </a:r>
            <a:endParaRPr sz="3000" b="1">
              <a:solidFill>
                <a:schemeClr val="lt1"/>
              </a:solidFill>
            </a:endParaRPr>
          </a:p>
          <a:p>
            <a:pPr marL="1371600" lvl="1" indent="-419100" rtl="0">
              <a:spcBef>
                <a:spcPts val="0"/>
              </a:spcBef>
              <a:spcAft>
                <a:spcPts val="0"/>
              </a:spcAft>
              <a:buClr>
                <a:schemeClr val="lt1"/>
              </a:buClr>
              <a:buSzPts val="3000"/>
              <a:buChar char="○"/>
            </a:pPr>
            <a:r>
              <a:rPr lang="en-US" sz="3000" b="1">
                <a:solidFill>
                  <a:schemeClr val="lt1"/>
                </a:solidFill>
              </a:rPr>
              <a:t>Differs by race but inconsistent results at the national and individual level</a:t>
            </a:r>
            <a:endParaRPr sz="3000" b="1">
              <a:solidFill>
                <a:schemeClr val="lt1"/>
              </a:solidFill>
            </a:endParaRPr>
          </a:p>
          <a:p>
            <a:pPr marL="0" lvl="0" indent="0" rtl="0">
              <a:spcBef>
                <a:spcPts val="0"/>
              </a:spcBef>
              <a:spcAft>
                <a:spcPts val="0"/>
              </a:spcAft>
              <a:buNone/>
            </a:pPr>
            <a:endParaRPr sz="3000" b="1">
              <a:solidFill>
                <a:schemeClr val="lt1"/>
              </a:solidFill>
            </a:endParaRPr>
          </a:p>
          <a:p>
            <a:pPr marL="914400" lvl="0" indent="-419100" rtl="0">
              <a:spcBef>
                <a:spcPts val="0"/>
              </a:spcBef>
              <a:spcAft>
                <a:spcPts val="0"/>
              </a:spcAft>
              <a:buClr>
                <a:schemeClr val="lt1"/>
              </a:buClr>
              <a:buSzPts val="3000"/>
              <a:buChar char="●"/>
            </a:pPr>
            <a:r>
              <a:rPr lang="en-US" sz="3000" b="1">
                <a:solidFill>
                  <a:schemeClr val="lt1"/>
                </a:solidFill>
              </a:rPr>
              <a:t>Racial differences in BMI, obesity, and other weight-related illnesses</a:t>
            </a:r>
            <a:endParaRPr sz="3000" b="1">
              <a:solidFill>
                <a:schemeClr val="lt1"/>
              </a:solidFill>
            </a:endParaRPr>
          </a:p>
          <a:p>
            <a:pPr marL="1371600" lvl="1" indent="-419100" rtl="0">
              <a:spcBef>
                <a:spcPts val="0"/>
              </a:spcBef>
              <a:spcAft>
                <a:spcPts val="0"/>
              </a:spcAft>
              <a:buClr>
                <a:schemeClr val="lt1"/>
              </a:buClr>
              <a:buSzPts val="3000"/>
              <a:buChar char="○"/>
            </a:pPr>
            <a:r>
              <a:rPr lang="en-US" sz="3000" b="1">
                <a:solidFill>
                  <a:schemeClr val="lt1"/>
                </a:solidFill>
              </a:rPr>
              <a:t>However, cannot fully be explained by lack of access</a:t>
            </a:r>
            <a:endParaRPr sz="3000"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69"/>
        <p:cNvGrpSpPr/>
        <p:nvPr/>
      </p:nvGrpSpPr>
      <p:grpSpPr>
        <a:xfrm>
          <a:off x="0" y="0"/>
          <a:ext cx="0" cy="0"/>
          <a:chOff x="0" y="0"/>
          <a:chExt cx="0" cy="0"/>
        </a:xfrm>
      </p:grpSpPr>
      <p:sp>
        <p:nvSpPr>
          <p:cNvPr id="170" name="Shape 170"/>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Weight-related illnesses x race &amp; sex</a:t>
            </a:r>
            <a:endParaRPr sz="4800" b="1" i="0" u="none" strike="noStrike" cap="none">
              <a:solidFill>
                <a:srgbClr val="F1C232"/>
              </a:solidFill>
              <a:latin typeface="Arial"/>
              <a:ea typeface="Arial"/>
              <a:cs typeface="Arial"/>
              <a:sym typeface="Arial"/>
            </a:endParaRPr>
          </a:p>
        </p:txBody>
      </p:sp>
      <p:pic>
        <p:nvPicPr>
          <p:cNvPr id="171" name="Shape 171"/>
          <p:cNvPicPr preferRelativeResize="0"/>
          <p:nvPr/>
        </p:nvPicPr>
        <p:blipFill>
          <a:blip r:embed="rId4">
            <a:alphaModFix/>
          </a:blip>
          <a:stretch>
            <a:fillRect/>
          </a:stretch>
        </p:blipFill>
        <p:spPr>
          <a:xfrm>
            <a:off x="2324475" y="1319600"/>
            <a:ext cx="7543050" cy="518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88"/>
        <p:cNvGrpSpPr/>
        <p:nvPr/>
      </p:nvGrpSpPr>
      <p:grpSpPr>
        <a:xfrm>
          <a:off x="0" y="0"/>
          <a:ext cx="0" cy="0"/>
          <a:chOff x="0" y="0"/>
          <a:chExt cx="0" cy="0"/>
        </a:xfrm>
      </p:grpSpPr>
      <p:sp>
        <p:nvSpPr>
          <p:cNvPr id="89" name="Shape 89"/>
          <p:cNvSpPr txBox="1"/>
          <p:nvPr/>
        </p:nvSpPr>
        <p:spPr>
          <a:xfrm>
            <a:off x="0" y="214939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000" b="1">
                <a:solidFill>
                  <a:schemeClr val="lt1"/>
                </a:solidFill>
              </a:rPr>
              <a:t>How is health impacted by </a:t>
            </a:r>
            <a:endParaRPr sz="4000" b="1">
              <a:solidFill>
                <a:schemeClr val="lt1"/>
              </a:solidFill>
            </a:endParaRPr>
          </a:p>
          <a:p>
            <a:pPr marL="0" marR="0" lvl="0" indent="0" algn="ctr" rtl="0">
              <a:spcBef>
                <a:spcPts val="0"/>
              </a:spcBef>
              <a:spcAft>
                <a:spcPts val="0"/>
              </a:spcAft>
              <a:buNone/>
            </a:pPr>
            <a:r>
              <a:rPr lang="en-US" sz="4000" b="1">
                <a:solidFill>
                  <a:srgbClr val="F1C232"/>
                </a:solidFill>
              </a:rPr>
              <a:t>demographic</a:t>
            </a:r>
            <a:r>
              <a:rPr lang="en-US" sz="4000" b="1">
                <a:solidFill>
                  <a:schemeClr val="lt1"/>
                </a:solidFill>
              </a:rPr>
              <a:t> and </a:t>
            </a:r>
            <a:r>
              <a:rPr lang="en-US" sz="4000" b="1">
                <a:solidFill>
                  <a:srgbClr val="F1C232"/>
                </a:solidFill>
              </a:rPr>
              <a:t>geographic</a:t>
            </a:r>
            <a:r>
              <a:rPr lang="en-US" sz="4000" b="1">
                <a:solidFill>
                  <a:schemeClr val="lt1"/>
                </a:solidFill>
              </a:rPr>
              <a:t> factors </a:t>
            </a:r>
            <a:endParaRPr sz="4000" b="1">
              <a:solidFill>
                <a:schemeClr val="lt1"/>
              </a:solidFill>
            </a:endParaRPr>
          </a:p>
          <a:p>
            <a:pPr marL="0" marR="0" lvl="0" indent="0" algn="ctr" rtl="0">
              <a:spcBef>
                <a:spcPts val="0"/>
              </a:spcBef>
              <a:spcAft>
                <a:spcPts val="0"/>
              </a:spcAft>
              <a:buNone/>
            </a:pPr>
            <a:r>
              <a:rPr lang="en-US" sz="4000" b="1">
                <a:solidFill>
                  <a:schemeClr val="lt1"/>
                </a:solidFill>
              </a:rPr>
              <a:t>in the United States?</a:t>
            </a:r>
            <a:endParaRPr sz="4000" b="1" i="0" u="none" strike="noStrike" cap="none">
              <a:solidFill>
                <a:schemeClr val="lt1"/>
              </a:solidFill>
              <a:latin typeface="Arial"/>
              <a:ea typeface="Arial"/>
              <a:cs typeface="Arial"/>
              <a:sym typeface="Arial"/>
            </a:endParaRPr>
          </a:p>
        </p:txBody>
      </p:sp>
      <p:sp>
        <p:nvSpPr>
          <p:cNvPr id="90" name="Shape 90"/>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Research Question</a:t>
            </a:r>
            <a:endParaRPr sz="4800" b="1" i="0" u="none" strike="noStrike" cap="none">
              <a:solidFill>
                <a:srgbClr val="F1C23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94"/>
        <p:cNvGrpSpPr/>
        <p:nvPr/>
      </p:nvGrpSpPr>
      <p:grpSpPr>
        <a:xfrm>
          <a:off x="0" y="0"/>
          <a:ext cx="0" cy="0"/>
          <a:chOff x="0" y="0"/>
          <a:chExt cx="0" cy="0"/>
        </a:xfrm>
      </p:grpSpPr>
      <p:sp>
        <p:nvSpPr>
          <p:cNvPr id="95" name="Shape 95"/>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Variables</a:t>
            </a:r>
            <a:endParaRPr sz="4800" b="1" i="0" u="none" strike="noStrike" cap="none">
              <a:solidFill>
                <a:srgbClr val="F1C232"/>
              </a:solidFill>
              <a:latin typeface="Arial"/>
              <a:ea typeface="Arial"/>
              <a:cs typeface="Arial"/>
              <a:sym typeface="Arial"/>
            </a:endParaRPr>
          </a:p>
        </p:txBody>
      </p:sp>
      <p:sp>
        <p:nvSpPr>
          <p:cNvPr id="96" name="Shape 96"/>
          <p:cNvSpPr txBox="1"/>
          <p:nvPr/>
        </p:nvSpPr>
        <p:spPr>
          <a:xfrm>
            <a:off x="1079850" y="1189950"/>
            <a:ext cx="10032300" cy="708000"/>
          </a:xfrm>
          <a:prstGeom prst="rect">
            <a:avLst/>
          </a:prstGeom>
          <a:noFill/>
          <a:ln>
            <a:noFill/>
          </a:ln>
        </p:spPr>
        <p:txBody>
          <a:bodyPr wrap="square" lIns="91425" tIns="45700" rIns="91425" bIns="45700" anchor="t" anchorCtr="0">
            <a:noAutofit/>
          </a:bodyPr>
          <a:lstStyle/>
          <a:p>
            <a:pPr marL="0" marR="0" lvl="0" indent="0" rtl="0">
              <a:spcBef>
                <a:spcPts val="0"/>
              </a:spcBef>
              <a:spcAft>
                <a:spcPts val="0"/>
              </a:spcAft>
              <a:buNone/>
            </a:pPr>
            <a:r>
              <a:rPr lang="en-US" sz="3600" b="1">
                <a:solidFill>
                  <a:srgbClr val="F1C232"/>
                </a:solidFill>
              </a:rPr>
              <a:t>Health</a:t>
            </a:r>
            <a:endParaRPr sz="3000" b="1">
              <a:solidFill>
                <a:schemeClr val="lt1"/>
              </a:solidFill>
            </a:endParaRPr>
          </a:p>
          <a:p>
            <a:pPr marL="914400" marR="0" lvl="0" indent="-419100" rtl="0">
              <a:spcBef>
                <a:spcPts val="0"/>
              </a:spcBef>
              <a:spcAft>
                <a:spcPts val="0"/>
              </a:spcAft>
              <a:buClr>
                <a:schemeClr val="lt1"/>
              </a:buClr>
              <a:buSzPts val="3000"/>
              <a:buChar char="●"/>
            </a:pPr>
            <a:r>
              <a:rPr lang="en-US" sz="3000" b="1">
                <a:solidFill>
                  <a:schemeClr val="lt1"/>
                </a:solidFill>
              </a:rPr>
              <a:t>Multimorbidity of weight-related illnesses (e.g., heart disease, diabetes)</a:t>
            </a:r>
            <a:endParaRPr sz="3000" b="1">
              <a:solidFill>
                <a:srgbClr val="F1C232"/>
              </a:solidFill>
            </a:endParaRPr>
          </a:p>
          <a:p>
            <a:pPr marL="914400" lvl="0" indent="-419100" rtl="0">
              <a:spcBef>
                <a:spcPts val="0"/>
              </a:spcBef>
              <a:spcAft>
                <a:spcPts val="0"/>
              </a:spcAft>
              <a:buClr>
                <a:schemeClr val="lt1"/>
              </a:buClr>
              <a:buSzPts val="3000"/>
              <a:buChar char="●"/>
            </a:pPr>
            <a:r>
              <a:rPr lang="en-US" sz="3000" b="1">
                <a:solidFill>
                  <a:schemeClr val="lt1"/>
                </a:solidFill>
              </a:rPr>
              <a:t>BMI (overweight = 25+)</a:t>
            </a:r>
            <a:endParaRPr sz="3000" b="1">
              <a:solidFill>
                <a:schemeClr val="lt1"/>
              </a:solidFill>
            </a:endParaRPr>
          </a:p>
          <a:p>
            <a:pPr marL="0" marR="0" lvl="0" indent="0" rtl="0">
              <a:spcBef>
                <a:spcPts val="0"/>
              </a:spcBef>
              <a:spcAft>
                <a:spcPts val="0"/>
              </a:spcAft>
              <a:buNone/>
            </a:pPr>
            <a:r>
              <a:rPr lang="en-US" sz="3600" b="1">
                <a:solidFill>
                  <a:srgbClr val="F1C232"/>
                </a:solidFill>
              </a:rPr>
              <a:t>Demographics</a:t>
            </a:r>
            <a:endParaRPr sz="3600" b="1">
              <a:solidFill>
                <a:srgbClr val="F1C232"/>
              </a:solidFill>
            </a:endParaRPr>
          </a:p>
          <a:p>
            <a:pPr marL="914400" marR="0" lvl="0" indent="-419100" rtl="0">
              <a:spcBef>
                <a:spcPts val="0"/>
              </a:spcBef>
              <a:spcAft>
                <a:spcPts val="0"/>
              </a:spcAft>
              <a:buClr>
                <a:schemeClr val="lt1"/>
              </a:buClr>
              <a:buSzPts val="3000"/>
              <a:buChar char="●"/>
            </a:pPr>
            <a:r>
              <a:rPr lang="en-US" sz="3000" b="1">
                <a:solidFill>
                  <a:schemeClr val="lt1"/>
                </a:solidFill>
              </a:rPr>
              <a:t>Race (Hispanic, Non-Hispanic Black &amp; White)</a:t>
            </a:r>
            <a:endParaRPr sz="3000" b="1">
              <a:solidFill>
                <a:schemeClr val="lt1"/>
              </a:solidFill>
            </a:endParaRPr>
          </a:p>
          <a:p>
            <a:pPr marL="914400" marR="0" lvl="0" indent="-419100" rtl="0">
              <a:spcBef>
                <a:spcPts val="0"/>
              </a:spcBef>
              <a:spcAft>
                <a:spcPts val="0"/>
              </a:spcAft>
              <a:buClr>
                <a:schemeClr val="lt1"/>
              </a:buClr>
              <a:buSzPts val="3000"/>
              <a:buChar char="●"/>
            </a:pPr>
            <a:r>
              <a:rPr lang="en-US" sz="3000" b="1">
                <a:solidFill>
                  <a:schemeClr val="lt1"/>
                </a:solidFill>
              </a:rPr>
              <a:t>Ability to afford fruits and vegetables</a:t>
            </a:r>
            <a:endParaRPr sz="3000" b="1">
              <a:solidFill>
                <a:schemeClr val="lt1"/>
              </a:solidFill>
            </a:endParaRPr>
          </a:p>
          <a:p>
            <a:pPr marL="0" marR="0" lvl="0" indent="0" rtl="0">
              <a:spcBef>
                <a:spcPts val="0"/>
              </a:spcBef>
              <a:spcAft>
                <a:spcPts val="0"/>
              </a:spcAft>
              <a:buNone/>
            </a:pPr>
            <a:r>
              <a:rPr lang="en-US" sz="3600" b="1">
                <a:solidFill>
                  <a:srgbClr val="F1C232"/>
                </a:solidFill>
              </a:rPr>
              <a:t>Geography</a:t>
            </a:r>
            <a:endParaRPr sz="3600" b="1">
              <a:solidFill>
                <a:srgbClr val="F1C232"/>
              </a:solidFill>
            </a:endParaRPr>
          </a:p>
          <a:p>
            <a:pPr marL="914400" marR="0" lvl="0" indent="-419100" rtl="0">
              <a:spcBef>
                <a:spcPts val="0"/>
              </a:spcBef>
              <a:spcAft>
                <a:spcPts val="0"/>
              </a:spcAft>
              <a:buClr>
                <a:schemeClr val="lt1"/>
              </a:buClr>
              <a:buSzPts val="3000"/>
              <a:buChar char="●"/>
            </a:pPr>
            <a:r>
              <a:rPr lang="en-US" sz="3000" b="1">
                <a:solidFill>
                  <a:schemeClr val="lt1"/>
                </a:solidFill>
              </a:rPr>
              <a:t>Supermarket access</a:t>
            </a:r>
            <a:endParaRPr sz="30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00"/>
        <p:cNvGrpSpPr/>
        <p:nvPr/>
      </p:nvGrpSpPr>
      <p:grpSpPr>
        <a:xfrm>
          <a:off x="0" y="0"/>
          <a:ext cx="0" cy="0"/>
          <a:chOff x="0" y="0"/>
          <a:chExt cx="0" cy="0"/>
        </a:xfrm>
      </p:grpSpPr>
      <p:sp>
        <p:nvSpPr>
          <p:cNvPr id="101" name="Shape 101"/>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Data sources</a:t>
            </a:r>
            <a:endParaRPr sz="4800" b="1" i="0" u="none" strike="noStrike" cap="none">
              <a:solidFill>
                <a:srgbClr val="F1C232"/>
              </a:solidFill>
              <a:latin typeface="Arial"/>
              <a:ea typeface="Arial"/>
              <a:cs typeface="Arial"/>
              <a:sym typeface="Arial"/>
            </a:endParaRPr>
          </a:p>
        </p:txBody>
      </p:sp>
      <p:pic>
        <p:nvPicPr>
          <p:cNvPr id="102" name="Shape 102"/>
          <p:cNvPicPr preferRelativeResize="0"/>
          <p:nvPr/>
        </p:nvPicPr>
        <p:blipFill>
          <a:blip r:embed="rId4">
            <a:alphaModFix/>
          </a:blip>
          <a:stretch>
            <a:fillRect/>
          </a:stretch>
        </p:blipFill>
        <p:spPr>
          <a:xfrm>
            <a:off x="732500" y="1548174"/>
            <a:ext cx="2072125" cy="1131825"/>
          </a:xfrm>
          <a:prstGeom prst="rect">
            <a:avLst/>
          </a:prstGeom>
          <a:noFill/>
          <a:ln>
            <a:noFill/>
          </a:ln>
        </p:spPr>
      </p:pic>
      <p:pic>
        <p:nvPicPr>
          <p:cNvPr id="103" name="Shape 103"/>
          <p:cNvPicPr preferRelativeResize="0"/>
          <p:nvPr/>
        </p:nvPicPr>
        <p:blipFill>
          <a:blip r:embed="rId5">
            <a:alphaModFix/>
          </a:blip>
          <a:stretch>
            <a:fillRect/>
          </a:stretch>
        </p:blipFill>
        <p:spPr>
          <a:xfrm>
            <a:off x="732500" y="4809400"/>
            <a:ext cx="5162529" cy="947950"/>
          </a:xfrm>
          <a:prstGeom prst="rect">
            <a:avLst/>
          </a:prstGeom>
          <a:noFill/>
          <a:ln>
            <a:noFill/>
          </a:ln>
        </p:spPr>
      </p:pic>
      <p:sp>
        <p:nvSpPr>
          <p:cNvPr id="104" name="Shape 104"/>
          <p:cNvSpPr txBox="1"/>
          <p:nvPr/>
        </p:nvSpPr>
        <p:spPr>
          <a:xfrm>
            <a:off x="3111875" y="1673688"/>
            <a:ext cx="5788800" cy="880800"/>
          </a:xfrm>
          <a:prstGeom prst="rect">
            <a:avLst/>
          </a:prstGeom>
          <a:noFill/>
          <a:ln>
            <a:noFill/>
          </a:ln>
          <a:effectLst>
            <a:outerShdw blurRad="57150" dist="19050" dir="5400000" algn="bl" rotWithShape="0">
              <a:srgbClr val="000000">
                <a:alpha val="50000"/>
              </a:srgbClr>
            </a:outerShdw>
          </a:effectLst>
        </p:spPr>
        <p:txBody>
          <a:bodyPr wrap="square" lIns="91425" tIns="91425" rIns="91425" bIns="91425" anchor="ctr" anchorCtr="0">
            <a:noAutofit/>
          </a:bodyPr>
          <a:lstStyle/>
          <a:p>
            <a:pPr marL="0" lvl="0" indent="0">
              <a:spcBef>
                <a:spcPts val="0"/>
              </a:spcBef>
              <a:spcAft>
                <a:spcPts val="0"/>
              </a:spcAft>
              <a:buNone/>
            </a:pPr>
            <a:r>
              <a:rPr lang="en-US" sz="3000" b="1">
                <a:solidFill>
                  <a:srgbClr val="FFFFFF"/>
                </a:solidFill>
              </a:rPr>
              <a:t>2014 Healthy Americas Survey</a:t>
            </a:r>
            <a:endParaRPr sz="3000" b="1">
              <a:solidFill>
                <a:srgbClr val="FFFFFF"/>
              </a:solidFill>
            </a:endParaRPr>
          </a:p>
        </p:txBody>
      </p:sp>
      <p:sp>
        <p:nvSpPr>
          <p:cNvPr id="105" name="Shape 105"/>
          <p:cNvSpPr txBox="1"/>
          <p:nvPr/>
        </p:nvSpPr>
        <p:spPr>
          <a:xfrm>
            <a:off x="6184425" y="4842975"/>
            <a:ext cx="4498200" cy="880800"/>
          </a:xfrm>
          <a:prstGeom prst="rect">
            <a:avLst/>
          </a:prstGeom>
          <a:noFill/>
          <a:ln>
            <a:noFill/>
          </a:ln>
          <a:effectLst>
            <a:outerShdw blurRad="57150" dist="19050" dir="5400000" algn="bl" rotWithShape="0">
              <a:srgbClr val="000000">
                <a:alpha val="50000"/>
              </a:srgbClr>
            </a:outerShdw>
          </a:effectLst>
        </p:spPr>
        <p:txBody>
          <a:bodyPr wrap="square" lIns="91425" tIns="91425" rIns="91425" bIns="91425" anchor="ctr" anchorCtr="0">
            <a:noAutofit/>
          </a:bodyPr>
          <a:lstStyle/>
          <a:p>
            <a:pPr marL="0" lvl="0" indent="0">
              <a:spcBef>
                <a:spcPts val="0"/>
              </a:spcBef>
              <a:spcAft>
                <a:spcPts val="0"/>
              </a:spcAft>
              <a:buNone/>
            </a:pPr>
            <a:r>
              <a:rPr lang="en-US" sz="3000" b="1">
                <a:solidFill>
                  <a:srgbClr val="FFFFFF"/>
                </a:solidFill>
              </a:rPr>
              <a:t>2015 Food Access</a:t>
            </a:r>
            <a:endParaRPr sz="3000" b="1">
              <a:solidFill>
                <a:srgbClr val="FFFFFF"/>
              </a:solidFill>
            </a:endParaRPr>
          </a:p>
          <a:p>
            <a:pPr marL="0" lvl="0" indent="0" rtl="0">
              <a:spcBef>
                <a:spcPts val="0"/>
              </a:spcBef>
              <a:spcAft>
                <a:spcPts val="0"/>
              </a:spcAft>
              <a:buNone/>
            </a:pPr>
            <a:r>
              <a:rPr lang="en-US" sz="3000" b="1">
                <a:solidFill>
                  <a:srgbClr val="FFFFFF"/>
                </a:solidFill>
              </a:rPr>
              <a:t>Research Atlas</a:t>
            </a:r>
            <a:endParaRPr sz="3000" b="1">
              <a:solidFill>
                <a:srgbClr val="FFFFFF"/>
              </a:solidFill>
            </a:endParaRPr>
          </a:p>
        </p:txBody>
      </p:sp>
      <p:sp>
        <p:nvSpPr>
          <p:cNvPr id="106" name="Shape 106"/>
          <p:cNvSpPr txBox="1"/>
          <p:nvPr/>
        </p:nvSpPr>
        <p:spPr>
          <a:xfrm>
            <a:off x="3111875" y="3304300"/>
            <a:ext cx="4601400" cy="880800"/>
          </a:xfrm>
          <a:prstGeom prst="rect">
            <a:avLst/>
          </a:prstGeom>
          <a:noFill/>
          <a:ln>
            <a:noFill/>
          </a:ln>
          <a:effectLst>
            <a:outerShdw blurRad="57150" dist="19050" dir="5400000" algn="bl" rotWithShape="0">
              <a:srgbClr val="000000">
                <a:alpha val="50000"/>
              </a:srgbClr>
            </a:outerShdw>
          </a:effectLst>
        </p:spPr>
        <p:txBody>
          <a:bodyPr wrap="square" lIns="91425" tIns="91425" rIns="91425" bIns="91425" anchor="ctr" anchorCtr="0">
            <a:noAutofit/>
          </a:bodyPr>
          <a:lstStyle/>
          <a:p>
            <a:pPr marL="0" lvl="0" indent="0">
              <a:spcBef>
                <a:spcPts val="0"/>
              </a:spcBef>
              <a:spcAft>
                <a:spcPts val="0"/>
              </a:spcAft>
              <a:buNone/>
            </a:pPr>
            <a:r>
              <a:rPr lang="en-US" sz="3000" b="1">
                <a:solidFill>
                  <a:srgbClr val="FFFFFF"/>
                </a:solidFill>
              </a:rPr>
              <a:t>2014 Community</a:t>
            </a:r>
            <a:endParaRPr sz="3000" b="1">
              <a:solidFill>
                <a:srgbClr val="FFFFFF"/>
              </a:solidFill>
            </a:endParaRPr>
          </a:p>
          <a:p>
            <a:pPr marL="0" lvl="0" indent="0" rtl="0">
              <a:spcBef>
                <a:spcPts val="0"/>
              </a:spcBef>
              <a:spcAft>
                <a:spcPts val="0"/>
              </a:spcAft>
              <a:buNone/>
            </a:pPr>
            <a:r>
              <a:rPr lang="en-US" sz="3000" b="1">
                <a:solidFill>
                  <a:srgbClr val="FFFFFF"/>
                </a:solidFill>
              </a:rPr>
              <a:t>Health Status Indicators</a:t>
            </a:r>
            <a:endParaRPr sz="3000" b="1">
              <a:solidFill>
                <a:srgbClr val="FFFFFF"/>
              </a:solidFill>
            </a:endParaRPr>
          </a:p>
        </p:txBody>
      </p:sp>
      <p:pic>
        <p:nvPicPr>
          <p:cNvPr id="107" name="Shape 107"/>
          <p:cNvPicPr preferRelativeResize="0"/>
          <p:nvPr/>
        </p:nvPicPr>
        <p:blipFill>
          <a:blip r:embed="rId6">
            <a:alphaModFix/>
          </a:blip>
          <a:stretch>
            <a:fillRect/>
          </a:stretch>
        </p:blipFill>
        <p:spPr>
          <a:xfrm>
            <a:off x="732500" y="2876215"/>
            <a:ext cx="1891375" cy="1736975"/>
          </a:xfrm>
          <a:prstGeom prst="rect">
            <a:avLst/>
          </a:prstGeom>
          <a:noFill/>
          <a:ln>
            <a:noFill/>
          </a:ln>
        </p:spPr>
      </p:pic>
      <p:sp>
        <p:nvSpPr>
          <p:cNvPr id="108" name="Shape 108"/>
          <p:cNvSpPr txBox="1"/>
          <p:nvPr/>
        </p:nvSpPr>
        <p:spPr>
          <a:xfrm>
            <a:off x="593850" y="6053225"/>
            <a:ext cx="11004300" cy="6123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US" sz="3000">
                <a:solidFill>
                  <a:srgbClr val="FFFFFF"/>
                </a:solidFill>
              </a:rPr>
              <a:t>Project Link: https://github.com/FoolsArcana/ready_project_one</a:t>
            </a:r>
            <a:endParaRPr sz="3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12"/>
        <p:cNvGrpSpPr/>
        <p:nvPr/>
      </p:nvGrpSpPr>
      <p:grpSpPr>
        <a:xfrm>
          <a:off x="0" y="0"/>
          <a:ext cx="0" cy="0"/>
          <a:chOff x="0" y="0"/>
          <a:chExt cx="0" cy="0"/>
        </a:xfrm>
      </p:grpSpPr>
      <p:sp>
        <p:nvSpPr>
          <p:cNvPr id="113" name="Shape 113"/>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Weight-related illnesses x race</a:t>
            </a:r>
            <a:endParaRPr sz="4800" b="1" i="0" u="none" strike="noStrike" cap="none">
              <a:solidFill>
                <a:srgbClr val="F1C232"/>
              </a:solidFill>
              <a:latin typeface="Arial"/>
              <a:ea typeface="Arial"/>
              <a:cs typeface="Arial"/>
              <a:sym typeface="Arial"/>
            </a:endParaRPr>
          </a:p>
        </p:txBody>
      </p:sp>
      <p:pic>
        <p:nvPicPr>
          <p:cNvPr id="114" name="Shape 114"/>
          <p:cNvPicPr preferRelativeResize="0"/>
          <p:nvPr/>
        </p:nvPicPr>
        <p:blipFill>
          <a:blip r:embed="rId4">
            <a:alphaModFix/>
          </a:blip>
          <a:stretch>
            <a:fillRect/>
          </a:stretch>
        </p:blipFill>
        <p:spPr>
          <a:xfrm>
            <a:off x="158975" y="1666338"/>
            <a:ext cx="5855684" cy="4025775"/>
          </a:xfrm>
          <a:prstGeom prst="rect">
            <a:avLst/>
          </a:prstGeom>
          <a:noFill/>
          <a:ln>
            <a:noFill/>
          </a:ln>
        </p:spPr>
      </p:pic>
      <p:pic>
        <p:nvPicPr>
          <p:cNvPr id="115" name="Shape 115"/>
          <p:cNvPicPr preferRelativeResize="0"/>
          <p:nvPr/>
        </p:nvPicPr>
        <p:blipFill>
          <a:blip r:embed="rId5">
            <a:alphaModFix/>
          </a:blip>
          <a:stretch>
            <a:fillRect/>
          </a:stretch>
        </p:blipFill>
        <p:spPr>
          <a:xfrm>
            <a:off x="6167049" y="1666350"/>
            <a:ext cx="5855675" cy="40257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19"/>
        <p:cNvGrpSpPr/>
        <p:nvPr/>
      </p:nvGrpSpPr>
      <p:grpSpPr>
        <a:xfrm>
          <a:off x="0" y="0"/>
          <a:ext cx="0" cy="0"/>
          <a:chOff x="0" y="0"/>
          <a:chExt cx="0" cy="0"/>
        </a:xfrm>
      </p:grpSpPr>
      <p:sp>
        <p:nvSpPr>
          <p:cNvPr id="120" name="Shape 120"/>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BMI x race</a:t>
            </a:r>
            <a:endParaRPr sz="4800" b="1" i="0" u="none" strike="noStrike" cap="none">
              <a:solidFill>
                <a:srgbClr val="F1C232"/>
              </a:solidFill>
              <a:latin typeface="Arial"/>
              <a:ea typeface="Arial"/>
              <a:cs typeface="Arial"/>
              <a:sym typeface="Arial"/>
            </a:endParaRPr>
          </a:p>
        </p:txBody>
      </p:sp>
      <p:pic>
        <p:nvPicPr>
          <p:cNvPr id="121" name="Shape 121"/>
          <p:cNvPicPr preferRelativeResize="0"/>
          <p:nvPr/>
        </p:nvPicPr>
        <p:blipFill>
          <a:blip r:embed="rId4">
            <a:alphaModFix/>
          </a:blip>
          <a:stretch>
            <a:fillRect/>
          </a:stretch>
        </p:blipFill>
        <p:spPr>
          <a:xfrm>
            <a:off x="6159620" y="1611300"/>
            <a:ext cx="5861504" cy="4029775"/>
          </a:xfrm>
          <a:prstGeom prst="rect">
            <a:avLst/>
          </a:prstGeom>
          <a:noFill/>
          <a:ln>
            <a:noFill/>
          </a:ln>
        </p:spPr>
      </p:pic>
      <p:pic>
        <p:nvPicPr>
          <p:cNvPr id="122" name="Shape 122"/>
          <p:cNvPicPr preferRelativeResize="0"/>
          <p:nvPr/>
        </p:nvPicPr>
        <p:blipFill>
          <a:blip r:embed="rId5">
            <a:alphaModFix/>
          </a:blip>
          <a:stretch>
            <a:fillRect/>
          </a:stretch>
        </p:blipFill>
        <p:spPr>
          <a:xfrm>
            <a:off x="170875" y="1611300"/>
            <a:ext cx="5861504" cy="402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26"/>
        <p:cNvGrpSpPr/>
        <p:nvPr/>
      </p:nvGrpSpPr>
      <p:grpSpPr>
        <a:xfrm>
          <a:off x="0" y="0"/>
          <a:ext cx="0" cy="0"/>
          <a:chOff x="0" y="0"/>
          <a:chExt cx="0" cy="0"/>
        </a:xfrm>
      </p:grpSpPr>
      <p:sp>
        <p:nvSpPr>
          <p:cNvPr id="127" name="Shape 127"/>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lvl="0" indent="0" algn="ctr" rtl="0">
              <a:spcBef>
                <a:spcPts val="0"/>
              </a:spcBef>
              <a:spcAft>
                <a:spcPts val="0"/>
              </a:spcAft>
              <a:buNone/>
            </a:pPr>
            <a:r>
              <a:rPr lang="en-US" sz="4800" b="1">
                <a:solidFill>
                  <a:srgbClr val="F1C232"/>
                </a:solidFill>
              </a:rPr>
              <a:t>BMI x affordability of fruit/veg</a:t>
            </a:r>
            <a:endParaRPr sz="4800" b="1">
              <a:solidFill>
                <a:srgbClr val="F1C232"/>
              </a:solidFill>
            </a:endParaRPr>
          </a:p>
        </p:txBody>
      </p:sp>
      <p:pic>
        <p:nvPicPr>
          <p:cNvPr id="128" name="Shape 128"/>
          <p:cNvPicPr preferRelativeResize="0"/>
          <p:nvPr/>
        </p:nvPicPr>
        <p:blipFill>
          <a:blip r:embed="rId4">
            <a:alphaModFix/>
          </a:blip>
          <a:stretch>
            <a:fillRect/>
          </a:stretch>
        </p:blipFill>
        <p:spPr>
          <a:xfrm>
            <a:off x="2407200" y="1365103"/>
            <a:ext cx="7377600" cy="507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32"/>
        <p:cNvGrpSpPr/>
        <p:nvPr/>
      </p:nvGrpSpPr>
      <p:grpSpPr>
        <a:xfrm>
          <a:off x="0" y="0"/>
          <a:ext cx="0" cy="0"/>
          <a:chOff x="0" y="0"/>
          <a:chExt cx="0" cy="0"/>
        </a:xfrm>
      </p:grpSpPr>
      <p:sp>
        <p:nvSpPr>
          <p:cNvPr id="133" name="Shape 133"/>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Affordability of fruit/veg x race</a:t>
            </a:r>
            <a:endParaRPr sz="4800" b="1" i="0" u="none" strike="noStrike" cap="none">
              <a:solidFill>
                <a:srgbClr val="F1C232"/>
              </a:solidFill>
              <a:latin typeface="Arial"/>
              <a:ea typeface="Arial"/>
              <a:cs typeface="Arial"/>
              <a:sym typeface="Arial"/>
            </a:endParaRPr>
          </a:p>
        </p:txBody>
      </p:sp>
      <p:pic>
        <p:nvPicPr>
          <p:cNvPr id="134" name="Shape 134"/>
          <p:cNvPicPr preferRelativeResize="0"/>
          <p:nvPr/>
        </p:nvPicPr>
        <p:blipFill>
          <a:blip r:embed="rId4">
            <a:alphaModFix/>
          </a:blip>
          <a:stretch>
            <a:fillRect/>
          </a:stretch>
        </p:blipFill>
        <p:spPr>
          <a:xfrm>
            <a:off x="2259838" y="1274128"/>
            <a:ext cx="7672324" cy="527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t="-3999" b="-3999"/>
          </a:stretch>
        </a:blipFill>
        <a:effectLst/>
      </p:bgPr>
    </p:bg>
    <p:spTree>
      <p:nvGrpSpPr>
        <p:cNvPr id="1" name="Shape 138"/>
        <p:cNvGrpSpPr/>
        <p:nvPr/>
      </p:nvGrpSpPr>
      <p:grpSpPr>
        <a:xfrm>
          <a:off x="0" y="0"/>
          <a:ext cx="0" cy="0"/>
          <a:chOff x="0" y="0"/>
          <a:chExt cx="0" cy="0"/>
        </a:xfrm>
      </p:grpSpPr>
      <p:sp>
        <p:nvSpPr>
          <p:cNvPr id="139" name="Shape 139"/>
          <p:cNvSpPr txBox="1"/>
          <p:nvPr/>
        </p:nvSpPr>
        <p:spPr>
          <a:xfrm>
            <a:off x="0" y="368217"/>
            <a:ext cx="12192000" cy="7080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4800" b="1">
                <a:solidFill>
                  <a:srgbClr val="F1C232"/>
                </a:solidFill>
              </a:rPr>
              <a:t>National food scarcity by county</a:t>
            </a:r>
            <a:endParaRPr sz="4800" b="1" i="0" u="none" strike="noStrike" cap="none">
              <a:solidFill>
                <a:srgbClr val="F1C232"/>
              </a:solidFill>
              <a:latin typeface="Arial"/>
              <a:ea typeface="Arial"/>
              <a:cs typeface="Arial"/>
              <a:sym typeface="Arial"/>
            </a:endParaRPr>
          </a:p>
        </p:txBody>
      </p:sp>
      <p:pic>
        <p:nvPicPr>
          <p:cNvPr id="140" name="Shape 140"/>
          <p:cNvPicPr preferRelativeResize="0"/>
          <p:nvPr/>
        </p:nvPicPr>
        <p:blipFill>
          <a:blip r:embed="rId4">
            <a:alphaModFix/>
          </a:blip>
          <a:stretch>
            <a:fillRect/>
          </a:stretch>
        </p:blipFill>
        <p:spPr>
          <a:xfrm>
            <a:off x="628650" y="1228617"/>
            <a:ext cx="10934700" cy="5467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283</Words>
  <Application>Microsoft Office PowerPoint</Application>
  <PresentationFormat>Widescreen</PresentationFormat>
  <Paragraphs>42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Bechir Naier Bouzid</dc:creator>
  <cp:lastModifiedBy>Bachra Yara minek 10</cp:lastModifiedBy>
  <cp:revision>1</cp:revision>
  <dcterms:modified xsi:type="dcterms:W3CDTF">2018-01-21T17:18:58Z</dcterms:modified>
</cp:coreProperties>
</file>