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9" r:id="rId4"/>
    <p:sldId id="267" r:id="rId5"/>
    <p:sldId id="266" r:id="rId6"/>
    <p:sldId id="265" r:id="rId7"/>
    <p:sldId id="264" r:id="rId8"/>
    <p:sldId id="276" r:id="rId9"/>
    <p:sldId id="262" r:id="rId10"/>
    <p:sldId id="277" r:id="rId11"/>
    <p:sldId id="261" r:id="rId12"/>
    <p:sldId id="269" r:id="rId13"/>
    <p:sldId id="282" r:id="rId14"/>
    <p:sldId id="260" r:id="rId15"/>
    <p:sldId id="280" r:id="rId16"/>
    <p:sldId id="283" r:id="rId17"/>
    <p:sldId id="288" r:id="rId18"/>
    <p:sldId id="285" r:id="rId19"/>
    <p:sldId id="286" r:id="rId20"/>
    <p:sldId id="284" r:id="rId21"/>
    <p:sldId id="287" r:id="rId22"/>
    <p:sldId id="273" r:id="rId23"/>
    <p:sldId id="272" r:id="rId24"/>
    <p:sldId id="271" r:id="rId25"/>
    <p:sldId id="289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A74D8E-5EDE-D244-8489-A65ACF5EEB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15665-03FC-6243-A75C-28AD4AF7B8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D7BA-8CC0-614A-B184-997DBEDE7FD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C05E4-D550-974A-B7E4-634AE2AFC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Training: Code-Preach Front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191E6-084D-FC40-921C-2747DF01BC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88B17-9218-2643-BA23-E3F5166E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8994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36708-5D74-4943-8063-58E0F4D1DB3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Training: Code-Preach Front End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5EF9-03FC-5143-9287-FBBDB526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099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4F55-02E4-654B-968C-CCC8A05F2561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695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4822-A8A4-DD4F-A4A1-1AD7CD332883}" type="datetime1">
              <a:rPr lang="en-CA" smtClean="0"/>
              <a:t>2021-10-28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574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7EC9-4C6F-5740-AA5F-4B2E19ACAC48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623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971-FDD9-2E4A-8D22-7FCD33CDA5C2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01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D378-02D7-B545-8DD9-8128998C33F5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6665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435-2006-AC49-BF56-1425DA36A9D2}" type="datetime1">
              <a:rPr lang="en-CA" smtClean="0"/>
              <a:t>2021-10-28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67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007-065D-404B-9F39-C0978DB22A52}" type="datetime1">
              <a:rPr lang="en-CA" smtClean="0"/>
              <a:t>2021-10-28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60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7FEF-EE8D-9545-A078-2845EA915619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090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09E6-ABB4-D345-9807-B5CBC1F6EF52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226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97B4-2FFB-E547-BD94-A8E97979FA73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44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C09F-11D5-7C48-8C0C-75D54E424CFB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319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C9D-31C7-9D4F-BB6C-9AE0D107259B}" type="datetime1">
              <a:rPr lang="en-CA" smtClean="0"/>
              <a:t>2021-10-28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10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CB9-17F3-B64B-ADD9-87D540FC1822}" type="datetime1">
              <a:rPr lang="en-CA" smtClean="0"/>
              <a:t>2021-10-28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22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2EE2-037E-0948-9388-70F46CE2C51A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291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2C0F-D4C1-7444-8E0D-86F8B0612353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522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EA27-4B80-7749-BE1E-A10AD0BC4A2B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542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7D8-C754-904B-B4A0-384E6FF80CAE}" type="datetime1">
              <a:rPr lang="en-CA" smtClean="0"/>
              <a:t>2021-10-28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109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33CF26-F762-BB48-8FBB-4B1FC895CD05}" type="datetime1">
              <a:rPr lang="en-CA" smtClean="0"/>
              <a:t>2021-10-28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5C54-787C-49BE-BF14-A8B9B9D4641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2273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eleme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element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style-tag.html" TargetMode="External"/><Relationship Id="rId2" Type="http://schemas.openxmlformats.org/officeDocument/2006/relationships/hyperlink" Target="https://www.w3docs.com/learn-html/html-eleme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docs.com/learn-html/html-head-tag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style-ta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link-ta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elements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2D212-9156-4591-AB81-CA02B584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89362"/>
          </a:xfrm>
        </p:spPr>
        <p:txBody>
          <a:bodyPr/>
          <a:lstStyle/>
          <a:p>
            <a:pPr algn="l"/>
            <a:r>
              <a:rPr lang="fr-CA" dirty="0">
                <a:latin typeface="Calibri" panose="020F0502020204030204" pitchFamily="34" charset="0"/>
              </a:rPr>
              <a:t>Introduction</a:t>
            </a:r>
            <a:br>
              <a:rPr lang="fr-CA" dirty="0">
                <a:latin typeface="Calibri" panose="020F0502020204030204" pitchFamily="34" charset="0"/>
              </a:rPr>
            </a:br>
            <a:r>
              <a:rPr lang="fr-CA" dirty="0">
                <a:latin typeface="Calibri" panose="020F050202020403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96690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ACE34-C96A-4580-98C9-25E5F594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1851" cy="1048278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id</a:t>
            </a:r>
            <a:r>
              <a:rPr lang="fr-CA" sz="4400" dirty="0">
                <a:latin typeface="Calibri" panose="020F0502020204030204" pitchFamily="34" charset="0"/>
              </a:rPr>
              <a:t> and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class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96A68-5596-4C07-8816-051979DA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76522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id</a:t>
            </a:r>
            <a:r>
              <a:rPr lang="en-US" sz="3200" dirty="0">
                <a:latin typeface="Calibri" panose="020F0502020204030204" pitchFamily="34" charset="0"/>
              </a:rPr>
              <a:t> and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class</a:t>
            </a:r>
            <a:r>
              <a:rPr lang="en-US" sz="3200" dirty="0">
                <a:latin typeface="Calibri" panose="020F0502020204030204" pitchFamily="34" charset="0"/>
              </a:rPr>
              <a:t> selectors frequently used to style web page elements.</a:t>
            </a:r>
          </a:p>
          <a:p>
            <a:pPr marL="0" indent="0">
              <a:buNone/>
            </a:pPr>
            <a:br>
              <a:rPr lang="en-US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2959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7" y="232111"/>
            <a:ext cx="9688334" cy="75498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id selector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20" y="1242204"/>
            <a:ext cx="11266888" cy="5383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ID selector</a:t>
            </a:r>
            <a:r>
              <a:rPr lang="en-US" sz="3200" dirty="0">
                <a:latin typeface="Calibri" panose="020F0502020204030204" pitchFamily="34" charset="0"/>
              </a:rPr>
              <a:t> is a unique identifier of the </a:t>
            </a:r>
            <a:r>
              <a:rPr lang="en-US" sz="320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element</a:t>
            </a:r>
            <a:r>
              <a:rPr lang="en-US" sz="3200" dirty="0">
                <a:latin typeface="Calibri" panose="020F0502020204030204" pitchFamily="34" charset="0"/>
              </a:rPr>
              <a:t> to which a specific style should be applied. It is used if only a single HTML element on the web page should have a specific style.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Both Internal and External Style Sheets use hash (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#</a:t>
            </a:r>
            <a:r>
              <a:rPr lang="en-US" sz="3200" dirty="0">
                <a:latin typeface="Calibri" panose="020F0502020204030204" pitchFamily="34" charset="0"/>
              </a:rPr>
              <a:t>) for id selector.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#</a:t>
            </a:r>
            <a:r>
              <a:rPr lang="fr-CA" sz="3200" dirty="0" err="1">
                <a:latin typeface="Calibri" panose="020F0502020204030204" pitchFamily="34" charset="0"/>
              </a:rPr>
              <a:t>blue</a:t>
            </a:r>
            <a:r>
              <a:rPr lang="fr-CA" sz="3200" dirty="0">
                <a:latin typeface="Calibri" panose="020F0502020204030204" pitchFamily="34" charset="0"/>
              </a:rPr>
              <a:t> { </a:t>
            </a:r>
          </a:p>
          <a:p>
            <a:pPr marL="857250" lvl="2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color</a:t>
            </a:r>
            <a:r>
              <a:rPr lang="fr-CA" sz="3200" dirty="0">
                <a:latin typeface="Calibri" panose="020F0502020204030204" pitchFamily="34" charset="0"/>
              </a:rPr>
              <a:t>: #1c87c9; </a:t>
            </a:r>
          </a:p>
          <a:p>
            <a:pPr marL="400050" lvl="1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618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69" y="232913"/>
            <a:ext cx="9705587" cy="1048278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class selector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281191"/>
            <a:ext cx="11114567" cy="5343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Class selector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is used when the same style should be applied to multiple HTML elements on the same web page.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Both in Internal and External Style Sheets we use dot (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.</a:t>
            </a:r>
            <a:r>
              <a:rPr lang="en-US" sz="3200" dirty="0">
                <a:latin typeface="Calibri" panose="020F0502020204030204" pitchFamily="34" charset="0"/>
              </a:rPr>
              <a:t>) for class selector.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.</a:t>
            </a:r>
            <a:r>
              <a:rPr lang="fr-CA" sz="3200" dirty="0" err="1">
                <a:latin typeface="Calibri" panose="020F0502020204030204" pitchFamily="34" charset="0"/>
              </a:rPr>
              <a:t>blue</a:t>
            </a:r>
            <a:r>
              <a:rPr lang="fr-CA" sz="32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	 </a:t>
            </a:r>
            <a:r>
              <a:rPr lang="fr-CA" sz="3200" dirty="0" err="1">
                <a:latin typeface="Calibri" panose="020F0502020204030204" pitchFamily="34" charset="0"/>
              </a:rPr>
              <a:t>color</a:t>
            </a:r>
            <a:r>
              <a:rPr lang="fr-CA" sz="3200" dirty="0">
                <a:latin typeface="Calibri" panose="020F0502020204030204" pitchFamily="34" charset="0"/>
              </a:rPr>
              <a:t>: #1c87c9;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 	}</a:t>
            </a:r>
          </a:p>
        </p:txBody>
      </p:sp>
    </p:spTree>
    <p:extLst>
      <p:ext uri="{BB962C8B-B14F-4D97-AF65-F5344CB8AC3E}">
        <p14:creationId xmlns:p14="http://schemas.microsoft.com/office/powerpoint/2010/main" val="71332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B81C4-5992-4917-ADA0-EDE491FB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51" y="208878"/>
            <a:ext cx="9584817" cy="1151795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Text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7276C-D660-4089-925A-0F373274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863" y="1360673"/>
            <a:ext cx="10844273" cy="57626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Here we look at properties that can assist in styling your text</a:t>
            </a:r>
            <a:endParaRPr lang="fr-CA" sz="3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2C1688-B8C2-4E11-9746-DFE87C4CB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286000"/>
            <a:ext cx="11189330" cy="425196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color</a:t>
            </a:r>
            <a:r>
              <a:rPr lang="en-US" sz="3200" dirty="0">
                <a:latin typeface="Calibri" panose="020F0502020204030204" pitchFamily="34" charset="0"/>
              </a:rPr>
              <a:t>:  red, blue, orange etc.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alignment</a:t>
            </a:r>
            <a:r>
              <a:rPr lang="en-US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Left</a:t>
            </a:r>
            <a:r>
              <a:rPr lang="fr-CA" sz="3200" dirty="0">
                <a:latin typeface="Calibri" panose="020F0502020204030204" pitchFamily="34" charset="0"/>
              </a:rPr>
              <a:t>, right, center, </a:t>
            </a:r>
            <a:r>
              <a:rPr lang="fr-CA" sz="3200" dirty="0" err="1">
                <a:latin typeface="Calibri" panose="020F0502020204030204" pitchFamily="34" charset="0"/>
              </a:rPr>
              <a:t>justify</a:t>
            </a:r>
            <a:endParaRPr lang="en-US" sz="3200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decoration</a:t>
            </a:r>
            <a:r>
              <a:rPr lang="en-US" sz="3200" dirty="0">
                <a:latin typeface="Calibri" panose="020F0502020204030204" pitchFamily="34" charset="0"/>
              </a:rPr>
              <a:t>: Overline, Underline, Line-through, None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transform</a:t>
            </a:r>
            <a:r>
              <a:rPr lang="en-US" sz="3200" dirty="0">
                <a:latin typeface="Calibri" panose="020F0502020204030204" pitchFamily="34" charset="0"/>
              </a:rPr>
              <a:t>: Uppercase, Lowercase, Capitalize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0068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3840"/>
            <a:ext cx="9705587" cy="111729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Font</a:t>
            </a:r>
            <a:br>
              <a:rPr lang="fr-CA" b="1" dirty="0"/>
            </a:b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61130"/>
            <a:ext cx="10671745" cy="525303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CSS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font</a:t>
            </a:r>
            <a:r>
              <a:rPr lang="en-US" sz="3200" dirty="0">
                <a:latin typeface="Calibri" panose="020F0502020204030204" pitchFamily="34" charset="0"/>
              </a:rPr>
              <a:t> properties are used for defining the size, font family, boldness and the style of the text.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fr-CA" sz="3000" dirty="0">
                <a:solidFill>
                  <a:srgbClr val="00B0F0"/>
                </a:solidFill>
                <a:latin typeface="Calibri" panose="020F0502020204030204" pitchFamily="34" charset="0"/>
              </a:rPr>
              <a:t>Font Family</a:t>
            </a:r>
          </a:p>
          <a:p>
            <a:pPr lvl="1">
              <a:lnSpc>
                <a:spcPct val="150000"/>
              </a:lnSpc>
            </a:pPr>
            <a:r>
              <a:rPr lang="fr-CA" sz="3000" dirty="0">
                <a:solidFill>
                  <a:srgbClr val="00B0F0"/>
                </a:solidFill>
                <a:latin typeface="Calibri" panose="020F0502020204030204" pitchFamily="34" charset="0"/>
              </a:rPr>
              <a:t>Font Style</a:t>
            </a:r>
          </a:p>
          <a:p>
            <a:pPr lvl="1">
              <a:lnSpc>
                <a:spcPct val="150000"/>
              </a:lnSpc>
            </a:pPr>
            <a:r>
              <a:rPr lang="fr-CA" sz="3000" dirty="0">
                <a:solidFill>
                  <a:srgbClr val="00B0F0"/>
                </a:solidFill>
                <a:latin typeface="Calibri" panose="020F0502020204030204" pitchFamily="34" charset="0"/>
              </a:rPr>
              <a:t>Font Size</a:t>
            </a:r>
          </a:p>
          <a:p>
            <a:pPr lvl="1">
              <a:lnSpc>
                <a:spcPct val="150000"/>
              </a:lnSpc>
            </a:pPr>
            <a:r>
              <a:rPr lang="fr-CA" sz="3000" dirty="0">
                <a:solidFill>
                  <a:srgbClr val="00B0F0"/>
                </a:solidFill>
                <a:latin typeface="Calibri" panose="020F0502020204030204" pitchFamily="34" charset="0"/>
              </a:rPr>
              <a:t>Font Weight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937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A7F03-DADF-403F-87F8-F3E28B60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43610" cy="806739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Links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80820-5EEF-4792-9DED-DE2E40F4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12" y="2435788"/>
            <a:ext cx="10093775" cy="41043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text-decoration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color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color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hover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EE333C-00F2-4333-A4BA-8DC48199FF07}"/>
              </a:ext>
            </a:extLst>
          </p:cNvPr>
          <p:cNvSpPr/>
          <p:nvPr/>
        </p:nvSpPr>
        <p:spPr>
          <a:xfrm>
            <a:off x="396815" y="1555235"/>
            <a:ext cx="11335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Used to give anchors and buttons some look and how it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37645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335DF-BAEC-494B-B95B-EB01BAE5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9205"/>
            <a:ext cx="9404723" cy="801696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Border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F9FF23-A839-43B0-B939-39E5AA289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826" y="2994982"/>
            <a:ext cx="2725948" cy="3527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dotted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dashed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solid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double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7839B1-F1AE-40EE-B825-6621B44F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7504" y="3022478"/>
            <a:ext cx="3224618" cy="3527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border-top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border-left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border-right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border-bottom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7B418BD-C3FF-42B9-A905-7619F93D6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CSS 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properties allow you to specify the style, width, and color of an element's border.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38B5-EC7E-49C9-9046-9804C74C34B2}"/>
              </a:ext>
            </a:extLst>
          </p:cNvPr>
          <p:cNvSpPr/>
          <p:nvPr/>
        </p:nvSpPr>
        <p:spPr>
          <a:xfrm>
            <a:off x="465826" y="1300105"/>
            <a:ext cx="111970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The border allow you to specify the style, width, and color of an element's border.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85CE90-813E-4FEA-8F67-67C7C9B10737}"/>
              </a:ext>
            </a:extLst>
          </p:cNvPr>
          <p:cNvSpPr/>
          <p:nvPr/>
        </p:nvSpPr>
        <p:spPr>
          <a:xfrm>
            <a:off x="7127077" y="2958361"/>
            <a:ext cx="4805843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 p {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  	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border</a:t>
            </a:r>
            <a:r>
              <a:rPr lang="fr-CA" sz="3200" dirty="0">
                <a:latin typeface="Calibri" panose="020F0502020204030204" pitchFamily="34" charset="0"/>
              </a:rPr>
              <a:t>: 2px </a:t>
            </a:r>
            <a:r>
              <a:rPr lang="fr-CA" sz="3200" dirty="0" err="1">
                <a:latin typeface="Calibri" panose="020F0502020204030204" pitchFamily="34" charset="0"/>
              </a:rPr>
              <a:t>solid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red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  	}</a:t>
            </a:r>
          </a:p>
        </p:txBody>
      </p:sp>
    </p:spTree>
    <p:extLst>
      <p:ext uri="{BB962C8B-B14F-4D97-AF65-F5344CB8AC3E}">
        <p14:creationId xmlns:p14="http://schemas.microsoft.com/office/powerpoint/2010/main" val="273930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5D6A8-4B74-406F-A5B8-D4D07F70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201" y="2454046"/>
            <a:ext cx="9404723" cy="1400530"/>
          </a:xfrm>
        </p:spPr>
        <p:txBody>
          <a:bodyPr/>
          <a:lstStyle/>
          <a:p>
            <a:r>
              <a:rPr lang="fr-CA" sz="72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182621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7A73B-8C5A-486E-B887-9B0D4A67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71" y="237698"/>
            <a:ext cx="9722840" cy="72792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Padding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A702E0-EBA8-4AA1-9E6F-177C3B1F9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1929824"/>
            <a:ext cx="4853540" cy="4690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padding-top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padding-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bottom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padding-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left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padding-right</a:t>
            </a:r>
          </a:p>
          <a:p>
            <a:endParaRPr lang="fr-CA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50A03E-D58F-4259-9F68-3E749BBF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1789" y="1929824"/>
            <a:ext cx="5214099" cy="49281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P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 	padding-top: 20px;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 padding-right: 40px;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 padding-bottom: 20px;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padding-left: 40px;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}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81A94E-E19B-45A6-A72B-4690F9FAE8CE}"/>
              </a:ext>
            </a:extLst>
          </p:cNvPr>
          <p:cNvSpPr/>
          <p:nvPr/>
        </p:nvSpPr>
        <p:spPr>
          <a:xfrm>
            <a:off x="428445" y="1155337"/>
            <a:ext cx="11335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Used for creating space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around the content of an element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09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7A73B-8C5A-486E-B887-9B0D4A67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71" y="192540"/>
            <a:ext cx="9671081" cy="893003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Margin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A702E0-EBA8-4AA1-9E6F-177C3B1F9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760452"/>
            <a:ext cx="4853540" cy="36448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margin-top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margin-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bottom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margin-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left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margin-right</a:t>
            </a:r>
          </a:p>
          <a:p>
            <a:endParaRPr lang="fr-CA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50A03E-D58F-4259-9F68-3E749BBF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063" y="2114120"/>
            <a:ext cx="4853539" cy="45513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p 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margin-top: 25px;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margin-right: 10px;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margin-bottom: 15px;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margin-left: 20px;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 }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E8C52-BA3E-44BB-97D6-2FFEB50BF352}"/>
              </a:ext>
            </a:extLst>
          </p:cNvPr>
          <p:cNvSpPr/>
          <p:nvPr/>
        </p:nvSpPr>
        <p:spPr>
          <a:xfrm>
            <a:off x="646112" y="1276666"/>
            <a:ext cx="10619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</a:rPr>
              <a:t>Used for creating space </a:t>
            </a:r>
            <a:r>
              <a:rPr lang="en-US" sz="3600" dirty="0">
                <a:solidFill>
                  <a:srgbClr val="92D050"/>
                </a:solidFill>
                <a:latin typeface="Calibri" panose="020F0502020204030204" pitchFamily="34" charset="0"/>
              </a:rPr>
              <a:t>around the element</a:t>
            </a:r>
            <a:endParaRPr lang="fr-CA" sz="36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2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Definition: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2052918"/>
            <a:ext cx="10955547" cy="41954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Cascading Style Sheets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(CSS) is a style sheet language used for describing the look and formatting of a document written in a markup language.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CSS defines how the </a:t>
            </a:r>
            <a:r>
              <a:rPr lang="en-US" sz="320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elements</a:t>
            </a:r>
            <a:r>
              <a:rPr lang="en-US" sz="3200" dirty="0">
                <a:latin typeface="Calibri" panose="020F0502020204030204" pitchFamily="34" charset="0"/>
              </a:rPr>
              <a:t> are to be displayed.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3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8E7D5-BB3D-41CF-A1F0-1A5C91D9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76757"/>
            <a:ext cx="9895368" cy="97926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Backgrounds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57C640-4689-497F-83A9-286298F69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868" y="1156024"/>
            <a:ext cx="10723504" cy="5525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CSS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 </a:t>
            </a:r>
            <a:r>
              <a:rPr lang="en-US" sz="3200" dirty="0">
                <a:latin typeface="Calibri" panose="020F0502020204030204" pitchFamily="34" charset="0"/>
              </a:rPr>
              <a:t>properties are used to define the background effects for elements. CSS background properties: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background-color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background-image                                  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background-repeat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background-size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background-position</a:t>
            </a:r>
          </a:p>
          <a:p>
            <a:endParaRPr lang="fr-CA" dirty="0"/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B6616ACA-1120-48D5-9198-6164916E0E1C}"/>
              </a:ext>
            </a:extLst>
          </p:cNvPr>
          <p:cNvSpPr txBox="1">
            <a:spLocks/>
          </p:cNvSpPr>
          <p:nvPr/>
        </p:nvSpPr>
        <p:spPr>
          <a:xfrm>
            <a:off x="5421414" y="2819399"/>
            <a:ext cx="6435305" cy="31270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fr-CA" sz="3200" dirty="0">
                <a:latin typeface="Calibri" panose="020F0502020204030204" pitchFamily="34" charset="0"/>
              </a:rPr>
              <a:t>body {</a:t>
            </a: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  		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background-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color</a:t>
            </a:r>
            <a:r>
              <a:rPr lang="fr-CA" sz="3200" dirty="0">
                <a:latin typeface="Calibri" panose="020F0502020204030204" pitchFamily="34" charset="0"/>
              </a:rPr>
              <a:t>: </a:t>
            </a:r>
            <a:r>
              <a:rPr lang="fr-CA" sz="3200" dirty="0" err="1">
                <a:latin typeface="Calibri" panose="020F0502020204030204" pitchFamily="34" charset="0"/>
              </a:rPr>
              <a:t>lightblue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5741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4DC74-E9E9-4ADA-B44F-E8607D11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02070" cy="841244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CSS </a:t>
            </a: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height</a:t>
            </a:r>
            <a:r>
              <a:rPr lang="en-US" sz="4400" dirty="0">
                <a:latin typeface="Calibri" panose="020F0502020204030204" pitchFamily="34" charset="0"/>
              </a:rPr>
              <a:t> and </a:t>
            </a: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width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DDBF40-7B16-4232-9A89-19C7413C8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533" y="3031431"/>
            <a:ext cx="4396339" cy="34918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    	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height</a:t>
            </a:r>
            <a:r>
              <a:rPr lang="fr-CA" sz="3200" dirty="0">
                <a:latin typeface="Calibri" panose="020F0502020204030204" pitchFamily="34" charset="0"/>
              </a:rPr>
              <a:t>: 500px;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  }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CB66AF-D737-4B83-99C9-3CF6330B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8894" y="3031430"/>
            <a:ext cx="4396339" cy="35024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    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width</a:t>
            </a:r>
            <a:r>
              <a:rPr lang="fr-CA" sz="3200" dirty="0">
                <a:latin typeface="Calibri" panose="020F0502020204030204" pitchFamily="34" charset="0"/>
              </a:rPr>
              <a:t>: 300px;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5338A-602B-4E9A-B4BC-698E1E1D8F6C}"/>
              </a:ext>
            </a:extLst>
          </p:cNvPr>
          <p:cNvSpPr/>
          <p:nvPr/>
        </p:nvSpPr>
        <p:spPr>
          <a:xfrm>
            <a:off x="798510" y="1746853"/>
            <a:ext cx="10619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CA" sz="36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6AB33-EEE7-4A28-ABD8-2C90EED59DF2}"/>
              </a:ext>
            </a:extLst>
          </p:cNvPr>
          <p:cNvSpPr/>
          <p:nvPr/>
        </p:nvSpPr>
        <p:spPr>
          <a:xfrm>
            <a:off x="950910" y="1899253"/>
            <a:ext cx="10619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CA" sz="36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3C9A5-571E-4703-AF89-EEA6000F73B1}"/>
              </a:ext>
            </a:extLst>
          </p:cNvPr>
          <p:cNvSpPr/>
          <p:nvPr/>
        </p:nvSpPr>
        <p:spPr>
          <a:xfrm>
            <a:off x="950910" y="1501322"/>
            <a:ext cx="9901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height</a:t>
            </a:r>
            <a:r>
              <a:rPr lang="en-US" sz="3200" dirty="0">
                <a:latin typeface="Calibri" panose="020F0502020204030204" pitchFamily="34" charset="0"/>
              </a:rPr>
              <a:t> and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width</a:t>
            </a:r>
            <a:r>
              <a:rPr lang="en-US" sz="3200" dirty="0">
                <a:latin typeface="Calibri" panose="020F0502020204030204" pitchFamily="34" charset="0"/>
              </a:rPr>
              <a:t> properties are used to set the height and width of an element.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81" y="314695"/>
            <a:ext cx="9800477" cy="97926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Float</a:t>
            </a:r>
            <a:r>
              <a:rPr lang="fr-CA" sz="4400" dirty="0">
                <a:latin typeface="Calibri" panose="020F0502020204030204" pitchFamily="34" charset="0"/>
              </a:rPr>
              <a:t> &amp;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Clear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6" y="1483742"/>
            <a:ext cx="10834777" cy="52320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CSS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float </a:t>
            </a:r>
            <a:r>
              <a:rPr lang="en-US" sz="3200" dirty="0">
                <a:latin typeface="Calibri" panose="020F0502020204030204" pitchFamily="34" charset="0"/>
              </a:rPr>
              <a:t>property specifies how an element should float.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CSS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clear</a:t>
            </a:r>
            <a:r>
              <a:rPr lang="en-US" sz="3200" dirty="0">
                <a:latin typeface="Calibri" panose="020F0502020204030204" pitchFamily="34" charset="0"/>
              </a:rPr>
              <a:t> property specifies what elements can float 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float property has three values: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none</a:t>
            </a:r>
            <a:r>
              <a:rPr lang="en-US" sz="3200" dirty="0"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left</a:t>
            </a:r>
            <a:r>
              <a:rPr lang="en-US" sz="3200" dirty="0">
                <a:latin typeface="Calibri" panose="020F0502020204030204" pitchFamily="34" charset="0"/>
              </a:rPr>
              <a:t> and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right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img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float</a:t>
            </a:r>
            <a:r>
              <a:rPr lang="en-US" sz="3200" dirty="0">
                <a:latin typeface="Calibri" panose="020F0502020204030204" pitchFamily="34" charset="0"/>
              </a:rPr>
              <a:t>: right;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   background: #ccc;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object-fit: cover/contain/fill</a:t>
            </a:r>
            <a:r>
              <a:rPr lang="en-US" sz="3200">
                <a:latin typeface="Calibri" panose="020F0502020204030204" pitchFamily="34" charset="0"/>
              </a:rPr>
              <a:t>/etc.</a:t>
            </a: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}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66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81" y="240737"/>
            <a:ext cx="9404723" cy="910256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display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45721"/>
            <a:ext cx="10947791" cy="51931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</a:t>
            </a:r>
            <a:r>
              <a:rPr lang="en-US" sz="3200" dirty="0">
                <a:latin typeface="Calibri" panose="020F0502020204030204" pitchFamily="34" charset="0"/>
              </a:rPr>
              <a:t> property specifies if/how an element is displayed.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Display: None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Display: inline-block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Display: inline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Display: block</a:t>
            </a: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02B27872-1BCF-4D9E-AE48-5201F4227930}"/>
              </a:ext>
            </a:extLst>
          </p:cNvPr>
          <p:cNvSpPr txBox="1">
            <a:spLocks/>
          </p:cNvSpPr>
          <p:nvPr/>
        </p:nvSpPr>
        <p:spPr>
          <a:xfrm>
            <a:off x="6603399" y="2617362"/>
            <a:ext cx="4396339" cy="35024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fr-CA" sz="3200" dirty="0">
                <a:latin typeface="Calibri" panose="020F0502020204030204" pitchFamily="34" charset="0"/>
              </a:rPr>
              <a:t>Li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	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</a:t>
            </a:r>
            <a:r>
              <a:rPr lang="fr-CA" sz="3200" dirty="0">
                <a:latin typeface="Calibri" panose="020F0502020204030204" pitchFamily="34" charset="0"/>
              </a:rPr>
              <a:t>: inline;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27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10" y="137044"/>
            <a:ext cx="9404723" cy="893003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CSS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position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030047"/>
            <a:ext cx="10655474" cy="5396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position property specifies the type of positioning method used for an element.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There are different position values: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relative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fixed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absolute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sticky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33253F40-F35A-4271-B5C3-61ACB6A7222C}"/>
              </a:ext>
            </a:extLst>
          </p:cNvPr>
          <p:cNvSpPr txBox="1">
            <a:spLocks/>
          </p:cNvSpPr>
          <p:nvPr/>
        </p:nvSpPr>
        <p:spPr>
          <a:xfrm>
            <a:off x="5831457" y="3165085"/>
            <a:ext cx="5715413" cy="32614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div {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  	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position: fixed</a:t>
            </a:r>
            <a:r>
              <a:rPr lang="en-US" sz="3200" dirty="0">
                <a:latin typeface="Calibri" panose="020F0502020204030204" pitchFamily="34" charset="0"/>
              </a:rPr>
              <a:t>;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 	bottom: 0;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  	right: 0;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  }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04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76B03-FBB0-4A4D-8E34-74FA2D9F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51" y="223483"/>
            <a:ext cx="9791851" cy="772233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Pseudo Class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3A380-96DA-4D2F-9CE2-63E6E0C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1190445"/>
            <a:ext cx="11473132" cy="5227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pseudo-class</a:t>
            </a:r>
            <a:r>
              <a:rPr lang="en-US" sz="3200" dirty="0">
                <a:latin typeface="Calibri" panose="020F0502020204030204" pitchFamily="34" charset="0"/>
              </a:rPr>
              <a:t> selects a specific element among other elements.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Style the first letter, or line, of an element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Insert content before, or after, the content of an element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li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:first-child </a:t>
            </a:r>
            <a:r>
              <a:rPr lang="fr-CA" sz="32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      background: #8ebf42;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99550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5940"/>
            <a:ext cx="8946541" cy="4502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End</a:t>
            </a:r>
          </a:p>
          <a:p>
            <a:pPr marL="0" indent="0">
              <a:buNone/>
            </a:pPr>
            <a:endParaRPr lang="fr-CA" sz="7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220650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1AE8C-04DF-4EDC-95E6-E08CBE63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729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Course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49D81-B88D-4896-BA9B-71F8A8EDC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570008"/>
            <a:ext cx="5806446" cy="5072332"/>
          </a:xfrm>
        </p:spPr>
        <p:txBody>
          <a:bodyPr>
            <a:normAutofit fontScale="92500"/>
          </a:bodyPr>
          <a:lstStyle/>
          <a:p>
            <a:r>
              <a:rPr lang="en-US" sz="3500" dirty="0">
                <a:latin typeface="Calibri" panose="020F0502020204030204" pitchFamily="34" charset="0"/>
              </a:rPr>
              <a:t>Selectors, properties &amp; values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Classes and id's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Widths &amp; heights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Length units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Colors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Padding</a:t>
            </a:r>
          </a:p>
          <a:p>
            <a:r>
              <a:rPr lang="en-US" sz="3500" dirty="0">
                <a:latin typeface="Calibri" panose="020F0502020204030204" pitchFamily="34" charset="0"/>
              </a:rPr>
              <a:t>Borders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Margins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8BBF73-DC88-4BF5-8A8E-B964248C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581" y="1708030"/>
            <a:ext cx="5175849" cy="4934310"/>
          </a:xfrm>
        </p:spPr>
        <p:txBody>
          <a:bodyPr>
            <a:normAutofit fontScale="92500"/>
          </a:bodyPr>
          <a:lstStyle/>
          <a:p>
            <a:r>
              <a:rPr lang="en-US" sz="3500" dirty="0">
                <a:latin typeface="Calibri" panose="020F0502020204030204" pitchFamily="34" charset="0"/>
              </a:rPr>
              <a:t>The box model</a:t>
            </a:r>
          </a:p>
          <a:p>
            <a:r>
              <a:rPr lang="en-US" sz="3500" dirty="0">
                <a:latin typeface="Calibri" panose="020F0502020204030204" pitchFamily="34" charset="0"/>
              </a:rPr>
              <a:t>Visibility</a:t>
            </a:r>
          </a:p>
          <a:p>
            <a:r>
              <a:rPr lang="en-US" sz="3500" dirty="0">
                <a:latin typeface="Calibri" panose="020F0502020204030204" pitchFamily="34" charset="0"/>
              </a:rPr>
              <a:t>Fonts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Element flow</a:t>
            </a:r>
          </a:p>
          <a:p>
            <a:r>
              <a:rPr lang="en-US" sz="3500" dirty="0">
                <a:latin typeface="Calibri" panose="020F0502020204030204" pitchFamily="34" charset="0"/>
              </a:rPr>
              <a:t>Float &amp; clear</a:t>
            </a:r>
          </a:p>
          <a:p>
            <a:r>
              <a:rPr lang="en-US" sz="3500" dirty="0">
                <a:latin typeface="Calibri" panose="020F0502020204030204" pitchFamily="34" charset="0"/>
              </a:rPr>
              <a:t>Float layout challenge</a:t>
            </a:r>
          </a:p>
          <a:p>
            <a:r>
              <a:rPr lang="en-US" sz="3500" dirty="0">
                <a:latin typeface="Calibri" panose="020F0502020204030204" pitchFamily="34" charset="0"/>
              </a:rPr>
              <a:t>Position property</a:t>
            </a:r>
          </a:p>
          <a:p>
            <a:r>
              <a:rPr lang="en-US" sz="3500" dirty="0">
                <a:latin typeface="Calibri" panose="020F0502020204030204" pitchFamily="34" charset="0"/>
              </a:rPr>
              <a:t>Pseudo classes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85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2718"/>
            <a:ext cx="9540815" cy="105604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Usage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1" y="2052918"/>
            <a:ext cx="11041811" cy="459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There are 3 ways to add CSS styles to the HTML document.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Inline style </a:t>
            </a:r>
            <a:r>
              <a:rPr lang="en-US" sz="3200" dirty="0">
                <a:latin typeface="Calibri" panose="020F0502020204030204" pitchFamily="34" charset="0"/>
              </a:rPr>
              <a:t>- adding style attribute to </a:t>
            </a:r>
            <a:r>
              <a:rPr lang="en-US" sz="320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elements</a:t>
            </a: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Internal style </a:t>
            </a:r>
            <a:r>
              <a:rPr lang="en-US" sz="3200" dirty="0">
                <a:latin typeface="Calibri" panose="020F0502020204030204" pitchFamily="34" charset="0"/>
              </a:rPr>
              <a:t>- using 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&lt;style&gt;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element in 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&lt;head&gt;</a:t>
            </a:r>
            <a:r>
              <a:rPr lang="en-US" sz="3200" dirty="0">
                <a:latin typeface="Calibri" panose="020F0502020204030204" pitchFamily="34" charset="0"/>
              </a:rPr>
              <a:t> section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External style </a:t>
            </a:r>
            <a:r>
              <a:rPr lang="en-US" sz="3200" dirty="0">
                <a:latin typeface="Calibri" panose="020F0502020204030204" pitchFamily="34" charset="0"/>
              </a:rPr>
              <a:t>- creating an external CSS file (most used)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1874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31" y="300318"/>
            <a:ext cx="9404723" cy="96460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Inline</a:t>
            </a:r>
            <a:r>
              <a:rPr lang="fr-CA" sz="4400" dirty="0">
                <a:latin typeface="Calibri" panose="020F0502020204030204" pitchFamily="34" charset="0"/>
              </a:rPr>
              <a:t> Style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2" y="1463040"/>
            <a:ext cx="11114568" cy="4785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You can use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style</a:t>
            </a:r>
            <a:r>
              <a:rPr lang="en-US" sz="3200" dirty="0">
                <a:latin typeface="Calibri" panose="020F0502020204030204" pitchFamily="34" charset="0"/>
              </a:rPr>
              <a:t> attribute of any HTML element to define style rules. These rules will be applied to that element only. The style attribute can contain any CSS property.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&lt;h2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style</a:t>
            </a:r>
            <a:r>
              <a:rPr lang="en-US" sz="3200" dirty="0">
                <a:latin typeface="Calibri" panose="020F0502020204030204" pitchFamily="34" charset="0"/>
              </a:rPr>
              <a:t>="color:#1c87c9"&gt;Some heading&lt;/h2&gt;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&lt;p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style</a:t>
            </a:r>
            <a:r>
              <a:rPr lang="en-US" sz="3200" dirty="0">
                <a:latin typeface="Calibri" panose="020F0502020204030204" pitchFamily="34" charset="0"/>
              </a:rPr>
              <a:t>="color:#8ebf42; font-size:15px"&gt;Some paragraph&lt;/p&gt;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97442"/>
            <a:ext cx="9404723" cy="875750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Internal </a:t>
            </a:r>
            <a:r>
              <a:rPr lang="fr-CA" sz="4400" dirty="0">
                <a:latin typeface="Calibri" panose="020F0502020204030204" pitchFamily="34" charset="0"/>
              </a:rPr>
              <a:t>Style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8" y="1362974"/>
            <a:ext cx="11818189" cy="5197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You simply put the CSS code within the &lt;head&gt; &lt;/head&gt; tags of each HTML file you want to style. The example below illustrates this.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</a:rPr>
              <a:t>&lt;head&gt;</a:t>
            </a:r>
          </a:p>
          <a:p>
            <a:pPr lvl="2"/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&lt;style&gt; </a:t>
            </a:r>
          </a:p>
          <a:p>
            <a:pPr marL="400050" lvl="1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	body { background-color: #1c87c9; } </a:t>
            </a:r>
          </a:p>
          <a:p>
            <a:pPr marL="400050" lvl="1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	p { color: white; }</a:t>
            </a:r>
          </a:p>
          <a:p>
            <a:pPr lvl="2"/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&lt;/style&gt;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</a:rPr>
              <a:t>&lt;/head&gt;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0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75" y="214857"/>
            <a:ext cx="9404723" cy="789486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External</a:t>
            </a:r>
            <a:r>
              <a:rPr lang="fr-CA" sz="4400" dirty="0">
                <a:latin typeface="Calibri" panose="020F0502020204030204" pitchFamily="34" charset="0"/>
              </a:rPr>
              <a:t> Style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1" y="1224951"/>
            <a:ext cx="11473131" cy="502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External</a:t>
            </a:r>
            <a:r>
              <a:rPr lang="en-US" sz="3200" dirty="0">
                <a:latin typeface="Calibri" panose="020F0502020204030204" pitchFamily="34" charset="0"/>
              </a:rPr>
              <a:t> style is widely used to apply general styles to the entire website. It refers to creating an external CSS file that includes all style information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To link an external stylesheet to a web page you should use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&lt;link&gt;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tag inside the &lt;head&gt; section of HTML document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</a:rPr>
              <a:t>&lt;head&gt; </a:t>
            </a:r>
          </a:p>
          <a:p>
            <a:pPr marL="400050" lvl="1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&lt;link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rel</a:t>
            </a:r>
            <a:r>
              <a:rPr lang="en-US" sz="3200" dirty="0">
                <a:latin typeface="Calibri" panose="020F0502020204030204" pitchFamily="34" charset="0"/>
              </a:rPr>
              <a:t>="stylesheet"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type</a:t>
            </a:r>
            <a:r>
              <a:rPr lang="en-US" sz="3200" dirty="0">
                <a:latin typeface="Calibri" panose="020F0502020204030204" pitchFamily="34" charset="0"/>
              </a:rPr>
              <a:t>="text/</a:t>
            </a:r>
            <a:r>
              <a:rPr lang="en-US" sz="3200" dirty="0" err="1">
                <a:latin typeface="Calibri" panose="020F0502020204030204" pitchFamily="34" charset="0"/>
              </a:rPr>
              <a:t>css</a:t>
            </a:r>
            <a:r>
              <a:rPr lang="en-US" sz="3200" dirty="0">
                <a:latin typeface="Calibri" panose="020F0502020204030204" pitchFamily="34" charset="0"/>
              </a:rPr>
              <a:t>" </a:t>
            </a:r>
            <a:r>
              <a:rPr lang="en-US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href</a:t>
            </a:r>
            <a:r>
              <a:rPr lang="en-US" sz="3200" dirty="0">
                <a:latin typeface="Calibri" panose="020F0502020204030204" pitchFamily="34" charset="0"/>
              </a:rPr>
              <a:t>="style.css"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</a:rPr>
              <a:t>&lt;/head&gt;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2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5C411-18BE-4A50-9410-CF949E9D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31" y="129396"/>
            <a:ext cx="9740093" cy="806739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Syntax</a:t>
            </a:r>
            <a:endParaRPr lang="fr-CA" sz="4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B12AB-B813-4D19-9F7A-616C87152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540" y="936135"/>
            <a:ext cx="7194430" cy="5792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CSS syntax consists of 3 parts: a selector, a property and a value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b="1" dirty="0">
                <a:solidFill>
                  <a:srgbClr val="92D050"/>
                </a:solidFill>
                <a:latin typeface="Calibri" panose="020F0502020204030204" pitchFamily="34" charset="0"/>
              </a:rPr>
              <a:t>selector</a:t>
            </a:r>
            <a:r>
              <a:rPr lang="en-US" sz="3200" dirty="0">
                <a:latin typeface="Calibri" panose="020F0502020204030204" pitchFamily="34" charset="0"/>
              </a:rPr>
              <a:t> is the </a:t>
            </a:r>
            <a:r>
              <a:rPr lang="en-US" sz="320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element</a:t>
            </a:r>
            <a:r>
              <a:rPr lang="en-US" sz="3200" dirty="0">
                <a:latin typeface="Calibri" panose="020F0502020204030204" pitchFamily="34" charset="0"/>
              </a:rPr>
              <a:t> that you want to style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b="1" dirty="0">
                <a:solidFill>
                  <a:srgbClr val="92D050"/>
                </a:solidFill>
                <a:latin typeface="Calibri" panose="020F0502020204030204" pitchFamily="34" charset="0"/>
              </a:rPr>
              <a:t>property</a:t>
            </a:r>
            <a:r>
              <a:rPr lang="en-US" sz="3200" dirty="0">
                <a:latin typeface="Calibri" panose="020F0502020204030204" pitchFamily="34" charset="0"/>
              </a:rPr>
              <a:t> is the style attribute of HTML tag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b="1" dirty="0">
                <a:solidFill>
                  <a:srgbClr val="92D050"/>
                </a:solidFill>
                <a:latin typeface="Calibri" panose="020F0502020204030204" pitchFamily="34" charset="0"/>
              </a:rPr>
              <a:t>value</a:t>
            </a:r>
            <a:r>
              <a:rPr lang="en-US" sz="3200" dirty="0">
                <a:latin typeface="Calibri" panose="020F0502020204030204" pitchFamily="34" charset="0"/>
              </a:rPr>
              <a:t> is assigned to property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0D649A-5D76-4B00-B1AA-19C371D0D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1796" y="1143000"/>
            <a:ext cx="4048664" cy="55856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selector</a:t>
            </a:r>
            <a:r>
              <a:rPr lang="fr-CA" sz="3200" dirty="0">
                <a:latin typeface="Calibri" panose="020F0502020204030204" pitchFamily="34" charset="0"/>
              </a:rPr>
              <a:t> 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	 property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>
                <a:solidFill>
                  <a:srgbClr val="FFC000"/>
                </a:solidFill>
                <a:latin typeface="Calibri" panose="020F0502020204030204" pitchFamily="34" charset="0"/>
              </a:rPr>
              <a:t>value</a:t>
            </a:r>
            <a:r>
              <a:rPr lang="fr-CA" sz="3200" dirty="0">
                <a:latin typeface="Calibri" panose="020F0502020204030204" pitchFamily="34" charset="0"/>
              </a:rPr>
              <a:t>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}</a:t>
            </a:r>
          </a:p>
          <a:p>
            <a:pPr marL="0" indent="0">
              <a:lnSpc>
                <a:spcPct val="150000"/>
              </a:lnSpc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  </a:t>
            </a:r>
            <a:r>
              <a:rPr lang="fr-CA" sz="3200" dirty="0">
                <a:latin typeface="Calibri" panose="020F0502020204030204" pitchFamily="34" charset="0"/>
              </a:rPr>
              <a:t>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color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solidFill>
                  <a:srgbClr val="FFC000"/>
                </a:solidFill>
                <a:latin typeface="Calibri" panose="020F0502020204030204" pitchFamily="34" charset="0"/>
              </a:rPr>
              <a:t>red</a:t>
            </a:r>
            <a:r>
              <a:rPr lang="fr-CA" sz="3200" dirty="0">
                <a:latin typeface="Calibri" panose="020F0502020204030204" pitchFamily="34" charset="0"/>
              </a:rPr>
              <a:t>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2703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28761-6FBC-435A-9D5D-6DA34E5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5367" cy="927508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CSS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Comments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B8712-2E35-445A-9DB3-03420149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853248"/>
            <a:ext cx="10862507" cy="439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CSS comments are used for writing explanations to the code. They are not displayed because browsers ignore them.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CSS comment begins with 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/*</a:t>
            </a:r>
            <a:r>
              <a:rPr lang="en-US" sz="3200" dirty="0">
                <a:latin typeface="Calibri" panose="020F0502020204030204" pitchFamily="34" charset="0"/>
              </a:rPr>
              <a:t>", and ends with 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*/</a:t>
            </a:r>
            <a:r>
              <a:rPr lang="en-US" sz="3200" dirty="0">
                <a:latin typeface="Calibri" panose="020F0502020204030204" pitchFamily="34" charset="0"/>
              </a:rPr>
              <a:t>", like this: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/*</a:t>
            </a:r>
            <a:r>
              <a:rPr lang="fr-CA" sz="3200" dirty="0" err="1">
                <a:latin typeface="Calibri" panose="020F0502020204030204" pitchFamily="34" charset="0"/>
              </a:rPr>
              <a:t>Some</a:t>
            </a:r>
            <a:r>
              <a:rPr lang="fr-CA" sz="3200" dirty="0">
                <a:latin typeface="Calibri" panose="020F0502020204030204" pitchFamily="34" charset="0"/>
              </a:rPr>
              <a:t> comment </a:t>
            </a:r>
            <a:r>
              <a:rPr lang="fr-CA" sz="3200" dirty="0" err="1">
                <a:latin typeface="Calibri" panose="020F0502020204030204" pitchFamily="34" charset="0"/>
              </a:rPr>
              <a:t>here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9421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1059</TotalTime>
  <Words>1123</Words>
  <Application>Microsoft Macintosh PowerPoint</Application>
  <PresentationFormat>Widescreen</PresentationFormat>
  <Paragraphs>204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Verdana</vt:lpstr>
      <vt:lpstr>Wingdings 3</vt:lpstr>
      <vt:lpstr>Ion</vt:lpstr>
      <vt:lpstr>Introduction CSS</vt:lpstr>
      <vt:lpstr>Definition: CSS</vt:lpstr>
      <vt:lpstr>Course content</vt:lpstr>
      <vt:lpstr>CSS Usage </vt:lpstr>
      <vt:lpstr>Inline Style </vt:lpstr>
      <vt:lpstr>Internal Style </vt:lpstr>
      <vt:lpstr>External Style </vt:lpstr>
      <vt:lpstr>CSS Syntax</vt:lpstr>
      <vt:lpstr>CSS Comments </vt:lpstr>
      <vt:lpstr>CSS id and class </vt:lpstr>
      <vt:lpstr>CSS id selector </vt:lpstr>
      <vt:lpstr>CSS class selector </vt:lpstr>
      <vt:lpstr>CSS Text </vt:lpstr>
      <vt:lpstr>CSS Font  </vt:lpstr>
      <vt:lpstr>CSS Links </vt:lpstr>
      <vt:lpstr>CSS Border</vt:lpstr>
      <vt:lpstr>Practice Time</vt:lpstr>
      <vt:lpstr>CSS Padding</vt:lpstr>
      <vt:lpstr>CSS Margin</vt:lpstr>
      <vt:lpstr>CSS Backgrounds </vt:lpstr>
      <vt:lpstr>CSS height and width</vt:lpstr>
      <vt:lpstr>CSS Float &amp; Clear</vt:lpstr>
      <vt:lpstr>CSS display </vt:lpstr>
      <vt:lpstr>CSS position </vt:lpstr>
      <vt:lpstr>CSS Pseudo Class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Bachir Amadou Seydou</cp:lastModifiedBy>
  <cp:revision>180</cp:revision>
  <dcterms:created xsi:type="dcterms:W3CDTF">2019-12-11T16:23:05Z</dcterms:created>
  <dcterms:modified xsi:type="dcterms:W3CDTF">2021-10-29T01:54:09Z</dcterms:modified>
</cp:coreProperties>
</file>