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305" r:id="rId2"/>
    <p:sldId id="256" r:id="rId3"/>
    <p:sldId id="257" r:id="rId4"/>
    <p:sldId id="308" r:id="rId5"/>
    <p:sldId id="297" r:id="rId6"/>
    <p:sldId id="298" r:id="rId7"/>
    <p:sldId id="291" r:id="rId8"/>
    <p:sldId id="299" r:id="rId9"/>
    <p:sldId id="282" r:id="rId10"/>
    <p:sldId id="261" r:id="rId11"/>
    <p:sldId id="277" r:id="rId12"/>
    <p:sldId id="278" r:id="rId13"/>
    <p:sldId id="279" r:id="rId14"/>
    <p:sldId id="286" r:id="rId15"/>
    <p:sldId id="287" r:id="rId16"/>
    <p:sldId id="288" r:id="rId17"/>
    <p:sldId id="307" r:id="rId18"/>
    <p:sldId id="284" r:id="rId19"/>
    <p:sldId id="280" r:id="rId20"/>
    <p:sldId id="289" r:id="rId21"/>
    <p:sldId id="306" r:id="rId22"/>
    <p:sldId id="302" r:id="rId23"/>
    <p:sldId id="285" r:id="rId24"/>
    <p:sldId id="283" r:id="rId25"/>
    <p:sldId id="272" r:id="rId26"/>
    <p:sldId id="281" r:id="rId27"/>
    <p:sldId id="296" r:id="rId28"/>
    <p:sldId id="271" r:id="rId29"/>
    <p:sldId id="270" r:id="rId30"/>
    <p:sldId id="269" r:id="rId31"/>
    <p:sldId id="267" r:id="rId32"/>
    <p:sldId id="266" r:id="rId33"/>
    <p:sldId id="265" r:id="rId34"/>
    <p:sldId id="263" r:id="rId35"/>
    <p:sldId id="303" r:id="rId36"/>
    <p:sldId id="294" r:id="rId37"/>
    <p:sldId id="262" r:id="rId38"/>
    <p:sldId id="309" r:id="rId39"/>
    <p:sldId id="310" r:id="rId40"/>
    <p:sldId id="311" r:id="rId41"/>
    <p:sldId id="259" r:id="rId42"/>
    <p:sldId id="275" r:id="rId43"/>
    <p:sldId id="30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2021-10-31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483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2021-10-31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316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2021-10-31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179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2021-10-31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8640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2021-10-31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8147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2021-10-31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3628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2021-10-31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994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2021-10-31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9267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2021-10-31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138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2021-10-31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53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2021-10-31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627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2021-10-31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08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2021-10-31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569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2021-10-31</a:t>
            </a:fld>
            <a:endParaRPr lang="fr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12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2021-10-31</a:t>
            </a:fld>
            <a:endParaRPr lang="fr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323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2021-10-31</a:t>
            </a:fld>
            <a:endParaRPr lang="fr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820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2021-10-31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96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BE6624-8776-452E-9735-08861D03BCD8}" type="datetimeFigureOut">
              <a:rPr lang="fr-CA" smtClean="0"/>
              <a:t>2021-10-31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AE22C-CEDC-47BC-8A41-737E5B6A55C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4940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docs.com/learn-html/html-p-tag.html" TargetMode="External"/><Relationship Id="rId2" Type="http://schemas.openxmlformats.org/officeDocument/2006/relationships/hyperlink" Target="https://www.w3docs.com/learn-html/html-h1-h6-tag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docs.com/learn-html/html-a-tag.html" TargetMode="External"/><Relationship Id="rId4" Type="http://schemas.openxmlformats.org/officeDocument/2006/relationships/hyperlink" Target="https://www.w3docs.com/learn-html/html-img-tag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h1-h6-tag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p-tag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img-ta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img-tag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img-tag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img-tag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img-tag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docs.com/learn-html/html-links.html" TargetMode="External"/><Relationship Id="rId2" Type="http://schemas.openxmlformats.org/officeDocument/2006/relationships/hyperlink" Target="https://www.w3docs.com/learn-html/html-a-ta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a-tag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tag.html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header-tag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nav-tag.html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article-tag.html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section-tag.html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footer-tag.html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docs.com/learn-html/html-textarea-tag.html" TargetMode="External"/><Relationship Id="rId7" Type="http://schemas.openxmlformats.org/officeDocument/2006/relationships/hyperlink" Target="https://www.w3docs.com/learn-html/html-label-tag.html" TargetMode="External"/><Relationship Id="rId2" Type="http://schemas.openxmlformats.org/officeDocument/2006/relationships/hyperlink" Target="https://www.w3docs.com/learn-html/html-input-tag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docs.com/learn-html/html-option-tag.html" TargetMode="External"/><Relationship Id="rId5" Type="http://schemas.openxmlformats.org/officeDocument/2006/relationships/hyperlink" Target="https://www.w3docs.com/learn-html/html-select-tag.html" TargetMode="External"/><Relationship Id="rId4" Type="http://schemas.openxmlformats.org/officeDocument/2006/relationships/hyperlink" Target="https://www.w3docs.com/learn-html/html-button-tag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textarea-tag.html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textarea-tag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docs.com/learn-html/html-textarea-tag.html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95A03-613B-468D-BE6B-12239237A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22238"/>
            <a:ext cx="9404723" cy="105604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This course is brought to you by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A3786-9BD3-4728-A1B5-829B6DC31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37360"/>
            <a:ext cx="10326688" cy="45110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A" sz="8000" dirty="0">
                <a:solidFill>
                  <a:srgbClr val="FFC000"/>
                </a:solidFill>
                <a:latin typeface="Calibri" panose="020F0502020204030204" pitchFamily="34" charset="0"/>
              </a:rPr>
              <a:t>Code Preach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CA" sz="3200" dirty="0">
                <a:latin typeface="Calibri" panose="020F0502020204030204" pitchFamily="34" charset="0"/>
              </a:rPr>
              <a:t>Learn to code mobile </a:t>
            </a:r>
            <a:r>
              <a:rPr lang="fr-CA" sz="3200" dirty="0"/>
              <a:t>and web applications </a:t>
            </a:r>
          </a:p>
        </p:txBody>
      </p:sp>
    </p:spTree>
    <p:extLst>
      <p:ext uri="{BB962C8B-B14F-4D97-AF65-F5344CB8AC3E}">
        <p14:creationId xmlns:p14="http://schemas.microsoft.com/office/powerpoint/2010/main" val="427231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D640D-05C1-40DA-932A-66662ADF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09104" cy="962014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HTML Basic Tags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28A5B-D42B-469D-BC28-0151CF95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11546"/>
            <a:ext cx="8946541" cy="459373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Some HTML elements are used more frequently than others. They are: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The heading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&lt;h1&gt;-&lt;h6&gt;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latin typeface="Calibri" panose="020F0502020204030204" pitchFamily="34" charset="0"/>
              </a:rPr>
              <a:t>elements</a:t>
            </a:r>
          </a:p>
          <a:p>
            <a:r>
              <a:rPr lang="en-US" sz="3200" dirty="0">
                <a:latin typeface="Calibri" panose="020F0502020204030204" pitchFamily="34" charset="0"/>
              </a:rPr>
              <a:t>The paragraph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&lt;p&gt;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latin typeface="Calibri" panose="020F0502020204030204" pitchFamily="34" charset="0"/>
              </a:rPr>
              <a:t>element</a:t>
            </a:r>
          </a:p>
          <a:p>
            <a:r>
              <a:rPr lang="en-US" sz="3200" dirty="0">
                <a:latin typeface="Calibri" panose="020F0502020204030204" pitchFamily="34" charset="0"/>
              </a:rPr>
              <a:t>The image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&lt;img /&gt;</a:t>
            </a:r>
            <a:r>
              <a:rPr lang="en-US" sz="3200" dirty="0">
                <a:latin typeface="Calibri" panose="020F0502020204030204" pitchFamily="34" charset="0"/>
              </a:rPr>
              <a:t> element</a:t>
            </a:r>
          </a:p>
          <a:p>
            <a:r>
              <a:rPr lang="en-US" sz="3200" dirty="0">
                <a:latin typeface="Calibri" panose="020F0502020204030204" pitchFamily="34" charset="0"/>
              </a:rPr>
              <a:t>The anchor link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&lt;a&gt;</a:t>
            </a:r>
            <a:r>
              <a:rPr lang="en-US" sz="3200" dirty="0">
                <a:latin typeface="Calibri" panose="020F0502020204030204" pitchFamily="34" charset="0"/>
              </a:rPr>
              <a:t> element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3305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94633-6E14-429D-8F6D-D9FFEC5B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57346" cy="1400530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The heading </a:t>
            </a:r>
            <a:r>
              <a:rPr lang="en-US" sz="4400" dirty="0">
                <a:solidFill>
                  <a:srgbClr val="00B0F0"/>
                </a:solidFill>
                <a:latin typeface="Calibri" panose="020F0502020204030204" pitchFamily="34" charset="0"/>
              </a:rPr>
              <a:t>&lt;h1&gt;-&lt;h6&gt; </a:t>
            </a:r>
            <a:r>
              <a:rPr lang="en-US" sz="4400" dirty="0">
                <a:latin typeface="Calibri" panose="020F0502020204030204" pitchFamily="34" charset="0"/>
              </a:rPr>
              <a:t>elements</a:t>
            </a:r>
            <a:br>
              <a:rPr lang="en-US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650E9F-DE97-4CEE-8FB0-CBF9CF4E1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32" y="1690776"/>
            <a:ext cx="11214340" cy="50378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&lt;h1&gt; - &lt;h6&gt;</a:t>
            </a:r>
            <a:r>
              <a:rPr lang="en-US" sz="3200" dirty="0">
                <a:latin typeface="Calibri" panose="020F0502020204030204" pitchFamily="34" charset="0"/>
              </a:rPr>
              <a:t> tags are used to mark headings according to their importance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&lt;h1&gt;</a:t>
            </a:r>
            <a:r>
              <a:rPr lang="en-US" sz="3200" dirty="0">
                <a:latin typeface="Calibri" panose="020F0502020204030204" pitchFamily="34" charset="0"/>
              </a:rPr>
              <a:t>This is heading 1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&lt;/h1&gt;;   &lt;h2&gt;</a:t>
            </a:r>
            <a:r>
              <a:rPr lang="en-US" sz="3200" dirty="0">
                <a:latin typeface="Calibri" panose="020F0502020204030204" pitchFamily="34" charset="0"/>
              </a:rPr>
              <a:t>This is heading 2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&lt;/h2&gt;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&lt;h3&gt;</a:t>
            </a:r>
            <a:r>
              <a:rPr lang="en-US" sz="3200" dirty="0">
                <a:latin typeface="Calibri" panose="020F0502020204030204" pitchFamily="34" charset="0"/>
              </a:rPr>
              <a:t>This is heading 3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&lt;/h3&gt;;  &lt;h4&gt;</a:t>
            </a:r>
            <a:r>
              <a:rPr lang="en-US" sz="3200" dirty="0">
                <a:latin typeface="Calibri" panose="020F0502020204030204" pitchFamily="34" charset="0"/>
              </a:rPr>
              <a:t>This is heading 4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&lt;/h4&gt;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&lt;h5&gt;</a:t>
            </a:r>
            <a:r>
              <a:rPr lang="en-US" sz="3200" dirty="0">
                <a:latin typeface="Calibri" panose="020F0502020204030204" pitchFamily="34" charset="0"/>
              </a:rPr>
              <a:t>This is heading 5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&lt;/h5&gt; ;  &lt;h6&gt;</a:t>
            </a:r>
            <a:r>
              <a:rPr lang="en-US" sz="3200" dirty="0">
                <a:latin typeface="Calibri" panose="020F0502020204030204" pitchFamily="34" charset="0"/>
              </a:rPr>
              <a:t>This is heading 6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&lt;/h6&gt;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23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6ABBA-4AF4-4E94-9A3C-C8058AAD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6301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&lt;p&gt;</a:t>
            </a:r>
            <a:r>
              <a:rPr lang="fr-CA" sz="4400" dirty="0">
                <a:latin typeface="Calibri" panose="020F0502020204030204" pitchFamily="34" charset="0"/>
              </a:rPr>
              <a:t> element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5EFD84-66EF-4887-A366-52282DA16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1063724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&lt;p&gt; &lt;/p&gt; </a:t>
            </a:r>
            <a:r>
              <a:rPr lang="en-US" sz="3200" dirty="0">
                <a:latin typeface="Calibri" panose="020F0502020204030204" pitchFamily="34" charset="0"/>
              </a:rPr>
              <a:t> element is used for separating HTML paragraphs.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&lt;p&gt;</a:t>
            </a:r>
            <a:r>
              <a:rPr lang="en-US" sz="3200" dirty="0">
                <a:latin typeface="Calibri" panose="020F0502020204030204" pitchFamily="34" charset="0"/>
              </a:rPr>
              <a:t>This is some paragraph.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&lt;/p&gt;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&lt;p&gt;</a:t>
            </a:r>
            <a:r>
              <a:rPr lang="en-US" sz="3200" dirty="0">
                <a:latin typeface="Calibri" panose="020F0502020204030204" pitchFamily="34" charset="0"/>
              </a:rPr>
              <a:t>This is another paragraph &lt;br/&gt; with line break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.&lt;/p&gt;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595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03B73-5F32-4FF3-8467-3F3B22F0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fr-CA" sz="4400" dirty="0" err="1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/&gt;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fr-CA" sz="4400" dirty="0">
                <a:latin typeface="Calibri" panose="020F0502020204030204" pitchFamily="34" charset="0"/>
              </a:rPr>
              <a:t>element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E866EC-8129-4964-86F9-9F4557C8C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10412953" cy="419548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Images are like links, in that they require an attribute to work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Images use the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'</a:t>
            </a:r>
            <a:r>
              <a:rPr lang="en-US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src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' </a:t>
            </a:r>
            <a:r>
              <a:rPr lang="en-US" sz="3200" dirty="0">
                <a:latin typeface="Calibri" panose="020F0502020204030204" pitchFamily="34" charset="0"/>
              </a:rPr>
              <a:t>attribute, which is short for ‘source’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Calibri" panose="020F0502020204030204" pitchFamily="34" charset="0"/>
              </a:rPr>
              <a:t>e.g</a:t>
            </a:r>
            <a:r>
              <a:rPr lang="en-US" sz="3200" dirty="0">
                <a:latin typeface="Calibri" panose="020F0502020204030204" pitchFamily="34" charset="0"/>
              </a:rPr>
              <a:t>: &lt;img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src</a:t>
            </a:r>
            <a:r>
              <a:rPr lang="en-US" sz="3200" dirty="0">
                <a:latin typeface="Calibri" panose="020F0502020204030204" pitchFamily="34" charset="0"/>
              </a:rPr>
              <a:t>="images.png"&gt;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3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EAB8C-E733-4333-9D18-10D0EEE3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&lt;img /&gt;</a:t>
            </a:r>
            <a:r>
              <a:rPr lang="fr-CA" sz="4400" dirty="0">
                <a:latin typeface="Calibri" panose="020F0502020204030204" pitchFamily="34" charset="0"/>
              </a:rPr>
              <a:t> element (continues)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B2746C-7A80-430C-A92F-754776B08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10947791" cy="419548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Images are different from other elements, in that they are self-closing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&lt;img </a:t>
            </a:r>
            <a:r>
              <a:rPr lang="en-US" sz="3200" dirty="0">
                <a:latin typeface="Calibri" panose="020F0502020204030204" pitchFamily="34" charset="0"/>
              </a:rPr>
              <a:t>src="images.png"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 or </a:t>
            </a: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&lt;img </a:t>
            </a:r>
            <a:r>
              <a:rPr lang="en-US" sz="3200" dirty="0">
                <a:latin typeface="Calibri" panose="020F0502020204030204" pitchFamily="34" charset="0"/>
              </a:rPr>
              <a:t>src="images.png"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/&gt;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5237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1B953-993A-4B2B-B6E1-17EA2D10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&lt;img /&gt;</a:t>
            </a:r>
            <a:r>
              <a:rPr lang="fr-CA" sz="4400" dirty="0">
                <a:latin typeface="Calibri" panose="020F0502020204030204" pitchFamily="34" charset="0"/>
              </a:rPr>
              <a:t> element (continues)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525813-058C-4614-B30A-A4E79F27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2052918"/>
            <a:ext cx="10603713" cy="4352364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</a:rPr>
              <a:t>Like links, we can point to external images by including the entire URL of the image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or we can point to images within our site by listing the name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&lt;img src="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images.png</a:t>
            </a:r>
            <a:r>
              <a:rPr lang="en-US" sz="3200" dirty="0">
                <a:latin typeface="Calibri" panose="020F0502020204030204" pitchFamily="34" charset="0"/>
              </a:rPr>
              <a:t>"&gt; (internal)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&lt;img src="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https://website.com/images.jpg</a:t>
            </a:r>
            <a:r>
              <a:rPr lang="en-US" sz="3200" dirty="0">
                <a:latin typeface="Calibri" panose="020F0502020204030204" pitchFamily="34" charset="0"/>
              </a:rPr>
              <a:t>"&gt; (external)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96295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1370B-EBE0-4336-BA8D-1254B48B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&lt;img /&gt;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fr-CA" sz="4400" dirty="0">
                <a:latin typeface="Calibri" panose="020F0502020204030204" pitchFamily="34" charset="0"/>
              </a:rPr>
              <a:t>element (continues)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4B150-A360-4BE1-8AF9-0EA86FFEF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352567" cy="45002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  <a:latin typeface="Calibri" panose="020F0502020204030204" pitchFamily="34" charset="0"/>
              </a:rPr>
              <a:t>Alt </a:t>
            </a:r>
            <a:r>
              <a:rPr lang="en-US" sz="3200" b="1" dirty="0">
                <a:latin typeface="Calibri" panose="020F0502020204030204" pitchFamily="34" charset="0"/>
              </a:rPr>
              <a:t>text = </a:t>
            </a:r>
            <a:r>
              <a:rPr lang="en-US" sz="3200" dirty="0">
                <a:latin typeface="Calibri" panose="020F0502020204030204" pitchFamily="34" charset="0"/>
              </a:rPr>
              <a:t>alternative if the image is not showing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Images are not valid without an '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alt</a:t>
            </a:r>
            <a:r>
              <a:rPr lang="en-US" sz="3200" dirty="0">
                <a:latin typeface="Calibri" panose="020F0502020204030204" pitchFamily="34" charset="0"/>
              </a:rPr>
              <a:t>' attribute.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The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alt</a:t>
            </a:r>
            <a:r>
              <a:rPr lang="en-US" sz="3200" dirty="0">
                <a:latin typeface="Calibri" panose="020F0502020204030204" pitchFamily="34" charset="0"/>
              </a:rPr>
              <a:t> attribute is used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to describe the image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&lt;img src="nice-</a:t>
            </a:r>
            <a:r>
              <a:rPr lang="en-US" sz="3200" dirty="0" err="1">
                <a:latin typeface="Calibri" panose="020F0502020204030204" pitchFamily="34" charset="0"/>
              </a:rPr>
              <a:t>cat.png</a:t>
            </a:r>
            <a:r>
              <a:rPr lang="en-US" sz="3200" dirty="0">
                <a:latin typeface="Calibri" panose="020F0502020204030204" pitchFamily="34" charset="0"/>
              </a:rPr>
              <a:t>"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alt</a:t>
            </a:r>
            <a:r>
              <a:rPr lang="en-US" sz="3200" dirty="0">
                <a:latin typeface="Calibri" panose="020F0502020204030204" pitchFamily="34" charset="0"/>
              </a:rPr>
              <a:t>="very cute cat"&gt;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Download attribute: &lt;img src="nice-</a:t>
            </a:r>
            <a:r>
              <a:rPr lang="en-US" sz="3200" dirty="0" err="1">
                <a:latin typeface="Calibri" panose="020F0502020204030204" pitchFamily="34" charset="0"/>
              </a:rPr>
              <a:t>cat.png</a:t>
            </a:r>
            <a:r>
              <a:rPr lang="en-US" sz="3200" dirty="0">
                <a:latin typeface="Calibri" panose="020F0502020204030204" pitchFamily="34" charset="0"/>
              </a:rPr>
              <a:t>"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alt</a:t>
            </a:r>
            <a:r>
              <a:rPr lang="en-US" sz="3200" dirty="0">
                <a:latin typeface="Calibri" panose="020F0502020204030204" pitchFamily="34" charset="0"/>
              </a:rPr>
              <a:t>="very cute cat"&gt;</a:t>
            </a:r>
          </a:p>
          <a:p>
            <a:pPr>
              <a:lnSpc>
                <a:spcPct val="150000"/>
              </a:lnSpc>
            </a:pPr>
            <a:endParaRPr lang="fr-CA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15227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1370B-EBE0-4336-BA8D-1254B48B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&lt;img /&gt;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fr-CA" sz="4400" dirty="0">
                <a:latin typeface="Calibri" panose="020F0502020204030204" pitchFamily="34" charset="0"/>
              </a:rPr>
              <a:t>element (continues)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4B150-A360-4BE1-8AF9-0EA86FFEF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352567" cy="4500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  <a:latin typeface="Calibri" panose="020F0502020204030204" pitchFamily="34" charset="0"/>
              </a:rPr>
              <a:t>Download </a:t>
            </a:r>
            <a:r>
              <a:rPr lang="en-US" sz="3200" dirty="0">
                <a:latin typeface="Calibri" panose="020F0502020204030204" pitchFamily="34" charset="0"/>
              </a:rPr>
              <a:t>an image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You can download an image by clicking on it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&lt;img src="nice-</a:t>
            </a:r>
            <a:r>
              <a:rPr lang="en-US" sz="3200" dirty="0" err="1">
                <a:latin typeface="Calibri" panose="020F0502020204030204" pitchFamily="34" charset="0"/>
              </a:rPr>
              <a:t>cat.png</a:t>
            </a:r>
            <a:r>
              <a:rPr lang="en-US" sz="3200" dirty="0">
                <a:latin typeface="Calibri" panose="020F0502020204030204" pitchFamily="34" charset="0"/>
              </a:rPr>
              <a:t>"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alt</a:t>
            </a:r>
            <a:r>
              <a:rPr lang="en-US" sz="3200" dirty="0">
                <a:latin typeface="Calibri" panose="020F0502020204030204" pitchFamily="34" charset="0"/>
              </a:rPr>
              <a:t>="very cute cat”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download</a:t>
            </a:r>
            <a:r>
              <a:rPr lang="en-US" sz="3200" dirty="0">
                <a:latin typeface="Calibri" panose="020F0502020204030204" pitchFamily="34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71274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D2907-5810-4EC2-B89D-A711EDC1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9" y="452718"/>
            <a:ext cx="11352362" cy="140053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Image format to choose for web</a:t>
            </a:r>
            <a:br>
              <a:rPr lang="en-US" sz="4400" b="1" dirty="0">
                <a:latin typeface="Calibri" panose="020F0502020204030204" pitchFamily="34" charset="0"/>
              </a:rPr>
            </a:b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5C772-15B6-461E-B560-C15C74479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60" y="2052918"/>
            <a:ext cx="10972800" cy="419548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There are three main types of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image formats </a:t>
            </a:r>
            <a:r>
              <a:rPr lang="en-US" sz="3200" dirty="0">
                <a:latin typeface="Calibri" panose="020F0502020204030204" pitchFamily="34" charset="0"/>
              </a:rPr>
              <a:t>supported by browsers: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sz="3200" dirty="0">
              <a:latin typeface="Calibri" panose="020F0502020204030204" pitchFamily="34" charset="0"/>
            </a:endParaRPr>
          </a:p>
          <a:p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GIF </a:t>
            </a:r>
            <a:r>
              <a:rPr lang="fr-CA" sz="3200" dirty="0">
                <a:latin typeface="Calibri" panose="020F0502020204030204" pitchFamily="34" charset="0"/>
              </a:rPr>
              <a:t>(Graphics Interchange Format)</a:t>
            </a:r>
          </a:p>
          <a:p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JPG / JPEG </a:t>
            </a:r>
            <a:r>
              <a:rPr lang="fr-CA" sz="3200" dirty="0">
                <a:latin typeface="Calibri" panose="020F0502020204030204" pitchFamily="34" charset="0"/>
              </a:rPr>
              <a:t>(Joint Photographic Experts Group)</a:t>
            </a:r>
          </a:p>
          <a:p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PNG</a:t>
            </a:r>
            <a:r>
              <a:rPr lang="fr-CA" sz="3200" dirty="0">
                <a:latin typeface="Calibri" panose="020F0502020204030204" pitchFamily="34" charset="0"/>
              </a:rPr>
              <a:t> (Portable Network Graphics)</a:t>
            </a:r>
          </a:p>
          <a:p>
            <a:endParaRPr lang="fr-C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90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B6801-523E-49A5-B41B-80B13C4E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271" y="198408"/>
            <a:ext cx="9404723" cy="950454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&lt;a&gt;</a:t>
            </a:r>
            <a:r>
              <a:rPr lang="fr-CA" sz="4400" dirty="0">
                <a:latin typeface="Calibri" panose="020F0502020204030204" pitchFamily="34" charset="0"/>
              </a:rPr>
              <a:t> link element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71C749-2E0B-42F3-BA85-D4E027548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46" y="1367456"/>
            <a:ext cx="10584169" cy="50378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&lt;a&gt; &lt;/a&gt; </a:t>
            </a:r>
            <a:r>
              <a:rPr lang="en-US" sz="3200" dirty="0">
                <a:latin typeface="Calibri" panose="020F0502020204030204" pitchFamily="34" charset="0"/>
              </a:rPr>
              <a:t> Short for 'anchor’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Used to link either to a different location within the current page or to another page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But how do we tell it where to link to?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We use 'attributes' which are always in the opening tags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you can link to other pages within your site by simply putting </a:t>
            </a:r>
            <a:r>
              <a:rPr lang="en-US" sz="3200" dirty="0" err="1">
                <a:latin typeface="Calibri" panose="020F0502020204030204" pitchFamily="34" charset="0"/>
              </a:rPr>
              <a:t>thier</a:t>
            </a:r>
            <a:r>
              <a:rPr lang="en-US" sz="3200" dirty="0">
                <a:latin typeface="Calibri" panose="020F0502020204030204" pitchFamily="34" charset="0"/>
              </a:rPr>
              <a:t> file name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 err="1">
                <a:latin typeface="Calibri" panose="020F0502020204030204" pitchFamily="34" charset="0"/>
              </a:rPr>
              <a:t>e.g</a:t>
            </a:r>
            <a:r>
              <a:rPr lang="en-US" sz="3200" dirty="0">
                <a:latin typeface="Calibri" panose="020F0502020204030204" pitchFamily="34" charset="0"/>
              </a:rPr>
              <a:t>: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&lt;a </a:t>
            </a:r>
            <a:r>
              <a:rPr lang="en-US" sz="3200" dirty="0">
                <a:latin typeface="Calibri" panose="020F0502020204030204" pitchFamily="34" charset="0"/>
              </a:rPr>
              <a:t>href="about-us.html"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&gt;</a:t>
            </a:r>
            <a:r>
              <a:rPr lang="en-US" sz="3200" dirty="0">
                <a:latin typeface="Calibri" panose="020F0502020204030204" pitchFamily="34" charset="0"/>
              </a:rPr>
              <a:t>Click here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&lt;/a&gt;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9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4858E-E8EB-4263-9827-22EBEA1B0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830901"/>
          </a:xfrm>
        </p:spPr>
        <p:txBody>
          <a:bodyPr/>
          <a:lstStyle/>
          <a:p>
            <a:br>
              <a:rPr lang="en" dirty="0">
                <a:latin typeface="Calibri" panose="020F0502020204030204" pitchFamily="34" charset="0"/>
              </a:rPr>
            </a:br>
            <a:br>
              <a:rPr lang="en" dirty="0">
                <a:latin typeface="Calibri" panose="020F0502020204030204" pitchFamily="34" charset="0"/>
              </a:rPr>
            </a:br>
            <a:br>
              <a:rPr lang="en" dirty="0">
                <a:latin typeface="Calibri" panose="020F0502020204030204" pitchFamily="34" charset="0"/>
              </a:rPr>
            </a:br>
            <a:r>
              <a:rPr lang="en" dirty="0">
                <a:latin typeface="Calibri" panose="020F0502020204030204" pitchFamily="34" charset="0"/>
              </a:rPr>
              <a:t>Introduction</a:t>
            </a:r>
            <a:br>
              <a:rPr lang="en" dirty="0">
                <a:latin typeface="Calibri" panose="020F0502020204030204" pitchFamily="34" charset="0"/>
              </a:rPr>
            </a:br>
            <a:r>
              <a:rPr lang="fr-CA" dirty="0">
                <a:latin typeface="Calibri" panose="020F05020202040302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213760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B0834-2F89-40B7-ABC3-EDAABEB8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54598"/>
            <a:ext cx="9404723" cy="996520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&lt;a&gt;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fr-CA" sz="4400" dirty="0">
                <a:latin typeface="Calibri" panose="020F0502020204030204" pitchFamily="34" charset="0"/>
              </a:rPr>
              <a:t>element (continues)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0D577-EF21-4C06-B4BB-C02F9E82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251118"/>
            <a:ext cx="10671746" cy="5469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Absolute paths: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If the page you are linking to is NOT part of your website, it must start with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'https://' </a:t>
            </a:r>
            <a:r>
              <a:rPr lang="en-US" sz="3200" dirty="0">
                <a:latin typeface="Calibri" panose="020F0502020204030204" pitchFamily="34" charset="0"/>
              </a:rPr>
              <a:t>or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'http://’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To let the browser know it is an external site that you are linking to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Calibri" panose="020F0502020204030204" pitchFamily="34" charset="0"/>
              </a:rPr>
              <a:t>e.g</a:t>
            </a:r>
            <a:r>
              <a:rPr lang="en-US" sz="3200" dirty="0">
                <a:latin typeface="Calibri" panose="020F0502020204030204" pitchFamily="34" charset="0"/>
              </a:rPr>
              <a:t>: &lt;a href="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https://</a:t>
            </a:r>
            <a:r>
              <a:rPr lang="en-US" sz="3200" dirty="0">
                <a:latin typeface="Calibri" panose="020F0502020204030204" pitchFamily="34" charset="0"/>
              </a:rPr>
              <a:t>goolge.com"&gt;Click here&lt;/a&gt;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38032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B0834-2F89-40B7-ABC3-EDAABEB8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54598"/>
            <a:ext cx="9404723" cy="996520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Standard HTML &amp; CSS Validators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0D577-EF21-4C06-B4BB-C02F9E82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251118"/>
            <a:ext cx="10671746" cy="5469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Calibri" panose="020F0502020204030204" pitchFamily="34" charset="0"/>
              </a:rPr>
              <a:t>HTML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https://validator.w3.org/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latin typeface="Calibri" panose="020F0502020204030204" pitchFamily="34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https://jigsaw.w3.org/</a:t>
            </a:r>
            <a:r>
              <a:rPr lang="fr-CA" sz="3200" dirty="0" err="1">
                <a:latin typeface="Calibri" panose="020F0502020204030204" pitchFamily="34" charset="0"/>
              </a:rPr>
              <a:t>css-validator</a:t>
            </a:r>
            <a:r>
              <a:rPr lang="fr-CA" sz="3200" dirty="0">
                <a:latin typeface="Calibri" panose="020F0502020204030204" pitchFamily="34" charset="0"/>
              </a:rPr>
              <a:t>/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2198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4E8707-8BE7-48B8-A0DC-D1FD79153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807" y="2600780"/>
            <a:ext cx="8946541" cy="1656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7200" dirty="0">
                <a:latin typeface="Calibri" panose="020F0502020204030204" pitchFamily="34" charset="0"/>
              </a:rPr>
              <a:t>Practice Time</a:t>
            </a:r>
          </a:p>
        </p:txBody>
      </p:sp>
    </p:spTree>
    <p:extLst>
      <p:ext uri="{BB962C8B-B14F-4D97-AF65-F5344CB8AC3E}">
        <p14:creationId xmlns:p14="http://schemas.microsoft.com/office/powerpoint/2010/main" val="3714296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CAAF62-5D2A-4D5F-9472-E447B0CA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9404723" cy="977660"/>
          </a:xfrm>
        </p:spPr>
        <p:txBody>
          <a:bodyPr>
            <a:normAutofit fontScale="90000"/>
          </a:bodyPr>
          <a:lstStyle/>
          <a:p>
            <a:pPr algn="ctr"/>
            <a:r>
              <a:rPr lang="fr-CA" sz="4900" dirty="0">
                <a:latin typeface="Calibri" panose="020F0502020204030204" pitchFamily="34" charset="0"/>
              </a:rPr>
              <a:t>HTML Lists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0074DB-8105-402B-AAE9-876868858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10086128" cy="419548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there are two types of lists: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Unordered Lists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Ordered Lists</a:t>
            </a:r>
          </a:p>
          <a:p>
            <a:pPr marL="0" indent="0">
              <a:buNone/>
            </a:pPr>
            <a:endParaRPr lang="fr-C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305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6" y="178117"/>
            <a:ext cx="9404723" cy="1005840"/>
          </a:xfrm>
        </p:spPr>
        <p:txBody>
          <a:bodyPr>
            <a:normAutofit fontScale="90000"/>
          </a:bodyPr>
          <a:lstStyle/>
          <a:p>
            <a:pPr algn="ctr"/>
            <a:r>
              <a:rPr lang="fr-CA" sz="4900" dirty="0">
                <a:latin typeface="Calibri" panose="020F0502020204030204" pitchFamily="34" charset="0"/>
              </a:rPr>
              <a:t>Unordered Lists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83956"/>
            <a:ext cx="10515599" cy="5384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Each bullet or numbered item is a list item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&lt;li&gt;&lt;/li&gt;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&lt;ul&gt;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 	  &lt;li&gt;list item 1 &lt;/li&gt;</a:t>
            </a: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 	  &lt;li&gt;list item 1 &lt;/li&gt;</a:t>
            </a: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 	  &lt;li&gt;list item 1 &lt;/li&gt;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&lt;/ul&gt;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27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375" y="213976"/>
            <a:ext cx="9404723" cy="934122"/>
          </a:xfrm>
        </p:spPr>
        <p:txBody>
          <a:bodyPr>
            <a:normAutofit fontScale="90000"/>
          </a:bodyPr>
          <a:lstStyle/>
          <a:p>
            <a:pPr algn="ctr"/>
            <a:r>
              <a:rPr lang="fr-CA" sz="4900" dirty="0">
                <a:latin typeface="Calibri" panose="020F0502020204030204" pitchFamily="34" charset="0"/>
              </a:rPr>
              <a:t>Ordered Lists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8098"/>
            <a:ext cx="10427898" cy="5495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Each bullet or numbered item is a list item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&lt;li&gt;&lt;/li&gt;</a:t>
            </a:r>
          </a:p>
          <a:p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&lt;ol&gt;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   &lt;li&gt;list item 1 &lt;/li&gt;</a:t>
            </a: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   &lt;li&gt;list item 2 &lt;/li&gt;</a:t>
            </a: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	   &lt;li&gt;list item 3 &lt;/li&gt;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&lt;/ol&gt;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31019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67F71-8CA1-45F4-8C3C-5401F7D9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39" y="301925"/>
            <a:ext cx="9404723" cy="1031025"/>
          </a:xfrm>
        </p:spPr>
        <p:txBody>
          <a:bodyPr>
            <a:normAutofit fontScale="90000"/>
          </a:bodyPr>
          <a:lstStyle/>
          <a:p>
            <a:pPr algn="ctr"/>
            <a:r>
              <a:rPr lang="fr-CA" sz="4900" dirty="0">
                <a:latin typeface="Calibri" panose="020F0502020204030204" pitchFamily="34" charset="0"/>
              </a:rPr>
              <a:t>HTML </a:t>
            </a:r>
            <a:r>
              <a:rPr lang="fr-CA" sz="4900" dirty="0" err="1">
                <a:latin typeface="Calibri" panose="020F0502020204030204" pitchFamily="34" charset="0"/>
              </a:rPr>
              <a:t>Comments</a:t>
            </a:r>
            <a:br>
              <a:rPr lang="fr-CA" b="1" dirty="0"/>
            </a:br>
            <a:endParaRPr lang="fr-CA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17BBC489-FEB1-446B-B3DE-9DB93218F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815" y="1825625"/>
            <a:ext cx="11110973" cy="4730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HTML comments are used to indicate sections of a document or insert any notes explaining the code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For defining HTML comments we use:</a:t>
            </a: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&lt;!-- ... --&gt;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latin typeface="Calibri" panose="020F0502020204030204" pitchFamily="34" charset="0"/>
              </a:rPr>
              <a:t>tag. 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browsers ignore this tag and do not show its content to the users.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27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903"/>
            <a:ext cx="9404723" cy="893003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Nesting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56906"/>
            <a:ext cx="10393392" cy="5637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HTML elements can contain other elements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section</a:t>
            </a:r>
            <a:r>
              <a:rPr lang="en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3200" dirty="0">
                <a:solidFill>
                  <a:srgbClr val="FFE599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 	</a:t>
            </a:r>
            <a:r>
              <a:rPr lang="en" sz="3200" dirty="0">
                <a:solidFill>
                  <a:srgbClr val="00B05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&lt;header&gt;</a:t>
            </a:r>
          </a:p>
          <a:p>
            <a:pPr>
              <a:spcBef>
                <a:spcPts val="0"/>
              </a:spcBef>
              <a:buNone/>
            </a:pPr>
            <a:r>
              <a:rPr lang="en" sz="3200" dirty="0">
                <a:solidFill>
                  <a:srgbClr val="FFE599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			</a:t>
            </a:r>
            <a:r>
              <a:rPr lang="en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&lt;nav&gt;</a:t>
            </a:r>
          </a:p>
          <a:p>
            <a:pPr>
              <a:spcBef>
                <a:spcPts val="0"/>
              </a:spcBef>
              <a:buNone/>
            </a:pPr>
            <a:r>
              <a:rPr lang="en" sz="3200" dirty="0">
                <a:solidFill>
                  <a:srgbClr val="FFE599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				</a:t>
            </a:r>
            <a:r>
              <a:rPr lang="en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&lt;ul&gt;</a:t>
            </a:r>
          </a:p>
          <a:p>
            <a:pPr lvl="0">
              <a:spcBef>
                <a:spcPts val="0"/>
              </a:spcBef>
              <a:buNone/>
            </a:pPr>
            <a:r>
              <a:rPr lang="en" sz="3200" dirty="0">
                <a:solidFill>
                  <a:srgbClr val="FFE599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   				</a:t>
            </a:r>
            <a:r>
              <a:rPr lang="en" sz="3200" dirty="0">
                <a:solidFill>
                  <a:schemeClr val="accent2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&lt;h2&gt;Our Article&lt;/h2&gt;</a:t>
            </a:r>
          </a:p>
          <a:p>
            <a:pPr lvl="0">
              <a:spcBef>
                <a:spcPts val="0"/>
              </a:spcBef>
              <a:buNone/>
            </a:pPr>
            <a:r>
              <a:rPr lang="en" sz="3200" dirty="0">
                <a:solidFill>
                  <a:srgbClr val="FFE599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  					 </a:t>
            </a:r>
            <a:r>
              <a:rPr lang="en" sz="3200" dirty="0">
                <a:solidFill>
                  <a:schemeClr val="accent2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&lt;p&gt;Written by…&lt;/p&gt;</a:t>
            </a:r>
          </a:p>
          <a:p>
            <a:pPr>
              <a:spcBef>
                <a:spcPts val="0"/>
              </a:spcBef>
              <a:buNone/>
            </a:pPr>
            <a:r>
              <a:rPr lang="en" sz="3200" dirty="0">
                <a:solidFill>
                  <a:srgbClr val="FFE599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				</a:t>
            </a:r>
            <a:r>
              <a:rPr lang="en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&lt;/ul&gt;</a:t>
            </a:r>
          </a:p>
          <a:p>
            <a:pPr>
              <a:spcBef>
                <a:spcPts val="0"/>
              </a:spcBef>
              <a:buNone/>
            </a:pPr>
            <a:r>
              <a:rPr lang="en" sz="3200" dirty="0">
                <a:solidFill>
                  <a:srgbClr val="FFE599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			</a:t>
            </a:r>
            <a:r>
              <a:rPr lang="en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&lt;/nav&gt;</a:t>
            </a:r>
          </a:p>
          <a:p>
            <a:pPr lvl="0">
              <a:spcBef>
                <a:spcPts val="0"/>
              </a:spcBef>
              <a:buNone/>
            </a:pPr>
            <a:r>
              <a:rPr lang="en" sz="3200" dirty="0">
                <a:solidFill>
                  <a:srgbClr val="00B05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  &lt;/header&gt;</a:t>
            </a:r>
          </a:p>
          <a:p>
            <a:pPr lvl="0">
              <a:spcBef>
                <a:spcPts val="0"/>
              </a:spcBef>
              <a:buNone/>
            </a:pPr>
            <a:r>
              <a:rPr lang="en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&lt;/section&gt;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566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CA" sz="4900" dirty="0">
                <a:latin typeface="Calibri" panose="020F0502020204030204" pitchFamily="34" charset="0"/>
              </a:rPr>
              <a:t>Semantic Elements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They have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intrinsic meaning</a:t>
            </a:r>
            <a:r>
              <a:rPr lang="en-US" sz="3200" dirty="0">
                <a:latin typeface="Calibri" panose="020F0502020204030204" pitchFamily="34" charset="0"/>
              </a:rPr>
              <a:t>, and convey that meaning to both the browser and the developer. 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They clearly define what kind of content they contain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269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31" y="215660"/>
            <a:ext cx="10930538" cy="802257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&lt;header&gt; </a:t>
            </a:r>
            <a:r>
              <a:rPr lang="fr-CA" sz="4400" dirty="0">
                <a:latin typeface="Calibri" panose="020F0502020204030204" pitchFamily="34" charset="0"/>
              </a:rPr>
              <a:t>element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4287" y="1325880"/>
            <a:ext cx="11783683" cy="5532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&lt;header&gt;</a:t>
            </a:r>
            <a:r>
              <a:rPr lang="en-US" sz="3200" dirty="0">
                <a:latin typeface="Calibri" panose="020F0502020204030204" pitchFamily="34" charset="0"/>
              </a:rPr>
              <a:t>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&lt;/header&gt;</a:t>
            </a:r>
            <a:r>
              <a:rPr lang="en-US" sz="3200" dirty="0">
                <a:latin typeface="Calibri" panose="020F0502020204030204" pitchFamily="34" charset="0"/>
              </a:rPr>
              <a:t> element defines a header for the document or section. It contains a logo, search bar, navigation links, etc.</a:t>
            </a:r>
          </a:p>
          <a:p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&lt;header&gt;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 		&lt;nav&gt;</a:t>
            </a:r>
          </a:p>
          <a:p>
            <a:pPr marL="1371600" lvl="3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&lt;ul&gt;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 				&lt;li&gt;Home&lt;/li&gt;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				&lt;li&gt;About us&lt;/li&gt; </a:t>
            </a:r>
          </a:p>
          <a:p>
            <a:pPr marL="1371600" lvl="3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&lt;/ul&gt;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		&lt;/nav&gt; </a:t>
            </a:r>
          </a:p>
          <a:p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&lt;/header&gt;</a:t>
            </a:r>
            <a:endParaRPr lang="fr-CA" sz="28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3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85DC4-CB79-4F95-A266-1B3F9CC1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788" y="326005"/>
            <a:ext cx="9404723" cy="801651"/>
          </a:xfrm>
        </p:spPr>
        <p:txBody>
          <a:bodyPr/>
          <a:lstStyle/>
          <a:p>
            <a:pPr algn="ctr"/>
            <a:r>
              <a:rPr lang="fr-CA" sz="4400" dirty="0">
                <a:solidFill>
                  <a:schemeClr val="tx1"/>
                </a:solidFill>
                <a:latin typeface="Calibri" panose="020F0502020204030204" pitchFamily="34" charset="0"/>
              </a:rPr>
              <a:t>Understand the terminologies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2F2FFB-ADB3-4CF2-8A3B-4F5CB5C40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69" y="1359878"/>
            <a:ext cx="10714893" cy="48885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+mn-lt"/>
              </a:rPr>
              <a:t> </a:t>
            </a:r>
            <a:r>
              <a:rPr lang="en-CA" sz="2800" dirty="0">
                <a:solidFill>
                  <a:srgbClr val="00B0F0"/>
                </a:solidFill>
                <a:latin typeface="+mn-lt"/>
              </a:rPr>
              <a:t>Web</a:t>
            </a:r>
            <a:r>
              <a:rPr lang="en-CA" sz="2800" dirty="0">
                <a:latin typeface="+mn-lt"/>
              </a:rPr>
              <a:t>:  The part of the Internet that uses the HTTP protocol.</a:t>
            </a:r>
          </a:p>
          <a:p>
            <a:pPr>
              <a:lnSpc>
                <a:spcPct val="150000"/>
              </a:lnSpc>
            </a:pPr>
            <a:r>
              <a:rPr lang="en-CA" sz="2800" dirty="0">
                <a:solidFill>
                  <a:srgbClr val="00B0F0"/>
                </a:solidFill>
                <a:latin typeface="+mn-lt"/>
              </a:rPr>
              <a:t>Webpage</a:t>
            </a:r>
            <a:r>
              <a:rPr lang="en-CA" sz="2800" dirty="0">
                <a:latin typeface="+mn-lt"/>
              </a:rPr>
              <a:t>: A document written in HTML</a:t>
            </a:r>
            <a:r>
              <a:rPr lang="en-CA" sz="2800" b="1" dirty="0">
                <a:latin typeface="+mn-lt"/>
              </a:rPr>
              <a:t> </a:t>
            </a:r>
            <a:r>
              <a:rPr lang="en-CA" sz="2800" dirty="0"/>
              <a:t>shared across the Web</a:t>
            </a:r>
            <a:r>
              <a:rPr lang="en-CA" sz="2800" dirty="0"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CA" sz="2800" dirty="0">
                <a:solidFill>
                  <a:srgbClr val="00B0F0"/>
                </a:solidFill>
                <a:latin typeface="+mn-lt"/>
              </a:rPr>
              <a:t>Website</a:t>
            </a:r>
            <a:r>
              <a:rPr lang="en-CA" sz="2800" dirty="0">
                <a:latin typeface="+mn-lt"/>
              </a:rPr>
              <a:t>: A collection of Webpages on the same domain.</a:t>
            </a:r>
          </a:p>
          <a:p>
            <a:pPr>
              <a:lnSpc>
                <a:spcPct val="150000"/>
              </a:lnSpc>
            </a:pPr>
            <a:r>
              <a:rPr lang="en-CA" sz="2800" dirty="0">
                <a:solidFill>
                  <a:srgbClr val="00B0F0"/>
                </a:solidFill>
                <a:latin typeface="+mn-lt"/>
              </a:rPr>
              <a:t>Browser</a:t>
            </a:r>
            <a:r>
              <a:rPr lang="en-CA" sz="2800" dirty="0">
                <a:latin typeface="+mn-lt"/>
              </a:rPr>
              <a:t>: A program that can </a:t>
            </a:r>
            <a:r>
              <a:rPr lang="en-CA" sz="2800" b="1" dirty="0">
                <a:latin typeface="+mn-lt"/>
              </a:rPr>
              <a:t>open</a:t>
            </a:r>
            <a:r>
              <a:rPr lang="en-CA" sz="2800" dirty="0">
                <a:latin typeface="+mn-lt"/>
              </a:rPr>
              <a:t> Webpages in order to display them.</a:t>
            </a:r>
            <a:endParaRPr lang="fr-CA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797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91" y="163902"/>
            <a:ext cx="9404723" cy="979267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 &lt;nav&gt; element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3044" y="1143168"/>
            <a:ext cx="11025995" cy="5440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&lt;nav&gt;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&lt;/nav&gt;</a:t>
            </a:r>
            <a:r>
              <a:rPr lang="en-US" sz="3200" dirty="0">
                <a:latin typeface="Calibri" panose="020F0502020204030204" pitchFamily="34" charset="0"/>
              </a:rPr>
              <a:t> element defines a block of navigation links, either within the current document or to other documents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it-IT" sz="3200" dirty="0">
                <a:solidFill>
                  <a:srgbClr val="00B0F0"/>
                </a:solidFill>
                <a:latin typeface="Calibri" panose="020F0502020204030204" pitchFamily="34" charset="0"/>
              </a:rPr>
              <a:t>&lt;nav&gt; </a:t>
            </a:r>
          </a:p>
          <a:p>
            <a:pPr marL="457200" lvl="1" indent="0">
              <a:buNone/>
            </a:pPr>
            <a:r>
              <a:rPr lang="it-IT" sz="3000" dirty="0">
                <a:latin typeface="Calibri" panose="020F0502020204030204" pitchFamily="34" charset="0"/>
              </a:rPr>
              <a:t>&lt;ul&gt;</a:t>
            </a:r>
          </a:p>
          <a:p>
            <a:pPr marL="0" indent="0">
              <a:buNone/>
            </a:pPr>
            <a:r>
              <a:rPr lang="it-IT" sz="3200" dirty="0">
                <a:latin typeface="Calibri" panose="020F0502020204030204" pitchFamily="34" charset="0"/>
              </a:rPr>
              <a:t> 		&lt;li&gt;Home&lt;/li&gt;</a:t>
            </a:r>
          </a:p>
          <a:p>
            <a:pPr marL="0" indent="0">
              <a:buNone/>
            </a:pPr>
            <a:r>
              <a:rPr lang="it-IT" sz="3200" dirty="0">
                <a:latin typeface="Calibri" panose="020F0502020204030204" pitchFamily="34" charset="0"/>
              </a:rPr>
              <a:t> 		&lt;li&gt;About us&lt;/li&gt; </a:t>
            </a:r>
          </a:p>
          <a:p>
            <a:pPr marL="457200" lvl="1" indent="0">
              <a:buNone/>
            </a:pPr>
            <a:r>
              <a:rPr lang="it-IT" sz="3000" dirty="0">
                <a:latin typeface="Calibri" panose="020F0502020204030204" pitchFamily="34" charset="0"/>
              </a:rPr>
              <a:t>&lt;/ul&gt; </a:t>
            </a:r>
          </a:p>
          <a:p>
            <a:r>
              <a:rPr lang="it-IT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&lt;/nav&gt;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6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482" y="129396"/>
            <a:ext cx="9404723" cy="70322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 &lt;article&gt; element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815" y="1143000"/>
            <a:ext cx="11404121" cy="55856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&lt;article&gt;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&lt;/article&gt; </a:t>
            </a:r>
            <a:r>
              <a:rPr lang="en-US" sz="3200" dirty="0">
                <a:latin typeface="Calibri" panose="020F0502020204030204" pitchFamily="34" charset="0"/>
              </a:rPr>
              <a:t>element is used to define an independent, self-contained content (articles, blog posts, comments, etc.). The content of the element has its own meaning and it is easily differentiated from the rest of the webpage content.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&lt;article&gt;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	&lt;h1&gt;Title of the article&lt;/h1&gt; </a:t>
            </a:r>
          </a:p>
          <a:p>
            <a:pPr marL="914400" lvl="2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&lt;p&gt;Text of the article&lt;/p&gt; </a:t>
            </a: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&lt;/article&gt;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753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96" y="285078"/>
            <a:ext cx="10568229" cy="979267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 &lt;section&gt; element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055" y="1264345"/>
            <a:ext cx="11335109" cy="5426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&lt;section&gt; &lt;/section&gt; </a:t>
            </a:r>
            <a:r>
              <a:rPr lang="en-US" sz="3200" dirty="0">
                <a:latin typeface="Calibri" panose="020F0502020204030204" pitchFamily="34" charset="0"/>
              </a:rPr>
              <a:t> element is used to group standalone sections within a webpage containing logically connected content (news block, contact information etc.).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&lt;section&gt;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	&lt;p&gt; Formal language, which is used as a description zone, 					   formatting the appearance of a web page, 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	&lt;/p&gt; </a:t>
            </a: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&lt;/section&gt;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28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74598" cy="1013773"/>
          </a:xfrm>
        </p:spPr>
        <p:txBody>
          <a:bodyPr>
            <a:normAutofit fontScale="90000"/>
          </a:bodyPr>
          <a:lstStyle/>
          <a:p>
            <a:pPr algn="ctr"/>
            <a:r>
              <a:rPr lang="fr-CA" sz="4900" dirty="0">
                <a:latin typeface="Calibri" panose="020F0502020204030204" pitchFamily="34" charset="0"/>
              </a:rPr>
              <a:t>The &lt;footer&gt; element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815" y="1825625"/>
            <a:ext cx="113868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&lt;footer&gt;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&lt;/footer&gt; </a:t>
            </a:r>
            <a:r>
              <a:rPr lang="en-US" sz="3200" dirty="0">
                <a:latin typeface="Calibri" panose="020F0502020204030204" pitchFamily="34" charset="0"/>
              </a:rPr>
              <a:t>element defines the footer of a web page or a section. As a rule, it contains copyright information, contact details, navigation links, etc.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&lt;footer&gt;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		&lt;p&gt;Company © W3docs. All rights reserved.&lt;/p&gt;</a:t>
            </a:r>
          </a:p>
          <a:p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&lt;/footer&gt;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552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20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latin typeface="Calibri" panose="020F0502020204030204" pitchFamily="34" charset="0"/>
              </a:rPr>
              <a:t>Add Video Files</a:t>
            </a:r>
            <a:br>
              <a:rPr lang="en-US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0" y="1825625"/>
            <a:ext cx="1106856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src attribute indicates the URL of the file, and the controls attribute is used to display control elements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&lt;video </a:t>
            </a:r>
            <a:r>
              <a:rPr lang="fr-CA" sz="3200" dirty="0">
                <a:latin typeface="Calibri" panose="020F0502020204030204" pitchFamily="34" charset="0"/>
              </a:rPr>
              <a:t>controls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&gt; </a:t>
            </a:r>
          </a:p>
          <a:p>
            <a:pPr marL="914400" lvl="2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&lt;source src="/</a:t>
            </a:r>
            <a:r>
              <a:rPr lang="fr-CA" sz="3200" dirty="0" err="1">
                <a:latin typeface="Calibri" panose="020F0502020204030204" pitchFamily="34" charset="0"/>
              </a:rPr>
              <a:t>videos</a:t>
            </a:r>
            <a:r>
              <a:rPr lang="fr-CA" sz="3200" dirty="0">
                <a:latin typeface="Calibri" panose="020F0502020204030204" pitchFamily="34" charset="0"/>
              </a:rPr>
              <a:t>/arcnet.mp4" type=video/mp4&gt;</a:t>
            </a:r>
          </a:p>
          <a:p>
            <a:r>
              <a:rPr lang="fr-CA" sz="3200" dirty="0">
                <a:latin typeface="Calibri" panose="020F0502020204030204" pitchFamily="34" charset="0"/>
              </a:rPr>
              <a:t>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198704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13410-A3D1-4866-A4B6-3F1011E4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35" y="2728735"/>
            <a:ext cx="9404723" cy="1400530"/>
          </a:xfrm>
        </p:spPr>
        <p:txBody>
          <a:bodyPr/>
          <a:lstStyle/>
          <a:p>
            <a:r>
              <a:rPr lang="fr-CA" sz="7200" dirty="0">
                <a:latin typeface="Calibri" panose="020F0502020204030204" pitchFamily="34" charset="0"/>
              </a:rPr>
              <a:t>Practice Time</a:t>
            </a:r>
          </a:p>
        </p:txBody>
      </p:sp>
    </p:spTree>
    <p:extLst>
      <p:ext uri="{BB962C8B-B14F-4D97-AF65-F5344CB8AC3E}">
        <p14:creationId xmlns:p14="http://schemas.microsoft.com/office/powerpoint/2010/main" val="390160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67106-8E10-43C1-BE23-D345C8D9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3391" cy="1400530"/>
          </a:xfrm>
        </p:spPr>
        <p:txBody>
          <a:bodyPr/>
          <a:lstStyle/>
          <a:p>
            <a:pPr algn="ctr"/>
            <a:r>
              <a:rPr lang="fr-CA" sz="4400" dirty="0">
                <a:solidFill>
                  <a:schemeClr val="tx1"/>
                </a:solidFill>
                <a:latin typeface="Calibri" panose="020F0502020204030204" pitchFamily="34" charset="0"/>
              </a:rPr>
              <a:t>The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&lt;form&gt; </a:t>
            </a:r>
            <a:r>
              <a:rPr lang="fr-CA" sz="4400" dirty="0">
                <a:solidFill>
                  <a:schemeClr val="tx1"/>
                </a:solidFill>
                <a:latin typeface="Calibri" panose="020F0502020204030204" pitchFamily="34" charset="0"/>
              </a:rPr>
              <a:t>element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59DA56-92CD-42F2-8D4D-E74FCC046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673525"/>
            <a:ext cx="11238228" cy="4574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&lt;form&gt; &lt;/form&gt; </a:t>
            </a:r>
            <a:r>
              <a:rPr lang="en-US" sz="3200" dirty="0">
                <a:latin typeface="Calibri" panose="020F0502020204030204" pitchFamily="34" charset="0"/>
              </a:rPr>
              <a:t>tag is used to add forms to the web page for user input.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 Forms are used to pass data submitted by the user to the server.</a:t>
            </a:r>
          </a:p>
          <a:p>
            <a:r>
              <a:rPr lang="en-US" sz="3200" dirty="0">
                <a:latin typeface="Calibri" panose="020F0502020204030204" pitchFamily="34" charset="0"/>
              </a:rPr>
              <a:t> The data is sent when the user presses the "Submit" button.</a:t>
            </a:r>
          </a:p>
          <a:p>
            <a:r>
              <a:rPr lang="en-US" sz="3200" dirty="0">
                <a:latin typeface="Calibri" panose="020F0502020204030204" pitchFamily="34" charset="0"/>
              </a:rPr>
              <a:t> If there isn’t such button, the information is sent when the "Enter" key is pressed.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83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8" y="181155"/>
            <a:ext cx="10896032" cy="720474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The </a:t>
            </a:r>
            <a:r>
              <a:rPr lang="en-US" sz="4400" dirty="0">
                <a:solidFill>
                  <a:srgbClr val="00B0F0"/>
                </a:solidFill>
                <a:latin typeface="Calibri" panose="020F0502020204030204" pitchFamily="34" charset="0"/>
              </a:rPr>
              <a:t>&lt;form&gt;</a:t>
            </a:r>
            <a:r>
              <a:rPr lang="en-US" sz="4400" dirty="0">
                <a:latin typeface="Calibri" panose="020F0502020204030204" pitchFamily="34" charset="0"/>
              </a:rPr>
              <a:t> contains other tags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046" y="1217475"/>
            <a:ext cx="11323164" cy="56405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&lt;input&gt;</a:t>
            </a:r>
            <a:r>
              <a:rPr lang="en-US" sz="3200" dirty="0">
                <a:latin typeface="Calibri" panose="020F0502020204030204" pitchFamily="34" charset="0"/>
              </a:rPr>
              <a:t>  defines a user input field.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&lt;textarea&gt;</a:t>
            </a:r>
            <a:r>
              <a:rPr lang="en-US" sz="3200" dirty="0">
                <a:latin typeface="Calibri" panose="020F0502020204030204" pitchFamily="34" charset="0"/>
              </a:rPr>
              <a:t> defines a form field to create a message.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&lt;button&gt; </a:t>
            </a:r>
            <a:r>
              <a:rPr lang="en-US" sz="3200" dirty="0">
                <a:latin typeface="Calibri" panose="020F0502020204030204" pitchFamily="34" charset="0"/>
              </a:rPr>
              <a:t>is used to place a button inside a form.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&lt;select&gt;</a:t>
            </a:r>
            <a:r>
              <a:rPr lang="en-US" sz="3200" dirty="0">
                <a:latin typeface="Calibri" panose="020F0502020204030204" pitchFamily="34" charset="0"/>
              </a:rPr>
              <a:t>  sets up a control for creating a drop-down list box.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&lt;option&gt;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latin typeface="Calibri" panose="020F0502020204030204" pitchFamily="34" charset="0"/>
              </a:rPr>
              <a:t>shows the drop-down list set by the &lt;select&gt; tag.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&lt;label&gt;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latin typeface="Calibri" panose="020F0502020204030204" pitchFamily="34" charset="0"/>
              </a:rPr>
              <a:t>sets the text label for the &lt;input&gt; element.</a:t>
            </a:r>
          </a:p>
        </p:txBody>
      </p:sp>
    </p:spTree>
    <p:extLst>
      <p:ext uri="{BB962C8B-B14F-4D97-AF65-F5344CB8AC3E}">
        <p14:creationId xmlns:p14="http://schemas.microsoft.com/office/powerpoint/2010/main" val="4070584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455" y="316522"/>
            <a:ext cx="9549207" cy="720474"/>
          </a:xfrm>
        </p:spPr>
        <p:txBody>
          <a:bodyPr/>
          <a:lstStyle/>
          <a:p>
            <a:pPr algn="ctr"/>
            <a:r>
              <a:rPr lang="en-CA" sz="4400" dirty="0">
                <a:solidFill>
                  <a:srgbClr val="00B0F0"/>
                </a:solidFill>
              </a:rPr>
              <a:t>Tables</a:t>
            </a:r>
            <a:r>
              <a:rPr lang="en-CA" sz="4400" dirty="0"/>
              <a:t> element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523" y="1217476"/>
            <a:ext cx="11639687" cy="53240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/>
              <a:t>HTML </a:t>
            </a:r>
            <a:r>
              <a:rPr lang="en-CA" sz="2800" b="1" dirty="0"/>
              <a:t>tables</a:t>
            </a:r>
            <a:r>
              <a:rPr lang="en-CA" sz="2800" dirty="0"/>
              <a:t> are meant for </a:t>
            </a:r>
            <a:r>
              <a:rPr lang="en-CA" sz="2800" b="1" dirty="0"/>
              <a:t>tabular data</a:t>
            </a:r>
            <a:r>
              <a:rPr lang="en-CA" sz="2800" dirty="0"/>
              <a:t> only, which is any type of content that can be semantically arranged in </a:t>
            </a:r>
            <a:r>
              <a:rPr lang="en-CA" sz="2800" b="1" dirty="0"/>
              <a:t>rows</a:t>
            </a:r>
            <a:r>
              <a:rPr lang="en-CA" sz="2800" dirty="0"/>
              <a:t> and </a:t>
            </a:r>
            <a:r>
              <a:rPr lang="en-CA" sz="2800" b="1" dirty="0"/>
              <a:t>columns</a:t>
            </a:r>
            <a:r>
              <a:rPr lang="en-CA" sz="2800" dirty="0"/>
              <a:t>. It’s like having a </a:t>
            </a:r>
            <a:r>
              <a:rPr lang="en-CA" sz="2800" b="1" dirty="0"/>
              <a:t>spreadsheet</a:t>
            </a:r>
            <a:r>
              <a:rPr lang="en-CA" sz="2800" dirty="0"/>
              <a:t> in Excel.</a:t>
            </a:r>
          </a:p>
          <a:p>
            <a:pPr marL="0" indent="0">
              <a:buNone/>
            </a:pPr>
            <a:endParaRPr lang="en-CA" sz="2800" dirty="0">
              <a:solidFill>
                <a:srgbClr val="00B0F0"/>
              </a:solidFill>
              <a:latin typeface="Calibri" panose="020F05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CA" sz="2800" dirty="0"/>
              <a:t>Building a table in HTML requires a </a:t>
            </a:r>
            <a:r>
              <a:rPr lang="en-CA" sz="2800" b="1" dirty="0"/>
              <a:t>specific structure</a:t>
            </a:r>
            <a:r>
              <a:rPr lang="en-CA" sz="2800" dirty="0"/>
              <a:t>:</a:t>
            </a:r>
            <a:endParaRPr lang="en-US" sz="2800" dirty="0">
              <a:solidFill>
                <a:srgbClr val="00B0F0"/>
              </a:solidFill>
              <a:latin typeface="Calibri" panose="020F05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CA" sz="2800" dirty="0"/>
              <a:t>open a </a:t>
            </a:r>
            <a:r>
              <a:rPr lang="en-CA" sz="2800" dirty="0">
                <a:solidFill>
                  <a:srgbClr val="00B0F0"/>
                </a:solidFill>
              </a:rPr>
              <a:t>&lt;table&gt;</a:t>
            </a:r>
          </a:p>
          <a:p>
            <a:pPr>
              <a:lnSpc>
                <a:spcPct val="150000"/>
              </a:lnSpc>
            </a:pPr>
            <a:r>
              <a:rPr lang="en-CA" sz="2800" dirty="0"/>
              <a:t>add rows with </a:t>
            </a:r>
            <a:r>
              <a:rPr lang="en-CA" sz="2800" dirty="0">
                <a:solidFill>
                  <a:srgbClr val="00B0F0"/>
                </a:solidFill>
              </a:rPr>
              <a:t>&lt;tr&gt;</a:t>
            </a:r>
          </a:p>
          <a:p>
            <a:pPr>
              <a:lnSpc>
                <a:spcPct val="150000"/>
              </a:lnSpc>
            </a:pPr>
            <a:r>
              <a:rPr lang="en-CA" sz="2800" dirty="0"/>
              <a:t>add </a:t>
            </a:r>
            <a:r>
              <a:rPr lang="en-CA" sz="2800" i="1" dirty="0"/>
              <a:t>regular</a:t>
            </a:r>
            <a:r>
              <a:rPr lang="en-CA" sz="2800" dirty="0"/>
              <a:t> cells with </a:t>
            </a:r>
            <a:r>
              <a:rPr lang="en-CA" sz="2800" dirty="0">
                <a:solidFill>
                  <a:srgbClr val="00B0F0"/>
                </a:solidFill>
              </a:rPr>
              <a:t>&lt;td&gt; </a:t>
            </a:r>
            <a:r>
              <a:rPr lang="en-CA" sz="2800" dirty="0"/>
              <a:t>or </a:t>
            </a:r>
            <a:r>
              <a:rPr lang="en-CA" sz="2800" i="1" dirty="0"/>
              <a:t>heading</a:t>
            </a:r>
            <a:r>
              <a:rPr lang="en-CA" sz="2800" dirty="0"/>
              <a:t> cells with </a:t>
            </a:r>
            <a:r>
              <a:rPr lang="en-CA" sz="2800" dirty="0">
                <a:solidFill>
                  <a:srgbClr val="00B0F0"/>
                </a:solidFill>
              </a:rPr>
              <a:t>&lt;</a:t>
            </a:r>
            <a:r>
              <a:rPr lang="en-CA" sz="2800" dirty="0" err="1">
                <a:solidFill>
                  <a:srgbClr val="00B0F0"/>
                </a:solidFill>
              </a:rPr>
              <a:t>th</a:t>
            </a:r>
            <a:r>
              <a:rPr lang="en-CA" sz="2800" dirty="0">
                <a:solidFill>
                  <a:srgbClr val="00B0F0"/>
                </a:solidFill>
              </a:rPr>
              <a:t>&gt;</a:t>
            </a:r>
            <a:endParaRPr lang="en-US" sz="28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874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455" y="316522"/>
            <a:ext cx="9549207" cy="720474"/>
          </a:xfrm>
        </p:spPr>
        <p:txBody>
          <a:bodyPr/>
          <a:lstStyle/>
          <a:p>
            <a:pPr algn="ctr"/>
            <a:r>
              <a:rPr lang="en-CA" sz="4400" dirty="0">
                <a:solidFill>
                  <a:srgbClr val="00B0F0"/>
                </a:solidFill>
              </a:rPr>
              <a:t>Tables</a:t>
            </a:r>
            <a:r>
              <a:rPr lang="en-CA" sz="4400" dirty="0"/>
              <a:t> element (continues)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523" y="1217476"/>
            <a:ext cx="11639687" cy="53240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/>
              <a:t>This </a:t>
            </a:r>
            <a:r>
              <a:rPr lang="en-CA" sz="2800" b="1" dirty="0"/>
              <a:t>hierarchy</a:t>
            </a:r>
            <a:r>
              <a:rPr lang="en-CA" sz="2800" dirty="0"/>
              <a:t> is required, and all 3 elements are necessary to build a table.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When writing the code, you need to define your table cells from </a:t>
            </a:r>
            <a:r>
              <a:rPr lang="en-CA" sz="2800" i="1" dirty="0"/>
              <a:t>left to right</a:t>
            </a:r>
            <a:r>
              <a:rPr lang="en-CA" sz="2800" dirty="0"/>
              <a:t>, and </a:t>
            </a:r>
            <a:r>
              <a:rPr lang="en-CA" sz="2800" i="1" dirty="0"/>
              <a:t>then</a:t>
            </a:r>
            <a:r>
              <a:rPr lang="en-CA" sz="2800" dirty="0"/>
              <a:t> from </a:t>
            </a:r>
            <a:r>
              <a:rPr lang="en-CA" sz="2800" i="1" dirty="0"/>
              <a:t>top to bottom</a:t>
            </a:r>
            <a:r>
              <a:rPr lang="en-CA" sz="2800" dirty="0"/>
              <a:t>.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See an example on the </a:t>
            </a:r>
            <a:r>
              <a:rPr lang="en-CA" sz="2800"/>
              <a:t>next slide</a:t>
            </a:r>
            <a:endParaRPr lang="en-CA" sz="2800" dirty="0"/>
          </a:p>
          <a:p>
            <a:pPr marL="0" indent="0">
              <a:buNone/>
            </a:pPr>
            <a:endParaRPr lang="en-CA" sz="2800" dirty="0">
              <a:solidFill>
                <a:srgbClr val="00B0F0"/>
              </a:solidFill>
              <a:latin typeface="Calibri" panose="020F05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484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85DC4-CB79-4F95-A266-1B3F9CC1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20807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Definition: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2F2FFB-ADB3-4CF2-8A3B-4F5CB5C40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2794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4000" dirty="0">
                <a:solidFill>
                  <a:srgbClr val="00B0F0"/>
                </a:solidFill>
                <a:latin typeface="Calibri" panose="020F0502020204030204" pitchFamily="34" charset="0"/>
              </a:rPr>
              <a:t>H</a:t>
            </a:r>
            <a:r>
              <a:rPr lang="fr-CA" sz="3200" dirty="0">
                <a:latin typeface="Calibri" panose="020F0502020204030204" pitchFamily="34" charset="0"/>
              </a:rPr>
              <a:t>yper </a:t>
            </a:r>
            <a:r>
              <a:rPr lang="fr-CA" sz="4000" dirty="0">
                <a:solidFill>
                  <a:srgbClr val="00B0F0"/>
                </a:solidFill>
                <a:latin typeface="Calibri" panose="020F0502020204030204" pitchFamily="34" charset="0"/>
              </a:rPr>
              <a:t>T</a:t>
            </a:r>
            <a:r>
              <a:rPr lang="fr-CA" sz="3200" dirty="0">
                <a:latin typeface="Calibri" panose="020F0502020204030204" pitchFamily="34" charset="0"/>
              </a:rPr>
              <a:t>ext </a:t>
            </a:r>
            <a:r>
              <a:rPr lang="fr-CA" sz="4000" dirty="0">
                <a:solidFill>
                  <a:srgbClr val="00B0F0"/>
                </a:solidFill>
                <a:latin typeface="Calibri" panose="020F0502020204030204" pitchFamily="34" charset="0"/>
              </a:rPr>
              <a:t>M</a:t>
            </a:r>
            <a:r>
              <a:rPr lang="fr-CA" sz="3200" dirty="0">
                <a:latin typeface="Calibri" panose="020F0502020204030204" pitchFamily="34" charset="0"/>
              </a:rPr>
              <a:t>arkup </a:t>
            </a:r>
            <a:r>
              <a:rPr lang="fr-CA" sz="4000" dirty="0">
                <a:solidFill>
                  <a:srgbClr val="00B0F0"/>
                </a:solidFill>
                <a:latin typeface="Calibri" panose="020F0502020204030204" pitchFamily="34" charset="0"/>
              </a:rPr>
              <a:t>L</a:t>
            </a:r>
            <a:r>
              <a:rPr lang="fr-CA" sz="3200" dirty="0">
                <a:latin typeface="Calibri" panose="020F0502020204030204" pitchFamily="34" charset="0"/>
              </a:rPr>
              <a:t>anguage =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HTML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 It consists of a series of codes used to structure texts, images, and other content to be displayed in a browser.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822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02A9-8440-421B-8C5C-697088F3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455" y="316522"/>
            <a:ext cx="9549207" cy="720474"/>
          </a:xfrm>
        </p:spPr>
        <p:txBody>
          <a:bodyPr/>
          <a:lstStyle/>
          <a:p>
            <a:pPr algn="ctr"/>
            <a:r>
              <a:rPr lang="en-CA" sz="4400" dirty="0">
                <a:solidFill>
                  <a:srgbClr val="00B0F0"/>
                </a:solidFill>
              </a:rPr>
              <a:t>Tables</a:t>
            </a:r>
            <a:r>
              <a:rPr lang="en-CA" sz="4400" dirty="0"/>
              <a:t> element (continues)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2EC90-82BB-4231-B717-D3296EB40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523" y="1369875"/>
            <a:ext cx="11639687" cy="53240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>
                <a:solidFill>
                  <a:srgbClr val="00B0F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Example:</a:t>
            </a:r>
          </a:p>
          <a:p>
            <a:pPr marL="0" indent="0">
              <a:buNone/>
            </a:pPr>
            <a:endParaRPr lang="en-CA" sz="2800" dirty="0">
              <a:solidFill>
                <a:srgbClr val="00B0F0"/>
              </a:solidFill>
              <a:latin typeface="Calibri" panose="020F05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CA" sz="2800" dirty="0">
                <a:solidFill>
                  <a:srgbClr val="00B0F0"/>
                </a:solidFill>
              </a:rPr>
              <a:t>&lt;table&gt; </a:t>
            </a:r>
          </a:p>
          <a:p>
            <a:pPr marL="0" indent="0">
              <a:buNone/>
            </a:pPr>
            <a:r>
              <a:rPr lang="en-CA" sz="2800" dirty="0"/>
              <a:t>	</a:t>
            </a:r>
            <a:r>
              <a:rPr lang="en-CA" sz="2800" dirty="0">
                <a:solidFill>
                  <a:srgbClr val="00B050"/>
                </a:solidFill>
              </a:rPr>
              <a:t>&lt;tr&gt; </a:t>
            </a:r>
          </a:p>
          <a:p>
            <a:pPr marL="0" indent="0">
              <a:buNone/>
            </a:pPr>
            <a:r>
              <a:rPr lang="en-CA" sz="2800" dirty="0"/>
              <a:t>		</a:t>
            </a:r>
            <a:r>
              <a:rPr lang="en-CA" sz="2800" dirty="0">
                <a:solidFill>
                  <a:srgbClr val="FFC000"/>
                </a:solidFill>
              </a:rPr>
              <a:t>&lt;td&gt;</a:t>
            </a:r>
            <a:r>
              <a:rPr lang="en-CA" sz="2800" dirty="0"/>
              <a:t>John Lennon</a:t>
            </a:r>
            <a:r>
              <a:rPr lang="en-CA" sz="2800" dirty="0">
                <a:solidFill>
                  <a:srgbClr val="FFC000"/>
                </a:solidFill>
              </a:rPr>
              <a:t>&lt;/td&gt; </a:t>
            </a:r>
          </a:p>
          <a:p>
            <a:pPr marL="0" indent="0">
              <a:buNone/>
            </a:pPr>
            <a:r>
              <a:rPr lang="en-CA" sz="2800" dirty="0"/>
              <a:t>		</a:t>
            </a:r>
            <a:r>
              <a:rPr lang="en-CA" sz="2800" dirty="0">
                <a:solidFill>
                  <a:srgbClr val="FFC000"/>
                </a:solidFill>
              </a:rPr>
              <a:t>&lt;td&gt;</a:t>
            </a:r>
            <a:r>
              <a:rPr lang="en-CA" sz="2800" dirty="0"/>
              <a:t>Rhythm Guitar</a:t>
            </a:r>
            <a:r>
              <a:rPr lang="en-CA" sz="2800" dirty="0">
                <a:solidFill>
                  <a:srgbClr val="FFC000"/>
                </a:solidFill>
              </a:rPr>
              <a:t>&lt;/td&gt; </a:t>
            </a:r>
          </a:p>
          <a:p>
            <a:pPr marL="0" indent="0">
              <a:buNone/>
            </a:pPr>
            <a:r>
              <a:rPr lang="en-CA" sz="2800" dirty="0"/>
              <a:t>	</a:t>
            </a:r>
            <a:r>
              <a:rPr lang="en-CA" sz="2800" dirty="0">
                <a:solidFill>
                  <a:srgbClr val="00B050"/>
                </a:solidFill>
              </a:rPr>
              <a:t>&lt;/tr&gt; </a:t>
            </a:r>
          </a:p>
          <a:p>
            <a:pPr marL="0" indent="0">
              <a:buNone/>
            </a:pPr>
            <a:r>
              <a:rPr lang="en-CA" sz="2800" dirty="0">
                <a:solidFill>
                  <a:srgbClr val="00B0F0"/>
                </a:solidFill>
              </a:rPr>
              <a:t>&lt;/table&gt;</a:t>
            </a:r>
            <a:endParaRPr lang="en-US" sz="28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584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50D-28B9-4B3E-B853-2AD18FE5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501" y="315558"/>
            <a:ext cx="9774598" cy="949362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Project: File organization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B7AC4-AC99-407C-BF6B-E1E2E94C8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6492" y="1391322"/>
            <a:ext cx="11098436" cy="5318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The main folder is called our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root folder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The homepage must be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index.html</a:t>
            </a:r>
            <a:endParaRPr lang="fr-CA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index.html must be in the root folder</a:t>
            </a:r>
            <a:r>
              <a:rPr lang="en-US" sz="3200" dirty="0">
                <a:latin typeface="Calibri" panose="020F0502020204030204" pitchFamily="34" charset="0"/>
              </a:rPr>
              <a:t>, and not a sub-folder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Other pages can be in subfolders, depending on how you want to stay organized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images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should be placed in a sub folder</a:t>
            </a:r>
            <a:r>
              <a:rPr lang="en-US" sz="3200" dirty="0">
                <a:latin typeface="Calibri" panose="020F0502020204030204" pitchFamily="34" charset="0"/>
              </a:rPr>
              <a:t> for better organization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10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9A50D-28B9-4B3E-B853-2AD18FE5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231" y="131018"/>
            <a:ext cx="9404723" cy="1100037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File naming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B7AC4-AC99-407C-BF6B-E1E2E94C8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9938" y="1825625"/>
            <a:ext cx="1110374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Keep file names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short</a:t>
            </a:r>
            <a:r>
              <a:rPr lang="en-US" sz="3200" dirty="0">
                <a:latin typeface="Calibri" panose="020F0502020204030204" pitchFamily="34" charset="0"/>
              </a:rPr>
              <a:t> 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They should be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descriptive</a:t>
            </a:r>
            <a:r>
              <a:rPr lang="en-US" sz="3200" dirty="0">
                <a:latin typeface="Calibri" panose="020F0502020204030204" pitchFamily="34" charset="0"/>
              </a:rPr>
              <a:t> (e.g. 'page1.html' vs ''about-us.html)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No spaces</a:t>
            </a:r>
            <a:r>
              <a:rPr lang="en-US" sz="3200" dirty="0">
                <a:latin typeface="Calibri" panose="020F0502020204030204" pitchFamily="34" charset="0"/>
              </a:rPr>
              <a:t>, use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underscores</a:t>
            </a:r>
            <a:r>
              <a:rPr lang="en-US" sz="3200" dirty="0">
                <a:latin typeface="Calibri" panose="020F0502020204030204" pitchFamily="34" charset="0"/>
              </a:rPr>
              <a:t> or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hyphens</a:t>
            </a:r>
            <a:r>
              <a:rPr lang="en-US" sz="3200" dirty="0">
                <a:latin typeface="Calibri" panose="020F0502020204030204" pitchFamily="34" charset="0"/>
              </a:rPr>
              <a:t> instead</a:t>
            </a:r>
            <a:endParaRPr lang="fr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Use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lower case </a:t>
            </a:r>
            <a:r>
              <a:rPr lang="en-US" sz="3200" dirty="0">
                <a:latin typeface="Calibri" panose="020F0502020204030204" pitchFamily="34" charset="0"/>
              </a:rPr>
              <a:t>('About-Us.html' vs 'about-us.html')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92686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09F23-B949-4A7B-B296-E4370EAF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18" y="2485292"/>
            <a:ext cx="9404723" cy="1277816"/>
          </a:xfrm>
        </p:spPr>
        <p:txBody>
          <a:bodyPr/>
          <a:lstStyle/>
          <a:p>
            <a:r>
              <a:rPr lang="fr-CA" sz="7200" dirty="0">
                <a:latin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6350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56FD1-3BD0-4AC6-BB79-5313B92C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26" y="297443"/>
            <a:ext cx="9860863" cy="875750"/>
          </a:xfrm>
        </p:spPr>
        <p:txBody>
          <a:bodyPr/>
          <a:lstStyle/>
          <a:p>
            <a:pPr algn="ctr"/>
            <a:r>
              <a:rPr lang="en" sz="4400" dirty="0">
                <a:solidFill>
                  <a:srgbClr val="FFFFFF"/>
                </a:solidFill>
                <a:latin typeface="Calibri" panose="020F0502020204030204" pitchFamily="34" charset="0"/>
              </a:rPr>
              <a:t>Anatomy of an HTML page</a:t>
            </a: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5B584C-A07D-465C-B72B-EC552730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00996"/>
            <a:ext cx="10792515" cy="4747403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A web page is made up of 3 major sections: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lang="en" sz="3200" dirty="0">
              <a:latin typeface="Calibri" panose="020F0502020204030204" pitchFamily="34" charset="0"/>
              <a:ea typeface="Roboto Slab"/>
              <a:cs typeface="Roboto Slab"/>
              <a:sym typeface="Roboto Slab"/>
            </a:endParaRP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SzPct val="100000"/>
              <a:buFont typeface="Roboto Slab"/>
              <a:buChar char="●"/>
            </a:pPr>
            <a:r>
              <a:rPr lang="en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head</a:t>
            </a:r>
            <a:r>
              <a:rPr lang="en" sz="3200" dirty="0"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- You don’t see the content in here. Defines rules for the page.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SzPct val="100000"/>
              <a:buFont typeface="Roboto Slab"/>
              <a:buChar char="●"/>
            </a:pPr>
            <a:r>
              <a:rPr lang="en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body</a:t>
            </a:r>
            <a:r>
              <a:rPr lang="en" sz="3200" dirty="0"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- Everything visible goes here. This is where most of your time will be spent.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SzPct val="100000"/>
              <a:buFont typeface="Roboto Slab"/>
              <a:buChar char="●"/>
            </a:pPr>
            <a:r>
              <a:rPr lang="en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html </a:t>
            </a:r>
            <a:r>
              <a:rPr lang="en" sz="3200" dirty="0"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- Wraps around everything else. Head/Body go inside the html tag.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5104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54ABA-7E45-4FCC-A2AC-CA4570B8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71081" cy="1100037"/>
          </a:xfrm>
        </p:spPr>
        <p:txBody>
          <a:bodyPr/>
          <a:lstStyle/>
          <a:p>
            <a:pPr algn="ctr"/>
            <a:r>
              <a:rPr lang="en" sz="4400" dirty="0">
                <a:solidFill>
                  <a:srgbClr val="FFFFFF"/>
                </a:solidFill>
                <a:latin typeface="Calibri" panose="020F0502020204030204" pitchFamily="34" charset="0"/>
              </a:rPr>
              <a:t>The skeleton/ </a:t>
            </a:r>
            <a:r>
              <a:rPr lang="fr-CA" sz="4400" dirty="0">
                <a:solidFill>
                  <a:srgbClr val="FFFFFF"/>
                </a:solidFill>
                <a:latin typeface="Calibri" panose="020F0502020204030204" pitchFamily="34" charset="0"/>
              </a:rPr>
              <a:t>Format</a:t>
            </a: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E426F-E1E9-42F7-A355-5D674FA1A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3524"/>
            <a:ext cx="8946541" cy="4940635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&lt;!doctype html&gt;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solidFill>
                  <a:srgbClr val="92D05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&lt;html&gt;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solidFill>
                  <a:srgbClr val="FFC00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 &lt;head&gt;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solidFill>
                  <a:srgbClr val="FFC00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 &lt;/head&gt;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 &lt;body&gt;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solidFill>
                  <a:srgbClr val="1155CC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  </a:t>
            </a:r>
            <a:r>
              <a:rPr lang="en" sz="3200" dirty="0">
                <a:solidFill>
                  <a:srgbClr val="00B0F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&lt;/body&gt;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>
                <a:solidFill>
                  <a:srgbClr val="92D050"/>
                </a:solidFill>
                <a:latin typeface="Calibri" panose="020F0502020204030204" pitchFamily="34" charset="0"/>
                <a:ea typeface="Roboto Slab"/>
                <a:cs typeface="Roboto Slab"/>
                <a:sym typeface="Roboto Slab"/>
              </a:rPr>
              <a:t>&lt;/html&gt;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85763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28CB8-3CB6-40A2-A503-F61B38B6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Course highlight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83205A-2A30-49A5-B2B2-C276F2B8F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853247"/>
            <a:ext cx="4396339" cy="482359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How the Web works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HTML documents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Nesting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Head elements 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Layout elements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Basic Tags 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Images</a:t>
            </a:r>
            <a:endParaRPr lang="fr-CA" sz="320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C1B2BA-9FBE-41FF-BBCD-6015347D7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8893" y="2038839"/>
            <a:ext cx="4396341" cy="4200245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Videos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Lists(ul, ol)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Headings(H1-H6)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Paragraph (p)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Links (a)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Semantic Elements</a:t>
            </a:r>
            <a:endParaRPr lang="fr-CA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HTML Comments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0819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A6E08-0FA1-459A-B06D-4CF16E4D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87" y="193925"/>
            <a:ext cx="9860863" cy="772233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How do web pages work?</a:t>
            </a:r>
            <a:endParaRPr lang="fr-CA" sz="4400" dirty="0">
              <a:latin typeface="Calibri" panose="020F0502020204030204" pitchFamily="34" charset="0"/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169AD73-658C-4958-87B7-D51399732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55940"/>
            <a:ext cx="12192000" cy="570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9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CBD4D-0540-4B6E-9317-3863CFFD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HTML Attributes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F0C36B-6664-4A06-9365-5644F494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32" y="2052918"/>
            <a:ext cx="10748513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HTML attributes are used to provide additional information about HTML elements. Attribute has a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name</a:t>
            </a:r>
            <a:r>
              <a:rPr lang="en-US" sz="3200" dirty="0">
                <a:latin typeface="Calibri" panose="020F0502020204030204" pitchFamily="34" charset="0"/>
              </a:rPr>
              <a:t>, followed by an equals sign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(=)</a:t>
            </a:r>
            <a:r>
              <a:rPr lang="en-US" sz="3200" dirty="0">
                <a:latin typeface="Calibri" panose="020F0502020204030204" pitchFamily="34" charset="0"/>
              </a:rPr>
              <a:t> and a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value</a:t>
            </a:r>
            <a:r>
              <a:rPr lang="en-US" sz="3200" dirty="0">
                <a:latin typeface="Calibri" panose="020F0502020204030204" pitchFamily="34" charset="0"/>
              </a:rPr>
              <a:t> placed inside the quotation marks(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""</a:t>
            </a:r>
            <a:r>
              <a:rPr lang="en-US" sz="3200" dirty="0">
                <a:latin typeface="Calibri" panose="020F0502020204030204" pitchFamily="34" charset="0"/>
              </a:rPr>
              <a:t>).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fr-CA" sz="3200" dirty="0">
                <a:latin typeface="Calibri" panose="020F0502020204030204" pitchFamily="34" charset="0"/>
              </a:rPr>
              <a:t>Syntax</a:t>
            </a: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	&lt;tag 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attribute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="</a:t>
            </a:r>
            <a:r>
              <a:rPr lang="fr-CA" sz="3200" dirty="0">
                <a:solidFill>
                  <a:srgbClr val="FFC000"/>
                </a:solidFill>
                <a:latin typeface="Calibri" panose="020F0502020204030204" pitchFamily="34" charset="0"/>
              </a:rPr>
              <a:t>value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"&gt;</a:t>
            </a:r>
            <a:r>
              <a:rPr lang="fr-CA" sz="3200" dirty="0">
                <a:latin typeface="Calibri" panose="020F0502020204030204" pitchFamily="34" charset="0"/>
              </a:rPr>
              <a:t>Your Text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&lt;/tag&gt;</a:t>
            </a:r>
          </a:p>
        </p:txBody>
      </p:sp>
    </p:spTree>
    <p:extLst>
      <p:ext uri="{BB962C8B-B14F-4D97-AF65-F5344CB8AC3E}">
        <p14:creationId xmlns:p14="http://schemas.microsoft.com/office/powerpoint/2010/main" val="1041015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887</TotalTime>
  <Words>2090</Words>
  <Application>Microsoft Macintosh PowerPoint</Application>
  <PresentationFormat>Widescreen</PresentationFormat>
  <Paragraphs>261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Century Gothic</vt:lpstr>
      <vt:lpstr>Roboto Slab</vt:lpstr>
      <vt:lpstr>Wingdings 3</vt:lpstr>
      <vt:lpstr>Ion</vt:lpstr>
      <vt:lpstr>This course is brought to you by</vt:lpstr>
      <vt:lpstr>   Introduction HTML</vt:lpstr>
      <vt:lpstr>Understand the terminologies</vt:lpstr>
      <vt:lpstr>Definition: HTML</vt:lpstr>
      <vt:lpstr>Anatomy of an HTML page</vt:lpstr>
      <vt:lpstr>The skeleton/ Format</vt:lpstr>
      <vt:lpstr>Course highlight</vt:lpstr>
      <vt:lpstr>How do web pages work?</vt:lpstr>
      <vt:lpstr>HTML Attributes </vt:lpstr>
      <vt:lpstr>HTML Basic Tags </vt:lpstr>
      <vt:lpstr>The heading &lt;h1&gt;-&lt;h6&gt; elements </vt:lpstr>
      <vt:lpstr>The &lt;p&gt; element</vt:lpstr>
      <vt:lpstr>The &lt;img /&gt; element</vt:lpstr>
      <vt:lpstr>The &lt;img /&gt; element (continues)</vt:lpstr>
      <vt:lpstr>The &lt;img /&gt; element (continues)</vt:lpstr>
      <vt:lpstr>The &lt;img /&gt; element (continues)</vt:lpstr>
      <vt:lpstr>The &lt;img /&gt; element (continues)</vt:lpstr>
      <vt:lpstr>Image format to choose for web </vt:lpstr>
      <vt:lpstr>The &lt;a&gt; link element</vt:lpstr>
      <vt:lpstr>The &lt;a&gt; element (continues)</vt:lpstr>
      <vt:lpstr>Standard HTML &amp; CSS Validators</vt:lpstr>
      <vt:lpstr>PowerPoint Presentation</vt:lpstr>
      <vt:lpstr>HTML Lists </vt:lpstr>
      <vt:lpstr>Unordered Lists </vt:lpstr>
      <vt:lpstr>Ordered Lists </vt:lpstr>
      <vt:lpstr>HTML Comments </vt:lpstr>
      <vt:lpstr>Nesting </vt:lpstr>
      <vt:lpstr>Semantic Elements </vt:lpstr>
      <vt:lpstr>The &lt;header&gt; element </vt:lpstr>
      <vt:lpstr>The &lt;nav&gt; element </vt:lpstr>
      <vt:lpstr>The &lt;article&gt; element </vt:lpstr>
      <vt:lpstr>The &lt;section&gt; element </vt:lpstr>
      <vt:lpstr>The &lt;footer&gt; element </vt:lpstr>
      <vt:lpstr>Add Video Files </vt:lpstr>
      <vt:lpstr>Practice Time</vt:lpstr>
      <vt:lpstr>The &lt;form&gt; element </vt:lpstr>
      <vt:lpstr>The &lt;form&gt; contains other tags </vt:lpstr>
      <vt:lpstr>Tables element</vt:lpstr>
      <vt:lpstr>Tables element (continues)</vt:lpstr>
      <vt:lpstr>Tables element (continues)</vt:lpstr>
      <vt:lpstr>Project: File organization </vt:lpstr>
      <vt:lpstr>File naming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Seydou, Bachir</dc:creator>
  <cp:lastModifiedBy>Bachir Amadou Seydou</cp:lastModifiedBy>
  <cp:revision>299</cp:revision>
  <dcterms:created xsi:type="dcterms:W3CDTF">2019-12-16T18:42:18Z</dcterms:created>
  <dcterms:modified xsi:type="dcterms:W3CDTF">2021-10-31T05:10:12Z</dcterms:modified>
</cp:coreProperties>
</file>