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59"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09" d="100"/>
          <a:sy n="109"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86202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B4DBFE3-13D9-4F40-9E15-B55554780F04}" type="datetimeFigureOut">
              <a:rPr lang="fr-CA" smtClean="0"/>
              <a:t>2021-11-05</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246249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1297713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6771C53-0D5C-428F-86CC-737B126F0801}" type="slidenum">
              <a:rPr lang="fr-CA" smtClean="0"/>
              <a:t>‹#›</a:t>
            </a:fld>
            <a:endParaRPr lang="fr-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98035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282563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4DBFE3-13D9-4F40-9E15-B55554780F04}" type="datetimeFigureOut">
              <a:rPr lang="fr-CA" smtClean="0"/>
              <a:t>2021-11-05</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3537997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4DBFE3-13D9-4F40-9E15-B55554780F04}" type="datetimeFigureOut">
              <a:rPr lang="fr-CA" smtClean="0"/>
              <a:t>2021-11-05</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241400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619067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51876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274749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8201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B4DBFE3-13D9-4F40-9E15-B55554780F04}" type="datetimeFigureOut">
              <a:rPr lang="fr-CA" smtClean="0"/>
              <a:t>2021-11-05</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45762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B4DBFE3-13D9-4F40-9E15-B55554780F04}" type="datetimeFigureOut">
              <a:rPr lang="fr-CA" smtClean="0"/>
              <a:t>2021-11-05</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108847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3"/>
          <p:cNvSpPr>
            <a:spLocks noGrp="1"/>
          </p:cNvSpPr>
          <p:nvPr>
            <p:ph type="ftr" sz="quarter" idx="11"/>
          </p:nvPr>
        </p:nvSpPr>
        <p:spPr/>
        <p:txBody>
          <a:bodyPr/>
          <a:lstStyle/>
          <a:p>
            <a:endParaRPr lang="fr-CA"/>
          </a:p>
        </p:txBody>
      </p:sp>
      <p:sp>
        <p:nvSpPr>
          <p:cNvPr id="6" name="Slide Number Placeholder 4"/>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273454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2"/>
          <p:cNvSpPr>
            <a:spLocks noGrp="1"/>
          </p:cNvSpPr>
          <p:nvPr>
            <p:ph type="ftr" sz="quarter" idx="11"/>
          </p:nvPr>
        </p:nvSpPr>
        <p:spPr/>
        <p:txBody>
          <a:bodyPr/>
          <a:lstStyle/>
          <a:p>
            <a:endParaRPr lang="fr-CA"/>
          </a:p>
        </p:txBody>
      </p:sp>
      <p:sp>
        <p:nvSpPr>
          <p:cNvPr id="6" name="Slide Number Placeholder 3"/>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306229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AB4DBFE3-13D9-4F40-9E15-B55554780F04}" type="datetimeFigureOut">
              <a:rPr lang="fr-CA" smtClean="0"/>
              <a:t>2021-11-05</a:t>
            </a:fld>
            <a:endParaRPr lang="fr-CA"/>
          </a:p>
        </p:txBody>
      </p:sp>
      <p:sp>
        <p:nvSpPr>
          <p:cNvPr id="5" name="Footer Placeholder 5"/>
          <p:cNvSpPr>
            <a:spLocks noGrp="1"/>
          </p:cNvSpPr>
          <p:nvPr>
            <p:ph type="ftr" sz="quarter" idx="11"/>
          </p:nvPr>
        </p:nvSpPr>
        <p:spPr/>
        <p:txBody>
          <a:bodyPr/>
          <a:lstStyle/>
          <a:p>
            <a:endParaRPr lang="fr-CA"/>
          </a:p>
        </p:txBody>
      </p:sp>
      <p:sp>
        <p:nvSpPr>
          <p:cNvPr id="6" name="Slide Number Placeholder 6"/>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320583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B4DBFE3-13D9-4F40-9E15-B55554780F04}" type="datetimeFigureOut">
              <a:rPr lang="fr-CA" smtClean="0"/>
              <a:t>2021-11-05</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6771C53-0D5C-428F-86CC-737B126F0801}" type="slidenum">
              <a:rPr lang="fr-CA" smtClean="0"/>
              <a:t>‹#›</a:t>
            </a:fld>
            <a:endParaRPr lang="fr-CA"/>
          </a:p>
        </p:txBody>
      </p:sp>
    </p:spTree>
    <p:extLst>
      <p:ext uri="{BB962C8B-B14F-4D97-AF65-F5344CB8AC3E}">
        <p14:creationId xmlns:p14="http://schemas.microsoft.com/office/powerpoint/2010/main" val="245146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4DBFE3-13D9-4F40-9E15-B55554780F04}" type="datetimeFigureOut">
              <a:rPr lang="fr-CA" smtClean="0"/>
              <a:t>2021-11-05</a:t>
            </a:fld>
            <a:endParaRPr lang="fr-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771C53-0D5C-428F-86CC-737B126F0801}" type="slidenum">
              <a:rPr lang="fr-CA" smtClean="0"/>
              <a:t>‹#›</a:t>
            </a:fld>
            <a:endParaRPr lang="fr-CA"/>
          </a:p>
        </p:txBody>
      </p:sp>
    </p:spTree>
    <p:extLst>
      <p:ext uri="{BB962C8B-B14F-4D97-AF65-F5344CB8AC3E}">
        <p14:creationId xmlns:p14="http://schemas.microsoft.com/office/powerpoint/2010/main" val="35811860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90229-0C7C-42C9-A4A9-D7FD2E4B2CF7}"/>
              </a:ext>
            </a:extLst>
          </p:cNvPr>
          <p:cNvSpPr>
            <a:spLocks noGrp="1"/>
          </p:cNvSpPr>
          <p:nvPr>
            <p:ph type="ctrTitle"/>
          </p:nvPr>
        </p:nvSpPr>
        <p:spPr>
          <a:xfrm>
            <a:off x="339969" y="2391508"/>
            <a:ext cx="11535508" cy="1401134"/>
          </a:xfrm>
        </p:spPr>
        <p:txBody>
          <a:bodyPr/>
          <a:lstStyle/>
          <a:p>
            <a:pPr algn="ctr"/>
            <a:r>
              <a:rPr lang="fr-CA" dirty="0">
                <a:latin typeface="Calibri" panose="020F0502020204030204" pitchFamily="34" charset="0"/>
              </a:rPr>
              <a:t>Why Coding/Programming?</a:t>
            </a:r>
          </a:p>
        </p:txBody>
      </p:sp>
    </p:spTree>
    <p:extLst>
      <p:ext uri="{BB962C8B-B14F-4D97-AF65-F5344CB8AC3E}">
        <p14:creationId xmlns:p14="http://schemas.microsoft.com/office/powerpoint/2010/main" val="55920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90229-0C7C-42C9-A4A9-D7FD2E4B2CF7}"/>
              </a:ext>
            </a:extLst>
          </p:cNvPr>
          <p:cNvSpPr>
            <a:spLocks noGrp="1"/>
          </p:cNvSpPr>
          <p:nvPr>
            <p:ph type="ctrTitle"/>
          </p:nvPr>
        </p:nvSpPr>
        <p:spPr>
          <a:xfrm>
            <a:off x="375138" y="187568"/>
            <a:ext cx="10726616" cy="750276"/>
          </a:xfrm>
        </p:spPr>
        <p:txBody>
          <a:bodyPr/>
          <a:lstStyle/>
          <a:p>
            <a:pPr algn="ctr"/>
            <a:r>
              <a:rPr lang="en-CA" sz="4400" dirty="0">
                <a:cs typeface="Calibri" panose="020F0502020204030204" pitchFamily="34" charset="0"/>
              </a:rPr>
              <a:t>What is a software engineer?</a:t>
            </a:r>
          </a:p>
        </p:txBody>
      </p:sp>
      <p:sp>
        <p:nvSpPr>
          <p:cNvPr id="3" name="Rectangle 2">
            <a:extLst>
              <a:ext uri="{FF2B5EF4-FFF2-40B4-BE49-F238E27FC236}">
                <a16:creationId xmlns:a16="http://schemas.microsoft.com/office/drawing/2014/main" id="{AF402325-63C5-E546-A909-D2B6B461A22A}"/>
              </a:ext>
            </a:extLst>
          </p:cNvPr>
          <p:cNvSpPr/>
          <p:nvPr/>
        </p:nvSpPr>
        <p:spPr>
          <a:xfrm>
            <a:off x="609600" y="1125414"/>
            <a:ext cx="11078308" cy="5601533"/>
          </a:xfrm>
          <a:prstGeom prst="rect">
            <a:avLst/>
          </a:prstGeom>
        </p:spPr>
        <p:txBody>
          <a:bodyPr wrap="square">
            <a:spAutoFit/>
          </a:bodyPr>
          <a:lstStyle/>
          <a:p>
            <a:r>
              <a:rPr lang="en-CA" sz="2800" dirty="0"/>
              <a:t>One who uses engineering principles, and programming to build software products</a:t>
            </a:r>
          </a:p>
          <a:p>
            <a:endParaRPr lang="en-CA" sz="2800" dirty="0"/>
          </a:p>
          <a:p>
            <a:r>
              <a:rPr lang="en-CA" sz="2800" dirty="0"/>
              <a:t>Some of the skills software engineers need to have: </a:t>
            </a:r>
          </a:p>
          <a:p>
            <a:endParaRPr lang="en-CA" sz="2800" dirty="0"/>
          </a:p>
          <a:p>
            <a:pPr marL="342900" indent="-342900">
              <a:spcBef>
                <a:spcPts val="1000"/>
              </a:spcBef>
              <a:buClr>
                <a:srgbClr val="1E5155">
                  <a:lumMod val="40000"/>
                  <a:lumOff val="60000"/>
                </a:srgbClr>
              </a:buClr>
              <a:buSzPct val="80000"/>
              <a:buFont typeface="Wingdings 3" charset="2"/>
              <a:buChar char=""/>
            </a:pPr>
            <a:r>
              <a:rPr lang="en-CA" sz="2800" dirty="0"/>
              <a:t>Ability to write clean and efficient code</a:t>
            </a:r>
          </a:p>
          <a:p>
            <a:pPr marL="342900" indent="-342900">
              <a:spcBef>
                <a:spcPts val="1000"/>
              </a:spcBef>
              <a:buClr>
                <a:srgbClr val="1E5155">
                  <a:lumMod val="40000"/>
                  <a:lumOff val="60000"/>
                </a:srgbClr>
              </a:buClr>
              <a:buSzPct val="80000"/>
              <a:buFont typeface="Wingdings 3" charset="2"/>
              <a:buChar char=""/>
            </a:pPr>
            <a:r>
              <a:rPr lang="en-CA" sz="2800" dirty="0"/>
              <a:t>Problem solving </a:t>
            </a:r>
          </a:p>
          <a:p>
            <a:pPr marL="342900" indent="-342900">
              <a:spcBef>
                <a:spcPts val="1000"/>
              </a:spcBef>
              <a:buClr>
                <a:srgbClr val="1E5155">
                  <a:lumMod val="40000"/>
                  <a:lumOff val="60000"/>
                </a:srgbClr>
              </a:buClr>
              <a:buSzPct val="80000"/>
              <a:buFont typeface="Wingdings 3" charset="2"/>
              <a:buChar char=""/>
            </a:pPr>
            <a:r>
              <a:rPr lang="en-CA" sz="2800" dirty="0"/>
              <a:t>Testing applications</a:t>
            </a:r>
          </a:p>
          <a:p>
            <a:pPr marL="342900" indent="-342900">
              <a:spcBef>
                <a:spcPts val="1000"/>
              </a:spcBef>
              <a:buClr>
                <a:srgbClr val="1E5155">
                  <a:lumMod val="40000"/>
                  <a:lumOff val="60000"/>
                </a:srgbClr>
              </a:buClr>
              <a:buSzPct val="80000"/>
              <a:buFont typeface="Wingdings 3" charset="2"/>
              <a:buChar char=""/>
            </a:pPr>
            <a:r>
              <a:rPr lang="en-CA" sz="2800" dirty="0"/>
              <a:t>Fixing errors ("bugs") in the code</a:t>
            </a:r>
          </a:p>
          <a:p>
            <a:pPr marL="342900" indent="-342900">
              <a:spcBef>
                <a:spcPts val="1000"/>
              </a:spcBef>
              <a:buClr>
                <a:srgbClr val="1E5155">
                  <a:lumMod val="40000"/>
                  <a:lumOff val="60000"/>
                </a:srgbClr>
              </a:buClr>
              <a:buSzPct val="80000"/>
              <a:buFont typeface="Wingdings 3" charset="2"/>
              <a:buChar char=""/>
            </a:pPr>
            <a:r>
              <a:rPr lang="en-CA" sz="2800" dirty="0"/>
              <a:t>Good communication and listening skills</a:t>
            </a:r>
          </a:p>
          <a:p>
            <a:pPr marL="342900" indent="-342900">
              <a:spcBef>
                <a:spcPts val="1000"/>
              </a:spcBef>
              <a:buClr>
                <a:srgbClr val="1E5155">
                  <a:lumMod val="40000"/>
                  <a:lumOff val="60000"/>
                </a:srgbClr>
              </a:buClr>
              <a:buSzPct val="80000"/>
              <a:buFont typeface="Wingdings 3" charset="2"/>
              <a:buChar char=""/>
            </a:pPr>
            <a:r>
              <a:rPr lang="en-CA" sz="2800" dirty="0"/>
              <a:t>Ability to work well within a team</a:t>
            </a:r>
          </a:p>
        </p:txBody>
      </p:sp>
    </p:spTree>
    <p:extLst>
      <p:ext uri="{BB962C8B-B14F-4D97-AF65-F5344CB8AC3E}">
        <p14:creationId xmlns:p14="http://schemas.microsoft.com/office/powerpoint/2010/main" val="372377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90229-0C7C-42C9-A4A9-D7FD2E4B2CF7}"/>
              </a:ext>
            </a:extLst>
          </p:cNvPr>
          <p:cNvSpPr>
            <a:spLocks noGrp="1"/>
          </p:cNvSpPr>
          <p:nvPr>
            <p:ph type="ctrTitle"/>
          </p:nvPr>
        </p:nvSpPr>
        <p:spPr>
          <a:xfrm>
            <a:off x="1184031" y="351690"/>
            <a:ext cx="9355016" cy="644770"/>
          </a:xfrm>
        </p:spPr>
        <p:txBody>
          <a:bodyPr/>
          <a:lstStyle/>
          <a:p>
            <a:pPr algn="ctr"/>
            <a:r>
              <a:rPr lang="en-CA" sz="4400" dirty="0">
                <a:cs typeface="Calibri" panose="020F0502020204030204" pitchFamily="34" charset="0"/>
              </a:rPr>
              <a:t>What is programming?</a:t>
            </a:r>
          </a:p>
        </p:txBody>
      </p:sp>
      <p:sp>
        <p:nvSpPr>
          <p:cNvPr id="3" name="Rectangle 2">
            <a:extLst>
              <a:ext uri="{FF2B5EF4-FFF2-40B4-BE49-F238E27FC236}">
                <a16:creationId xmlns:a16="http://schemas.microsoft.com/office/drawing/2014/main" id="{AF402325-63C5-E546-A909-D2B6B461A22A}"/>
              </a:ext>
            </a:extLst>
          </p:cNvPr>
          <p:cNvSpPr/>
          <p:nvPr/>
        </p:nvSpPr>
        <p:spPr>
          <a:xfrm>
            <a:off x="181707" y="1488830"/>
            <a:ext cx="11828585" cy="5216813"/>
          </a:xfrm>
          <a:prstGeom prst="rect">
            <a:avLst/>
          </a:prstGeom>
        </p:spPr>
        <p:txBody>
          <a:bodyPr wrap="square">
            <a:spAutoFit/>
          </a:bodyPr>
          <a:lstStyle/>
          <a:p>
            <a:pPr marL="342900" indent="-342900">
              <a:spcBef>
                <a:spcPts val="1000"/>
              </a:spcBef>
              <a:buClr>
                <a:srgbClr val="1E5155">
                  <a:lumMod val="40000"/>
                  <a:lumOff val="60000"/>
                </a:srgbClr>
              </a:buClr>
              <a:buSzPct val="80000"/>
              <a:buFont typeface="Wingdings 3" charset="2"/>
              <a:buChar char=""/>
            </a:pPr>
            <a:r>
              <a:rPr lang="en-CA" sz="2800" dirty="0"/>
              <a:t>Programming is the process of giving machines a set of instructions that describe how a </a:t>
            </a:r>
            <a:r>
              <a:rPr lang="en-CA" sz="2800" dirty="0">
                <a:solidFill>
                  <a:srgbClr val="00B0F0"/>
                </a:solidFill>
              </a:rPr>
              <a:t>program</a:t>
            </a:r>
            <a:r>
              <a:rPr lang="en-CA" sz="2800" dirty="0"/>
              <a:t> should be carried out</a:t>
            </a:r>
          </a:p>
          <a:p>
            <a:pPr marL="342900" indent="-342900">
              <a:spcBef>
                <a:spcPts val="1000"/>
              </a:spcBef>
              <a:buClr>
                <a:srgbClr val="1E5155">
                  <a:lumMod val="40000"/>
                  <a:lumOff val="60000"/>
                </a:srgbClr>
              </a:buClr>
              <a:buSzPct val="80000"/>
              <a:buFont typeface="Wingdings 3" charset="2"/>
              <a:buChar char=""/>
            </a:pPr>
            <a:r>
              <a:rPr lang="en-CA" sz="2800" dirty="0"/>
              <a:t>A computer program consists of code that is executed on a computer to perform particular tasks</a:t>
            </a:r>
          </a:p>
          <a:p>
            <a:pPr marL="342900" indent="-342900">
              <a:spcBef>
                <a:spcPts val="1000"/>
              </a:spcBef>
              <a:buClr>
                <a:srgbClr val="1E5155">
                  <a:lumMod val="40000"/>
                  <a:lumOff val="60000"/>
                </a:srgbClr>
              </a:buClr>
              <a:buSzPct val="80000"/>
              <a:buFont typeface="Wingdings 3" charset="2"/>
              <a:buChar char=""/>
            </a:pPr>
            <a:r>
              <a:rPr lang="en-CA" sz="2800" dirty="0"/>
              <a:t>We use a code editor to write what is called source code. This is a collection of code written in a programming language that other programmers can read.</a:t>
            </a:r>
          </a:p>
          <a:p>
            <a:pPr marL="342900" indent="-342900">
              <a:spcBef>
                <a:spcPts val="1000"/>
              </a:spcBef>
              <a:buClr>
                <a:srgbClr val="1E5155">
                  <a:lumMod val="40000"/>
                  <a:lumOff val="60000"/>
                </a:srgbClr>
              </a:buClr>
              <a:buSzPct val="80000"/>
              <a:buFont typeface="Wingdings 3" charset="2"/>
              <a:buChar char=""/>
            </a:pPr>
            <a:r>
              <a:rPr lang="en-CA" sz="2800" dirty="0"/>
              <a:t>Source code needs to be converted into machine language so machines can understand the instructions and execute the program. This process of converting source code into machine language is known as compiling.</a:t>
            </a:r>
          </a:p>
        </p:txBody>
      </p:sp>
    </p:spTree>
    <p:extLst>
      <p:ext uri="{BB962C8B-B14F-4D97-AF65-F5344CB8AC3E}">
        <p14:creationId xmlns:p14="http://schemas.microsoft.com/office/powerpoint/2010/main" val="33135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90229-0C7C-42C9-A4A9-D7FD2E4B2CF7}"/>
              </a:ext>
            </a:extLst>
          </p:cNvPr>
          <p:cNvSpPr>
            <a:spLocks noGrp="1"/>
          </p:cNvSpPr>
          <p:nvPr>
            <p:ph type="ctrTitle"/>
          </p:nvPr>
        </p:nvSpPr>
        <p:spPr>
          <a:xfrm>
            <a:off x="1184031" y="351690"/>
            <a:ext cx="9355016" cy="644770"/>
          </a:xfrm>
        </p:spPr>
        <p:txBody>
          <a:bodyPr/>
          <a:lstStyle/>
          <a:p>
            <a:pPr algn="ctr"/>
            <a:r>
              <a:rPr lang="en-CA" sz="4400" dirty="0">
                <a:cs typeface="Calibri" panose="020F0502020204030204" pitchFamily="34" charset="0"/>
              </a:rPr>
              <a:t>Programming</a:t>
            </a:r>
            <a:r>
              <a:rPr lang="en-CA" sz="4400" dirty="0">
                <a:latin typeface="Calibri" panose="020F0502020204030204" pitchFamily="34" charset="0"/>
                <a:cs typeface="Calibri" panose="020F0502020204030204" pitchFamily="34" charset="0"/>
              </a:rPr>
              <a:t> </a:t>
            </a:r>
            <a:r>
              <a:rPr lang="en-CA" sz="4400" dirty="0">
                <a:cs typeface="Calibri" panose="020F0502020204030204" pitchFamily="34" charset="0"/>
              </a:rPr>
              <a:t>languages</a:t>
            </a:r>
          </a:p>
        </p:txBody>
      </p:sp>
      <p:sp>
        <p:nvSpPr>
          <p:cNvPr id="3" name="Rectangle 2">
            <a:extLst>
              <a:ext uri="{FF2B5EF4-FFF2-40B4-BE49-F238E27FC236}">
                <a16:creationId xmlns:a16="http://schemas.microsoft.com/office/drawing/2014/main" id="{AF402325-63C5-E546-A909-D2B6B461A22A}"/>
              </a:ext>
            </a:extLst>
          </p:cNvPr>
          <p:cNvSpPr/>
          <p:nvPr/>
        </p:nvSpPr>
        <p:spPr>
          <a:xfrm>
            <a:off x="609600" y="1488830"/>
            <a:ext cx="11400692" cy="4437112"/>
          </a:xfrm>
          <a:prstGeom prst="rect">
            <a:avLst/>
          </a:prstGeom>
        </p:spPr>
        <p:txBody>
          <a:bodyPr wrap="square">
            <a:spAutoFit/>
          </a:bodyPr>
          <a:lstStyle/>
          <a:p>
            <a:pPr>
              <a:spcBef>
                <a:spcPts val="1000"/>
              </a:spcBef>
              <a:buClr>
                <a:srgbClr val="1E5155">
                  <a:lumMod val="40000"/>
                  <a:lumOff val="60000"/>
                </a:srgbClr>
              </a:buClr>
              <a:buSzPct val="80000"/>
            </a:pPr>
            <a:r>
              <a:rPr lang="en-CA" sz="2800" dirty="0"/>
              <a:t>Here are a few popular programming languages:</a:t>
            </a:r>
          </a:p>
          <a:p>
            <a:pPr>
              <a:spcBef>
                <a:spcPts val="1000"/>
              </a:spcBef>
              <a:buClr>
                <a:srgbClr val="1E5155">
                  <a:lumMod val="40000"/>
                  <a:lumOff val="60000"/>
                </a:srgbClr>
              </a:buClr>
              <a:buSzPct val="80000"/>
            </a:pPr>
            <a:endParaRPr lang="en-CA" sz="2800" dirty="0"/>
          </a:p>
          <a:p>
            <a:pPr marL="342900" indent="-342900">
              <a:spcBef>
                <a:spcPts val="1000"/>
              </a:spcBef>
              <a:buClr>
                <a:srgbClr val="1E5155">
                  <a:lumMod val="40000"/>
                  <a:lumOff val="60000"/>
                </a:srgbClr>
              </a:buClr>
              <a:buSzPct val="80000"/>
              <a:buFont typeface="Wingdings 3" charset="2"/>
              <a:buChar char=""/>
            </a:pPr>
            <a:r>
              <a:rPr lang="en-CA" sz="2800" dirty="0">
                <a:cs typeface="Calibri" panose="020F0502020204030204" pitchFamily="34" charset="0"/>
              </a:rPr>
              <a:t>Python</a:t>
            </a:r>
          </a:p>
          <a:p>
            <a:pPr marL="342900" indent="-342900">
              <a:spcBef>
                <a:spcPts val="1000"/>
              </a:spcBef>
              <a:buClr>
                <a:srgbClr val="1E5155">
                  <a:lumMod val="40000"/>
                  <a:lumOff val="60000"/>
                </a:srgbClr>
              </a:buClr>
              <a:buSzPct val="80000"/>
              <a:buFont typeface="Wingdings 3" charset="2"/>
              <a:buChar char=""/>
            </a:pPr>
            <a:r>
              <a:rPr lang="en-CA" sz="2800" dirty="0">
                <a:cs typeface="Calibri" panose="020F0502020204030204" pitchFamily="34" charset="0"/>
              </a:rPr>
              <a:t>JavaScript</a:t>
            </a:r>
          </a:p>
          <a:p>
            <a:pPr marL="342900" indent="-342900">
              <a:spcBef>
                <a:spcPts val="1000"/>
              </a:spcBef>
              <a:buClr>
                <a:srgbClr val="1E5155">
                  <a:lumMod val="40000"/>
                  <a:lumOff val="60000"/>
                </a:srgbClr>
              </a:buClr>
              <a:buSzPct val="80000"/>
              <a:buFont typeface="Wingdings 3" charset="2"/>
              <a:buChar char=""/>
            </a:pPr>
            <a:r>
              <a:rPr lang="en-CA" sz="2800" dirty="0">
                <a:cs typeface="Calibri" panose="020F0502020204030204" pitchFamily="34" charset="0"/>
              </a:rPr>
              <a:t>C/C++</a:t>
            </a:r>
          </a:p>
          <a:p>
            <a:pPr marL="342900" indent="-342900">
              <a:spcBef>
                <a:spcPts val="1000"/>
              </a:spcBef>
              <a:buClr>
                <a:srgbClr val="1E5155">
                  <a:lumMod val="40000"/>
                  <a:lumOff val="60000"/>
                </a:srgbClr>
              </a:buClr>
              <a:buSzPct val="80000"/>
              <a:buFont typeface="Wingdings 3" charset="2"/>
              <a:buChar char=""/>
            </a:pPr>
            <a:r>
              <a:rPr lang="en-CA" sz="2800" dirty="0">
                <a:cs typeface="Calibri" panose="020F0502020204030204" pitchFamily="34" charset="0"/>
              </a:rPr>
              <a:t>Java</a:t>
            </a:r>
          </a:p>
          <a:p>
            <a:pPr marL="342900" indent="-342900">
              <a:spcBef>
                <a:spcPts val="1000"/>
              </a:spcBef>
              <a:buClr>
                <a:srgbClr val="1E5155">
                  <a:lumMod val="40000"/>
                  <a:lumOff val="60000"/>
                </a:srgbClr>
              </a:buClr>
              <a:buSzPct val="80000"/>
              <a:buFont typeface="Wingdings 3" charset="2"/>
              <a:buChar char=""/>
            </a:pPr>
            <a:r>
              <a:rPr lang="en-CA" sz="2800" dirty="0">
                <a:cs typeface="Calibri" panose="020F0502020204030204" pitchFamily="34" charset="0"/>
              </a:rPr>
              <a:t>C#</a:t>
            </a:r>
          </a:p>
          <a:p>
            <a:pPr marL="342900" indent="-342900">
              <a:spcBef>
                <a:spcPts val="1000"/>
              </a:spcBef>
              <a:buClr>
                <a:srgbClr val="1E5155">
                  <a:lumMod val="40000"/>
                  <a:lumOff val="60000"/>
                </a:srgbClr>
              </a:buClr>
              <a:buSzPct val="80000"/>
              <a:buFont typeface="Wingdings 3" charset="2"/>
              <a:buChar char=""/>
            </a:pPr>
            <a:r>
              <a:rPr lang="en-CA" sz="2800" dirty="0">
                <a:cs typeface="Calibri" panose="020F0502020204030204" pitchFamily="34" charset="0"/>
              </a:rPr>
              <a:t>PHP</a:t>
            </a:r>
          </a:p>
        </p:txBody>
      </p:sp>
    </p:spTree>
    <p:extLst>
      <p:ext uri="{BB962C8B-B14F-4D97-AF65-F5344CB8AC3E}">
        <p14:creationId xmlns:p14="http://schemas.microsoft.com/office/powerpoint/2010/main" val="125703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90229-0C7C-42C9-A4A9-D7FD2E4B2CF7}"/>
              </a:ext>
            </a:extLst>
          </p:cNvPr>
          <p:cNvSpPr>
            <a:spLocks noGrp="1"/>
          </p:cNvSpPr>
          <p:nvPr>
            <p:ph type="ctrTitle"/>
          </p:nvPr>
        </p:nvSpPr>
        <p:spPr>
          <a:xfrm>
            <a:off x="293077" y="257907"/>
            <a:ext cx="11230707" cy="820615"/>
          </a:xfrm>
        </p:spPr>
        <p:txBody>
          <a:bodyPr/>
          <a:lstStyle/>
          <a:p>
            <a:pPr algn="ctr"/>
            <a:r>
              <a:rPr lang="en-CA" sz="4400" dirty="0">
                <a:cs typeface="Calibri" panose="020F0502020204030204" pitchFamily="34" charset="0"/>
              </a:rPr>
              <a:t>To become a software engineer?</a:t>
            </a:r>
          </a:p>
        </p:txBody>
      </p:sp>
      <p:sp>
        <p:nvSpPr>
          <p:cNvPr id="3" name="Rectangle 2">
            <a:extLst>
              <a:ext uri="{FF2B5EF4-FFF2-40B4-BE49-F238E27FC236}">
                <a16:creationId xmlns:a16="http://schemas.microsoft.com/office/drawing/2014/main" id="{AF402325-63C5-E546-A909-D2B6B461A22A}"/>
              </a:ext>
            </a:extLst>
          </p:cNvPr>
          <p:cNvSpPr/>
          <p:nvPr/>
        </p:nvSpPr>
        <p:spPr>
          <a:xfrm>
            <a:off x="562708" y="1488830"/>
            <a:ext cx="11447584" cy="4052391"/>
          </a:xfrm>
          <a:prstGeom prst="rect">
            <a:avLst/>
          </a:prstGeom>
        </p:spPr>
        <p:txBody>
          <a:bodyPr wrap="square">
            <a:spAutoFit/>
          </a:bodyPr>
          <a:lstStyle/>
          <a:p>
            <a:pPr>
              <a:spcBef>
                <a:spcPts val="1000"/>
              </a:spcBef>
              <a:buClr>
                <a:srgbClr val="1E5155">
                  <a:lumMod val="40000"/>
                  <a:lumOff val="60000"/>
                </a:srgbClr>
              </a:buClr>
              <a:buSzPct val="80000"/>
            </a:pPr>
            <a:r>
              <a:rPr lang="en-CA" sz="2800" dirty="0"/>
              <a:t>You can choose one or both options:</a:t>
            </a:r>
          </a:p>
          <a:p>
            <a:pPr>
              <a:spcBef>
                <a:spcPts val="1000"/>
              </a:spcBef>
              <a:buClr>
                <a:srgbClr val="1E5155">
                  <a:lumMod val="40000"/>
                  <a:lumOff val="60000"/>
                </a:srgbClr>
              </a:buClr>
              <a:buSzPct val="80000"/>
            </a:pPr>
            <a:endParaRPr lang="en-CA" sz="2800" dirty="0"/>
          </a:p>
          <a:p>
            <a:pPr marL="342900" indent="-342900">
              <a:spcBef>
                <a:spcPts val="1000"/>
              </a:spcBef>
              <a:buClr>
                <a:srgbClr val="1E5155">
                  <a:lumMod val="40000"/>
                  <a:lumOff val="60000"/>
                </a:srgbClr>
              </a:buClr>
              <a:buSzPct val="80000"/>
              <a:buFont typeface="Wingdings 3" charset="2"/>
              <a:buChar char=""/>
            </a:pPr>
            <a:r>
              <a:rPr lang="en-CA" sz="2800" dirty="0">
                <a:cs typeface="Calibri" panose="020F0502020204030204" pitchFamily="34" charset="0"/>
              </a:rPr>
              <a:t>University or College </a:t>
            </a:r>
            <a:r>
              <a:rPr lang="en-CA" sz="2800" dirty="0">
                <a:solidFill>
                  <a:srgbClr val="00B0F0"/>
                </a:solidFill>
                <a:cs typeface="Calibri" panose="020F0502020204030204" pitchFamily="34" charset="0"/>
              </a:rPr>
              <a:t>degree in computer science </a:t>
            </a:r>
            <a:r>
              <a:rPr lang="en-CA" sz="2800" dirty="0">
                <a:cs typeface="Calibri" panose="020F0502020204030204" pitchFamily="34" charset="0"/>
              </a:rPr>
              <a:t>can provide a solid education and foundation</a:t>
            </a:r>
          </a:p>
          <a:p>
            <a:pPr>
              <a:spcBef>
                <a:spcPts val="1000"/>
              </a:spcBef>
              <a:buClr>
                <a:srgbClr val="1E5155">
                  <a:lumMod val="40000"/>
                  <a:lumOff val="60000"/>
                </a:srgbClr>
              </a:buClr>
              <a:buSzPct val="80000"/>
            </a:pPr>
            <a:endParaRPr lang="en-CA" sz="2800" dirty="0">
              <a:cs typeface="Calibri" panose="020F0502020204030204" pitchFamily="34" charset="0"/>
            </a:endParaRPr>
          </a:p>
          <a:p>
            <a:pPr marL="342900" indent="-342900">
              <a:spcBef>
                <a:spcPts val="1000"/>
              </a:spcBef>
              <a:buClr>
                <a:srgbClr val="1E5155">
                  <a:lumMod val="40000"/>
                  <a:lumOff val="60000"/>
                </a:srgbClr>
              </a:buClr>
              <a:buSzPct val="80000"/>
              <a:buFont typeface="Wingdings 3" charset="2"/>
              <a:buChar char=""/>
            </a:pPr>
            <a:r>
              <a:rPr lang="en-CA" sz="2800" dirty="0"/>
              <a:t>You could also choose to teach yourself. The </a:t>
            </a:r>
            <a:r>
              <a:rPr lang="en-CA" sz="2800" dirty="0">
                <a:solidFill>
                  <a:srgbClr val="00B0F0"/>
                </a:solidFill>
              </a:rPr>
              <a:t>self taught </a:t>
            </a:r>
            <a:r>
              <a:rPr lang="en-CA" sz="2800" dirty="0"/>
              <a:t>route requires a lot of research, discipline, and structure to ensure that you are learning what you need to in order to land a job. </a:t>
            </a:r>
            <a:endParaRPr lang="en-C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733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90229-0C7C-42C9-A4A9-D7FD2E4B2CF7}"/>
              </a:ext>
            </a:extLst>
          </p:cNvPr>
          <p:cNvSpPr>
            <a:spLocks noGrp="1"/>
          </p:cNvSpPr>
          <p:nvPr>
            <p:ph type="ctrTitle"/>
          </p:nvPr>
        </p:nvSpPr>
        <p:spPr>
          <a:xfrm>
            <a:off x="550985" y="128954"/>
            <a:ext cx="10433538" cy="820615"/>
          </a:xfrm>
        </p:spPr>
        <p:txBody>
          <a:bodyPr/>
          <a:lstStyle/>
          <a:p>
            <a:pPr algn="ctr"/>
            <a:r>
              <a:rPr lang="en-CA" sz="4400" dirty="0"/>
              <a:t>Types of software engineer jobs</a:t>
            </a:r>
          </a:p>
        </p:txBody>
      </p:sp>
      <p:sp>
        <p:nvSpPr>
          <p:cNvPr id="3" name="Rectangle 2">
            <a:extLst>
              <a:ext uri="{FF2B5EF4-FFF2-40B4-BE49-F238E27FC236}">
                <a16:creationId xmlns:a16="http://schemas.microsoft.com/office/drawing/2014/main" id="{AF402325-63C5-E546-A909-D2B6B461A22A}"/>
              </a:ext>
            </a:extLst>
          </p:cNvPr>
          <p:cNvSpPr/>
          <p:nvPr/>
        </p:nvSpPr>
        <p:spPr>
          <a:xfrm>
            <a:off x="445476" y="1418492"/>
            <a:ext cx="11482753" cy="5729774"/>
          </a:xfrm>
          <a:prstGeom prst="rect">
            <a:avLst/>
          </a:prstGeom>
        </p:spPr>
        <p:txBody>
          <a:bodyPr wrap="square">
            <a:spAutoFit/>
          </a:bodyPr>
          <a:lstStyle/>
          <a:p>
            <a:pPr>
              <a:spcBef>
                <a:spcPts val="1000"/>
              </a:spcBef>
              <a:buClr>
                <a:srgbClr val="1E5155">
                  <a:lumMod val="40000"/>
                  <a:lumOff val="60000"/>
                </a:srgbClr>
              </a:buClr>
              <a:buSzPct val="80000"/>
            </a:pPr>
            <a:r>
              <a:rPr lang="en-CA" sz="2800" dirty="0"/>
              <a:t>There are many types you can choose from</a:t>
            </a:r>
          </a:p>
          <a:p>
            <a:pPr marL="342900" indent="-342900">
              <a:lnSpc>
                <a:spcPct val="150000"/>
              </a:lnSpc>
              <a:spcBef>
                <a:spcPts val="1000"/>
              </a:spcBef>
              <a:buClr>
                <a:srgbClr val="1E5155">
                  <a:lumMod val="40000"/>
                  <a:lumOff val="60000"/>
                </a:srgbClr>
              </a:buClr>
              <a:buSzPct val="80000"/>
              <a:buFont typeface="Wingdings 3" charset="2"/>
              <a:buChar char=""/>
            </a:pPr>
            <a:r>
              <a:rPr lang="en-CA" sz="2800" dirty="0">
                <a:solidFill>
                  <a:srgbClr val="00B0F0"/>
                </a:solidFill>
              </a:rPr>
              <a:t>Frontend</a:t>
            </a:r>
            <a:r>
              <a:rPr lang="en-CA" sz="2800" dirty="0"/>
              <a:t>: HTML, CSS, JavaScript, React, Angular, Vue</a:t>
            </a:r>
          </a:p>
          <a:p>
            <a:pPr marL="342900" indent="-342900">
              <a:lnSpc>
                <a:spcPct val="150000"/>
              </a:lnSpc>
              <a:spcBef>
                <a:spcPts val="1000"/>
              </a:spcBef>
              <a:buClr>
                <a:srgbClr val="1E5155">
                  <a:lumMod val="40000"/>
                  <a:lumOff val="60000"/>
                </a:srgbClr>
              </a:buClr>
              <a:buSzPct val="80000"/>
              <a:buFont typeface="Wingdings 3" charset="2"/>
              <a:buChar char=""/>
            </a:pPr>
            <a:r>
              <a:rPr lang="en-CA" sz="2800" dirty="0">
                <a:solidFill>
                  <a:srgbClr val="00B0F0"/>
                </a:solidFill>
                <a:cs typeface="Calibri" panose="020F0502020204030204" pitchFamily="34" charset="0"/>
              </a:rPr>
              <a:t>Backend</a:t>
            </a:r>
            <a:r>
              <a:rPr lang="en-CA" sz="2800" dirty="0">
                <a:cs typeface="Calibri" panose="020F0502020204030204" pitchFamily="34" charset="0"/>
              </a:rPr>
              <a:t>: </a:t>
            </a:r>
            <a:r>
              <a:rPr lang="en-CA" sz="2800" dirty="0"/>
              <a:t>PHP, Python, Java, etc.</a:t>
            </a:r>
            <a:endParaRPr lang="en-CA" sz="2800" dirty="0">
              <a:cs typeface="Calibri" panose="020F0502020204030204" pitchFamily="34" charset="0"/>
            </a:endParaRPr>
          </a:p>
          <a:p>
            <a:pPr marL="342900" indent="-342900">
              <a:lnSpc>
                <a:spcPct val="150000"/>
              </a:lnSpc>
              <a:spcBef>
                <a:spcPts val="1000"/>
              </a:spcBef>
              <a:buClr>
                <a:srgbClr val="1E5155">
                  <a:lumMod val="40000"/>
                  <a:lumOff val="60000"/>
                </a:srgbClr>
              </a:buClr>
              <a:buSzPct val="80000"/>
              <a:buFont typeface="Wingdings 3" charset="2"/>
              <a:buChar char=""/>
            </a:pPr>
            <a:r>
              <a:rPr lang="en-CA" sz="2800" dirty="0">
                <a:solidFill>
                  <a:srgbClr val="00B0F0"/>
                </a:solidFill>
                <a:cs typeface="Calibri" panose="020F0502020204030204" pitchFamily="34" charset="0"/>
              </a:rPr>
              <a:t>Full stack</a:t>
            </a:r>
            <a:r>
              <a:rPr lang="en-CA" sz="2800" dirty="0">
                <a:cs typeface="Calibri" panose="020F0502020204030204" pitchFamily="34" charset="0"/>
              </a:rPr>
              <a:t>: </a:t>
            </a:r>
            <a:r>
              <a:rPr lang="en-CA" sz="2800" dirty="0"/>
              <a:t>HTML, CSS, JavaScript, PHP, Python, Java, etc.</a:t>
            </a:r>
            <a:endParaRPr lang="en-CA" sz="2800" dirty="0">
              <a:cs typeface="Calibri" panose="020F0502020204030204" pitchFamily="34" charset="0"/>
            </a:endParaRPr>
          </a:p>
          <a:p>
            <a:pPr marL="342900" indent="-342900">
              <a:lnSpc>
                <a:spcPct val="150000"/>
              </a:lnSpc>
              <a:spcBef>
                <a:spcPts val="1000"/>
              </a:spcBef>
              <a:buClr>
                <a:srgbClr val="1E5155">
                  <a:lumMod val="40000"/>
                  <a:lumOff val="60000"/>
                </a:srgbClr>
              </a:buClr>
              <a:buSzPct val="80000"/>
              <a:buFont typeface="Wingdings 3" charset="2"/>
              <a:buChar char=""/>
            </a:pPr>
            <a:r>
              <a:rPr lang="en-CA" sz="2800" dirty="0">
                <a:solidFill>
                  <a:srgbClr val="00B0F0"/>
                </a:solidFill>
              </a:rPr>
              <a:t>Mobile Development</a:t>
            </a:r>
            <a:r>
              <a:rPr lang="en-CA" sz="2800" dirty="0"/>
              <a:t>: Swift, Flutter, Java, Kotlin, etc.</a:t>
            </a:r>
          </a:p>
          <a:p>
            <a:pPr marL="342900" indent="-342900">
              <a:lnSpc>
                <a:spcPct val="150000"/>
              </a:lnSpc>
              <a:spcBef>
                <a:spcPts val="1000"/>
              </a:spcBef>
              <a:buClr>
                <a:srgbClr val="1E5155">
                  <a:lumMod val="40000"/>
                  <a:lumOff val="60000"/>
                </a:srgbClr>
              </a:buClr>
              <a:buSzPct val="80000"/>
              <a:buFont typeface="Wingdings 3" charset="2"/>
              <a:buChar char=""/>
            </a:pPr>
            <a:r>
              <a:rPr lang="en-CA" sz="2800" dirty="0">
                <a:solidFill>
                  <a:srgbClr val="00B0F0"/>
                </a:solidFill>
              </a:rPr>
              <a:t>Game Development</a:t>
            </a:r>
            <a:r>
              <a:rPr lang="en-CA" sz="2800" dirty="0"/>
              <a:t>: C++, C# and Lua</a:t>
            </a:r>
          </a:p>
          <a:p>
            <a:pPr marL="342900" indent="-342900">
              <a:lnSpc>
                <a:spcPct val="150000"/>
              </a:lnSpc>
              <a:spcBef>
                <a:spcPts val="1000"/>
              </a:spcBef>
              <a:buClr>
                <a:srgbClr val="1E5155">
                  <a:lumMod val="40000"/>
                  <a:lumOff val="60000"/>
                </a:srgbClr>
              </a:buClr>
              <a:buSzPct val="80000"/>
              <a:buFont typeface="Wingdings 3" charset="2"/>
              <a:buChar char=""/>
            </a:pPr>
            <a:r>
              <a:rPr lang="en-CA" sz="2800" dirty="0"/>
              <a:t>Etc.</a:t>
            </a:r>
          </a:p>
          <a:p>
            <a:pPr marL="342900" indent="-342900">
              <a:spcBef>
                <a:spcPts val="1000"/>
              </a:spcBef>
              <a:buClr>
                <a:srgbClr val="1E5155">
                  <a:lumMod val="40000"/>
                  <a:lumOff val="60000"/>
                </a:srgbClr>
              </a:buClr>
              <a:buSzPct val="80000"/>
              <a:buFont typeface="Wingdings 3" charset="2"/>
              <a:buChar char=""/>
            </a:pPr>
            <a:endParaRPr lang="en-CA" sz="2800" b="1" dirty="0"/>
          </a:p>
        </p:txBody>
      </p:sp>
    </p:spTree>
    <p:extLst>
      <p:ext uri="{BB962C8B-B14F-4D97-AF65-F5344CB8AC3E}">
        <p14:creationId xmlns:p14="http://schemas.microsoft.com/office/powerpoint/2010/main" val="407383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57BF1-8004-4851-BCA4-CF814AD381FE}"/>
              </a:ext>
            </a:extLst>
          </p:cNvPr>
          <p:cNvSpPr>
            <a:spLocks noGrp="1"/>
          </p:cNvSpPr>
          <p:nvPr>
            <p:ph type="title"/>
          </p:nvPr>
        </p:nvSpPr>
        <p:spPr>
          <a:xfrm>
            <a:off x="1149031" y="163158"/>
            <a:ext cx="9404723" cy="720762"/>
          </a:xfrm>
        </p:spPr>
        <p:txBody>
          <a:bodyPr/>
          <a:lstStyle/>
          <a:p>
            <a:pPr algn="ctr"/>
            <a:r>
              <a:rPr lang="fr-CA" sz="4400" dirty="0"/>
              <a:t>Opportunities</a:t>
            </a:r>
          </a:p>
        </p:txBody>
      </p:sp>
      <p:sp>
        <p:nvSpPr>
          <p:cNvPr id="3" name="Espace réservé du contenu 2">
            <a:extLst>
              <a:ext uri="{FF2B5EF4-FFF2-40B4-BE49-F238E27FC236}">
                <a16:creationId xmlns:a16="http://schemas.microsoft.com/office/drawing/2014/main" id="{565F7E4E-0A3E-46D0-B2E8-492DEB944007}"/>
              </a:ext>
            </a:extLst>
          </p:cNvPr>
          <p:cNvSpPr>
            <a:spLocks noGrp="1"/>
          </p:cNvSpPr>
          <p:nvPr>
            <p:ph idx="1"/>
          </p:nvPr>
        </p:nvSpPr>
        <p:spPr>
          <a:xfrm>
            <a:off x="398584" y="883920"/>
            <a:ext cx="11580055" cy="5810922"/>
          </a:xfrm>
        </p:spPr>
        <p:txBody>
          <a:bodyPr>
            <a:normAutofit/>
          </a:bodyPr>
          <a:lstStyle/>
          <a:p>
            <a:pPr>
              <a:lnSpc>
                <a:spcPct val="150000"/>
              </a:lnSpc>
            </a:pPr>
            <a:r>
              <a:rPr lang="en-US" sz="2800" dirty="0">
                <a:solidFill>
                  <a:srgbClr val="00B0F0"/>
                </a:solidFill>
                <a:latin typeface="+mn-lt"/>
              </a:rPr>
              <a:t>More Job opportunities</a:t>
            </a:r>
            <a:r>
              <a:rPr lang="en-US" sz="2800" dirty="0">
                <a:latin typeface="+mn-lt"/>
              </a:rPr>
              <a:t>: Coding skills are in high demand. Everyone is looking to hire developers.</a:t>
            </a:r>
            <a:endParaRPr lang="fr-CA" sz="2800" dirty="0">
              <a:latin typeface="+mn-lt"/>
            </a:endParaRPr>
          </a:p>
          <a:p>
            <a:pPr>
              <a:lnSpc>
                <a:spcPct val="150000"/>
              </a:lnSpc>
            </a:pPr>
            <a:r>
              <a:rPr lang="en-US" sz="2800" dirty="0">
                <a:solidFill>
                  <a:srgbClr val="00B0F0"/>
                </a:solidFill>
                <a:latin typeface="+mn-lt"/>
              </a:rPr>
              <a:t>Higher income</a:t>
            </a:r>
            <a:r>
              <a:rPr lang="en-US" sz="2800" dirty="0">
                <a:latin typeface="+mn-lt"/>
              </a:rPr>
              <a:t>: Working as a software developer will increase your income immediately.</a:t>
            </a:r>
            <a:endParaRPr lang="fr-CA" sz="2800" dirty="0">
              <a:latin typeface="+mn-lt"/>
            </a:endParaRPr>
          </a:p>
          <a:p>
            <a:pPr>
              <a:lnSpc>
                <a:spcPct val="150000"/>
              </a:lnSpc>
            </a:pPr>
            <a:r>
              <a:rPr lang="en-US" sz="2800" dirty="0">
                <a:solidFill>
                  <a:srgbClr val="00B0F0"/>
                </a:solidFill>
                <a:latin typeface="+mn-lt"/>
              </a:rPr>
              <a:t>Job growth</a:t>
            </a:r>
            <a:r>
              <a:rPr lang="en-US" sz="2800" dirty="0">
                <a:latin typeface="+mn-lt"/>
              </a:rPr>
              <a:t>: Coding jobs are always increasing and are projected to continue to do so over the next several years.</a:t>
            </a:r>
            <a:endParaRPr lang="fr-CA" sz="2800" dirty="0">
              <a:latin typeface="+mn-lt"/>
            </a:endParaRPr>
          </a:p>
          <a:p>
            <a:pPr>
              <a:lnSpc>
                <a:spcPct val="150000"/>
              </a:lnSpc>
            </a:pPr>
            <a:r>
              <a:rPr lang="en-US" sz="2800" dirty="0">
                <a:solidFill>
                  <a:srgbClr val="00B0F0"/>
                </a:solidFill>
                <a:latin typeface="+mn-lt"/>
              </a:rPr>
              <a:t>Entrepreneur experience</a:t>
            </a:r>
            <a:r>
              <a:rPr lang="en-US" sz="2800" dirty="0">
                <a:latin typeface="+mn-lt"/>
              </a:rPr>
              <a:t>: Learn to Code and get the coding skills that will give you the tools to launch your very own Startup.</a:t>
            </a:r>
            <a:endParaRPr lang="fr-CA" sz="2800" dirty="0">
              <a:latin typeface="+mn-lt"/>
            </a:endParaRPr>
          </a:p>
          <a:p>
            <a:pPr>
              <a:lnSpc>
                <a:spcPct val="150000"/>
              </a:lnSpc>
            </a:pPr>
            <a:endParaRPr lang="fr-CA" sz="2800" dirty="0">
              <a:latin typeface="+mn-lt"/>
            </a:endParaRPr>
          </a:p>
          <a:p>
            <a:endParaRPr lang="fr-CA" sz="2800" dirty="0">
              <a:latin typeface="+mn-lt"/>
            </a:endParaRPr>
          </a:p>
        </p:txBody>
      </p:sp>
    </p:spTree>
    <p:extLst>
      <p:ext uri="{BB962C8B-B14F-4D97-AF65-F5344CB8AC3E}">
        <p14:creationId xmlns:p14="http://schemas.microsoft.com/office/powerpoint/2010/main" val="4181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5A23D5-C502-4014-A4C3-5D4127D8FC0C}"/>
              </a:ext>
            </a:extLst>
          </p:cNvPr>
          <p:cNvSpPr>
            <a:spLocks noGrp="1"/>
          </p:cNvSpPr>
          <p:nvPr>
            <p:ph type="title"/>
          </p:nvPr>
        </p:nvSpPr>
        <p:spPr>
          <a:xfrm>
            <a:off x="1393638" y="132680"/>
            <a:ext cx="9404723" cy="688040"/>
          </a:xfrm>
        </p:spPr>
        <p:txBody>
          <a:bodyPr/>
          <a:lstStyle/>
          <a:p>
            <a:pPr algn="ctr"/>
            <a:r>
              <a:rPr lang="fr-CA" sz="4400" dirty="0"/>
              <a:t>Salaries</a:t>
            </a:r>
          </a:p>
        </p:txBody>
      </p:sp>
      <p:sp>
        <p:nvSpPr>
          <p:cNvPr id="3" name="Espace réservé du contenu 2">
            <a:extLst>
              <a:ext uri="{FF2B5EF4-FFF2-40B4-BE49-F238E27FC236}">
                <a16:creationId xmlns:a16="http://schemas.microsoft.com/office/drawing/2014/main" id="{C51C0F2E-5CCF-4079-BACD-683A02217B2C}"/>
              </a:ext>
            </a:extLst>
          </p:cNvPr>
          <p:cNvSpPr>
            <a:spLocks noGrp="1"/>
          </p:cNvSpPr>
          <p:nvPr>
            <p:ph idx="1"/>
          </p:nvPr>
        </p:nvSpPr>
        <p:spPr>
          <a:xfrm>
            <a:off x="480646" y="1023322"/>
            <a:ext cx="11528474" cy="5638798"/>
          </a:xfrm>
        </p:spPr>
        <p:txBody>
          <a:bodyPr>
            <a:noAutofit/>
          </a:bodyPr>
          <a:lstStyle/>
          <a:p>
            <a:pPr marL="0" indent="0">
              <a:buNone/>
            </a:pPr>
            <a:r>
              <a:rPr lang="en-US" sz="2800" dirty="0">
                <a:latin typeface="+mn-lt"/>
              </a:rPr>
              <a:t>The average </a:t>
            </a:r>
            <a:r>
              <a:rPr lang="en-US" sz="2800" b="1" dirty="0">
                <a:solidFill>
                  <a:srgbClr val="FFC000"/>
                </a:solidFill>
                <a:latin typeface="+mn-lt"/>
              </a:rPr>
              <a:t>Front End</a:t>
            </a:r>
            <a:r>
              <a:rPr lang="en-US" sz="2800" dirty="0">
                <a:latin typeface="+mn-lt"/>
              </a:rPr>
              <a:t> Web Developer salary in Canada is </a:t>
            </a:r>
            <a:r>
              <a:rPr lang="en-US" sz="2800" dirty="0">
                <a:solidFill>
                  <a:srgbClr val="00B0F0"/>
                </a:solidFill>
                <a:latin typeface="+mn-lt"/>
              </a:rPr>
              <a:t>$80,000 </a:t>
            </a:r>
            <a:r>
              <a:rPr lang="en-US" sz="2800" dirty="0">
                <a:latin typeface="+mn-lt"/>
              </a:rPr>
              <a:t>per year or </a:t>
            </a:r>
            <a:r>
              <a:rPr lang="en-US" sz="2800" dirty="0">
                <a:solidFill>
                  <a:srgbClr val="00B0F0"/>
                </a:solidFill>
                <a:latin typeface="+mn-lt"/>
              </a:rPr>
              <a:t>$41.03 per hour</a:t>
            </a:r>
            <a:r>
              <a:rPr lang="en-US" sz="2800" dirty="0">
                <a:latin typeface="+mn-lt"/>
              </a:rPr>
              <a:t>. </a:t>
            </a:r>
          </a:p>
          <a:p>
            <a:pPr marL="0" indent="0">
              <a:buNone/>
            </a:pPr>
            <a:r>
              <a:rPr lang="en-US" sz="2800" dirty="0">
                <a:solidFill>
                  <a:srgbClr val="92D050"/>
                </a:solidFill>
                <a:latin typeface="+mn-lt"/>
              </a:rPr>
              <a:t>Entry level positions</a:t>
            </a:r>
            <a:r>
              <a:rPr lang="en-US" sz="2800" dirty="0">
                <a:latin typeface="+mn-lt"/>
              </a:rPr>
              <a:t> start at </a:t>
            </a:r>
            <a:r>
              <a:rPr lang="en-US" sz="2800" dirty="0">
                <a:solidFill>
                  <a:srgbClr val="92D050"/>
                </a:solidFill>
                <a:latin typeface="+mn-lt"/>
              </a:rPr>
              <a:t>$48,750 </a:t>
            </a:r>
            <a:r>
              <a:rPr lang="en-US" sz="2800" dirty="0">
                <a:latin typeface="+mn-lt"/>
              </a:rPr>
              <a:t>per year while most experienced workers make up to $136,000 per year.</a:t>
            </a:r>
          </a:p>
          <a:p>
            <a:pPr marL="0" indent="0">
              <a:buNone/>
            </a:pPr>
            <a:endParaRPr lang="en-US" sz="2800" dirty="0">
              <a:latin typeface="+mn-lt"/>
            </a:endParaRPr>
          </a:p>
          <a:p>
            <a:pPr marL="0" indent="0">
              <a:lnSpc>
                <a:spcPct val="150000"/>
              </a:lnSpc>
              <a:buNone/>
            </a:pPr>
            <a:r>
              <a:rPr lang="fr-CA" sz="2800" dirty="0">
                <a:latin typeface="+mn-lt"/>
              </a:rPr>
              <a:t>Let’s check the Following links from Canada and USA</a:t>
            </a:r>
          </a:p>
          <a:p>
            <a:pPr>
              <a:lnSpc>
                <a:spcPct val="150000"/>
              </a:lnSpc>
            </a:pPr>
            <a:r>
              <a:rPr lang="en-US" sz="2800" dirty="0">
                <a:solidFill>
                  <a:srgbClr val="92D050"/>
                </a:solidFill>
                <a:latin typeface="+mn-lt"/>
              </a:rPr>
              <a:t>https://www.bls.gov/oes/current/oes151134.htm#(1)</a:t>
            </a:r>
          </a:p>
          <a:p>
            <a:pPr>
              <a:lnSpc>
                <a:spcPct val="150000"/>
              </a:lnSpc>
            </a:pPr>
            <a:r>
              <a:rPr lang="en-US" sz="2800" dirty="0">
                <a:solidFill>
                  <a:srgbClr val="92D050"/>
                </a:solidFill>
                <a:latin typeface="+mn-lt"/>
              </a:rPr>
              <a:t>https://neuvoo.ca/salary/?job=Front%20End%20Web%20Developer</a:t>
            </a:r>
            <a:endParaRPr lang="fr-CA" sz="2800" dirty="0">
              <a:solidFill>
                <a:srgbClr val="92D050"/>
              </a:solidFill>
              <a:latin typeface="+mn-lt"/>
            </a:endParaRPr>
          </a:p>
        </p:txBody>
      </p:sp>
    </p:spTree>
    <p:extLst>
      <p:ext uri="{BB962C8B-B14F-4D97-AF65-F5344CB8AC3E}">
        <p14:creationId xmlns:p14="http://schemas.microsoft.com/office/powerpoint/2010/main" val="3710170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237</TotalTime>
  <Words>497</Words>
  <Application>Microsoft Macintosh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Why Coding/Programming?</vt:lpstr>
      <vt:lpstr>What is a software engineer?</vt:lpstr>
      <vt:lpstr>What is programming?</vt:lpstr>
      <vt:lpstr>Programming languages</vt:lpstr>
      <vt:lpstr>To become a software engineer?</vt:lpstr>
      <vt:lpstr>Types of software engineer jobs</vt:lpstr>
      <vt:lpstr>Opportunities</vt:lpstr>
      <vt:lpstr>Salaries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Coding?</dc:title>
  <dc:creator>Amadou Seydou, Bachir</dc:creator>
  <cp:lastModifiedBy>Bachir Amadou Seydou</cp:lastModifiedBy>
  <cp:revision>57</cp:revision>
  <dcterms:created xsi:type="dcterms:W3CDTF">2020-01-07T21:27:55Z</dcterms:created>
  <dcterms:modified xsi:type="dcterms:W3CDTF">2021-11-06T01:51:42Z</dcterms:modified>
</cp:coreProperties>
</file>