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8" r:id="rId1"/>
    <p:sldMasterId id="2147484240" r:id="rId2"/>
  </p:sldMasterIdLst>
  <p:notesMasterIdLst>
    <p:notesMasterId r:id="rId18"/>
  </p:notesMasterIdLst>
  <p:sldIdLst>
    <p:sldId id="256" r:id="rId3"/>
    <p:sldId id="257" r:id="rId4"/>
    <p:sldId id="259" r:id="rId5"/>
    <p:sldId id="294" r:id="rId6"/>
    <p:sldId id="319" r:id="rId7"/>
    <p:sldId id="320" r:id="rId8"/>
    <p:sldId id="260" r:id="rId9"/>
    <p:sldId id="316" r:id="rId10"/>
    <p:sldId id="317" r:id="rId11"/>
    <p:sldId id="303" r:id="rId12"/>
    <p:sldId id="318" r:id="rId13"/>
    <p:sldId id="304" r:id="rId14"/>
    <p:sldId id="313" r:id="rId15"/>
    <p:sldId id="315" r:id="rId16"/>
    <p:sldId id="310" r:id="rId17"/>
  </p:sldIdLst>
  <p:sldSz cx="9144000" cy="6858000" type="screen4x3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>
          <p15:clr>
            <a:srgbClr val="A4A3A4"/>
          </p15:clr>
        </p15:guide>
        <p15:guide id="2" pos="20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4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21515" name="Rectangle 1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09905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83" name="Rectangle 11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68962" cy="4592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6546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fld id="{44650922-3538-4D9B-9AE3-87C5BEEEFC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145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BB59A3F-680E-4315-8364-4AD2CC650A04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1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F1E60A3-9A78-4161-A845-595C2649F75F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C6454F8-9CAE-48A5-A0AE-062FF831CF2B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2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D70F2F8-FFA2-47D9-A54A-5BBAEC1C670F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1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5C28A9DA-D9DE-4B72-978B-68BE4C933642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3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AD28681-EF17-4365-9402-73FFF80941E0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4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15AA6926-6434-497E-B186-49B98F506730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4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9DD40CB-1E61-4BE5-93AF-74032EE3A512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4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4F0E939-EE6F-47C1-B8FF-6418F0FD693D}" type="slidenum">
              <a:rPr lang="en-GB" smtClean="0">
                <a:latin typeface="Times New Roman" pitchFamily="18" charset="0"/>
              </a:rPr>
              <a:pPr>
                <a:buFont typeface="Wingdings" pitchFamily="2" charset="2"/>
                <a:buNone/>
              </a:pPr>
              <a:t>7</a:t>
            </a:fld>
            <a:endParaRPr lang="en-GB" smtClean="0">
              <a:latin typeface="Times New Roman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840" tIns="48240" rIns="96840" bIns="48240" anchor="b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2FA3BA-4F9F-4D91-A170-F08A452EB74B}" type="slidenum">
              <a:rPr lang="en-GB" sz="13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300">
              <a:solidFill>
                <a:srgbClr val="000000"/>
              </a:solidFill>
            </a:endParaRP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220788" y="768350"/>
            <a:ext cx="465772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/>
          </p:nvPr>
        </p:nvSpPr>
        <p:spPr>
          <a:xfrm>
            <a:off x="709613" y="4862513"/>
            <a:ext cx="5670550" cy="45958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9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371600"/>
          </a:xfrm>
        </p:spPr>
        <p:txBody>
          <a:bodyPr/>
          <a:lstStyle>
            <a:lvl1pPr marL="0" indent="0" algn="ctr">
              <a:buNone/>
              <a:defRPr sz="2600">
                <a:solidFill>
                  <a:srgbClr val="00206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86833-F10C-404B-A3F0-E6D737769C1C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617E4C-AC0F-4CC2-8E49-1112445FBB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noFill/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8200" y="3048000"/>
            <a:ext cx="7560468" cy="76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00206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60DB1-521A-48F5-8BF6-CC0C94C3D293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128F-2233-45F0-94B8-00AB40FEB70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F98EB7-B7F1-459E-9E9C-48496AABC0F4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EB04C-0CFF-4CBF-9BC7-D06FA577FC7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463D3A-5DE3-4E3F-84F6-336163DDF587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839A5-4B46-4D42-B6C5-BE5F030FE45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7772400" cy="4572000"/>
          </a:xfrm>
        </p:spPr>
        <p:txBody>
          <a:bodyPr vert="horz">
            <a:normAutofit/>
          </a:bodyPr>
          <a:lstStyle>
            <a:lvl1pP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4">
                  <a:lumMod val="75000"/>
                </a:schemeClr>
              </a:buCl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 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14400" y="1295400"/>
            <a:ext cx="7772400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AEA4AC-AE25-40FA-9EBB-96BC9DA917EB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65DF14B-36D2-4795-84CD-3EE09147949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B387FD-8DFF-488F-A01A-A982BD17266B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7C10F7-4F18-491A-B8F5-2209CDB4213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C4740-3DF5-4B7A-9C7D-A659CAA946FC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385EC-94CB-4E60-B995-3358AA1A0AB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0EE43-9888-498C-BEAE-7462D5904435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95369-B0A4-4844-82B6-7BA97E589B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FB3F3-E649-4D92-9990-EC4B9DA0C7D9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0BF8B-C7DA-4218-9B4C-7D05B8B7636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50E230-3B9B-42A9-8596-9A27B7100475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94A374-E431-43E9-9B4B-0CA47212A0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C60588-6797-459E-B29A-7904729C998B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4F5E1DE2-932D-4823-9C0A-7B021562F02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206566-7378-4C20-89CF-11ABF54A8FD6}" type="datetime1">
              <a:rPr lang="en-US" smtClean="0"/>
              <a:pPr>
                <a:defRPr/>
              </a:pPr>
              <a:t>1/23/2013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A50CDE5-1BA5-4743-B89E-E7DFEECD60B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5CC-C49F-4E94-B10D-FFED68E6643E}" type="datetimeFigureOut">
              <a:rPr lang="en-US" smtClean="0"/>
              <a:pPr/>
              <a:t>1/23/2013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1631-BF31-4AF9-9DC8-6B953272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en.wikipedia.org/wiki/Behavior-driven_developme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thoughtworks-studios.com/mingle-agile-project-manage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huong/Lectures/settings/collaboration" TargetMode="External"/><Relationship Id="rId2" Type="http://schemas.openxmlformats.org/officeDocument/2006/relationships/hyperlink" Target="https://help.github.com/articles/creating-a-new-repository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bc.vnu.edu.vn/INT22082:C&#244;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vdhuong/Lectures" TargetMode="External"/><Relationship Id="rId4" Type="http://schemas.openxmlformats.org/officeDocument/2006/relationships/hyperlink" Target="http://bbc.vnu.edu.vn/webapps/portal/frameset.jsp?tab_id=_2_1&amp;url=/webapps/blackboard/execute/launcher?type=Course&amp;id=_1434_1&amp;url=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838200" y="2133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 b="1">
              <a:solidFill>
                <a:srgbClr val="000000"/>
              </a:solidFill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838200" y="3886200"/>
            <a:ext cx="716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7172" name="Title 3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756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INT2208 2</a:t>
            </a:r>
            <a:endParaRPr lang="en-US" dirty="0" smtClean="0"/>
          </a:p>
        </p:txBody>
      </p:sp>
      <p:sp>
        <p:nvSpPr>
          <p:cNvPr id="7173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err="1" smtClean="0"/>
              <a:t>Giới</a:t>
            </a:r>
            <a:r>
              <a:rPr lang="en-GB" dirty="0" smtClean="0"/>
              <a:t> </a:t>
            </a:r>
            <a:r>
              <a:rPr lang="en-GB" dirty="0" err="1" smtClean="0"/>
              <a:t>thiệu</a:t>
            </a:r>
            <a:r>
              <a:rPr lang="en-GB" dirty="0" smtClean="0"/>
              <a:t> </a:t>
            </a:r>
            <a:r>
              <a:rPr lang="en-GB" dirty="0" err="1" smtClean="0"/>
              <a:t>môn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 smtClean="0"/>
          </a:p>
          <a:p>
            <a:pPr eaLnBrk="1" hangingPunct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2 (2012-2013)</a:t>
            </a:r>
            <a:endParaRPr lang="en-GB" dirty="0" smtClean="0"/>
          </a:p>
          <a:p>
            <a:pPr eaLnBrk="1" hangingPunct="1"/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-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Agile –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 smtClean="0"/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/>
              <a:t>BDD 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en.wikipedia.org/wiki/Behavior-driven_development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 </a:t>
            </a:r>
          </a:p>
          <a:p>
            <a:pPr lvl="2"/>
            <a:r>
              <a:rPr lang="en-US" dirty="0" smtClean="0">
                <a:hlinkClick r:id="rId3"/>
              </a:rPr>
              <a:t>https://github.com/</a:t>
            </a:r>
            <a:endParaRPr lang="en-US" dirty="0" smtClean="0"/>
          </a:p>
          <a:p>
            <a:pPr lvl="1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4"/>
              </a:rPr>
              <a:t>http://www.thoughtworks-studios.com/mingle-agile-project-management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pPr lvl="1"/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https://help.github.com/articles/creating-a-new-repository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/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truonganhhoang</a:t>
            </a:r>
            <a:r>
              <a:rPr lang="en-US" dirty="0" smtClean="0"/>
              <a:t>, </a:t>
            </a:r>
            <a:r>
              <a:rPr lang="en-US" dirty="0" err="1" smtClean="0"/>
              <a:t>huongvd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https://github.com/vdhuong/Lectures/settings/collaboration</a:t>
            </a:r>
            <a:r>
              <a:rPr lang="en-US" dirty="0"/>
              <a:t> (sample) </a:t>
            </a:r>
          </a:p>
          <a:p>
            <a:pPr lvl="2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,…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,….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569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–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vi-VN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/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Tuần</a:t>
            </a:r>
            <a:r>
              <a:rPr lang="en-US" dirty="0" smtClean="0"/>
              <a:t> 14-15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>
                <a:solidFill>
                  <a:srgbClr val="C00000"/>
                </a:solidFill>
              </a:rPr>
              <a:t>Tổng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kết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báo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cáo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tổng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thể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dự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án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Triển</a:t>
            </a:r>
            <a:r>
              <a:rPr lang="en-GB" dirty="0" smtClean="0"/>
              <a:t> </a:t>
            </a:r>
            <a:r>
              <a:rPr lang="en-GB" dirty="0" err="1" smtClean="0"/>
              <a:t>khai</a:t>
            </a:r>
            <a:r>
              <a:rPr lang="en-GB" dirty="0" smtClean="0"/>
              <a:t> </a:t>
            </a:r>
            <a:r>
              <a:rPr lang="en-GB" dirty="0" err="1" smtClean="0"/>
              <a:t>môn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GB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(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SE9</a:t>
            </a:r>
          </a:p>
          <a:p>
            <a:pPr lvl="1"/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,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), </a:t>
            </a:r>
            <a:r>
              <a:rPr lang="en-US" dirty="0" err="1" smtClean="0"/>
              <a:t>m</a:t>
            </a:r>
            <a:r>
              <a:rPr lang="en-US" dirty="0" err="1" smtClean="0"/>
              <a:t>ỗi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lvl="1"/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</p:txBody>
      </p:sp>
      <p:sp>
        <p:nvSpPr>
          <p:cNvPr id="17443" name="Rectangle 1"/>
          <p:cNvSpPr>
            <a:spLocks noChangeArrowheads="1"/>
          </p:cNvSpPr>
          <p:nvPr/>
        </p:nvSpPr>
        <p:spPr bwMode="auto">
          <a:xfrm>
            <a:off x="256540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hangingPunct="0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 &amp; cho điểm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: 40%</a:t>
            </a:r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: 60%</a:t>
            </a:r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11500" dirty="0" smtClean="0"/>
              <a:t>?</a:t>
            </a:r>
            <a:endParaRPr lang="vi-VN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4710DCA-01C4-4B0A-A99E-5D7C85CA029B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1788" indent="-331788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331788" algn="l"/>
                <a:tab pos="788988" algn="l"/>
                <a:tab pos="1246188" algn="l"/>
                <a:tab pos="1703388" algn="l"/>
                <a:tab pos="2160588" algn="l"/>
                <a:tab pos="2617788" algn="l"/>
                <a:tab pos="3074988" algn="l"/>
                <a:tab pos="3532188" algn="l"/>
                <a:tab pos="3989388" algn="l"/>
                <a:tab pos="4446588" algn="l"/>
                <a:tab pos="4903788" algn="l"/>
                <a:tab pos="5360988" algn="l"/>
                <a:tab pos="5818188" algn="l"/>
                <a:tab pos="6275388" algn="l"/>
                <a:tab pos="6732588" algn="l"/>
                <a:tab pos="7189788" algn="l"/>
                <a:tab pos="7646988" algn="l"/>
                <a:tab pos="8104188" algn="l"/>
                <a:tab pos="8561388" algn="l"/>
                <a:tab pos="9018588" algn="l"/>
                <a:tab pos="9475788" algn="l"/>
              </a:tabLst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8198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Nội dung</a:t>
            </a:r>
            <a:endParaRPr lang="en-US" smtClean="0"/>
          </a:p>
        </p:txBody>
      </p:sp>
      <p:sp>
        <p:nvSpPr>
          <p:cNvPr id="8199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Giới thiệu</a:t>
            </a:r>
          </a:p>
          <a:p>
            <a:pPr eaLnBrk="1" hangingPunct="1"/>
            <a:r>
              <a:rPr lang="en-GB" smtClean="0"/>
              <a:t>Mục tiêu</a:t>
            </a:r>
          </a:p>
          <a:p>
            <a:pPr eaLnBrk="1" hangingPunct="1"/>
            <a:r>
              <a:rPr lang="en-US" smtClean="0"/>
              <a:t>Dự án phần mềm</a:t>
            </a:r>
            <a:endParaRPr lang="en-GB" smtClean="0"/>
          </a:p>
          <a:p>
            <a:pPr eaLnBrk="1" hangingPunct="1"/>
            <a:r>
              <a:rPr lang="en-GB" smtClean="0"/>
              <a:t>Bài giảng, tài liệu môn học</a:t>
            </a:r>
          </a:p>
          <a:p>
            <a:pPr eaLnBrk="1" hangingPunct="1"/>
            <a:r>
              <a:rPr lang="en-US" smtClean="0"/>
              <a:t>Đánh giá kết quả</a:t>
            </a:r>
            <a:endParaRPr lang="en-GB" smtClean="0"/>
          </a:p>
          <a:p>
            <a:pPr eaLnBrk="1" hangingPunct="1"/>
            <a:r>
              <a:rPr lang="en-GB" smtClean="0"/>
              <a:t>Lịch trình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D310D8D-64A0-4749-8196-FB4E4CDB21D0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922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Giới thiệu</a:t>
            </a:r>
            <a:endParaRPr lang="en-US" smtClean="0"/>
          </a:p>
        </p:txBody>
      </p:sp>
      <p:sp>
        <p:nvSpPr>
          <p:cNvPr id="9222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Software Engineering </a:t>
            </a:r>
          </a:p>
          <a:p>
            <a:pPr eaLnBrk="1" hangingPunct="1">
              <a:defRPr/>
            </a:pP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</a:p>
          <a:p>
            <a:pPr lvl="1" eaLnBrk="1" hangingPunct="1">
              <a:defRPr/>
            </a:pPr>
            <a:r>
              <a:rPr lang="en-US" dirty="0" smtClean="0"/>
              <a:t>TS.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(hoangta@vnu.edu.vn)</a:t>
            </a:r>
          </a:p>
          <a:p>
            <a:pPr lvl="1" eaLnBrk="1" hangingPunct="1">
              <a:defRPr/>
            </a:pP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 (huongvd@vnu.edu.vn)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Websites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>
                <a:hlinkClick r:id="rId3"/>
              </a:rPr>
              <a:t>http://bbc.vnu.edu.vn/</a:t>
            </a:r>
            <a:r>
              <a:rPr lang="en-US" dirty="0" smtClean="0">
                <a:hlinkClick r:id="rId4"/>
              </a:rPr>
              <a:t>HKII-1213-INT2208-2:Công </a:t>
            </a:r>
            <a:r>
              <a:rPr lang="en-US" dirty="0" err="1" smtClean="0">
                <a:hlinkClick r:id="rId4"/>
              </a:rPr>
              <a:t>nghệ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phần</a:t>
            </a:r>
            <a:r>
              <a:rPr lang="en-US" dirty="0" smtClean="0">
                <a:hlinkClick r:id="rId4"/>
              </a:rPr>
              <a:t> </a:t>
            </a:r>
            <a:r>
              <a:rPr lang="en-US" dirty="0" err="1" smtClean="0">
                <a:hlinkClick r:id="rId4"/>
              </a:rPr>
              <a:t>mềm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github.com/vdhuong/Lectures</a:t>
            </a:r>
            <a:endParaRPr lang="en-US" dirty="0"/>
          </a:p>
          <a:p>
            <a:pPr lvl="2">
              <a:defRPr/>
            </a:pP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ký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gia</a:t>
            </a:r>
            <a:endParaRPr lang="en-US" b="1" dirty="0" smtClean="0"/>
          </a:p>
          <a:p>
            <a:pPr>
              <a:defRPr/>
            </a:pPr>
            <a:endParaRPr lang="en-US" i="1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i="1" dirty="0" err="1" smtClean="0">
                <a:solidFill>
                  <a:srgbClr val="FF0000"/>
                </a:solidFill>
              </a:rPr>
              <a:t>Sinh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viên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có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trách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nhiệm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truy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cập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Website </a:t>
            </a:r>
            <a:r>
              <a:rPr lang="en-US" i="1" dirty="0" err="1" smtClean="0">
                <a:solidFill>
                  <a:srgbClr val="FF0000"/>
                </a:solidFill>
              </a:rPr>
              <a:t>hàng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tuần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056DFFB-3427-4E6B-8176-F81808CAE6C2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24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Mục</a:t>
            </a:r>
            <a:r>
              <a:rPr lang="en-GB" dirty="0" smtClean="0"/>
              <a:t> </a:t>
            </a:r>
            <a:r>
              <a:rPr lang="en-GB" dirty="0" err="1" smtClean="0"/>
              <a:t>tiêu</a:t>
            </a:r>
            <a:r>
              <a:rPr lang="en-GB" dirty="0" smtClean="0"/>
              <a:t> </a:t>
            </a:r>
            <a:r>
              <a:rPr lang="en-GB" dirty="0" err="1" smtClean="0"/>
              <a:t>môn</a:t>
            </a:r>
            <a:r>
              <a:rPr lang="en-GB" dirty="0" smtClean="0"/>
              <a:t> </a:t>
            </a:r>
            <a:r>
              <a:rPr lang="en-GB" dirty="0" err="1" smtClean="0"/>
              <a:t>học</a:t>
            </a:r>
            <a:endParaRPr lang="en-US" dirty="0" smtClean="0"/>
          </a:p>
        </p:txBody>
      </p:sp>
      <p:sp>
        <p:nvSpPr>
          <p:cNvPr id="11272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,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Agile 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endParaRPr lang="vi-VN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2578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“Software Engineering </a:t>
            </a:r>
            <a:r>
              <a:rPr lang="en-US" dirty="0" smtClean="0"/>
              <a:t>9”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By Ian </a:t>
            </a:r>
            <a:r>
              <a:rPr lang="en-US" dirty="0" err="1" smtClean="0"/>
              <a:t>Sommerville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“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”</a:t>
            </a:r>
          </a:p>
          <a:p>
            <a:pPr lvl="1" eaLnBrk="1" hangingPunct="1">
              <a:defRPr/>
            </a:pP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: </a:t>
            </a:r>
            <a:r>
              <a:rPr lang="en-US" sz="1600" dirty="0" smtClean="0"/>
              <a:t>PGS.TS. </a:t>
            </a:r>
            <a:r>
              <a:rPr lang="en-US" sz="1600" dirty="0" err="1" smtClean="0"/>
              <a:t>Nguyễn</a:t>
            </a:r>
            <a:r>
              <a:rPr lang="en-US" sz="1600" dirty="0" smtClean="0"/>
              <a:t> </a:t>
            </a:r>
            <a:r>
              <a:rPr lang="en-US" sz="1600" dirty="0" err="1" smtClean="0"/>
              <a:t>Văn</a:t>
            </a:r>
            <a:r>
              <a:rPr lang="en-US" sz="1600" dirty="0" smtClean="0"/>
              <a:t> </a:t>
            </a:r>
            <a:r>
              <a:rPr lang="en-US" sz="1600" dirty="0" err="1" smtClean="0"/>
              <a:t>Vỵ</a:t>
            </a:r>
            <a:r>
              <a:rPr lang="en-US" sz="1600" dirty="0" smtClean="0"/>
              <a:t>, </a:t>
            </a:r>
          </a:p>
          <a:p>
            <a:pPr lvl="1" eaLnBrk="1" hangingPunct="1">
              <a:buNone/>
              <a:defRPr/>
            </a:pPr>
            <a:r>
              <a:rPr lang="en-US" sz="1600" dirty="0" smtClean="0"/>
              <a:t>		         TS. </a:t>
            </a:r>
            <a:r>
              <a:rPr lang="en-US" sz="1600" dirty="0" err="1" smtClean="0"/>
              <a:t>Nguyễn</a:t>
            </a:r>
            <a:r>
              <a:rPr lang="en-US" sz="1600" dirty="0" smtClean="0"/>
              <a:t> </a:t>
            </a:r>
            <a:r>
              <a:rPr lang="en-US" sz="1600" dirty="0" err="1" smtClean="0"/>
              <a:t>Việt</a:t>
            </a:r>
            <a:r>
              <a:rPr lang="en-US" sz="1600" dirty="0" smtClean="0"/>
              <a:t> </a:t>
            </a:r>
            <a:r>
              <a:rPr lang="en-US" sz="1600" dirty="0" err="1" smtClean="0"/>
              <a:t>Hà</a:t>
            </a:r>
            <a:endParaRPr lang="en-US" sz="1600" dirty="0" smtClean="0"/>
          </a:p>
          <a:p>
            <a:pPr eaLnBrk="1" hangingPunct="1">
              <a:defRPr/>
            </a:pPr>
            <a:endParaRPr lang="en-US" dirty="0" smtClean="0"/>
          </a:p>
          <a:p>
            <a:pPr lvl="2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vi-V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752600"/>
            <a:ext cx="31908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về nhà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3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endParaRPr lang="en-US" dirty="0" smtClean="0"/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/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ở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1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</a:pPr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A896B3A-6383-4FA8-97B0-59A4A293BC88}" type="slidenum">
              <a:rPr lang="en-GB" sz="1400">
                <a:solidFill>
                  <a:srgbClr val="000000"/>
                </a:solidFill>
              </a:rPr>
              <a:pPr algn="r"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000" b="1">
              <a:solidFill>
                <a:srgbClr val="000000"/>
              </a:solidFill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127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Dự</a:t>
            </a:r>
            <a:r>
              <a:rPr lang="en-GB" dirty="0" smtClean="0"/>
              <a:t> </a:t>
            </a:r>
            <a:r>
              <a:rPr lang="en-GB" dirty="0" err="1" smtClean="0"/>
              <a:t>án</a:t>
            </a:r>
            <a:r>
              <a:rPr lang="en-GB" dirty="0" smtClean="0"/>
              <a:t> - </a:t>
            </a:r>
            <a:r>
              <a:rPr lang="en-GB" dirty="0" err="1" smtClean="0"/>
              <a:t>Nhóm</a:t>
            </a: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1229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/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err="1" smtClean="0"/>
              <a:t>GitHub</a:t>
            </a:r>
            <a:r>
              <a:rPr lang="en-US" dirty="0" smtClean="0"/>
              <a:t> (a web-based hosting service)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–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(&lt; 4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 (&lt; 4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(&lt; 4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course-builder (&lt; 3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(&lt; 3 </a:t>
            </a:r>
            <a:r>
              <a:rPr lang="en-US" dirty="0" err="1" smtClean="0"/>
              <a:t>nhóm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647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–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&amp;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Ruby &amp; Rails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&amp; Lift/Play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&amp; ..</a:t>
            </a:r>
          </a:p>
          <a:p>
            <a:r>
              <a:rPr lang="en-US" dirty="0" smtClean="0"/>
              <a:t>Google App Engine, MS Azure, v.v..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6043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FormalizingOSEKOS</Template>
  <TotalTime>1945</TotalTime>
  <Words>630</Words>
  <Application>Microsoft Office PowerPoint</Application>
  <PresentationFormat>On-screen Show (4:3)</PresentationFormat>
  <Paragraphs>111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Custom Design</vt:lpstr>
      <vt:lpstr>Công nghệ phần mềm INT2208 2</vt:lpstr>
      <vt:lpstr>Nội dung</vt:lpstr>
      <vt:lpstr>Giới thiệu</vt:lpstr>
      <vt:lpstr>Mục tiêu môn học</vt:lpstr>
      <vt:lpstr>Lý thuyết</vt:lpstr>
      <vt:lpstr>Bài tập về nhà</vt:lpstr>
      <vt:lpstr>Dự án - Nhóm</vt:lpstr>
      <vt:lpstr>Dự án – Bài toán</vt:lpstr>
      <vt:lpstr>Dự án – Công nghệ</vt:lpstr>
      <vt:lpstr>Dự án - Công cụ sử dụng</vt:lpstr>
      <vt:lpstr>Hướng dẫn GitHub</vt:lpstr>
      <vt:lpstr>Dự án – Báo cáo</vt:lpstr>
      <vt:lpstr>Triển khai môn học</vt:lpstr>
      <vt:lpstr>Đánh giá &amp; cho điểm</vt:lpstr>
      <vt:lpstr>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</dc:creator>
  <cp:lastModifiedBy>Hoang Truong</cp:lastModifiedBy>
  <cp:revision>168</cp:revision>
  <dcterms:modified xsi:type="dcterms:W3CDTF">2013-01-23T10:19:35Z</dcterms:modified>
</cp:coreProperties>
</file>