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8" r:id="rId1"/>
    <p:sldMasterId id="2147484240" r:id="rId2"/>
  </p:sldMasterIdLst>
  <p:notesMasterIdLst>
    <p:notesMasterId r:id="rId15"/>
  </p:notesMasterIdLst>
  <p:sldIdLst>
    <p:sldId id="256" r:id="rId3"/>
    <p:sldId id="257" r:id="rId4"/>
    <p:sldId id="259" r:id="rId5"/>
    <p:sldId id="294" r:id="rId6"/>
    <p:sldId id="260" r:id="rId7"/>
    <p:sldId id="303" r:id="rId8"/>
    <p:sldId id="304" r:id="rId9"/>
    <p:sldId id="308" r:id="rId10"/>
    <p:sldId id="313" r:id="rId11"/>
    <p:sldId id="312" r:id="rId12"/>
    <p:sldId id="315" r:id="rId13"/>
    <p:sldId id="310" r:id="rId14"/>
  </p:sldIdLst>
  <p:sldSz cx="9144000" cy="6858000" type="screen4x3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80043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2" y="-4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0"/>
        <p:guide pos="209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21515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09905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83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68962" cy="4592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6546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fld id="{44650922-3538-4D9B-9AE3-87C5BEEEFC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BB59A3F-680E-4315-8364-4AD2CC650A04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F1E60A3-9A78-4161-A845-595C2649F75F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C6454F8-9CAE-48A5-A0AE-062FF831CF2B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D70F2F8-FFA2-47D9-A54A-5BBAEC1C670F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C28A9DA-D9DE-4B72-978B-68BE4C933642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AD28681-EF17-4365-9402-73FFF80941E0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5AA6926-6434-497E-B186-49B98F506730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9DD40CB-1E61-4BE5-93AF-74032EE3A512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4F0E939-EE6F-47C1-B8FF-6418F0FD693D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2FA3BA-4F9F-4D91-A170-F08A452EB74B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371600"/>
          </a:xfrm>
        </p:spPr>
        <p:txBody>
          <a:bodyPr/>
          <a:lstStyle>
            <a:lvl1pPr marL="0" indent="0" algn="ctr">
              <a:buNone/>
              <a:defRPr sz="2600">
                <a:solidFill>
                  <a:srgbClr val="00206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386833-F10C-404B-A3F0-E6D737769C1C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617E4C-AC0F-4CC2-8E49-1112445FBB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noFill/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048000"/>
            <a:ext cx="7560468" cy="76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00206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60DB1-521A-48F5-8BF6-CC0C94C3D293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128F-2233-45F0-94B8-00AB40FEB70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F98EB7-B7F1-459E-9E9C-48496AABC0F4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EB04C-0CFF-4CBF-9BC7-D06FA577FC7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463D3A-5DE3-4E3F-84F6-336163DDF587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839A5-4B46-4D42-B6C5-BE5F030FE45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7772400" cy="4572000"/>
          </a:xfrm>
        </p:spPr>
        <p:txBody>
          <a:bodyPr vert="horz">
            <a:normAutofit/>
          </a:bodyPr>
          <a:lstStyle>
            <a:lvl1pP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4">
                  <a:lumMod val="75000"/>
                </a:schemeClr>
              </a:buCl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 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1295400"/>
            <a:ext cx="7772400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AEA4AC-AE25-40FA-9EBB-96BC9DA917EB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65DF14B-36D2-4795-84CD-3EE09147949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387FD-8DFF-488F-A01A-A982BD17266B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C10F7-4F18-491A-B8F5-2209CDB4213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C4740-3DF5-4B7A-9C7D-A659CAA946FC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385EC-94CB-4E60-B995-3358AA1A0AB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00EE43-9888-498C-BEAE-7462D5904435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95369-B0A4-4844-82B6-7BA97E589B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FB3F3-E649-4D92-9990-EC4B9DA0C7D9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0BF8B-C7DA-4218-9B4C-7D05B8B7636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0E230-3B9B-42A9-8596-9A27B7100475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4A374-E431-43E9-9B4B-0CA47212A0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C60588-6797-459E-B29A-7904729C998B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4F5E1DE2-932D-4823-9C0A-7B021562F02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206566-7378-4C20-89CF-11ABF54A8FD6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A50CDE5-1BA5-4743-B89E-E7DFEECD60B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bc.vnu.edu.vn/INT22082:C&#244;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://bbc.vnu.edu.vn/webapps/portal/frameset.jsp?tab_id=_2_1&amp;url=%2fwebapps%2fblackboard%2fexecute%2flauncher%3ftype%3dCourse%26id%3d_1434_1%26url%3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oughtworks-studios.com/mingle-agile-project-managemen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dhuong/Lectures/settings/collaboration" TargetMode="External"/><Relationship Id="rId4" Type="http://schemas.openxmlformats.org/officeDocument/2006/relationships/hyperlink" Target="https://help.github.com/articles/creating-a-new-repositor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838200" y="2133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 b="1">
              <a:solidFill>
                <a:srgbClr val="000000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838200" y="3886200"/>
            <a:ext cx="716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173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mtClean="0"/>
              <a:t>Thông tin môn học</a:t>
            </a:r>
          </a:p>
          <a:p>
            <a:pPr eaLnBrk="1" hangingPunct="1"/>
            <a:r>
              <a:rPr lang="en-US" smtClean="0"/>
              <a:t>Học </a:t>
            </a:r>
            <a:r>
              <a:rPr lang="en-US" smtClean="0"/>
              <a:t>kỳ 2 </a:t>
            </a:r>
            <a:r>
              <a:rPr lang="en-US" smtClean="0"/>
              <a:t>(</a:t>
            </a:r>
            <a:r>
              <a:rPr lang="en-US" smtClean="0"/>
              <a:t>2012-2013)</a:t>
            </a:r>
            <a:endParaRPr lang="en-GB" smtClean="0"/>
          </a:p>
          <a:p>
            <a:pPr eaLnBrk="1" hangingPunct="1"/>
            <a:endParaRPr lang="en-US" smtClean="0"/>
          </a:p>
        </p:txBody>
      </p:sp>
      <p:sp>
        <p:nvSpPr>
          <p:cNvPr id="7172" name="Title 3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75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smtClean="0"/>
              <a:t>mềm</a:t>
            </a:r>
            <a:br>
              <a:rPr lang="en-US" smtClean="0"/>
            </a:br>
            <a:r>
              <a:rPr lang="en-US" sz="3200" smtClean="0"/>
              <a:t>INT22082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về nhà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4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endParaRPr lang="en-US" dirty="0"/>
          </a:p>
          <a:p>
            <a:pPr lvl="1" eaLnBrk="1" hangingPunct="1"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ở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914400" lvl="2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 &amp; cho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Under updating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1500" dirty="0" smtClean="0"/>
              <a:t>?</a:t>
            </a:r>
            <a:endParaRPr lang="vi-V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4710DCA-01C4-4B0A-A99E-5D7C85CA029B}" type="slidenum">
              <a:rPr lang="en-GB" sz="14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b="1">
              <a:solidFill>
                <a:srgbClr val="000000"/>
              </a:solidFill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1788" indent="-331788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8198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Nội dung</a:t>
            </a:r>
            <a:endParaRPr lang="en-US" smtClean="0"/>
          </a:p>
        </p:txBody>
      </p:sp>
      <p:sp>
        <p:nvSpPr>
          <p:cNvPr id="8199" name="Content Placeholder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Giới thiệu</a:t>
            </a:r>
          </a:p>
          <a:p>
            <a:pPr eaLnBrk="1" hangingPunct="1"/>
            <a:r>
              <a:rPr lang="en-GB" smtClean="0"/>
              <a:t>Mục tiêu</a:t>
            </a:r>
          </a:p>
          <a:p>
            <a:pPr eaLnBrk="1" hangingPunct="1"/>
            <a:r>
              <a:rPr lang="en-US" smtClean="0"/>
              <a:t>Dự án phần mềm</a:t>
            </a:r>
            <a:endParaRPr lang="en-GB" smtClean="0"/>
          </a:p>
          <a:p>
            <a:pPr eaLnBrk="1" hangingPunct="1"/>
            <a:r>
              <a:rPr lang="en-GB" smtClean="0"/>
              <a:t>Bài giảng, tài liệu môn học</a:t>
            </a:r>
          </a:p>
          <a:p>
            <a:pPr eaLnBrk="1" hangingPunct="1"/>
            <a:r>
              <a:rPr lang="en-US" smtClean="0"/>
              <a:t>Đánh giá kết quả</a:t>
            </a:r>
            <a:endParaRPr lang="en-GB" smtClean="0"/>
          </a:p>
          <a:p>
            <a:pPr eaLnBrk="1" hangingPunct="1"/>
            <a:r>
              <a:rPr lang="en-GB" smtClean="0"/>
              <a:t>Lịch trình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D310D8D-64A0-4749-8196-FB4E4CDB21D0}" type="slidenum">
              <a:rPr lang="en-GB" sz="14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b="1">
              <a:solidFill>
                <a:srgbClr val="000000"/>
              </a:solidFill>
            </a:endParaRPr>
          </a:p>
        </p:txBody>
      </p:sp>
      <p:sp>
        <p:nvSpPr>
          <p:cNvPr id="922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Giới thiệu</a:t>
            </a:r>
            <a:endParaRPr lang="en-US" smtClean="0"/>
          </a:p>
        </p:txBody>
      </p:sp>
      <p:sp>
        <p:nvSpPr>
          <p:cNvPr id="9222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Software Engineering </a:t>
            </a:r>
          </a:p>
          <a:p>
            <a:pPr eaLnBrk="1" hangingPunct="1">
              <a:defRPr/>
            </a:pP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</a:p>
          <a:p>
            <a:pPr lvl="1" eaLnBrk="1" hangingPunct="1">
              <a:defRPr/>
            </a:pPr>
            <a:r>
              <a:rPr lang="en-US" dirty="0" smtClean="0"/>
              <a:t>TS</a:t>
            </a:r>
            <a:r>
              <a:rPr lang="en-US" smtClean="0"/>
              <a:t>. </a:t>
            </a:r>
            <a:r>
              <a:rPr lang="en-US" smtClean="0"/>
              <a:t>Trương Anh Hoàng (hoangta@vnu.edu.vn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 (huongvd@vnu.edu.vn)</a:t>
            </a:r>
          </a:p>
          <a:p>
            <a:pPr eaLnBrk="1" hangingPunct="1">
              <a:defRPr/>
            </a:pPr>
            <a:r>
              <a:rPr lang="en-US" dirty="0" smtClean="0"/>
              <a:t>Websites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bbc.vnu.edu.vn/</a:t>
            </a:r>
            <a:r>
              <a:rPr lang="en-US" smtClean="0">
                <a:hlinkClick r:id="rId4"/>
              </a:rPr>
              <a:t>HKII-1213-INT2208-2:Công </a:t>
            </a:r>
            <a:r>
              <a:rPr lang="en-US" smtClean="0">
                <a:hlinkClick r:id="rId4"/>
              </a:rPr>
              <a:t>nghệ phần mềm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smtClean="0">
                <a:hlinkClick r:id="rId5"/>
              </a:rPr>
              <a:t>https://</a:t>
            </a:r>
            <a:r>
              <a:rPr lang="en-US" smtClean="0">
                <a:hlinkClick r:id="rId5"/>
              </a:rPr>
              <a:t>github.com</a:t>
            </a:r>
            <a:r>
              <a:rPr lang="en-US" smtClean="0">
                <a:hlinkClick r:id="rId5"/>
              </a:rPr>
              <a:t>/</a:t>
            </a:r>
            <a:r>
              <a:rPr lang="en-US" sz="2400" smtClean="0"/>
              <a:t> </a:t>
            </a:r>
            <a:endParaRPr lang="en-US" sz="2400" dirty="0" smtClean="0"/>
          </a:p>
          <a:p>
            <a:pPr lvl="1" eaLnBrk="1" hangingPunct="1">
              <a:buFont typeface="Arial" pitchFamily="34" charset="0"/>
              <a:buNone/>
              <a:defRPr/>
            </a:pPr>
            <a:r>
              <a:rPr lang="en-US" i="1" dirty="0" smtClean="0"/>
              <a:t>	</a:t>
            </a:r>
            <a:r>
              <a:rPr lang="en-US" i="1" dirty="0" err="1" smtClean="0"/>
              <a:t>Sinh</a:t>
            </a:r>
            <a:r>
              <a:rPr lang="en-US" i="1" dirty="0" smtClean="0"/>
              <a:t> </a:t>
            </a:r>
            <a:r>
              <a:rPr lang="en-US" i="1" dirty="0" err="1" smtClean="0"/>
              <a:t>viên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trách</a:t>
            </a:r>
            <a:r>
              <a:rPr lang="en-US" i="1" dirty="0" smtClean="0"/>
              <a:t> </a:t>
            </a:r>
            <a:r>
              <a:rPr lang="en-US" i="1" dirty="0" err="1" smtClean="0"/>
              <a:t>nhiệm</a:t>
            </a:r>
            <a:r>
              <a:rPr lang="en-US" i="1" dirty="0" smtClean="0"/>
              <a:t> </a:t>
            </a:r>
            <a:r>
              <a:rPr lang="en-US" i="1" dirty="0" err="1" smtClean="0"/>
              <a:t>truy</a:t>
            </a:r>
            <a:r>
              <a:rPr lang="en-US" i="1" dirty="0" smtClean="0"/>
              <a:t> </a:t>
            </a:r>
            <a:r>
              <a:rPr lang="en-US" i="1" dirty="0" err="1" smtClean="0"/>
              <a:t>cập</a:t>
            </a:r>
            <a:r>
              <a:rPr lang="en-US" i="1" dirty="0" smtClean="0"/>
              <a:t> Website </a:t>
            </a:r>
            <a:r>
              <a:rPr lang="en-US" i="1" dirty="0" err="1" smtClean="0"/>
              <a:t>thường</a:t>
            </a:r>
            <a:r>
              <a:rPr lang="en-US" i="1" dirty="0" smtClean="0"/>
              <a:t> </a:t>
            </a:r>
            <a:r>
              <a:rPr lang="en-US" i="1" dirty="0" err="1" smtClean="0"/>
              <a:t>xuyên</a:t>
            </a:r>
            <a:endParaRPr lang="en-US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056DFFB-3427-4E6B-8176-F81808CAE6C2}" type="slidenum">
              <a:rPr lang="en-GB" sz="14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b="1">
              <a:solidFill>
                <a:srgbClr val="000000"/>
              </a:solidFill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24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Mục tiêu</a:t>
            </a:r>
            <a:endParaRPr lang="en-US" smtClean="0"/>
          </a:p>
        </p:txBody>
      </p:sp>
      <p:sp>
        <p:nvSpPr>
          <p:cNvPr id="11272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Agile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eaLnBrk="1" hangingPunct="1">
              <a:defRPr/>
            </a:pPr>
            <a:r>
              <a:rPr lang="en-US" smtClean="0"/>
              <a:t>..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896B3A-6383-4FA8-97B0-59A4A293BC88}" type="slidenum">
              <a:rPr lang="en-GB" sz="14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b="1">
              <a:solidFill>
                <a:srgbClr val="000000"/>
              </a:solidFill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127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Dự án – </a:t>
            </a:r>
            <a:r>
              <a:rPr lang="en-GB" sz="3600" smtClean="0">
                <a:solidFill>
                  <a:srgbClr val="C00000"/>
                </a:solidFill>
              </a:rPr>
              <a:t>Phân nhóm</a:t>
            </a:r>
            <a:endParaRPr lang="en-US" sz="3600" smtClean="0">
              <a:solidFill>
                <a:srgbClr val="C00000"/>
              </a:solidFill>
            </a:endParaRPr>
          </a:p>
        </p:txBody>
      </p:sp>
      <p:sp>
        <p:nvSpPr>
          <p:cNvPr id="12296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/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dự</a:t>
            </a:r>
            <a:r>
              <a:rPr lang="en-US" smtClean="0"/>
              <a:t> </a:t>
            </a:r>
            <a:r>
              <a:rPr lang="en-US" smtClean="0"/>
              <a:t>án</a:t>
            </a:r>
          </a:p>
          <a:p>
            <a:pPr lvl="1" eaLnBrk="1" hangingPunct="1">
              <a:defRPr/>
            </a:pPr>
            <a:r>
              <a:rPr lang="en-US" smtClean="0"/>
              <a:t>Quản lý dự án bằng </a:t>
            </a:r>
            <a:r>
              <a:rPr lang="en-US" b="1" smtClean="0"/>
              <a:t>GitHub</a:t>
            </a:r>
            <a:r>
              <a:rPr lang="en-US" smtClean="0"/>
              <a:t> </a:t>
            </a:r>
            <a:r>
              <a:rPr lang="en-US" smtClean="0"/>
              <a:t>(</a:t>
            </a:r>
            <a:r>
              <a:rPr lang="en-US" smtClean="0"/>
              <a:t>a </a:t>
            </a:r>
            <a:r>
              <a:rPr lang="en-US" smtClean="0"/>
              <a:t>web-based </a:t>
            </a:r>
            <a:r>
              <a:rPr lang="en-US" smtClean="0"/>
              <a:t>hosting </a:t>
            </a:r>
            <a:r>
              <a:rPr lang="en-US" smtClean="0"/>
              <a:t>service)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Dự án - </a:t>
            </a:r>
            <a:r>
              <a:rPr lang="en-US" sz="3100" smtClean="0">
                <a:solidFill>
                  <a:srgbClr val="C00000"/>
                </a:solidFill>
              </a:rPr>
              <a:t>Phương pháp, công cụ sử dụng</a:t>
            </a:r>
            <a:endParaRPr lang="vi-VN" smtClean="0">
              <a:solidFill>
                <a:srgbClr val="C0000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Agile process</a:t>
            </a:r>
          </a:p>
          <a:p>
            <a:pPr lvl="1" eaLnBrk="1" hangingPunct="1">
              <a:defRPr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smtClean="0"/>
              <a:t>UML hoặc  ngôn ngữ khác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b="1" smtClean="0"/>
              <a:t>GitHub</a:t>
            </a:r>
            <a:r>
              <a:rPr lang="en-US" smtClean="0"/>
              <a:t> </a:t>
            </a:r>
            <a:r>
              <a:rPr lang="en-US" smtClean="0"/>
              <a:t>(</a:t>
            </a:r>
            <a:r>
              <a:rPr lang="en-US" smtClean="0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)</a:t>
            </a:r>
          </a:p>
          <a:p>
            <a:pPr lvl="1" eaLnBrk="1" hangingPunct="1">
              <a:defRPr/>
            </a:pPr>
            <a:r>
              <a:rPr lang="en-US" smtClean="0"/>
              <a:t>D</a:t>
            </a:r>
            <a:r>
              <a:rPr lang="en-US" smtClean="0"/>
              <a:t>ự án mẫu, tài liệu mẫu </a:t>
            </a:r>
          </a:p>
          <a:p>
            <a:pPr lvl="1" indent="4763" eaLnBrk="1" hangingPunct="1">
              <a:buNone/>
              <a:defRPr/>
            </a:pPr>
            <a:r>
              <a:rPr lang="en-US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www.thoughtworks-studios.com/mingle-agile-project-management</a:t>
            </a:r>
            <a:r>
              <a:rPr lang="en-US" smtClean="0"/>
              <a:t> 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smtClean="0"/>
              <a:t>GitHub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err="1" smtClean="0"/>
              <a:t>dự</a:t>
            </a:r>
            <a:r>
              <a:rPr lang="en-US" smtClean="0"/>
              <a:t> </a:t>
            </a:r>
            <a:r>
              <a:rPr lang="en-US" smtClean="0"/>
              <a:t>án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err="1" smtClean="0"/>
              <a:t>trữ</a:t>
            </a:r>
            <a:r>
              <a:rPr lang="en-US" smtClean="0"/>
              <a:t> </a:t>
            </a:r>
            <a:r>
              <a:rPr lang="en-US" smtClean="0"/>
              <a:t>riêng </a:t>
            </a:r>
            <a:r>
              <a:rPr lang="en-US" smtClean="0">
                <a:hlinkClick r:id="rId4"/>
              </a:rPr>
              <a:t>https</a:t>
            </a:r>
            <a:r>
              <a:rPr lang="en-US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help.github.com/articles/creating-a-new-repository</a:t>
            </a:r>
            <a:r>
              <a:rPr lang="en-US" smtClean="0"/>
              <a:t> </a:t>
            </a:r>
            <a:endParaRPr lang="en-US" dirty="0"/>
          </a:p>
          <a:p>
            <a:pPr lvl="1" eaLnBrk="1" hangingPunct="1">
              <a:defRPr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/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err="1" smtClean="0"/>
              <a:t>giáo</a:t>
            </a:r>
            <a:r>
              <a:rPr lang="en-US" smtClean="0"/>
              <a:t> </a:t>
            </a:r>
            <a:r>
              <a:rPr lang="en-US" smtClean="0"/>
              <a:t>viên</a:t>
            </a:r>
          </a:p>
          <a:p>
            <a:pPr lvl="1" indent="4763" eaLnBrk="1" hangingPunct="1">
              <a:buNone/>
              <a:defRPr/>
            </a:pPr>
            <a:r>
              <a:rPr lang="en-US" smtClean="0">
                <a:hlinkClick r:id="rId5"/>
              </a:rPr>
              <a:t>https</a:t>
            </a:r>
            <a:r>
              <a:rPr lang="en-US" smtClean="0">
                <a:hlinkClick r:id="rId5"/>
              </a:rPr>
              <a:t>://</a:t>
            </a:r>
            <a:r>
              <a:rPr lang="en-US" smtClean="0">
                <a:hlinkClick r:id="rId5"/>
              </a:rPr>
              <a:t>github.com/vdhuong/Lectures/settings/collaboration</a:t>
            </a:r>
            <a:r>
              <a:rPr lang="en-US" smtClean="0"/>
              <a:t> (sample) </a:t>
            </a:r>
            <a:endParaRPr lang="en-US" dirty="0"/>
          </a:p>
          <a:p>
            <a:pPr lvl="1" eaLnBrk="1" hangingPunct="1">
              <a:defRPr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,…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,….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Dự án – </a:t>
            </a:r>
            <a:r>
              <a:rPr lang="en-US" sz="3600" smtClean="0">
                <a:solidFill>
                  <a:srgbClr val="C00000"/>
                </a:solidFill>
              </a:rPr>
              <a:t>Các mốc báo cáo kết quả</a:t>
            </a:r>
            <a:endParaRPr lang="vi-VN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Tuần 5: </a:t>
            </a:r>
            <a:r>
              <a:rPr lang="en-US" smtClean="0">
                <a:solidFill>
                  <a:srgbClr val="C80043"/>
                </a:solidFill>
              </a:rPr>
              <a:t>Báo cáo lần 1 </a:t>
            </a:r>
          </a:p>
          <a:p>
            <a:pPr eaLnBrk="1" hangingPunct="1">
              <a:defRPr/>
            </a:pPr>
            <a:r>
              <a:rPr lang="en-US" smtClean="0"/>
              <a:t>Tuần </a:t>
            </a:r>
            <a:r>
              <a:rPr lang="en-US" smtClean="0"/>
              <a:t>10: </a:t>
            </a:r>
            <a:r>
              <a:rPr lang="en-US" smtClean="0">
                <a:solidFill>
                  <a:srgbClr val="C00000"/>
                </a:solidFill>
              </a:rPr>
              <a:t>Báo cáo </a:t>
            </a:r>
            <a:r>
              <a:rPr lang="en-US" smtClean="0">
                <a:solidFill>
                  <a:srgbClr val="C00000"/>
                </a:solidFill>
              </a:rPr>
              <a:t>lần </a:t>
            </a:r>
            <a:r>
              <a:rPr lang="en-US" smtClean="0">
                <a:solidFill>
                  <a:srgbClr val="C00000"/>
                </a:solidFill>
              </a:rPr>
              <a:t>2</a:t>
            </a:r>
            <a:endParaRPr lang="en-US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mtClean="0"/>
              <a:t>Tuần </a:t>
            </a:r>
            <a:r>
              <a:rPr lang="en-US" smtClean="0"/>
              <a:t>13-15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Báo cáo kết thúc dự án, trình bày kết quả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Nộp </a:t>
            </a:r>
            <a:r>
              <a:rPr lang="en-US" dirty="0" err="1" smtClean="0">
                <a:solidFill>
                  <a:srgbClr val="C00000"/>
                </a:solidFill>
              </a:rPr>
              <a:t>sản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phẩm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của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dự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án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giảng, Tài liệu tham khảo</a:t>
            </a:r>
            <a:endParaRPr lang="vi-VN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52578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“Software Engineering 8”</a:t>
            </a:r>
          </a:p>
          <a:p>
            <a:pPr lvl="1" eaLnBrk="1" hangingPunct="1">
              <a:defRPr/>
            </a:pPr>
            <a:r>
              <a:rPr lang="en-US" dirty="0" smtClean="0"/>
              <a:t>By Ian </a:t>
            </a:r>
            <a:r>
              <a:rPr lang="en-US" dirty="0" err="1" smtClean="0"/>
              <a:t>Sommerville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“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”</a:t>
            </a:r>
          </a:p>
          <a:p>
            <a:pPr lvl="1" eaLnBrk="1" hangingPunct="1">
              <a:defRPr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en-US" sz="1600" dirty="0" smtClean="0"/>
              <a:t>PGS.TS. </a:t>
            </a:r>
            <a:r>
              <a:rPr lang="en-US" sz="1600" dirty="0" err="1" smtClean="0"/>
              <a:t>Nguyễn</a:t>
            </a:r>
            <a:r>
              <a:rPr lang="en-US" sz="1600" dirty="0" smtClean="0"/>
              <a:t> </a:t>
            </a:r>
            <a:r>
              <a:rPr lang="en-US" sz="1600" err="1" smtClean="0"/>
              <a:t>Văn</a:t>
            </a:r>
            <a:r>
              <a:rPr lang="en-US" sz="1600" smtClean="0"/>
              <a:t> </a:t>
            </a:r>
            <a:r>
              <a:rPr lang="en-US" sz="1600" smtClean="0"/>
              <a:t>Vỵ, </a:t>
            </a:r>
          </a:p>
          <a:p>
            <a:pPr lvl="1" eaLnBrk="1" hangingPunct="1">
              <a:buNone/>
              <a:defRPr/>
            </a:pPr>
            <a:r>
              <a:rPr lang="en-US" sz="1600" smtClean="0"/>
              <a:t>	</a:t>
            </a:r>
            <a:r>
              <a:rPr lang="en-US" sz="1600" smtClean="0"/>
              <a:t>	         TS</a:t>
            </a:r>
            <a:r>
              <a:rPr lang="en-US" sz="1600" dirty="0" smtClean="0"/>
              <a:t>. </a:t>
            </a:r>
            <a:r>
              <a:rPr lang="en-US" sz="1600" dirty="0" err="1" smtClean="0"/>
              <a:t>Nguyễn</a:t>
            </a:r>
            <a:r>
              <a:rPr lang="en-US" sz="1600" dirty="0" smtClean="0"/>
              <a:t> </a:t>
            </a:r>
            <a:r>
              <a:rPr lang="en-US" sz="1600" dirty="0" err="1" smtClean="0"/>
              <a:t>Việt</a:t>
            </a:r>
            <a:r>
              <a:rPr lang="en-US" sz="1600" dirty="0" smtClean="0"/>
              <a:t> </a:t>
            </a:r>
            <a:r>
              <a:rPr lang="en-US" sz="1600" dirty="0" err="1" smtClean="0"/>
              <a:t>Hà</a:t>
            </a:r>
            <a:endParaRPr lang="en-US" sz="1600" dirty="0" smtClean="0"/>
          </a:p>
          <a:p>
            <a:pPr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vi-VN" dirty="0" smtClean="0"/>
          </a:p>
        </p:txBody>
      </p:sp>
      <p:pic>
        <p:nvPicPr>
          <p:cNvPr id="126978" name="Picture 2" descr="Software Engineering: (Update) (8th Edition)"/>
          <p:cNvPicPr>
            <a:picLocks noChangeAspect="1" noChangeArrowheads="1"/>
          </p:cNvPicPr>
          <p:nvPr/>
        </p:nvPicPr>
        <p:blipFill>
          <a:blip r:embed="rId2" cstate="print"/>
          <a:srcRect l="12695" t="13513" r="18919"/>
          <a:stretch>
            <a:fillRect/>
          </a:stretch>
        </p:blipFill>
        <p:spPr bwMode="auto">
          <a:xfrm>
            <a:off x="5181600" y="1663030"/>
            <a:ext cx="3505199" cy="4432970"/>
          </a:xfrm>
          <a:prstGeom prst="rect">
            <a:avLst/>
          </a:prstGeom>
          <a:scene3d>
            <a:camera prst="perspectiveContrastingLeftFacing"/>
            <a:lightRig rig="threePt" dir="t">
              <a:rot lat="0" lon="0" rev="3600000"/>
            </a:lightRig>
          </a:scene3d>
          <a:sp3d extrusionH="381000" contourW="12700"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</a:t>
            </a:r>
            <a:r>
              <a:rPr lang="en-US" smtClean="0"/>
              <a:t>trình </a:t>
            </a:r>
            <a:endParaRPr lang="en-GB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Under updating</a:t>
            </a:r>
            <a:endParaRPr lang="en-US"/>
          </a:p>
        </p:txBody>
      </p:sp>
      <p:sp>
        <p:nvSpPr>
          <p:cNvPr id="17443" name="Rectangle 1"/>
          <p:cNvSpPr>
            <a:spLocks noChangeArrowheads="1"/>
          </p:cNvSpPr>
          <p:nvPr/>
        </p:nvSpPr>
        <p:spPr bwMode="auto">
          <a:xfrm>
            <a:off x="256540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hangingPunct="0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FormalizingOSEKOS</Template>
  <TotalTime>1909</TotalTime>
  <Words>339</Words>
  <Application>Microsoft Office PowerPoint</Application>
  <PresentationFormat>On-screen Show (4:3)</PresentationFormat>
  <Paragraphs>82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Equity</vt:lpstr>
      <vt:lpstr>Custom Design</vt:lpstr>
      <vt:lpstr>Công nghệ phần mềm INT22082</vt:lpstr>
      <vt:lpstr>Nội dung</vt:lpstr>
      <vt:lpstr>Giới thiệu</vt:lpstr>
      <vt:lpstr>Mục tiêu</vt:lpstr>
      <vt:lpstr>Dự án – Phân nhóm</vt:lpstr>
      <vt:lpstr>Dự án - Phương pháp, công cụ sử dụng</vt:lpstr>
      <vt:lpstr>Dự án – Các mốc báo cáo kết quả</vt:lpstr>
      <vt:lpstr>Bài giảng, Tài liệu tham khảo</vt:lpstr>
      <vt:lpstr>Lịch trình </vt:lpstr>
      <vt:lpstr>Bài tập về nhà</vt:lpstr>
      <vt:lpstr>Đánh giá &amp; cho điểm</vt:lpstr>
      <vt:lpstr>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</dc:creator>
  <cp:lastModifiedBy>hp1</cp:lastModifiedBy>
  <cp:revision>161</cp:revision>
  <dcterms:modified xsi:type="dcterms:W3CDTF">2013-01-23T08:14:23Z</dcterms:modified>
</cp:coreProperties>
</file>