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60" r:id="rId5"/>
    <p:sldId id="262" r:id="rId6"/>
    <p:sldId id="261" r:id="rId7"/>
    <p:sldId id="263" r:id="rId8"/>
    <p:sldId id="265" r:id="rId9"/>
    <p:sldId id="259" r:id="rId10"/>
    <p:sldId id="279" r:id="rId11"/>
    <p:sldId id="266" r:id="rId12"/>
    <p:sldId id="267" r:id="rId13"/>
    <p:sldId id="268" r:id="rId14"/>
    <p:sldId id="269" r:id="rId15"/>
    <p:sldId id="264" r:id="rId16"/>
    <p:sldId id="280" r:id="rId17"/>
    <p:sldId id="270" r:id="rId18"/>
    <p:sldId id="281" r:id="rId19"/>
    <p:sldId id="271" r:id="rId20"/>
    <p:sldId id="272" r:id="rId21"/>
    <p:sldId id="282" r:id="rId22"/>
    <p:sldId id="273" r:id="rId23"/>
    <p:sldId id="274" r:id="rId24"/>
    <p:sldId id="275" r:id="rId25"/>
    <p:sldId id="276" r:id="rId26"/>
    <p:sldId id="277" r:id="rId27"/>
    <p:sldId id="27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6122" autoAdjust="0"/>
  </p:normalViewPr>
  <p:slideViewPr>
    <p:cSldViewPr snapToGrid="0">
      <p:cViewPr varScale="1">
        <p:scale>
          <a:sx n="53" d="100"/>
          <a:sy n="53" d="100"/>
        </p:scale>
        <p:origin x="129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A8D519-7249-4405-9931-6B084E83AA9B}" type="datetimeFigureOut">
              <a:rPr lang="en-US" smtClean="0"/>
              <a:t>4/2/2018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7DE77B-50E4-477B-9F85-7DB28E7D5D59}" type="slidenum">
              <a:rPr lang="en-US" smtClean="0"/>
              <a:t>‹#›</a:t>
            </a:fld>
            <a:endParaRPr lang="en-US"/>
          </a:p>
        </p:txBody>
      </p:sp>
    </p:spTree>
    <p:extLst>
      <p:ext uri="{BB962C8B-B14F-4D97-AF65-F5344CB8AC3E}">
        <p14:creationId xmlns:p14="http://schemas.microsoft.com/office/powerpoint/2010/main" val="1056744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7DE77B-50E4-477B-9F85-7DB28E7D5D59}" type="slidenum">
              <a:rPr lang="en-US" smtClean="0"/>
              <a:t>1</a:t>
            </a:fld>
            <a:endParaRPr lang="en-US"/>
          </a:p>
        </p:txBody>
      </p:sp>
    </p:spTree>
    <p:extLst>
      <p:ext uri="{BB962C8B-B14F-4D97-AF65-F5344CB8AC3E}">
        <p14:creationId xmlns:p14="http://schemas.microsoft.com/office/powerpoint/2010/main" val="31143906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7DE77B-50E4-477B-9F85-7DB28E7D5D59}" type="slidenum">
              <a:rPr lang="en-US" smtClean="0"/>
              <a:t>10</a:t>
            </a:fld>
            <a:endParaRPr lang="en-US"/>
          </a:p>
        </p:txBody>
      </p:sp>
    </p:spTree>
    <p:extLst>
      <p:ext uri="{BB962C8B-B14F-4D97-AF65-F5344CB8AC3E}">
        <p14:creationId xmlns:p14="http://schemas.microsoft.com/office/powerpoint/2010/main" val="1384968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Quality</a:t>
            </a:r>
            <a:r>
              <a:rPr lang="en-US" baseline="0" dirty="0" smtClean="0"/>
              <a:t> of fit of these models seems to be similar</a:t>
            </a:r>
            <a:endParaRPr lang="en-US" dirty="0"/>
          </a:p>
        </p:txBody>
      </p:sp>
      <p:sp>
        <p:nvSpPr>
          <p:cNvPr id="4" name="Slide Number Placeholder 3"/>
          <p:cNvSpPr>
            <a:spLocks noGrp="1"/>
          </p:cNvSpPr>
          <p:nvPr>
            <p:ph type="sldNum" sz="quarter" idx="10"/>
          </p:nvPr>
        </p:nvSpPr>
        <p:spPr/>
        <p:txBody>
          <a:bodyPr/>
          <a:lstStyle/>
          <a:p>
            <a:fld id="{C77DE77B-50E4-477B-9F85-7DB28E7D5D59}" type="slidenum">
              <a:rPr lang="en-US" smtClean="0"/>
              <a:t>11</a:t>
            </a:fld>
            <a:endParaRPr lang="en-US"/>
          </a:p>
        </p:txBody>
      </p:sp>
    </p:spTree>
    <p:extLst>
      <p:ext uri="{BB962C8B-B14F-4D97-AF65-F5344CB8AC3E}">
        <p14:creationId xmlns:p14="http://schemas.microsoft.com/office/powerpoint/2010/main" val="1976086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residual histogram of the model ARIMA show strongest</a:t>
            </a:r>
            <a:r>
              <a:rPr lang="en-US" baseline="0" dirty="0" smtClean="0"/>
              <a:t> sign of normal distribution with mean zero.</a:t>
            </a:r>
            <a:endParaRPr lang="en-US" dirty="0"/>
          </a:p>
        </p:txBody>
      </p:sp>
      <p:sp>
        <p:nvSpPr>
          <p:cNvPr id="4" name="Slide Number Placeholder 3"/>
          <p:cNvSpPr>
            <a:spLocks noGrp="1"/>
          </p:cNvSpPr>
          <p:nvPr>
            <p:ph type="sldNum" sz="quarter" idx="10"/>
          </p:nvPr>
        </p:nvSpPr>
        <p:spPr/>
        <p:txBody>
          <a:bodyPr/>
          <a:lstStyle/>
          <a:p>
            <a:fld id="{C77DE77B-50E4-477B-9F85-7DB28E7D5D59}" type="slidenum">
              <a:rPr lang="en-US" smtClean="0"/>
              <a:t>12</a:t>
            </a:fld>
            <a:endParaRPr lang="en-US"/>
          </a:p>
        </p:txBody>
      </p:sp>
    </p:spTree>
    <p:extLst>
      <p:ext uri="{BB962C8B-B14F-4D97-AF65-F5344CB8AC3E}">
        <p14:creationId xmlns:p14="http://schemas.microsoft.com/office/powerpoint/2010/main" val="4212273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QQ plots are pretty much the same</a:t>
            </a:r>
            <a:endParaRPr lang="en-US" dirty="0"/>
          </a:p>
        </p:txBody>
      </p:sp>
      <p:sp>
        <p:nvSpPr>
          <p:cNvPr id="4" name="Slide Number Placeholder 3"/>
          <p:cNvSpPr>
            <a:spLocks noGrp="1"/>
          </p:cNvSpPr>
          <p:nvPr>
            <p:ph type="sldNum" sz="quarter" idx="10"/>
          </p:nvPr>
        </p:nvSpPr>
        <p:spPr/>
        <p:txBody>
          <a:bodyPr/>
          <a:lstStyle/>
          <a:p>
            <a:fld id="{C77DE77B-50E4-477B-9F85-7DB28E7D5D59}" type="slidenum">
              <a:rPr lang="en-US" smtClean="0"/>
              <a:t>13</a:t>
            </a:fld>
            <a:endParaRPr lang="en-US"/>
          </a:p>
        </p:txBody>
      </p:sp>
    </p:spTree>
    <p:extLst>
      <p:ext uri="{BB962C8B-B14F-4D97-AF65-F5344CB8AC3E}">
        <p14:creationId xmlns:p14="http://schemas.microsoft.com/office/powerpoint/2010/main" val="592312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AR1 model</a:t>
            </a:r>
            <a:r>
              <a:rPr lang="en-US" baseline="0" dirty="0" smtClean="0"/>
              <a:t> surprisingly showed strongest sign of </a:t>
            </a:r>
            <a:r>
              <a:rPr lang="en-US" baseline="0" dirty="0" err="1" smtClean="0"/>
              <a:t>uncorrelation</a:t>
            </a:r>
            <a:r>
              <a:rPr lang="en-US" baseline="0" dirty="0" smtClean="0"/>
              <a:t> of  the residuals since it had no clear patterns. However, most models received small </a:t>
            </a:r>
            <a:r>
              <a:rPr lang="en-US" baseline="0" dirty="0" err="1" smtClean="0"/>
              <a:t>acf</a:t>
            </a:r>
            <a:r>
              <a:rPr lang="en-US" baseline="0" dirty="0" smtClean="0"/>
              <a:t> values.</a:t>
            </a:r>
            <a:endParaRPr lang="en-US" dirty="0"/>
          </a:p>
        </p:txBody>
      </p:sp>
      <p:sp>
        <p:nvSpPr>
          <p:cNvPr id="4" name="Slide Number Placeholder 3"/>
          <p:cNvSpPr>
            <a:spLocks noGrp="1"/>
          </p:cNvSpPr>
          <p:nvPr>
            <p:ph type="sldNum" sz="quarter" idx="10"/>
          </p:nvPr>
        </p:nvSpPr>
        <p:spPr/>
        <p:txBody>
          <a:bodyPr/>
          <a:lstStyle/>
          <a:p>
            <a:fld id="{C77DE77B-50E4-477B-9F85-7DB28E7D5D59}" type="slidenum">
              <a:rPr lang="en-US" smtClean="0"/>
              <a:t>14</a:t>
            </a:fld>
            <a:endParaRPr lang="en-US"/>
          </a:p>
        </p:txBody>
      </p:sp>
    </p:spTree>
    <p:extLst>
      <p:ext uri="{BB962C8B-B14F-4D97-AF65-F5344CB8AC3E}">
        <p14:creationId xmlns:p14="http://schemas.microsoft.com/office/powerpoint/2010/main" val="903620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Forecasting</a:t>
            </a:r>
            <a:r>
              <a:rPr lang="en-US" baseline="0" dirty="0" smtClean="0"/>
              <a:t> made by these model obtain similar results.</a:t>
            </a:r>
            <a:endParaRPr lang="en-US" dirty="0"/>
          </a:p>
        </p:txBody>
      </p:sp>
      <p:sp>
        <p:nvSpPr>
          <p:cNvPr id="4" name="Slide Number Placeholder 3"/>
          <p:cNvSpPr>
            <a:spLocks noGrp="1"/>
          </p:cNvSpPr>
          <p:nvPr>
            <p:ph type="sldNum" sz="quarter" idx="10"/>
          </p:nvPr>
        </p:nvSpPr>
        <p:spPr/>
        <p:txBody>
          <a:bodyPr/>
          <a:lstStyle/>
          <a:p>
            <a:fld id="{C77DE77B-50E4-477B-9F85-7DB28E7D5D59}" type="slidenum">
              <a:rPr lang="en-US" smtClean="0"/>
              <a:t>15</a:t>
            </a:fld>
            <a:endParaRPr lang="en-US"/>
          </a:p>
        </p:txBody>
      </p:sp>
    </p:spTree>
    <p:extLst>
      <p:ext uri="{BB962C8B-B14F-4D97-AF65-F5344CB8AC3E}">
        <p14:creationId xmlns:p14="http://schemas.microsoft.com/office/powerpoint/2010/main" val="16353673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7DE77B-50E4-477B-9F85-7DB28E7D5D59}" type="slidenum">
              <a:rPr lang="en-US" smtClean="0"/>
              <a:t>16</a:t>
            </a:fld>
            <a:endParaRPr lang="en-US"/>
          </a:p>
        </p:txBody>
      </p:sp>
    </p:spTree>
    <p:extLst>
      <p:ext uri="{BB962C8B-B14F-4D97-AF65-F5344CB8AC3E}">
        <p14:creationId xmlns:p14="http://schemas.microsoft.com/office/powerpoint/2010/main" val="42310898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Alpha MAPE</a:t>
            </a:r>
            <a:r>
              <a:rPr lang="en-US" baseline="0" dirty="0" smtClean="0"/>
              <a:t> was plot against the alpha values. This showed higher values of alpha yielded small values of MAPE. (it would be better if alpha values was fully plot ranging from 0 to 1. This will be fixed in the final report)</a:t>
            </a:r>
          </a:p>
          <a:p>
            <a:r>
              <a:rPr lang="en-US" baseline="0" dirty="0" smtClean="0"/>
              <a:t>R package was used to produced the optimal alpha value (0.999922), which matched the alpha plot tendency. The forecast given by Exp. </a:t>
            </a:r>
            <a:r>
              <a:rPr lang="en-US" baseline="0" dirty="0" err="1" smtClean="0"/>
              <a:t>Smoo</a:t>
            </a:r>
            <a:r>
              <a:rPr lang="en-US" baseline="0" dirty="0" smtClean="0"/>
              <a:t>. was similar to that of the AR1.</a:t>
            </a:r>
          </a:p>
          <a:p>
            <a:endParaRPr lang="en-US" baseline="0" dirty="0" smtClean="0"/>
          </a:p>
        </p:txBody>
      </p:sp>
      <p:sp>
        <p:nvSpPr>
          <p:cNvPr id="4" name="Slide Number Placeholder 3"/>
          <p:cNvSpPr>
            <a:spLocks noGrp="1"/>
          </p:cNvSpPr>
          <p:nvPr>
            <p:ph type="sldNum" sz="quarter" idx="10"/>
          </p:nvPr>
        </p:nvSpPr>
        <p:spPr/>
        <p:txBody>
          <a:bodyPr/>
          <a:lstStyle/>
          <a:p>
            <a:fld id="{C77DE77B-50E4-477B-9F85-7DB28E7D5D59}" type="slidenum">
              <a:rPr lang="en-US" smtClean="0"/>
              <a:t>17</a:t>
            </a:fld>
            <a:endParaRPr lang="en-US"/>
          </a:p>
        </p:txBody>
      </p:sp>
    </p:spTree>
    <p:extLst>
      <p:ext uri="{BB962C8B-B14F-4D97-AF65-F5344CB8AC3E}">
        <p14:creationId xmlns:p14="http://schemas.microsoft.com/office/powerpoint/2010/main" val="30822043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7DE77B-50E4-477B-9F85-7DB28E7D5D59}" type="slidenum">
              <a:rPr lang="en-US" smtClean="0"/>
              <a:t>18</a:t>
            </a:fld>
            <a:endParaRPr lang="en-US"/>
          </a:p>
        </p:txBody>
      </p:sp>
    </p:spTree>
    <p:extLst>
      <p:ext uri="{BB962C8B-B14F-4D97-AF65-F5344CB8AC3E}">
        <p14:creationId xmlns:p14="http://schemas.microsoft.com/office/powerpoint/2010/main" val="2015578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MAPE</a:t>
            </a:r>
            <a:r>
              <a:rPr lang="en-US" baseline="0" dirty="0" smtClean="0"/>
              <a:t> was plot against each parameter value to investigate the effect of each parameter. It would be better if the parameters was fully plot from 0 to 1 (this will be fixed in the final report)</a:t>
            </a:r>
            <a:endParaRPr lang="en-US" dirty="0"/>
          </a:p>
        </p:txBody>
      </p:sp>
      <p:sp>
        <p:nvSpPr>
          <p:cNvPr id="4" name="Slide Number Placeholder 3"/>
          <p:cNvSpPr>
            <a:spLocks noGrp="1"/>
          </p:cNvSpPr>
          <p:nvPr>
            <p:ph type="sldNum" sz="quarter" idx="10"/>
          </p:nvPr>
        </p:nvSpPr>
        <p:spPr/>
        <p:txBody>
          <a:bodyPr/>
          <a:lstStyle/>
          <a:p>
            <a:fld id="{C77DE77B-50E4-477B-9F85-7DB28E7D5D59}" type="slidenum">
              <a:rPr lang="en-US" smtClean="0"/>
              <a:t>19</a:t>
            </a:fld>
            <a:endParaRPr lang="en-US"/>
          </a:p>
        </p:txBody>
      </p:sp>
    </p:spTree>
    <p:extLst>
      <p:ext uri="{BB962C8B-B14F-4D97-AF65-F5344CB8AC3E}">
        <p14:creationId xmlns:p14="http://schemas.microsoft.com/office/powerpoint/2010/main" val="1421837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7DE77B-50E4-477B-9F85-7DB28E7D5D59}" type="slidenum">
              <a:rPr lang="en-US" smtClean="0"/>
              <a:t>2</a:t>
            </a:fld>
            <a:endParaRPr lang="en-US"/>
          </a:p>
        </p:txBody>
      </p:sp>
    </p:spTree>
    <p:extLst>
      <p:ext uri="{BB962C8B-B14F-4D97-AF65-F5344CB8AC3E}">
        <p14:creationId xmlns:p14="http://schemas.microsoft.com/office/powerpoint/2010/main" val="4260514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optimal</a:t>
            </a:r>
            <a:r>
              <a:rPr lang="en-US" baseline="0" dirty="0" smtClean="0"/>
              <a:t> parameter values was produced by R packages</a:t>
            </a:r>
          </a:p>
          <a:p>
            <a:r>
              <a:rPr lang="en-US" baseline="0" dirty="0" smtClean="0"/>
              <a:t>The forecast looks more reasonable with slight fluctuations</a:t>
            </a:r>
            <a:endParaRPr lang="en-US" dirty="0"/>
          </a:p>
        </p:txBody>
      </p:sp>
      <p:sp>
        <p:nvSpPr>
          <p:cNvPr id="4" name="Slide Number Placeholder 3"/>
          <p:cNvSpPr>
            <a:spLocks noGrp="1"/>
          </p:cNvSpPr>
          <p:nvPr>
            <p:ph type="sldNum" sz="quarter" idx="10"/>
          </p:nvPr>
        </p:nvSpPr>
        <p:spPr/>
        <p:txBody>
          <a:bodyPr/>
          <a:lstStyle/>
          <a:p>
            <a:fld id="{C77DE77B-50E4-477B-9F85-7DB28E7D5D59}" type="slidenum">
              <a:rPr lang="en-US" smtClean="0"/>
              <a:t>20</a:t>
            </a:fld>
            <a:endParaRPr lang="en-US"/>
          </a:p>
        </p:txBody>
      </p:sp>
    </p:spTree>
    <p:extLst>
      <p:ext uri="{BB962C8B-B14F-4D97-AF65-F5344CB8AC3E}">
        <p14:creationId xmlns:p14="http://schemas.microsoft.com/office/powerpoint/2010/main" val="3038011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7DE77B-50E4-477B-9F85-7DB28E7D5D59}" type="slidenum">
              <a:rPr lang="en-US" smtClean="0"/>
              <a:t>21</a:t>
            </a:fld>
            <a:endParaRPr lang="en-US"/>
          </a:p>
        </p:txBody>
      </p:sp>
    </p:spTree>
    <p:extLst>
      <p:ext uri="{BB962C8B-B14F-4D97-AF65-F5344CB8AC3E}">
        <p14:creationId xmlns:p14="http://schemas.microsoft.com/office/powerpoint/2010/main" val="1561644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GARCH-ARMA was also</a:t>
            </a:r>
            <a:r>
              <a:rPr lang="en-US" baseline="0" dirty="0" smtClean="0"/>
              <a:t> attempt. The act plot for xt^2 indicates changing variance </a:t>
            </a:r>
            <a:endParaRPr lang="en-US" dirty="0"/>
          </a:p>
        </p:txBody>
      </p:sp>
      <p:sp>
        <p:nvSpPr>
          <p:cNvPr id="4" name="Slide Number Placeholder 3"/>
          <p:cNvSpPr>
            <a:spLocks noGrp="1"/>
          </p:cNvSpPr>
          <p:nvPr>
            <p:ph type="sldNum" sz="quarter" idx="10"/>
          </p:nvPr>
        </p:nvSpPr>
        <p:spPr/>
        <p:txBody>
          <a:bodyPr/>
          <a:lstStyle/>
          <a:p>
            <a:fld id="{C77DE77B-50E4-477B-9F85-7DB28E7D5D59}" type="slidenum">
              <a:rPr lang="en-US" smtClean="0"/>
              <a:t>22</a:t>
            </a:fld>
            <a:endParaRPr lang="en-US"/>
          </a:p>
        </p:txBody>
      </p:sp>
    </p:spTree>
    <p:extLst>
      <p:ext uri="{BB962C8B-B14F-4D97-AF65-F5344CB8AC3E}">
        <p14:creationId xmlns:p14="http://schemas.microsoft.com/office/powerpoint/2010/main" val="21384329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number 6 was chosen</a:t>
            </a:r>
            <a:r>
              <a:rPr lang="en-US" baseline="0" dirty="0" smtClean="0"/>
              <a:t> for p and q under the assumption that energy could be strongly correlated with values in previous hour. </a:t>
            </a:r>
          </a:p>
          <a:p>
            <a:r>
              <a:rPr lang="en-US" baseline="0" dirty="0" smtClean="0"/>
              <a:t>The histogram, </a:t>
            </a:r>
            <a:r>
              <a:rPr lang="en-US" baseline="0" dirty="0" err="1" smtClean="0"/>
              <a:t>qq</a:t>
            </a:r>
            <a:r>
              <a:rPr lang="en-US" baseline="0" dirty="0" smtClean="0"/>
              <a:t> plot and residual plot shows good quality of fit.</a:t>
            </a:r>
            <a:endParaRPr lang="en-US" dirty="0"/>
          </a:p>
        </p:txBody>
      </p:sp>
      <p:sp>
        <p:nvSpPr>
          <p:cNvPr id="4" name="Slide Number Placeholder 3"/>
          <p:cNvSpPr>
            <a:spLocks noGrp="1"/>
          </p:cNvSpPr>
          <p:nvPr>
            <p:ph type="sldNum" sz="quarter" idx="10"/>
          </p:nvPr>
        </p:nvSpPr>
        <p:spPr/>
        <p:txBody>
          <a:bodyPr/>
          <a:lstStyle/>
          <a:p>
            <a:fld id="{C77DE77B-50E4-477B-9F85-7DB28E7D5D59}" type="slidenum">
              <a:rPr lang="en-US" smtClean="0"/>
              <a:t>23</a:t>
            </a:fld>
            <a:endParaRPr lang="en-US"/>
          </a:p>
        </p:txBody>
      </p:sp>
    </p:spTree>
    <p:extLst>
      <p:ext uri="{BB962C8B-B14F-4D97-AF65-F5344CB8AC3E}">
        <p14:creationId xmlns:p14="http://schemas.microsoft.com/office/powerpoint/2010/main" val="20909149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7DE77B-50E4-477B-9F85-7DB28E7D5D59}" type="slidenum">
              <a:rPr lang="en-US" smtClean="0"/>
              <a:t>24</a:t>
            </a:fld>
            <a:endParaRPr lang="en-US"/>
          </a:p>
        </p:txBody>
      </p:sp>
    </p:spTree>
    <p:extLst>
      <p:ext uri="{BB962C8B-B14F-4D97-AF65-F5344CB8AC3E}">
        <p14:creationId xmlns:p14="http://schemas.microsoft.com/office/powerpoint/2010/main" val="10796144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forecasted</a:t>
            </a:r>
            <a:r>
              <a:rPr lang="en-US" baseline="0" dirty="0" smtClean="0"/>
              <a:t> values were also similar to previous models</a:t>
            </a:r>
            <a:endParaRPr lang="en-US" dirty="0"/>
          </a:p>
        </p:txBody>
      </p:sp>
      <p:sp>
        <p:nvSpPr>
          <p:cNvPr id="4" name="Slide Number Placeholder 3"/>
          <p:cNvSpPr>
            <a:spLocks noGrp="1"/>
          </p:cNvSpPr>
          <p:nvPr>
            <p:ph type="sldNum" sz="quarter" idx="10"/>
          </p:nvPr>
        </p:nvSpPr>
        <p:spPr/>
        <p:txBody>
          <a:bodyPr/>
          <a:lstStyle/>
          <a:p>
            <a:fld id="{C77DE77B-50E4-477B-9F85-7DB28E7D5D59}" type="slidenum">
              <a:rPr lang="en-US" smtClean="0"/>
              <a:t>25</a:t>
            </a:fld>
            <a:endParaRPr lang="en-US"/>
          </a:p>
        </p:txBody>
      </p:sp>
    </p:spTree>
    <p:extLst>
      <p:ext uri="{BB962C8B-B14F-4D97-AF65-F5344CB8AC3E}">
        <p14:creationId xmlns:p14="http://schemas.microsoft.com/office/powerpoint/2010/main" val="37048349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model evaluation, MAPE was used to reduce confusion in the range of </a:t>
            </a:r>
            <a:r>
              <a:rPr lang="en-US" dirty="0" err="1" smtClean="0"/>
              <a:t>yt</a:t>
            </a:r>
            <a:r>
              <a:rPr lang="en-US" dirty="0" smtClean="0"/>
              <a:t>. </a:t>
            </a:r>
          </a:p>
          <a:p>
            <a:r>
              <a:rPr lang="en-US" dirty="0" smtClean="0"/>
              <a:t>As can</a:t>
            </a:r>
            <a:r>
              <a:rPr lang="en-US" baseline="0" dirty="0" smtClean="0"/>
              <a:t> be seen, ARIMA(3,0,3) receives the lowest AIC value. This model was produced by the auto </a:t>
            </a:r>
            <a:r>
              <a:rPr lang="en-US" baseline="0" dirty="0" err="1" smtClean="0"/>
              <a:t>arima</a:t>
            </a:r>
            <a:r>
              <a:rPr lang="en-US" baseline="0" dirty="0" smtClean="0"/>
              <a:t> function in R.</a:t>
            </a:r>
          </a:p>
          <a:p>
            <a:r>
              <a:rPr lang="en-US" baseline="0" dirty="0" smtClean="0"/>
              <a:t>AIC value for GARCH-ARIMA needed to be double checked since it was calculated manually.</a:t>
            </a:r>
            <a:endParaRPr lang="en-US" dirty="0"/>
          </a:p>
        </p:txBody>
      </p:sp>
      <p:sp>
        <p:nvSpPr>
          <p:cNvPr id="4" name="Slide Number Placeholder 3"/>
          <p:cNvSpPr>
            <a:spLocks noGrp="1"/>
          </p:cNvSpPr>
          <p:nvPr>
            <p:ph type="sldNum" sz="quarter" idx="10"/>
          </p:nvPr>
        </p:nvSpPr>
        <p:spPr/>
        <p:txBody>
          <a:bodyPr/>
          <a:lstStyle/>
          <a:p>
            <a:fld id="{C77DE77B-50E4-477B-9F85-7DB28E7D5D59}" type="slidenum">
              <a:rPr lang="en-US" smtClean="0"/>
              <a:t>26</a:t>
            </a:fld>
            <a:endParaRPr lang="en-US"/>
          </a:p>
        </p:txBody>
      </p:sp>
    </p:spTree>
    <p:extLst>
      <p:ext uri="{BB962C8B-B14F-4D97-AF65-F5344CB8AC3E}">
        <p14:creationId xmlns:p14="http://schemas.microsoft.com/office/powerpoint/2010/main" val="39539701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7DE77B-50E4-477B-9F85-7DB28E7D5D59}" type="slidenum">
              <a:rPr lang="en-US" smtClean="0"/>
              <a:t>27</a:t>
            </a:fld>
            <a:endParaRPr lang="en-US"/>
          </a:p>
        </p:txBody>
      </p:sp>
    </p:spTree>
    <p:extLst>
      <p:ext uri="{BB962C8B-B14F-4D97-AF65-F5344CB8AC3E}">
        <p14:creationId xmlns:p14="http://schemas.microsoft.com/office/powerpoint/2010/main" val="1707275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data can</a:t>
            </a:r>
            <a:r>
              <a:rPr lang="en-US" baseline="0" dirty="0" smtClean="0"/>
              <a:t> be downloaded here: </a:t>
            </a:r>
            <a:r>
              <a:rPr lang="en-US" sz="1200" b="0" i="0" kern="1200" dirty="0" smtClean="0">
                <a:solidFill>
                  <a:schemeClr val="tx1"/>
                </a:solidFill>
                <a:effectLst/>
                <a:latin typeface="+mn-lt"/>
                <a:ea typeface="+mn-ea"/>
                <a:cs typeface="+mn-cs"/>
              </a:rPr>
              <a:t>https://archive.ics.uci.edu/ml/datasets/Appliances+energy+prediction#</a:t>
            </a:r>
          </a:p>
          <a:p>
            <a:endParaRPr lang="en-US" sz="1200" b="0" i="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data set is at 10 min for about 4.5 months,</a:t>
            </a:r>
            <a:r>
              <a:rPr lang="en-US" sz="1200" kern="1200" baseline="0" dirty="0" smtClean="0">
                <a:solidFill>
                  <a:schemeClr val="tx1"/>
                </a:solidFill>
                <a:effectLst/>
                <a:latin typeface="+mn-lt"/>
                <a:ea typeface="+mn-ea"/>
                <a:cs typeface="+mn-cs"/>
              </a:rPr>
              <a:t> containing 19736 data points. Therefore, no time-point adjustments are needed.</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The outcome of interest is the ‘Appliances’ column, which contains the energy consumption of the house.</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For analysis task, a sample of 10 days from 1/12/2016 00:00 to </a:t>
            </a:r>
            <a:r>
              <a:rPr lang="en-US" sz="1200" b="0" i="0" kern="1200" dirty="0" smtClean="0">
                <a:solidFill>
                  <a:schemeClr val="tx1"/>
                </a:solidFill>
                <a:effectLst/>
                <a:latin typeface="+mn-lt"/>
                <a:ea typeface="+mn-ea"/>
                <a:cs typeface="+mn-cs"/>
              </a:rPr>
              <a:t>1/21/2016 23:50 </a:t>
            </a:r>
            <a:r>
              <a:rPr lang="en-US" sz="1200" b="0" kern="1200" baseline="0" dirty="0" smtClean="0">
                <a:solidFill>
                  <a:schemeClr val="tx1"/>
                </a:solidFill>
                <a:effectLst/>
                <a:latin typeface="+mn-lt"/>
                <a:ea typeface="+mn-ea"/>
                <a:cs typeface="+mn-cs"/>
              </a:rPr>
              <a:t>was </a:t>
            </a:r>
            <a:r>
              <a:rPr lang="en-US" sz="1200" kern="1200" baseline="0" dirty="0" smtClean="0">
                <a:solidFill>
                  <a:schemeClr val="tx1"/>
                </a:solidFill>
                <a:effectLst/>
                <a:latin typeface="+mn-lt"/>
                <a:ea typeface="+mn-ea"/>
                <a:cs typeface="+mn-cs"/>
              </a:rPr>
              <a:t>extracted from the data. Forecast is made for the next 2 hours, which is 12 data points a head.</a:t>
            </a:r>
            <a:endParaRPr lang="en-US" dirty="0"/>
          </a:p>
        </p:txBody>
      </p:sp>
      <p:sp>
        <p:nvSpPr>
          <p:cNvPr id="4" name="Slide Number Placeholder 3"/>
          <p:cNvSpPr>
            <a:spLocks noGrp="1"/>
          </p:cNvSpPr>
          <p:nvPr>
            <p:ph type="sldNum" sz="quarter" idx="10"/>
          </p:nvPr>
        </p:nvSpPr>
        <p:spPr/>
        <p:txBody>
          <a:bodyPr/>
          <a:lstStyle/>
          <a:p>
            <a:fld id="{C77DE77B-50E4-477B-9F85-7DB28E7D5D59}" type="slidenum">
              <a:rPr lang="en-US" smtClean="0"/>
              <a:t>3</a:t>
            </a:fld>
            <a:endParaRPr lang="en-US"/>
          </a:p>
        </p:txBody>
      </p:sp>
    </p:spTree>
    <p:extLst>
      <p:ext uri="{BB962C8B-B14F-4D97-AF65-F5344CB8AC3E}">
        <p14:creationId xmlns:p14="http://schemas.microsoft.com/office/powerpoint/2010/main" val="1361753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a:t>
            </a:r>
            <a:r>
              <a:rPr lang="en-US" baseline="0" dirty="0" smtClean="0"/>
              <a:t> the original scale, the data shows to be quite stationary. The variance strongly varies. Some duration see strikes in energy, this could be due to the household activities.</a:t>
            </a:r>
          </a:p>
          <a:p>
            <a:r>
              <a:rPr lang="en-US" baseline="0" dirty="0" smtClean="0"/>
              <a:t>A slight seasonality can also be seen.</a:t>
            </a:r>
          </a:p>
          <a:p>
            <a:endParaRPr lang="en-US" baseline="0" dirty="0" smtClean="0"/>
          </a:p>
          <a:p>
            <a:r>
              <a:rPr lang="en-US" baseline="0" dirty="0" smtClean="0"/>
              <a:t>To reduce the variability in the variance, the log10 transformation was applied to the data, producing a quite stationary-in-mean series. </a:t>
            </a:r>
          </a:p>
        </p:txBody>
      </p:sp>
      <p:sp>
        <p:nvSpPr>
          <p:cNvPr id="4" name="Slide Number Placeholder 3"/>
          <p:cNvSpPr>
            <a:spLocks noGrp="1"/>
          </p:cNvSpPr>
          <p:nvPr>
            <p:ph type="sldNum" sz="quarter" idx="10"/>
          </p:nvPr>
        </p:nvSpPr>
        <p:spPr/>
        <p:txBody>
          <a:bodyPr/>
          <a:lstStyle/>
          <a:p>
            <a:fld id="{C77DE77B-50E4-477B-9F85-7DB28E7D5D59}" type="slidenum">
              <a:rPr lang="en-US" smtClean="0"/>
              <a:t>4</a:t>
            </a:fld>
            <a:endParaRPr lang="en-US"/>
          </a:p>
        </p:txBody>
      </p:sp>
    </p:spTree>
    <p:extLst>
      <p:ext uri="{BB962C8B-B14F-4D97-AF65-F5344CB8AC3E}">
        <p14:creationId xmlns:p14="http://schemas.microsoft.com/office/powerpoint/2010/main" val="1253351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see if there is actually a seasonal component with respect to days, decomposition using lag 144 and additive method was applied.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From this graph, it can be seen that there exist a seasonal component with respect to days.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trend is quite horizontal. The series is most affected by the trend and the seasonal component. The humps in the seasonal component matched those of the observed series. However, during days 7 to 9, there was a level trend making the observed values being dragged down.</a:t>
            </a:r>
          </a:p>
          <a:p>
            <a:endParaRPr lang="en-US" dirty="0"/>
          </a:p>
        </p:txBody>
      </p:sp>
      <p:sp>
        <p:nvSpPr>
          <p:cNvPr id="4" name="Slide Number Placeholder 3"/>
          <p:cNvSpPr>
            <a:spLocks noGrp="1"/>
          </p:cNvSpPr>
          <p:nvPr>
            <p:ph type="sldNum" sz="quarter" idx="10"/>
          </p:nvPr>
        </p:nvSpPr>
        <p:spPr/>
        <p:txBody>
          <a:bodyPr/>
          <a:lstStyle/>
          <a:p>
            <a:fld id="{C77DE77B-50E4-477B-9F85-7DB28E7D5D59}" type="slidenum">
              <a:rPr lang="en-US" smtClean="0"/>
              <a:t>5</a:t>
            </a:fld>
            <a:endParaRPr lang="en-US"/>
          </a:p>
        </p:txBody>
      </p:sp>
    </p:spTree>
    <p:extLst>
      <p:ext uri="{BB962C8B-B14F-4D97-AF65-F5344CB8AC3E}">
        <p14:creationId xmlns:p14="http://schemas.microsoft.com/office/powerpoint/2010/main" val="953376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acf</a:t>
            </a:r>
            <a:r>
              <a:rPr lang="en-US" dirty="0" smtClean="0"/>
              <a:t> and </a:t>
            </a:r>
            <a:r>
              <a:rPr lang="en-US" dirty="0" err="1" smtClean="0"/>
              <a:t>pacf</a:t>
            </a:r>
            <a:r>
              <a:rPr lang="en-US" dirty="0" smtClean="0"/>
              <a:t> also indicate</a:t>
            </a:r>
            <a:r>
              <a:rPr lang="en-US" baseline="0" dirty="0" smtClean="0"/>
              <a:t> seasonality.</a:t>
            </a:r>
            <a:endParaRPr lang="en-US" dirty="0"/>
          </a:p>
        </p:txBody>
      </p:sp>
      <p:sp>
        <p:nvSpPr>
          <p:cNvPr id="4" name="Slide Number Placeholder 3"/>
          <p:cNvSpPr>
            <a:spLocks noGrp="1"/>
          </p:cNvSpPr>
          <p:nvPr>
            <p:ph type="sldNum" sz="quarter" idx="10"/>
          </p:nvPr>
        </p:nvSpPr>
        <p:spPr/>
        <p:txBody>
          <a:bodyPr/>
          <a:lstStyle/>
          <a:p>
            <a:fld id="{C77DE77B-50E4-477B-9F85-7DB28E7D5D59}" type="slidenum">
              <a:rPr lang="en-US" smtClean="0"/>
              <a:t>6</a:t>
            </a:fld>
            <a:endParaRPr lang="en-US"/>
          </a:p>
        </p:txBody>
      </p:sp>
    </p:spTree>
    <p:extLst>
      <p:ext uri="{BB962C8B-B14F-4D97-AF65-F5344CB8AC3E}">
        <p14:creationId xmlns:p14="http://schemas.microsoft.com/office/powerpoint/2010/main" val="248944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a:t>
            </a:r>
            <a:r>
              <a:rPr lang="en-US" baseline="0" dirty="0" smtClean="0"/>
              <a:t> difference order with lag 1 was taken to </a:t>
            </a:r>
            <a:r>
              <a:rPr lang="en-US" baseline="0" dirty="0" err="1" smtClean="0"/>
              <a:t>stationarize</a:t>
            </a:r>
            <a:r>
              <a:rPr lang="en-US" baseline="0" dirty="0" smtClean="0"/>
              <a:t> the series</a:t>
            </a:r>
            <a:endParaRPr lang="en-US" dirty="0"/>
          </a:p>
        </p:txBody>
      </p:sp>
      <p:sp>
        <p:nvSpPr>
          <p:cNvPr id="4" name="Slide Number Placeholder 3"/>
          <p:cNvSpPr>
            <a:spLocks noGrp="1"/>
          </p:cNvSpPr>
          <p:nvPr>
            <p:ph type="sldNum" sz="quarter" idx="10"/>
          </p:nvPr>
        </p:nvSpPr>
        <p:spPr/>
        <p:txBody>
          <a:bodyPr/>
          <a:lstStyle/>
          <a:p>
            <a:fld id="{C77DE77B-50E4-477B-9F85-7DB28E7D5D59}" type="slidenum">
              <a:rPr lang="en-US" smtClean="0"/>
              <a:t>7</a:t>
            </a:fld>
            <a:endParaRPr lang="en-US"/>
          </a:p>
        </p:txBody>
      </p:sp>
    </p:spTree>
    <p:extLst>
      <p:ext uri="{BB962C8B-B14F-4D97-AF65-F5344CB8AC3E}">
        <p14:creationId xmlns:p14="http://schemas.microsoft.com/office/powerpoint/2010/main" val="2164944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a:t>
            </a:r>
            <a:r>
              <a:rPr lang="en-US" dirty="0" err="1" smtClean="0"/>
              <a:t>stationarizing</a:t>
            </a:r>
            <a:r>
              <a:rPr lang="en-US" dirty="0" smtClean="0"/>
              <a:t>, the </a:t>
            </a:r>
            <a:r>
              <a:rPr lang="en-US" dirty="0" err="1" smtClean="0"/>
              <a:t>acf</a:t>
            </a:r>
            <a:r>
              <a:rPr lang="en-US" dirty="0" smtClean="0"/>
              <a:t> and </a:t>
            </a:r>
            <a:r>
              <a:rPr lang="en-US" dirty="0" err="1" smtClean="0"/>
              <a:t>pacf</a:t>
            </a:r>
            <a:r>
              <a:rPr lang="en-US" dirty="0" smtClean="0"/>
              <a:t> looks better, indicating</a:t>
            </a:r>
            <a:r>
              <a:rPr lang="en-US" baseline="0" dirty="0" smtClean="0"/>
              <a:t> it could be a good idea to take the first difference</a:t>
            </a:r>
            <a:endParaRPr lang="en-US" dirty="0"/>
          </a:p>
        </p:txBody>
      </p:sp>
      <p:sp>
        <p:nvSpPr>
          <p:cNvPr id="4" name="Slide Number Placeholder 3"/>
          <p:cNvSpPr>
            <a:spLocks noGrp="1"/>
          </p:cNvSpPr>
          <p:nvPr>
            <p:ph type="sldNum" sz="quarter" idx="10"/>
          </p:nvPr>
        </p:nvSpPr>
        <p:spPr/>
        <p:txBody>
          <a:bodyPr/>
          <a:lstStyle/>
          <a:p>
            <a:fld id="{C77DE77B-50E4-477B-9F85-7DB28E7D5D59}" type="slidenum">
              <a:rPr lang="en-US" smtClean="0"/>
              <a:t>8</a:t>
            </a:fld>
            <a:endParaRPr lang="en-US"/>
          </a:p>
        </p:txBody>
      </p:sp>
    </p:spTree>
    <p:extLst>
      <p:ext uri="{BB962C8B-B14F-4D97-AF65-F5344CB8AC3E}">
        <p14:creationId xmlns:p14="http://schemas.microsoft.com/office/powerpoint/2010/main" val="2318068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AR1, ARMA(6,6) models was applied to the difference log series and inversed</a:t>
            </a:r>
            <a:r>
              <a:rPr lang="en-US" baseline="0" dirty="0" smtClean="0"/>
              <a:t> back to the original series</a:t>
            </a:r>
          </a:p>
          <a:p>
            <a:endParaRPr lang="en-US" dirty="0"/>
          </a:p>
        </p:txBody>
      </p:sp>
      <p:sp>
        <p:nvSpPr>
          <p:cNvPr id="4" name="Slide Number Placeholder 3"/>
          <p:cNvSpPr>
            <a:spLocks noGrp="1"/>
          </p:cNvSpPr>
          <p:nvPr>
            <p:ph type="sldNum" sz="quarter" idx="10"/>
          </p:nvPr>
        </p:nvSpPr>
        <p:spPr/>
        <p:txBody>
          <a:bodyPr/>
          <a:lstStyle/>
          <a:p>
            <a:fld id="{C77DE77B-50E4-477B-9F85-7DB28E7D5D59}" type="slidenum">
              <a:rPr lang="en-US" smtClean="0"/>
              <a:t>9</a:t>
            </a:fld>
            <a:endParaRPr lang="en-US"/>
          </a:p>
        </p:txBody>
      </p:sp>
    </p:spTree>
    <p:extLst>
      <p:ext uri="{BB962C8B-B14F-4D97-AF65-F5344CB8AC3E}">
        <p14:creationId xmlns:p14="http://schemas.microsoft.com/office/powerpoint/2010/main" val="557135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F8FEDA-E159-4F7B-BAA4-128338825E6A}" type="datetimeFigureOut">
              <a:rPr lang="en-US" smtClean="0"/>
              <a:t>4/2/2018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3E45D-A844-4EEA-985F-8758FB513EDF}" type="slidenum">
              <a:rPr lang="en-US" smtClean="0"/>
              <a:t>‹#›</a:t>
            </a:fld>
            <a:endParaRPr lang="en-US"/>
          </a:p>
        </p:txBody>
      </p:sp>
    </p:spTree>
    <p:extLst>
      <p:ext uri="{BB962C8B-B14F-4D97-AF65-F5344CB8AC3E}">
        <p14:creationId xmlns:p14="http://schemas.microsoft.com/office/powerpoint/2010/main" val="51715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F8FEDA-E159-4F7B-BAA4-128338825E6A}" type="datetimeFigureOut">
              <a:rPr lang="en-US" smtClean="0"/>
              <a:t>4/2/2018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3E45D-A844-4EEA-985F-8758FB513EDF}" type="slidenum">
              <a:rPr lang="en-US" smtClean="0"/>
              <a:t>‹#›</a:t>
            </a:fld>
            <a:endParaRPr lang="en-US"/>
          </a:p>
        </p:txBody>
      </p:sp>
    </p:spTree>
    <p:extLst>
      <p:ext uri="{BB962C8B-B14F-4D97-AF65-F5344CB8AC3E}">
        <p14:creationId xmlns:p14="http://schemas.microsoft.com/office/powerpoint/2010/main" val="2933904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F8FEDA-E159-4F7B-BAA4-128338825E6A}" type="datetimeFigureOut">
              <a:rPr lang="en-US" smtClean="0"/>
              <a:t>4/2/2018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3E45D-A844-4EEA-985F-8758FB513EDF}" type="slidenum">
              <a:rPr lang="en-US" smtClean="0"/>
              <a:t>‹#›</a:t>
            </a:fld>
            <a:endParaRPr lang="en-US"/>
          </a:p>
        </p:txBody>
      </p:sp>
    </p:spTree>
    <p:extLst>
      <p:ext uri="{BB962C8B-B14F-4D97-AF65-F5344CB8AC3E}">
        <p14:creationId xmlns:p14="http://schemas.microsoft.com/office/powerpoint/2010/main" val="1427744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F8FEDA-E159-4F7B-BAA4-128338825E6A}" type="datetimeFigureOut">
              <a:rPr lang="en-US" smtClean="0"/>
              <a:t>4/2/2018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3E45D-A844-4EEA-985F-8758FB513EDF}" type="slidenum">
              <a:rPr lang="en-US" smtClean="0"/>
              <a:t>‹#›</a:t>
            </a:fld>
            <a:endParaRPr lang="en-US"/>
          </a:p>
        </p:txBody>
      </p:sp>
    </p:spTree>
    <p:extLst>
      <p:ext uri="{BB962C8B-B14F-4D97-AF65-F5344CB8AC3E}">
        <p14:creationId xmlns:p14="http://schemas.microsoft.com/office/powerpoint/2010/main" val="3922979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F8FEDA-E159-4F7B-BAA4-128338825E6A}" type="datetimeFigureOut">
              <a:rPr lang="en-US" smtClean="0"/>
              <a:t>4/2/2018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3E45D-A844-4EEA-985F-8758FB513EDF}" type="slidenum">
              <a:rPr lang="en-US" smtClean="0"/>
              <a:t>‹#›</a:t>
            </a:fld>
            <a:endParaRPr lang="en-US"/>
          </a:p>
        </p:txBody>
      </p:sp>
    </p:spTree>
    <p:extLst>
      <p:ext uri="{BB962C8B-B14F-4D97-AF65-F5344CB8AC3E}">
        <p14:creationId xmlns:p14="http://schemas.microsoft.com/office/powerpoint/2010/main" val="2823295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F8FEDA-E159-4F7B-BAA4-128338825E6A}" type="datetimeFigureOut">
              <a:rPr lang="en-US" smtClean="0"/>
              <a:t>4/2/2018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3E45D-A844-4EEA-985F-8758FB513EDF}" type="slidenum">
              <a:rPr lang="en-US" smtClean="0"/>
              <a:t>‹#›</a:t>
            </a:fld>
            <a:endParaRPr lang="en-US"/>
          </a:p>
        </p:txBody>
      </p:sp>
    </p:spTree>
    <p:extLst>
      <p:ext uri="{BB962C8B-B14F-4D97-AF65-F5344CB8AC3E}">
        <p14:creationId xmlns:p14="http://schemas.microsoft.com/office/powerpoint/2010/main" val="1962158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F8FEDA-E159-4F7B-BAA4-128338825E6A}" type="datetimeFigureOut">
              <a:rPr lang="en-US" smtClean="0"/>
              <a:t>4/2/2018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83E45D-A844-4EEA-985F-8758FB513EDF}" type="slidenum">
              <a:rPr lang="en-US" smtClean="0"/>
              <a:t>‹#›</a:t>
            </a:fld>
            <a:endParaRPr lang="en-US"/>
          </a:p>
        </p:txBody>
      </p:sp>
    </p:spTree>
    <p:extLst>
      <p:ext uri="{BB962C8B-B14F-4D97-AF65-F5344CB8AC3E}">
        <p14:creationId xmlns:p14="http://schemas.microsoft.com/office/powerpoint/2010/main" val="2913779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F8FEDA-E159-4F7B-BAA4-128338825E6A}" type="datetimeFigureOut">
              <a:rPr lang="en-US" smtClean="0"/>
              <a:t>4/2/2018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83E45D-A844-4EEA-985F-8758FB513EDF}" type="slidenum">
              <a:rPr lang="en-US" smtClean="0"/>
              <a:t>‹#›</a:t>
            </a:fld>
            <a:endParaRPr lang="en-US"/>
          </a:p>
        </p:txBody>
      </p:sp>
    </p:spTree>
    <p:extLst>
      <p:ext uri="{BB962C8B-B14F-4D97-AF65-F5344CB8AC3E}">
        <p14:creationId xmlns:p14="http://schemas.microsoft.com/office/powerpoint/2010/main" val="178083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F8FEDA-E159-4F7B-BAA4-128338825E6A}" type="datetimeFigureOut">
              <a:rPr lang="en-US" smtClean="0"/>
              <a:t>4/2/2018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83E45D-A844-4EEA-985F-8758FB513EDF}" type="slidenum">
              <a:rPr lang="en-US" smtClean="0"/>
              <a:t>‹#›</a:t>
            </a:fld>
            <a:endParaRPr lang="en-US"/>
          </a:p>
        </p:txBody>
      </p:sp>
    </p:spTree>
    <p:extLst>
      <p:ext uri="{BB962C8B-B14F-4D97-AF65-F5344CB8AC3E}">
        <p14:creationId xmlns:p14="http://schemas.microsoft.com/office/powerpoint/2010/main" val="1411795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F8FEDA-E159-4F7B-BAA4-128338825E6A}" type="datetimeFigureOut">
              <a:rPr lang="en-US" smtClean="0"/>
              <a:t>4/2/2018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3E45D-A844-4EEA-985F-8758FB513EDF}" type="slidenum">
              <a:rPr lang="en-US" smtClean="0"/>
              <a:t>‹#›</a:t>
            </a:fld>
            <a:endParaRPr lang="en-US"/>
          </a:p>
        </p:txBody>
      </p:sp>
    </p:spTree>
    <p:extLst>
      <p:ext uri="{BB962C8B-B14F-4D97-AF65-F5344CB8AC3E}">
        <p14:creationId xmlns:p14="http://schemas.microsoft.com/office/powerpoint/2010/main" val="3310061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F8FEDA-E159-4F7B-BAA4-128338825E6A}" type="datetimeFigureOut">
              <a:rPr lang="en-US" smtClean="0"/>
              <a:t>4/2/2018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3E45D-A844-4EEA-985F-8758FB513EDF}" type="slidenum">
              <a:rPr lang="en-US" smtClean="0"/>
              <a:t>‹#›</a:t>
            </a:fld>
            <a:endParaRPr lang="en-US"/>
          </a:p>
        </p:txBody>
      </p:sp>
    </p:spTree>
    <p:extLst>
      <p:ext uri="{BB962C8B-B14F-4D97-AF65-F5344CB8AC3E}">
        <p14:creationId xmlns:p14="http://schemas.microsoft.com/office/powerpoint/2010/main" val="3873692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8FEDA-E159-4F7B-BAA4-128338825E6A}" type="datetimeFigureOut">
              <a:rPr lang="en-US" smtClean="0"/>
              <a:t>4/2/2018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3E45D-A844-4EEA-985F-8758FB513EDF}" type="slidenum">
              <a:rPr lang="en-US" smtClean="0"/>
              <a:t>‹#›</a:t>
            </a:fld>
            <a:endParaRPr lang="en-US"/>
          </a:p>
        </p:txBody>
      </p:sp>
    </p:spTree>
    <p:extLst>
      <p:ext uri="{BB962C8B-B14F-4D97-AF65-F5344CB8AC3E}">
        <p14:creationId xmlns:p14="http://schemas.microsoft.com/office/powerpoint/2010/main" val="1527099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inh.bach2017@ict.jvn.edu.v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Energy Consumption</a:t>
            </a:r>
            <a:endParaRPr lang="en-US" dirty="0"/>
          </a:p>
        </p:txBody>
      </p:sp>
      <p:sp>
        <p:nvSpPr>
          <p:cNvPr id="3" name="Subtitle 2"/>
          <p:cNvSpPr>
            <a:spLocks noGrp="1"/>
          </p:cNvSpPr>
          <p:nvPr>
            <p:ph type="subTitle" idx="1"/>
          </p:nvPr>
        </p:nvSpPr>
        <p:spPr/>
        <p:txBody>
          <a:bodyPr>
            <a:normAutofit lnSpcReduction="10000"/>
          </a:bodyPr>
          <a:lstStyle/>
          <a:p>
            <a:r>
              <a:rPr lang="en-US" dirty="0" smtClean="0"/>
              <a:t>Time Series Analysis</a:t>
            </a:r>
          </a:p>
          <a:p>
            <a:r>
              <a:rPr lang="en-US" dirty="0" smtClean="0"/>
              <a:t>Bach </a:t>
            </a:r>
            <a:r>
              <a:rPr lang="en-US" dirty="0" err="1" smtClean="0"/>
              <a:t>Quang</a:t>
            </a:r>
            <a:r>
              <a:rPr lang="en-US" dirty="0" smtClean="0"/>
              <a:t> Minh</a:t>
            </a:r>
          </a:p>
          <a:p>
            <a:r>
              <a:rPr lang="en-US" dirty="0" smtClean="0"/>
              <a:t>ICT2017</a:t>
            </a:r>
          </a:p>
          <a:p>
            <a:r>
              <a:rPr lang="en-US" dirty="0" smtClean="0"/>
              <a:t>Email: </a:t>
            </a:r>
            <a:r>
              <a:rPr lang="en-US" dirty="0" smtClean="0">
                <a:hlinkClick r:id="rId3"/>
              </a:rPr>
              <a:t>minh.bach2017@ict.jvn.edu.vn</a:t>
            </a:r>
            <a:r>
              <a:rPr lang="en-US" dirty="0" smtClean="0"/>
              <a:t> </a:t>
            </a:r>
            <a:endParaRPr lang="en-US" dirty="0"/>
          </a:p>
        </p:txBody>
      </p:sp>
    </p:spTree>
    <p:extLst>
      <p:ext uri="{BB962C8B-B14F-4D97-AF65-F5344CB8AC3E}">
        <p14:creationId xmlns:p14="http://schemas.microsoft.com/office/powerpoint/2010/main" val="3253937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56996"/>
            <a:ext cx="10515600" cy="1325563"/>
          </a:xfrm>
        </p:spPr>
        <p:txBody>
          <a:bodyPr/>
          <a:lstStyle/>
          <a:p>
            <a:pPr algn="ctr"/>
            <a:r>
              <a:rPr lang="en-US" dirty="0" smtClean="0"/>
              <a:t>Models for Stationary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24476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 name="Picture 3" descr="C:\Users\DELL\Google Drive\JVN couse materials\Projects\Practice projects\Time series project\graphs\AR1\ar1fitted.png"/>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791200" cy="3390900"/>
          </a:xfrm>
          <a:prstGeom prst="rect">
            <a:avLst/>
          </a:prstGeom>
          <a:noFill/>
          <a:ln>
            <a:noFill/>
          </a:ln>
        </p:spPr>
      </p:pic>
      <p:pic>
        <p:nvPicPr>
          <p:cNvPr id="6" name="Picture 5" descr="C:\Users\DELL\Google Drive\JVN couse materials\Projects\Practice projects\Time series project\graphs\ARMA66\arma66fit.png"/>
          <p:cNvPicPr/>
          <p:nvPr/>
        </p:nvPicPr>
        <p:blipFill>
          <a:blip r:embed="rId4">
            <a:extLst>
              <a:ext uri="{28A0092B-C50C-407E-A947-70E740481C1C}">
                <a14:useLocalDpi xmlns:a14="http://schemas.microsoft.com/office/drawing/2010/main" val="0"/>
              </a:ext>
            </a:extLst>
          </a:blip>
          <a:srcRect/>
          <a:stretch>
            <a:fillRect/>
          </a:stretch>
        </p:blipFill>
        <p:spPr bwMode="auto">
          <a:xfrm>
            <a:off x="6400800" y="-4762"/>
            <a:ext cx="5791200" cy="3390900"/>
          </a:xfrm>
          <a:prstGeom prst="rect">
            <a:avLst/>
          </a:prstGeom>
          <a:noFill/>
          <a:ln>
            <a:noFill/>
          </a:ln>
        </p:spPr>
      </p:pic>
      <p:pic>
        <p:nvPicPr>
          <p:cNvPr id="7" name="Picture 6" descr="C:\Users\DELL\Google Drive\JVN couse materials\Projects\Practice projects\Time series project\graphs\ARIMA(6,2,6)\arima626fit.png"/>
          <p:cNvPicPr/>
          <p:nvPr/>
        </p:nvPicPr>
        <p:blipFill>
          <a:blip r:embed="rId5">
            <a:extLst>
              <a:ext uri="{28A0092B-C50C-407E-A947-70E740481C1C}">
                <a14:useLocalDpi xmlns:a14="http://schemas.microsoft.com/office/drawing/2010/main" val="0"/>
              </a:ext>
            </a:extLst>
          </a:blip>
          <a:srcRect/>
          <a:stretch>
            <a:fillRect/>
          </a:stretch>
        </p:blipFill>
        <p:spPr bwMode="auto">
          <a:xfrm>
            <a:off x="4483" y="3453373"/>
            <a:ext cx="5791200" cy="3390900"/>
          </a:xfrm>
          <a:prstGeom prst="rect">
            <a:avLst/>
          </a:prstGeom>
          <a:noFill/>
          <a:ln>
            <a:noFill/>
          </a:ln>
        </p:spPr>
      </p:pic>
      <p:pic>
        <p:nvPicPr>
          <p:cNvPr id="8" name="Picture 7" descr="C:\Users\DELL\Google Drive\JVN couse materials\Projects\Practice projects\Time series project\graphs\ARIMA(3,0,3)\fit.png"/>
          <p:cNvPicPr/>
          <p:nvPr/>
        </p:nvPicPr>
        <p:blipFill>
          <a:blip r:embed="rId6">
            <a:extLst>
              <a:ext uri="{28A0092B-C50C-407E-A947-70E740481C1C}">
                <a14:useLocalDpi xmlns:a14="http://schemas.microsoft.com/office/drawing/2010/main" val="0"/>
              </a:ext>
            </a:extLst>
          </a:blip>
          <a:srcRect/>
          <a:stretch>
            <a:fillRect/>
          </a:stretch>
        </p:blipFill>
        <p:spPr bwMode="auto">
          <a:xfrm>
            <a:off x="6400800" y="3453840"/>
            <a:ext cx="5791200" cy="3390900"/>
          </a:xfrm>
          <a:prstGeom prst="rect">
            <a:avLst/>
          </a:prstGeom>
          <a:noFill/>
          <a:ln>
            <a:noFill/>
          </a:ln>
        </p:spPr>
      </p:pic>
    </p:spTree>
    <p:extLst>
      <p:ext uri="{BB962C8B-B14F-4D97-AF65-F5344CB8AC3E}">
        <p14:creationId xmlns:p14="http://schemas.microsoft.com/office/powerpoint/2010/main" val="14803123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5792008" cy="3391373"/>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9992" y="0"/>
            <a:ext cx="5792008" cy="339137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39" y="3447875"/>
            <a:ext cx="5792008" cy="3391373"/>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99992" y="3481429"/>
            <a:ext cx="5792008" cy="3391373"/>
          </a:xfrm>
          <a:prstGeom prst="rect">
            <a:avLst/>
          </a:prstGeom>
        </p:spPr>
      </p:pic>
    </p:spTree>
    <p:extLst>
      <p:ext uri="{BB962C8B-B14F-4D97-AF65-F5344CB8AC3E}">
        <p14:creationId xmlns:p14="http://schemas.microsoft.com/office/powerpoint/2010/main" val="26990383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384" y="54214"/>
            <a:ext cx="5792008" cy="3391373"/>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9992" y="3453609"/>
            <a:ext cx="5792008" cy="3391373"/>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447" y="3458106"/>
            <a:ext cx="5792008" cy="3391373"/>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99992" y="-4999"/>
            <a:ext cx="5792008" cy="3391373"/>
          </a:xfrm>
          <a:prstGeom prst="rect">
            <a:avLst/>
          </a:prstGeom>
        </p:spPr>
      </p:pic>
    </p:spTree>
    <p:extLst>
      <p:ext uri="{BB962C8B-B14F-4D97-AF65-F5344CB8AC3E}">
        <p14:creationId xmlns:p14="http://schemas.microsoft.com/office/powerpoint/2010/main" val="8538124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5792008" cy="3391373"/>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9992" y="3466627"/>
            <a:ext cx="5792008" cy="3391373"/>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466627"/>
            <a:ext cx="5792008" cy="3391373"/>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99992" y="0"/>
            <a:ext cx="5792008" cy="3391373"/>
          </a:xfrm>
          <a:prstGeom prst="rect">
            <a:avLst/>
          </a:prstGeom>
        </p:spPr>
      </p:pic>
    </p:spTree>
    <p:extLst>
      <p:ext uri="{BB962C8B-B14F-4D97-AF65-F5344CB8AC3E}">
        <p14:creationId xmlns:p14="http://schemas.microsoft.com/office/powerpoint/2010/main" val="42367370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5792008" cy="3391373"/>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9992" y="3466627"/>
            <a:ext cx="5792008" cy="3391373"/>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466626"/>
            <a:ext cx="5792008" cy="3391373"/>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96318" y="-4999"/>
            <a:ext cx="5792008" cy="3391373"/>
          </a:xfrm>
          <a:prstGeom prst="rect">
            <a:avLst/>
          </a:prstGeom>
        </p:spPr>
      </p:pic>
    </p:spTree>
    <p:extLst>
      <p:ext uri="{BB962C8B-B14F-4D97-AF65-F5344CB8AC3E}">
        <p14:creationId xmlns:p14="http://schemas.microsoft.com/office/powerpoint/2010/main" val="16945502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8054"/>
            <a:ext cx="10515600" cy="1325563"/>
          </a:xfrm>
        </p:spPr>
        <p:txBody>
          <a:bodyPr/>
          <a:lstStyle/>
          <a:p>
            <a:pPr algn="ctr"/>
            <a:r>
              <a:rPr lang="en-US" dirty="0" smtClean="0"/>
              <a:t>Exponential Smoothing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45481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5792008" cy="3391373"/>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9992" y="0"/>
            <a:ext cx="5792008" cy="3391373"/>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458608"/>
            <a:ext cx="5792008" cy="3391373"/>
          </a:xfrm>
          <a:prstGeom prst="rect">
            <a:avLst/>
          </a:prstGeom>
        </p:spPr>
      </p:pic>
      <p:pic>
        <p:nvPicPr>
          <p:cNvPr id="9" name="Content Placeholder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99992" y="3458608"/>
            <a:ext cx="5792008" cy="3391373"/>
          </a:xfrm>
          <a:prstGeom prst="rect">
            <a:avLst/>
          </a:prstGeom>
        </p:spPr>
      </p:pic>
    </p:spTree>
    <p:extLst>
      <p:ext uri="{BB962C8B-B14F-4D97-AF65-F5344CB8AC3E}">
        <p14:creationId xmlns:p14="http://schemas.microsoft.com/office/powerpoint/2010/main" val="38814717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99042"/>
            <a:ext cx="10515600" cy="1325563"/>
          </a:xfrm>
        </p:spPr>
        <p:txBody>
          <a:bodyPr/>
          <a:lstStyle/>
          <a:p>
            <a:pPr algn="ctr"/>
            <a:r>
              <a:rPr lang="en-US" dirty="0" smtClean="0"/>
              <a:t>Holt Winter</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02209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99996" y="3466627"/>
            <a:ext cx="5792008" cy="3391373"/>
          </a:xfr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5792008" cy="3391373"/>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9992" y="0"/>
            <a:ext cx="5792008" cy="3391373"/>
          </a:xfrm>
          <a:prstGeom prst="rect">
            <a:avLst/>
          </a:prstGeom>
        </p:spPr>
      </p:pic>
    </p:spTree>
    <p:extLst>
      <p:ext uri="{BB962C8B-B14F-4D97-AF65-F5344CB8AC3E}">
        <p14:creationId xmlns:p14="http://schemas.microsoft.com/office/powerpoint/2010/main" val="8165120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Data exploration</a:t>
            </a:r>
          </a:p>
          <a:p>
            <a:r>
              <a:rPr lang="en-US" dirty="0" smtClean="0"/>
              <a:t>Methods</a:t>
            </a:r>
          </a:p>
          <a:p>
            <a:r>
              <a:rPr lang="en-US" dirty="0" smtClean="0"/>
              <a:t>Results</a:t>
            </a:r>
          </a:p>
          <a:p>
            <a:r>
              <a:rPr lang="en-US" dirty="0" smtClean="0"/>
              <a:t>Conclusions</a:t>
            </a:r>
            <a:endParaRPr lang="en-US" dirty="0"/>
          </a:p>
        </p:txBody>
      </p:sp>
    </p:spTree>
    <p:extLst>
      <p:ext uri="{BB962C8B-B14F-4D97-AF65-F5344CB8AC3E}">
        <p14:creationId xmlns:p14="http://schemas.microsoft.com/office/powerpoint/2010/main" val="39883507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37175" y="3254189"/>
            <a:ext cx="6154825" cy="3603812"/>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6051176" cy="3543123"/>
          </a:xfrm>
          <a:prstGeom prst="rect">
            <a:avLst/>
          </a:prstGeom>
        </p:spPr>
      </p:pic>
    </p:spTree>
    <p:extLst>
      <p:ext uri="{BB962C8B-B14F-4D97-AF65-F5344CB8AC3E}">
        <p14:creationId xmlns:p14="http://schemas.microsoft.com/office/powerpoint/2010/main" val="37092919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75731"/>
            <a:ext cx="10515600" cy="1325563"/>
          </a:xfrm>
        </p:spPr>
        <p:txBody>
          <a:bodyPr/>
          <a:lstStyle/>
          <a:p>
            <a:pPr algn="ctr"/>
            <a:r>
              <a:rPr lang="en-US" dirty="0" smtClean="0"/>
              <a:t>GARCH-ARMA-6,6</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78242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6141" y="190314"/>
            <a:ext cx="10739718" cy="6288388"/>
          </a:xfrm>
        </p:spPr>
      </p:pic>
    </p:spTree>
    <p:extLst>
      <p:ext uri="{BB962C8B-B14F-4D97-AF65-F5344CB8AC3E}">
        <p14:creationId xmlns:p14="http://schemas.microsoft.com/office/powerpoint/2010/main" val="10435722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5792008" cy="3391373"/>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9992" y="3466627"/>
            <a:ext cx="5792008" cy="3391373"/>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466627"/>
            <a:ext cx="5792008" cy="3391373"/>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99992" y="-4999"/>
            <a:ext cx="5792008" cy="3391373"/>
          </a:xfrm>
          <a:prstGeom prst="rect">
            <a:avLst/>
          </a:prstGeom>
        </p:spPr>
      </p:pic>
    </p:spTree>
    <p:extLst>
      <p:ext uri="{BB962C8B-B14F-4D97-AF65-F5344CB8AC3E}">
        <p14:creationId xmlns:p14="http://schemas.microsoft.com/office/powerpoint/2010/main" val="33549051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51956" y="365125"/>
            <a:ext cx="9619146" cy="5632263"/>
          </a:xfrm>
        </p:spPr>
      </p:pic>
    </p:spTree>
    <p:extLst>
      <p:ext uri="{BB962C8B-B14F-4D97-AF65-F5344CB8AC3E}">
        <p14:creationId xmlns:p14="http://schemas.microsoft.com/office/powerpoint/2010/main" val="18499310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299130"/>
            <a:ext cx="6078071" cy="355887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6361516" cy="3724835"/>
          </a:xfrm>
          <a:prstGeom prst="rect">
            <a:avLst/>
          </a:prstGeom>
        </p:spPr>
      </p:pic>
    </p:spTree>
    <p:extLst>
      <p:ext uri="{BB962C8B-B14F-4D97-AF65-F5344CB8AC3E}">
        <p14:creationId xmlns:p14="http://schemas.microsoft.com/office/powerpoint/2010/main" val="1902551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3"/>
          <a:stretch>
            <a:fillRect/>
          </a:stretch>
        </p:blipFill>
        <p:spPr>
          <a:xfrm>
            <a:off x="1604682" y="1479690"/>
            <a:ext cx="8614343" cy="5043207"/>
          </a:xfrm>
          <a:prstGeom prst="rect">
            <a:avLst/>
          </a:prstGeom>
        </p:spPr>
      </p:pic>
    </p:spTree>
    <p:extLst>
      <p:ext uri="{BB962C8B-B14F-4D97-AF65-F5344CB8AC3E}">
        <p14:creationId xmlns:p14="http://schemas.microsoft.com/office/powerpoint/2010/main" val="23857514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75731"/>
            <a:ext cx="10515600" cy="1325563"/>
          </a:xfrm>
        </p:spPr>
        <p:txBody>
          <a:bodyPr/>
          <a:lstStyle/>
          <a:p>
            <a:pPr algn="ctr"/>
            <a:r>
              <a:rPr lang="en-US" dirty="0" smtClean="0"/>
              <a:t>Thank You!</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93195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Energy consumption </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261937" y="1848174"/>
            <a:ext cx="11668125" cy="4210050"/>
          </a:xfrm>
          <a:prstGeom prst="rect">
            <a:avLst/>
          </a:prstGeom>
        </p:spPr>
      </p:pic>
    </p:spTree>
    <p:extLst>
      <p:ext uri="{BB962C8B-B14F-4D97-AF65-F5344CB8AC3E}">
        <p14:creationId xmlns:p14="http://schemas.microsoft.com/office/powerpoint/2010/main" val="2903273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1349" y="2080652"/>
            <a:ext cx="5801535" cy="3400900"/>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2894" y="2080652"/>
            <a:ext cx="5801535" cy="3400900"/>
          </a:xfrm>
          <a:prstGeom prst="rect">
            <a:avLst/>
          </a:prstGeom>
        </p:spPr>
      </p:pic>
    </p:spTree>
    <p:extLst>
      <p:ext uri="{BB962C8B-B14F-4D97-AF65-F5344CB8AC3E}">
        <p14:creationId xmlns:p14="http://schemas.microsoft.com/office/powerpoint/2010/main" val="30229361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36569" y="1690688"/>
            <a:ext cx="8718862" cy="5111057"/>
          </a:xfrm>
        </p:spPr>
      </p:pic>
    </p:spTree>
    <p:extLst>
      <p:ext uri="{BB962C8B-B14F-4D97-AF65-F5344CB8AC3E}">
        <p14:creationId xmlns:p14="http://schemas.microsoft.com/office/powerpoint/2010/main" val="26013315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4465" y="2072244"/>
            <a:ext cx="5801535" cy="3400900"/>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072244"/>
            <a:ext cx="5801535" cy="3400900"/>
          </a:xfrm>
          <a:prstGeom prst="rect">
            <a:avLst/>
          </a:prstGeom>
        </p:spPr>
      </p:pic>
    </p:spTree>
    <p:extLst>
      <p:ext uri="{BB962C8B-B14F-4D97-AF65-F5344CB8AC3E}">
        <p14:creationId xmlns:p14="http://schemas.microsoft.com/office/powerpoint/2010/main" val="1602131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Stationarizing</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54204" y="2077007"/>
            <a:ext cx="6656698" cy="3897672"/>
          </a:xfrm>
        </p:spPr>
      </p:pic>
    </p:spTree>
    <p:extLst>
      <p:ext uri="{BB962C8B-B14F-4D97-AF65-F5344CB8AC3E}">
        <p14:creationId xmlns:p14="http://schemas.microsoft.com/office/powerpoint/2010/main" val="30764732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Stationarizing</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81832" y="2211478"/>
            <a:ext cx="5792008" cy="3391373"/>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11477"/>
            <a:ext cx="5792008" cy="3391373"/>
          </a:xfrm>
          <a:prstGeom prst="rect">
            <a:avLst/>
          </a:prstGeom>
        </p:spPr>
      </p:pic>
    </p:spTree>
    <p:extLst>
      <p:ext uri="{BB962C8B-B14F-4D97-AF65-F5344CB8AC3E}">
        <p14:creationId xmlns:p14="http://schemas.microsoft.com/office/powerpoint/2010/main" val="16527797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lstStyle/>
          <a:p>
            <a:r>
              <a:rPr lang="en-US" dirty="0" smtClean="0"/>
              <a:t>AR1</a:t>
            </a:r>
          </a:p>
          <a:p>
            <a:r>
              <a:rPr lang="en-US" dirty="0" smtClean="0"/>
              <a:t>ARMA(6,6)</a:t>
            </a:r>
          </a:p>
          <a:p>
            <a:r>
              <a:rPr lang="en-US" dirty="0" smtClean="0"/>
              <a:t>ARIMA(6,2,6)</a:t>
            </a:r>
          </a:p>
          <a:p>
            <a:r>
              <a:rPr lang="en-US" dirty="0" smtClean="0"/>
              <a:t>ARIMA(3,0,3)</a:t>
            </a:r>
          </a:p>
          <a:p>
            <a:r>
              <a:rPr lang="en-US" dirty="0" smtClean="0"/>
              <a:t>Exponential Smoothing</a:t>
            </a:r>
          </a:p>
          <a:p>
            <a:r>
              <a:rPr lang="en-US" dirty="0" smtClean="0"/>
              <a:t>Holt Winter</a:t>
            </a:r>
          </a:p>
          <a:p>
            <a:r>
              <a:rPr lang="en-US" dirty="0" smtClean="0"/>
              <a:t>GARCH(6,6) – ARMA(6,6)</a:t>
            </a:r>
          </a:p>
        </p:txBody>
      </p:sp>
    </p:spTree>
    <p:extLst>
      <p:ext uri="{BB962C8B-B14F-4D97-AF65-F5344CB8AC3E}">
        <p14:creationId xmlns:p14="http://schemas.microsoft.com/office/powerpoint/2010/main" val="18679122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726</Words>
  <Application>Microsoft Office PowerPoint</Application>
  <PresentationFormat>Widescreen</PresentationFormat>
  <Paragraphs>92</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Energy Consumption</vt:lpstr>
      <vt:lpstr>Outline</vt:lpstr>
      <vt:lpstr>Energy consumption </vt:lpstr>
      <vt:lpstr>Data exploration </vt:lpstr>
      <vt:lpstr>Data exploration</vt:lpstr>
      <vt:lpstr>Data exploration</vt:lpstr>
      <vt:lpstr>Stationarizing</vt:lpstr>
      <vt:lpstr>Stationarizing</vt:lpstr>
      <vt:lpstr>Methods</vt:lpstr>
      <vt:lpstr>Models for Stationary</vt:lpstr>
      <vt:lpstr>PowerPoint Presentation</vt:lpstr>
      <vt:lpstr>PowerPoint Presentation</vt:lpstr>
      <vt:lpstr>PowerPoint Presentation</vt:lpstr>
      <vt:lpstr>PowerPoint Presentation</vt:lpstr>
      <vt:lpstr>PowerPoint Presentation</vt:lpstr>
      <vt:lpstr>Exponential Smoothing</vt:lpstr>
      <vt:lpstr>PowerPoint Presentation</vt:lpstr>
      <vt:lpstr>Holt Winter</vt:lpstr>
      <vt:lpstr>PowerPoint Presentation</vt:lpstr>
      <vt:lpstr>PowerPoint Presentation</vt:lpstr>
      <vt:lpstr>GARCH-ARMA-6,6</vt:lpstr>
      <vt:lpstr>PowerPoint Presentation</vt:lpstr>
      <vt:lpstr>PowerPoint Presentation</vt:lpstr>
      <vt:lpstr>PowerPoint Presentation</vt:lpstr>
      <vt:lpstr>PowerPoint Presentation</vt:lpstr>
      <vt:lpstr>Results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17</cp:revision>
  <dcterms:created xsi:type="dcterms:W3CDTF">2018-03-29T17:15:04Z</dcterms:created>
  <dcterms:modified xsi:type="dcterms:W3CDTF">2018-04-02T10:16:37Z</dcterms:modified>
</cp:coreProperties>
</file>