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886" r:id="rId2"/>
    <p:sldId id="874" r:id="rId3"/>
    <p:sldId id="865" r:id="rId4"/>
    <p:sldId id="867" r:id="rId5"/>
    <p:sldId id="868" r:id="rId6"/>
    <p:sldId id="885" r:id="rId7"/>
    <p:sldId id="869" r:id="rId8"/>
    <p:sldId id="884" r:id="rId9"/>
    <p:sldId id="875" r:id="rId10"/>
    <p:sldId id="879" r:id="rId11"/>
    <p:sldId id="880" r:id="rId12"/>
    <p:sldId id="881" r:id="rId13"/>
    <p:sldId id="882" r:id="rId14"/>
    <p:sldId id="876" r:id="rId15"/>
    <p:sldId id="877" r:id="rId16"/>
    <p:sldId id="870" r:id="rId17"/>
    <p:sldId id="872" r:id="rId18"/>
    <p:sldId id="883" r:id="rId1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th, Tim [ISBA]" initials="ST[" lastIdx="4" clrIdx="0">
    <p:extLst>
      <p:ext uri="{19B8F6BF-5375-455C-9EA6-DF929625EA0E}">
        <p15:presenceInfo xmlns:p15="http://schemas.microsoft.com/office/powerpoint/2012/main" userId="S::timsmith@iastate.edu::f31654f8-e825-44b9-9f42-ae59432b1e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F5F5F5"/>
    <a:srgbClr val="FF6600"/>
    <a:srgbClr val="FF9966"/>
    <a:srgbClr val="ECEAD1"/>
    <a:srgbClr val="7B34AE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362AB-160D-22CF-92B8-CD6BCACEB400}" v="30" dt="2025-10-20T04:08:04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 autoAdjust="0"/>
    <p:restoredTop sz="94523" autoAdjust="0"/>
  </p:normalViewPr>
  <p:slideViewPr>
    <p:cSldViewPr snapToGrid="0" snapToObjects="1">
      <p:cViewPr varScale="1">
        <p:scale>
          <a:sx n="107" d="100"/>
          <a:sy n="107" d="100"/>
        </p:scale>
        <p:origin x="9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94" d="100"/>
          <a:sy n="194" d="100"/>
        </p:scale>
        <p:origin x="1518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031984646740334E-2"/>
          <c:y val="0.11762347473657328"/>
          <c:w val="0.89618668230570264"/>
          <c:h val="0.59248268951357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Bar plot of F1 Score for various models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3C-4A80-86A2-9BAB3B77865C}"/>
              </c:ext>
            </c:extLst>
          </c:dPt>
          <c:cat>
            <c:strRef>
              <c:f>Sheet1!$A$2:$A$11</c:f>
              <c:strCache>
                <c:ptCount val="10"/>
                <c:pt idx="0">
                  <c:v>Logistic_HPT</c:v>
                </c:pt>
                <c:pt idx="1">
                  <c:v>KNN</c:v>
                </c:pt>
                <c:pt idx="2">
                  <c:v>SVM_Linear</c:v>
                </c:pt>
                <c:pt idx="3">
                  <c:v>SVM_RBF</c:v>
                </c:pt>
                <c:pt idx="4">
                  <c:v>DecisionTree_HPT</c:v>
                </c:pt>
                <c:pt idx="5">
                  <c:v>Random Forest</c:v>
                </c:pt>
                <c:pt idx="6">
                  <c:v>AdaBoost</c:v>
                </c:pt>
                <c:pt idx="7">
                  <c:v>GradientBoost</c:v>
                </c:pt>
                <c:pt idx="8">
                  <c:v>XGBoost</c:v>
                </c:pt>
                <c:pt idx="9">
                  <c:v>Neural Network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0.89</c:v>
                </c:pt>
                <c:pt idx="1">
                  <c:v>0.77</c:v>
                </c:pt>
                <c:pt idx="2">
                  <c:v>0.88</c:v>
                </c:pt>
                <c:pt idx="3">
                  <c:v>0.87</c:v>
                </c:pt>
                <c:pt idx="4">
                  <c:v>0.9</c:v>
                </c:pt>
                <c:pt idx="5">
                  <c:v>0.9</c:v>
                </c:pt>
                <c:pt idx="6">
                  <c:v>0.88</c:v>
                </c:pt>
                <c:pt idx="7">
                  <c:v>0.9</c:v>
                </c:pt>
                <c:pt idx="8">
                  <c:v>0.89</c:v>
                </c:pt>
                <c:pt idx="9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3C-4A80-86A2-9BAB3B778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1571840"/>
        <c:axId val="61573376"/>
      </c:barChart>
      <c:catAx>
        <c:axId val="6157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73376"/>
        <c:crosses val="autoZero"/>
        <c:auto val="1"/>
        <c:lblAlgn val="ctr"/>
        <c:lblOffset val="100"/>
        <c:noMultiLvlLbl val="0"/>
      </c:catAx>
      <c:valAx>
        <c:axId val="6157337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7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376C-9A93-4286-A919-CFCA4B03E74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50BC1-4EC3-450B-9FF3-D8E80A33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8485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8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918853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00100"/>
            <a:ext cx="37338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2712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51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715001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665039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515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20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3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44481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73608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18398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463943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2540780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0849613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861547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1553838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3492334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633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94096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87613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737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59150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38717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41457225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51976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879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630040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9579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3863408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7146521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72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86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361065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654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948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4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11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0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178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931094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708275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1134965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245947"/>
            <a:ext cx="8223161" cy="3086100"/>
          </a:xfrm>
        </p:spPr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715000" y="4667066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bg1"/>
                </a:solidFill>
              </a:rPr>
              <a:t>Ivy College of Business</a:t>
            </a:r>
          </a:p>
        </p:txBody>
      </p:sp>
    </p:spTree>
    <p:extLst>
      <p:ext uri="{BB962C8B-B14F-4D97-AF65-F5344CB8AC3E}">
        <p14:creationId xmlns:p14="http://schemas.microsoft.com/office/powerpoint/2010/main" val="22597852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568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8102E"/>
              </a:buClr>
              <a:defRPr/>
            </a:lvl1pPr>
            <a:lvl2pPr>
              <a:buClr>
                <a:srgbClr val="C8102E"/>
              </a:buClr>
              <a:defRPr/>
            </a:lvl2pPr>
            <a:lvl3pPr>
              <a:buClr>
                <a:srgbClr val="C8102E"/>
              </a:buClr>
              <a:defRPr/>
            </a:lvl3pPr>
            <a:lvl4pPr>
              <a:buClr>
                <a:srgbClr val="C8102E"/>
              </a:buClr>
              <a:defRPr/>
            </a:lvl4pPr>
            <a:lvl5pPr>
              <a:buClr>
                <a:srgbClr val="C8102E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28625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CA39A"/>
                </a:solidFill>
              </a:defRPr>
            </a:lvl1pPr>
          </a:lstStyle>
          <a:p>
            <a:fld id="{179A9A4E-4C82-4D44-9372-C31BB381809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4743450"/>
            <a:ext cx="2438400" cy="285750"/>
          </a:xfrm>
        </p:spPr>
        <p:txBody>
          <a:bodyPr/>
          <a:lstStyle>
            <a:lvl1pPr marL="0" indent="0" algn="r">
              <a:buNone/>
              <a:defRPr sz="1600" b="1" i="0" baseline="0">
                <a:solidFill>
                  <a:schemeClr val="bg1"/>
                </a:solidFill>
                <a:latin typeface="Univers 65" charset="0"/>
                <a:ea typeface="Univers 65" charset="0"/>
                <a:cs typeface="Univers 65" charset="0"/>
              </a:defRPr>
            </a:lvl1pPr>
          </a:lstStyle>
          <a:p>
            <a:pPr lvl="0"/>
            <a:r>
              <a:rPr lang="en-US"/>
              <a:t>Unit Name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92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13867" y="669133"/>
            <a:ext cx="6316266" cy="994172"/>
          </a:xfrm>
        </p:spPr>
        <p:txBody>
          <a:bodyPr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47892" y="2298461"/>
            <a:ext cx="930728" cy="617934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106636" y="2298461"/>
            <a:ext cx="930728" cy="617934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665381" y="2298461"/>
            <a:ext cx="930728" cy="617934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274" y="3618142"/>
            <a:ext cx="2343070" cy="3471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94696" y="3618142"/>
            <a:ext cx="2354609" cy="34719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53658" y="3618142"/>
            <a:ext cx="2343070" cy="3471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856" y="1768505"/>
            <a:ext cx="1828800" cy="15144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0469" y="1898878"/>
            <a:ext cx="1643063" cy="145732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9206" y="1815792"/>
            <a:ext cx="1743075" cy="154305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7274" y="3960573"/>
            <a:ext cx="2343070" cy="34719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94696" y="3960573"/>
            <a:ext cx="2354609" cy="34719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953658" y="3960573"/>
            <a:ext cx="2343070" cy="34719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675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48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2" r:id="rId19"/>
    <p:sldLayoutId id="2147483683" r:id="rId20"/>
    <p:sldLayoutId id="2147483685" r:id="rId21"/>
    <p:sldLayoutId id="2147483686" r:id="rId22"/>
    <p:sldLayoutId id="2147483690" r:id="rId23"/>
    <p:sldLayoutId id="214748369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  <p:sldLayoutId id="2147483764" r:id="rId47"/>
    <p:sldLayoutId id="2147483765" r:id="rId48"/>
    <p:sldLayoutId id="2147483766" r:id="rId49"/>
    <p:sldLayoutId id="2147483767" r:id="rId50"/>
    <p:sldLayoutId id="2147483768" r:id="rId51"/>
    <p:sldLayoutId id="2147483769" r:id="rId52"/>
    <p:sldLayoutId id="2147483770" r:id="rId53"/>
    <p:sldLayoutId id="2147483771" r:id="rId54"/>
    <p:sldLayoutId id="2147483772" r:id="rId55"/>
    <p:sldLayoutId id="2147483773" r:id="rId56"/>
    <p:sldLayoutId id="2147483774" r:id="rId57"/>
    <p:sldLayoutId id="2147483775" r:id="rId58"/>
    <p:sldLayoutId id="2147483776" r:id="rId59"/>
    <p:sldLayoutId id="2147483777" r:id="rId60"/>
    <p:sldLayoutId id="2147483778" r:id="rId61"/>
    <p:sldLayoutId id="2147483779" r:id="rId62"/>
    <p:sldLayoutId id="2147483780" r:id="rId63"/>
    <p:sldLayoutId id="2147483781" r:id="rId64"/>
    <p:sldLayoutId id="2147483782" r:id="rId65"/>
    <p:sldLayoutId id="2147483783" r:id="rId66"/>
    <p:sldLayoutId id="2147483784" r:id="rId6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7256375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798FA-F656-7262-3ACE-882C0F175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553"/>
            <a:ext cx="9144000" cy="454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 descr="A white grid with black lines&#10;&#10;AI-generated content may be incorrect.">
            <a:extLst>
              <a:ext uri="{FF2B5EF4-FFF2-40B4-BE49-F238E27FC236}">
                <a16:creationId xmlns:a16="http://schemas.microsoft.com/office/drawing/2014/main" id="{6E3A0F8B-D9AA-09DC-AA09-10E0E278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683" y="3176211"/>
            <a:ext cx="2323690" cy="14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3583" y="183991"/>
            <a:ext cx="6316266" cy="9941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6747"/>
                </a:solidFill>
              </a:rPr>
              <a:t>Data imbalance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013" y="2367128"/>
            <a:ext cx="1321332" cy="466089"/>
          </a:xfrm>
        </p:spPr>
        <p:txBody>
          <a:bodyPr/>
          <a:lstStyle/>
          <a:p>
            <a:r>
              <a:rPr lang="en-US" sz="2400" dirty="0"/>
              <a:t>12330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830332" y="2450305"/>
            <a:ext cx="1321332" cy="401795"/>
          </a:xfrm>
        </p:spPr>
        <p:txBody>
          <a:bodyPr/>
          <a:lstStyle/>
          <a:p>
            <a:r>
              <a:rPr lang="en-US" sz="2400" dirty="0"/>
              <a:t>10422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457950" y="2298461"/>
            <a:ext cx="1138159" cy="617934"/>
          </a:xfrm>
        </p:spPr>
        <p:txBody>
          <a:bodyPr/>
          <a:lstStyle/>
          <a:p>
            <a:r>
              <a:rPr lang="en-US" sz="2400" dirty="0"/>
              <a:t>1908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7274" y="3618142"/>
            <a:ext cx="2343070" cy="347195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TOTAL records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94696" y="3618142"/>
            <a:ext cx="2354609" cy="34719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MAJORITY CLASS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53658" y="3618142"/>
            <a:ext cx="2343070" cy="347195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MINORITY class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47274" y="3960573"/>
            <a:ext cx="2343070" cy="34719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/>
              <a:t>Both the classes combined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94696" y="3960573"/>
            <a:ext cx="2354609" cy="34719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Revenue- False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953658" y="3960573"/>
            <a:ext cx="2343070" cy="347195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Revenue- True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BAFFE-1657-C1B6-6645-8950515F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27201"/>
            <a:ext cx="9144000" cy="4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D3CDF03-6B19-AD2C-83F0-DE3159EEA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086" y="112712"/>
            <a:ext cx="7766220" cy="4119473"/>
          </a:xfrm>
        </p:spPr>
      </p:pic>
    </p:spTree>
    <p:extLst>
      <p:ext uri="{BB962C8B-B14F-4D97-AF65-F5344CB8AC3E}">
        <p14:creationId xmlns:p14="http://schemas.microsoft.com/office/powerpoint/2010/main" val="260446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2530212-6EB5-5456-3A10-A903873AE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62" y="255587"/>
            <a:ext cx="8441528" cy="4244976"/>
          </a:xfrm>
        </p:spPr>
      </p:pic>
    </p:spTree>
    <p:extLst>
      <p:ext uri="{BB962C8B-B14F-4D97-AF65-F5344CB8AC3E}">
        <p14:creationId xmlns:p14="http://schemas.microsoft.com/office/powerpoint/2010/main" val="334246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1BFF63-9573-D8EC-3611-26D15765F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74" y="71438"/>
            <a:ext cx="8855913" cy="4560887"/>
          </a:xfrm>
        </p:spPr>
      </p:pic>
    </p:spTree>
    <p:extLst>
      <p:ext uri="{BB962C8B-B14F-4D97-AF65-F5344CB8AC3E}">
        <p14:creationId xmlns:p14="http://schemas.microsoft.com/office/powerpoint/2010/main" val="4194053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Graphs- </a:t>
            </a:r>
            <a:r>
              <a:rPr lang="en-IN" sz="3100" b="0" dirty="0"/>
              <a:t>Bar plot of F1 Score for various models</a:t>
            </a:r>
            <a:br>
              <a:rPr lang="en-IN" sz="3200" dirty="0"/>
            </a:b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4BFB46E-687C-9FBC-AA34-B656717BC1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057" y="1177132"/>
          <a:ext cx="7886700" cy="326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491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9DBE-BE64-0BF0-8997-12077932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19" y="216694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MODEL SELECTION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1D1AD8-AF27-532C-AF44-1AA8C8432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" y="1376067"/>
            <a:ext cx="4579144" cy="263378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81A43E-55A0-38E4-8AFC-C723206F24E8}"/>
              </a:ext>
            </a:extLst>
          </p:cNvPr>
          <p:cNvSpPr txBox="1"/>
          <p:nvPr/>
        </p:nvSpPr>
        <p:spPr>
          <a:xfrm>
            <a:off x="4907756" y="1471613"/>
            <a:ext cx="2857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5422B0-8516-DBB1-5433-F2D75BFEA896}"/>
              </a:ext>
            </a:extLst>
          </p:cNvPr>
          <p:cNvSpPr txBox="1"/>
          <p:nvPr/>
        </p:nvSpPr>
        <p:spPr>
          <a:xfrm>
            <a:off x="4893468" y="1778838"/>
            <a:ext cx="3157538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Gradient Boost seems to be the best model for our dataset.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7E321-98A0-1273-2E7F-78D5C4EA73EC}"/>
              </a:ext>
            </a:extLst>
          </p:cNvPr>
          <p:cNvSpPr txBox="1"/>
          <p:nvPr/>
        </p:nvSpPr>
        <p:spPr>
          <a:xfrm>
            <a:off x="4907756" y="2657475"/>
            <a:ext cx="16502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Best F1-Score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B6E14-7F2F-1581-8B23-3063D088C020}"/>
              </a:ext>
            </a:extLst>
          </p:cNvPr>
          <p:cNvSpPr txBox="1"/>
          <p:nvPr/>
        </p:nvSpPr>
        <p:spPr>
          <a:xfrm>
            <a:off x="4907756" y="2942637"/>
            <a:ext cx="297894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1400" dirty="0"/>
              <a:t>F1-score = 0.90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9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52168-4AAF-D989-E182-C66D10A12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128713"/>
            <a:ext cx="4628813" cy="34877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B7B32-53C6-E19C-E28D-DD8E52CD40FE}"/>
              </a:ext>
            </a:extLst>
          </p:cNvPr>
          <p:cNvSpPr txBox="1"/>
          <p:nvPr/>
        </p:nvSpPr>
        <p:spPr>
          <a:xfrm>
            <a:off x="4943475" y="1949251"/>
            <a:ext cx="4071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Positives-   </a:t>
            </a:r>
            <a:r>
              <a:rPr lang="en-US" dirty="0"/>
              <a:t>424</a:t>
            </a:r>
          </a:p>
          <a:p>
            <a:r>
              <a:rPr lang="en-US" b="1" dirty="0"/>
              <a:t>False Positives- </a:t>
            </a:r>
            <a:r>
              <a:rPr lang="en-US" dirty="0"/>
              <a:t>246</a:t>
            </a:r>
          </a:p>
          <a:p>
            <a:r>
              <a:rPr lang="en-US" b="1" dirty="0"/>
              <a:t>False Negatives-</a:t>
            </a:r>
            <a:r>
              <a:rPr lang="en-US" dirty="0"/>
              <a:t>151</a:t>
            </a:r>
          </a:p>
          <a:p>
            <a:r>
              <a:rPr lang="en-US" b="1" dirty="0"/>
              <a:t>True Negatives- </a:t>
            </a:r>
            <a:r>
              <a:rPr lang="en-US" dirty="0"/>
              <a:t>2878</a:t>
            </a:r>
          </a:p>
        </p:txBody>
      </p:sp>
    </p:spTree>
    <p:extLst>
      <p:ext uri="{BB962C8B-B14F-4D97-AF65-F5344CB8AC3E}">
        <p14:creationId xmlns:p14="http://schemas.microsoft.com/office/powerpoint/2010/main" val="395486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0969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255" y="1545829"/>
            <a:ext cx="5344319" cy="2590403"/>
          </a:xfrm>
        </p:spPr>
        <p:txBody>
          <a:bodyPr>
            <a:normAutofit/>
          </a:bodyPr>
          <a:lstStyle/>
          <a:p>
            <a:r>
              <a:rPr lang="en-US" sz="1600" dirty="0"/>
              <a:t>The predictive model for client purchase intent can be integrated into the product suggestion system on the e-commerce website.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Further research can be conducted to discover whether recommending products based on consumer intents promotes higher sales. </a:t>
            </a:r>
          </a:p>
        </p:txBody>
      </p:sp>
      <p:pic>
        <p:nvPicPr>
          <p:cNvPr id="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B34E31E-4F6A-E6B9-DBF5-1583EFB5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1" y="1602979"/>
            <a:ext cx="2627658" cy="17341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190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7AFF-FDFD-D763-95BF-FBE13EF2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SCOPE-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B6FF-D0DF-D4CB-7513-C13DD61E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780" y="1369219"/>
            <a:ext cx="4550569" cy="2452687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For example, offering discounts to clients who have low buy intent may motivate them to make a purchase. </a:t>
            </a:r>
          </a:p>
          <a:p>
            <a:r>
              <a:rPr lang="en-US" sz="1700" dirty="0"/>
              <a:t>Additionally, improved hyperparameter optimization and the exploration of reinforcement learning approaches for comparison could be pursued.</a:t>
            </a:r>
          </a:p>
          <a:p>
            <a:r>
              <a:rPr lang="en-US" sz="1700" dirty="0"/>
              <a:t> Furthermore, future study may involve using larger datasets to evaluate model performance.</a:t>
            </a:r>
            <a:endParaRPr lang="en-IN" sz="1700" dirty="0"/>
          </a:p>
          <a:p>
            <a:endParaRPr lang="en-US" dirty="0"/>
          </a:p>
        </p:txBody>
      </p:sp>
      <p:pic>
        <p:nvPicPr>
          <p:cNvPr id="4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5D105E8-EA0A-BD71-C792-CE6C90FB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9107"/>
            <a:ext cx="3186159" cy="196002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872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A22-E935-7ADA-CFA5-276B7842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0486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9298C-B279-C55C-E60D-A6F3F7B97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8706"/>
            <a:ext cx="7886700" cy="3554017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EXISTING SOLUTION 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MODELLING TECHNIQUES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FUTURE SCOPE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8" y="273844"/>
            <a:ext cx="8272462" cy="994172"/>
          </a:xfrm>
        </p:spPr>
        <p:txBody>
          <a:bodyPr/>
          <a:lstStyle/>
          <a:p>
            <a:r>
              <a:rPr lang="en-US" sz="28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" y="1268016"/>
            <a:ext cx="6479381" cy="3386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  </a:t>
            </a:r>
            <a:r>
              <a:rPr lang="en-US" sz="1800" b="1" dirty="0">
                <a:solidFill>
                  <a:schemeClr val="tx1"/>
                </a:solidFill>
              </a:rPr>
              <a:t>Why Online Shoppers dataset?</a:t>
            </a:r>
          </a:p>
          <a:p>
            <a:r>
              <a:rPr lang="en-US" sz="1600" dirty="0">
                <a:solidFill>
                  <a:schemeClr val="tx1"/>
                </a:solidFill>
              </a:rPr>
              <a:t>Online businesses find it very valuable to be able to foresee the purchase intentions of their customers in the fast-paced world of e-commerce. </a:t>
            </a:r>
          </a:p>
          <a:p>
            <a:r>
              <a:rPr lang="en-US" sz="1600" dirty="0">
                <a:solidFill>
                  <a:schemeClr val="tx1"/>
                </a:solidFill>
              </a:rPr>
              <a:t>To predict whether or not a potential consumer will make a purchase by utilizing data and machine learning concepts.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Our goal is to give e-commerce platforms predictive insights through user activity analysis that they can utilize to improve user experiences and increase revenue.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resentation PNG Transparent Images - PNG All">
            <a:extLst>
              <a:ext uri="{FF2B5EF4-FFF2-40B4-BE49-F238E27FC236}">
                <a16:creationId xmlns:a16="http://schemas.microsoft.com/office/drawing/2014/main" id="{A12ADEEB-577F-B85A-5F23-3E6154058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4" y="1943099"/>
            <a:ext cx="1914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Step #1: Create a Problem Statement">
            <a:extLst>
              <a:ext uri="{FF2B5EF4-FFF2-40B4-BE49-F238E27FC236}">
                <a16:creationId xmlns:a16="http://schemas.microsoft.com/office/drawing/2014/main" id="{9014F2BC-4FB7-3A6C-37B4-995A89BA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1" y="819151"/>
            <a:ext cx="1914526" cy="84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9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Statistics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6C324F-162A-FC18-8B36-17C3B9D08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35845"/>
            <a:ext cx="8043863" cy="356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6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273844"/>
            <a:ext cx="8236744" cy="994172"/>
          </a:xfrm>
        </p:spPr>
        <p:txBody>
          <a:bodyPr>
            <a:normAutofit/>
          </a:bodyPr>
          <a:lstStyle/>
          <a:p>
            <a:r>
              <a:rPr lang="en-US" sz="2800" dirty="0"/>
              <a:t>BUSINESS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497807"/>
            <a:ext cx="5757863" cy="2874169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+mn-lt"/>
              </a:rPr>
              <a:t>The primary business issue is the e-commerce company's low sales conversion rates. </a:t>
            </a:r>
          </a:p>
          <a:p>
            <a:r>
              <a:rPr lang="en-US" sz="1600" b="0" i="0" dirty="0">
                <a:solidFill>
                  <a:srgbClr val="374151"/>
                </a:solidFill>
                <a:effectLst/>
                <a:latin typeface="+mn-lt"/>
              </a:rPr>
              <a:t>The lack of personalization and predictive insights limits the effectiveness of resource allocation. </a:t>
            </a:r>
            <a:endParaRPr lang="en-US" sz="1600" dirty="0">
              <a:solidFill>
                <a:srgbClr val="374151"/>
              </a:solidFill>
              <a:latin typeface="+mn-lt"/>
            </a:endParaRPr>
          </a:p>
          <a:p>
            <a:r>
              <a:rPr lang="en-US" sz="1600" dirty="0">
                <a:solidFill>
                  <a:srgbClr val="374151"/>
                </a:solidFill>
                <a:latin typeface="+mn-lt"/>
              </a:rPr>
              <a:t>Can we forecast a user's likelihood of making a purchase from clickstream and session data when they visit an e-commerce website?</a:t>
            </a:r>
          </a:p>
          <a:p>
            <a:endParaRPr lang="en-IN" dirty="0"/>
          </a:p>
        </p:txBody>
      </p:sp>
      <p:pic>
        <p:nvPicPr>
          <p:cNvPr id="3074" name="Picture 2" descr="Problem Statement Images - Free Download on Freepik">
            <a:extLst>
              <a:ext uri="{FF2B5EF4-FFF2-40B4-BE49-F238E27FC236}">
                <a16:creationId xmlns:a16="http://schemas.microsoft.com/office/drawing/2014/main" id="{690E2579-98CE-D841-77D5-A2EF37E0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320" y="900113"/>
            <a:ext cx="2859882" cy="30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57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DE81-31EB-DA98-0489-CF2F1BEC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EXISTING SOLUTION &amp; NECESSITY FOR A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046-A508-C918-5F3B-57FA2F094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6152"/>
            <a:ext cx="7886700" cy="3263504"/>
          </a:xfrm>
        </p:spPr>
        <p:txBody>
          <a:bodyPr>
            <a:normAutofit/>
          </a:bodyPr>
          <a:lstStyle/>
          <a:p>
            <a:r>
              <a:rPr lang="en-US" sz="1600" dirty="0"/>
              <a:t>According to the research done, </a:t>
            </a:r>
            <a:r>
              <a:rPr lang="en-US" sz="1600" dirty="0">
                <a:hlinkClick r:id="rId2"/>
              </a:rPr>
              <a:t>Link to the Paper</a:t>
            </a:r>
            <a:r>
              <a:rPr lang="en-US" sz="1600" dirty="0"/>
              <a:t>, they have used the Random Forest model and Naïve Bayes model</a:t>
            </a:r>
          </a:p>
          <a:p>
            <a:r>
              <a:rPr lang="en-US" sz="1600" dirty="0"/>
              <a:t>The main drawback is that, no other models were explored in this paper</a:t>
            </a:r>
          </a:p>
          <a:p>
            <a:r>
              <a:rPr lang="en-US" sz="1600" dirty="0"/>
              <a:t>In our project, we were able to achieve better Predictive model having higher F1-score, using Ensemble techniques. </a:t>
            </a:r>
          </a:p>
        </p:txBody>
      </p:sp>
    </p:spTree>
    <p:extLst>
      <p:ext uri="{BB962C8B-B14F-4D97-AF65-F5344CB8AC3E}">
        <p14:creationId xmlns:p14="http://schemas.microsoft.com/office/powerpoint/2010/main" val="3680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82" y="269082"/>
            <a:ext cx="7886700" cy="994172"/>
          </a:xfrm>
        </p:spPr>
        <p:txBody>
          <a:bodyPr>
            <a:normAutofit/>
          </a:bodyPr>
          <a:lstStyle/>
          <a:p>
            <a:r>
              <a:rPr lang="en-US" sz="2800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B9FE-521D-9BEF-B853-12D6A221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" y="1271985"/>
            <a:ext cx="9144000" cy="3263504"/>
          </a:xfrm>
        </p:spPr>
        <p:txBody>
          <a:bodyPr>
            <a:normAutofit/>
          </a:bodyPr>
          <a:lstStyle/>
          <a:p>
            <a:r>
              <a:rPr lang="en-US" sz="1600" dirty="0"/>
              <a:t>Our approach to anticipating client purchase intents is a well-structured procedure that adheres to industry best practices in data science and machine learning</a:t>
            </a:r>
          </a:p>
          <a:p>
            <a:r>
              <a:rPr lang="en-IN" sz="1600" dirty="0"/>
              <a:t>Which involves </a:t>
            </a:r>
            <a:r>
              <a:rPr lang="en-US" sz="1600" dirty="0"/>
              <a:t>data preprocessing, feature engineering, and model selection. We'll train and assess multiple machine learning models, as well as fine-tune hyperparameters. </a:t>
            </a:r>
          </a:p>
          <a:p>
            <a:r>
              <a:rPr lang="en-US" sz="1600" dirty="0"/>
              <a:t>To forecast client purchase intentions, the best-performing model will be chosen which will provide a real-time individualized user experience after deployment and can be enhanced for customer segmentation, inventory management, fraud detection, and market research applications.</a:t>
            </a:r>
            <a:r>
              <a:rPr lang="en-IN" sz="16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5453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57A8-6293-81BB-7D5A-17FC1072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9531"/>
            <a:ext cx="7886700" cy="704850"/>
          </a:xfrm>
        </p:spPr>
        <p:txBody>
          <a:bodyPr/>
          <a:lstStyle/>
          <a:p>
            <a:r>
              <a:rPr lang="en-ZA" sz="2800" b="1" dirty="0"/>
              <a:t>Understanding Source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B779-B132-56FE-08A5-C93E6FD61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594" y="764380"/>
            <a:ext cx="4957763" cy="3471863"/>
          </a:xfrm>
        </p:spPr>
        <p:txBody>
          <a:bodyPr>
            <a:normAutofit fontScale="92500" lnSpcReduction="20000"/>
          </a:bodyPr>
          <a:lstStyle/>
          <a:p>
            <a:r>
              <a:rPr lang="en-ZA" sz="2000" b="1" noProof="1"/>
              <a:t>What source? </a:t>
            </a:r>
            <a:endParaRPr lang="en-US" sz="2000" b="1" dirty="0"/>
          </a:p>
          <a:p>
            <a:pPr marL="0" indent="0" algn="just">
              <a:buNone/>
            </a:pPr>
            <a:r>
              <a:rPr lang="en-ZA" sz="1300" i="1" cap="all" noProof="1">
                <a:latin typeface="Bahnschrift" panose="020B0502040204020203" pitchFamily="34" charset="0"/>
              </a:rPr>
              <a:t>UCI ML repository</a:t>
            </a:r>
            <a:r>
              <a:rPr lang="en-ZA" sz="1300" cap="all" noProof="1"/>
              <a:t>:  </a:t>
            </a:r>
            <a:r>
              <a:rPr lang="en-ZA" sz="1300" noProof="1"/>
              <a:t>An open-source repository which provides a</a:t>
            </a:r>
          </a:p>
          <a:p>
            <a:pPr marL="0" indent="0" algn="just">
              <a:buNone/>
            </a:pPr>
            <a:r>
              <a:rPr lang="en-ZA" sz="1300" noProof="1"/>
              <a:t>diverse range of datasets for Analysis</a:t>
            </a:r>
          </a:p>
          <a:p>
            <a:pPr marL="0" indent="0" algn="just">
              <a:buNone/>
            </a:pPr>
            <a:endParaRPr lang="en-ZA" sz="1300" noProof="1"/>
          </a:p>
          <a:p>
            <a:pPr marL="0" indent="0" algn="just">
              <a:buNone/>
            </a:pPr>
            <a:r>
              <a:rPr lang="en-ZA" sz="1300" i="1" noProof="1">
                <a:latin typeface="Bahnschrift" panose="020B0502040204020203" pitchFamily="34" charset="0"/>
              </a:rPr>
              <a:t>Online Shoppers Purchase Intention Data</a:t>
            </a:r>
            <a:r>
              <a:rPr lang="en-ZA" sz="1300" noProof="1"/>
              <a:t>: Dataset collected by C.</a:t>
            </a:r>
          </a:p>
          <a:p>
            <a:pPr marL="0" indent="0" algn="just">
              <a:buNone/>
            </a:pPr>
            <a:r>
              <a:rPr lang="en-ZA" sz="1300" noProof="1"/>
              <a:t>Sakar and Yomi Kastro, Turkey.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ZA" sz="2000" b="1" dirty="0">
                <a:ea typeface="+mn-lt"/>
                <a:cs typeface="+mn-lt"/>
              </a:rPr>
              <a:t>What type is our source data?</a:t>
            </a:r>
          </a:p>
          <a:p>
            <a:pPr marL="0" indent="0">
              <a:buNone/>
            </a:pPr>
            <a:r>
              <a:rPr lang="en-ZA" sz="1300" dirty="0">
                <a:ea typeface="+mn-lt"/>
                <a:cs typeface="+mn-lt"/>
              </a:rPr>
              <a:t>Binary classification data , with a target column of</a:t>
            </a:r>
          </a:p>
          <a:p>
            <a:pPr marL="0" indent="0">
              <a:buNone/>
            </a:pPr>
            <a:r>
              <a:rPr lang="en-ZA" sz="1300" dirty="0">
                <a:ea typeface="+mn-lt"/>
                <a:cs typeface="+mn-lt"/>
              </a:rPr>
              <a:t>cardinality 2 </a:t>
            </a:r>
            <a:endParaRPr lang="en-US" sz="13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ZA" sz="1300" dirty="0">
                <a:ea typeface="+mn-lt"/>
                <a:cs typeface="+mn-lt"/>
              </a:rPr>
              <a:t>Target contains 2 possible outcomes</a:t>
            </a:r>
          </a:p>
          <a:p>
            <a:pPr marL="342900" indent="-342900">
              <a:buAutoNum type="arabicPeriod"/>
            </a:pPr>
            <a:r>
              <a:rPr lang="en-ZA" sz="1300" dirty="0">
                <a:ea typeface="+mn-lt"/>
                <a:cs typeface="+mn-lt"/>
              </a:rPr>
              <a:t>Revenue False: Customer doesn’t make a purchase, hence no revenue</a:t>
            </a:r>
          </a:p>
          <a:p>
            <a:pPr marL="342900" indent="-342900">
              <a:buAutoNum type="arabicPeriod"/>
            </a:pPr>
            <a:r>
              <a:rPr lang="en-ZA" sz="1300" dirty="0">
                <a:ea typeface="+mn-lt"/>
                <a:cs typeface="+mn-lt"/>
              </a:rPr>
              <a:t>Revenue True: Customer makes a purchase, hence revenue will be generated</a:t>
            </a:r>
            <a:endParaRPr lang="en-US" sz="1300" dirty="0"/>
          </a:p>
        </p:txBody>
      </p:sp>
      <p:pic>
        <p:nvPicPr>
          <p:cNvPr id="4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32E9A247-F3A0-1066-A6E3-CACD9C47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04" y="897434"/>
            <a:ext cx="3091687" cy="292894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88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C92-C0BA-3E19-97CF-95AEFDF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4" y="-396"/>
            <a:ext cx="7886700" cy="994172"/>
          </a:xfrm>
        </p:spPr>
        <p:txBody>
          <a:bodyPr/>
          <a:lstStyle/>
          <a:p>
            <a:r>
              <a:rPr lang="en-US" sz="2800" dirty="0"/>
              <a:t>Attribute information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E97D72-AEC1-1D35-3292-940BDD490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23798"/>
              </p:ext>
            </p:extLst>
          </p:nvPr>
        </p:nvGraphicFramePr>
        <p:xfrm>
          <a:off x="292894" y="747359"/>
          <a:ext cx="8101012" cy="372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81">
                  <a:extLst>
                    <a:ext uri="{9D8B030D-6E8A-4147-A177-3AD203B41FA5}">
                      <a16:colId xmlns:a16="http://schemas.microsoft.com/office/drawing/2014/main" val="449220616"/>
                    </a:ext>
                  </a:extLst>
                </a:gridCol>
                <a:gridCol w="5850731">
                  <a:extLst>
                    <a:ext uri="{9D8B030D-6E8A-4147-A177-3AD203B41FA5}">
                      <a16:colId xmlns:a16="http://schemas.microsoft.com/office/drawing/2014/main" val="251776461"/>
                    </a:ext>
                  </a:extLst>
                </a:gridCol>
              </a:tblGrid>
              <a:tr h="350097">
                <a:tc>
                  <a:txBody>
                    <a:bodyPr/>
                    <a:lstStyle/>
                    <a:p>
                      <a:r>
                        <a:rPr lang="en-US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32143"/>
                  </a:ext>
                </a:extLst>
              </a:tr>
              <a:tr h="430890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Administrative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pages visited by the visitor about account management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484346"/>
                  </a:ext>
                </a:extLst>
              </a:tr>
              <a:tr h="630050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Informational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pages visited by the visitor about Web site, communication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address information of the shopping site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672153"/>
                  </a:ext>
                </a:extLst>
              </a:tr>
              <a:tr h="508991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related 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pages visited by visitor about product related pages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54000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Bounce rate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bounce rate value of the pages visited by the visitor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8155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 rate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exit rate value of the pages visited by the visitor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80100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value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page value of the pages visited by the visitor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9558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Visitor Type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Whether the customer is new or 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99217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Weekend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Whether it’s weekday or weekend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3942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r>
                        <a:rPr lang="en-US" sz="900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Closeness of the site visiting time to a special day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87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5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12166</TotalTime>
  <Words>673</Words>
  <Application>Microsoft Office PowerPoint</Application>
  <PresentationFormat>On-screen Show (16:9)</PresentationFormat>
  <Paragraphs>101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CONTENTS</vt:lpstr>
      <vt:lpstr>INTRODUCTION </vt:lpstr>
      <vt:lpstr>Statistics</vt:lpstr>
      <vt:lpstr>BUSINESS PROBLEM</vt:lpstr>
      <vt:lpstr>EXISTING SOLUTION &amp; NECESSITY FOR A NEW MODEL</vt:lpstr>
      <vt:lpstr>METHODOLOGY</vt:lpstr>
      <vt:lpstr>Understanding Source data</vt:lpstr>
      <vt:lpstr>Attribute information</vt:lpstr>
      <vt:lpstr>Data imbalance</vt:lpstr>
      <vt:lpstr>PowerPoint Presentation</vt:lpstr>
      <vt:lpstr>PowerPoint Presentation</vt:lpstr>
      <vt:lpstr>PowerPoint Presentation</vt:lpstr>
      <vt:lpstr>Graphs- Bar plot of F1 Score for various models </vt:lpstr>
      <vt:lpstr>MODEL SELECTION</vt:lpstr>
      <vt:lpstr>Confusion Matrix</vt:lpstr>
      <vt:lpstr>FUTURE SCOPE</vt:lpstr>
      <vt:lpstr>FUTURE SCOPE-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 Smith</dc:creator>
  <cp:lastModifiedBy>Sri Sai Tharun Kesavadas</cp:lastModifiedBy>
  <cp:revision>516</cp:revision>
  <dcterms:created xsi:type="dcterms:W3CDTF">2019-11-06T18:18:56Z</dcterms:created>
  <dcterms:modified xsi:type="dcterms:W3CDTF">2025-10-20T04:08:47Z</dcterms:modified>
</cp:coreProperties>
</file>