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3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BDC09-3F96-4FD6-A7B1-C1ABCD7D5596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E1361-86DD-4A44-887A-59D2AC512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85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모든 픽셀에 가중치를 부여하는 방식</a:t>
            </a:r>
            <a:r>
              <a:rPr lang="en-US" altLang="ko-KR" dirty="0"/>
              <a:t>.</a:t>
            </a:r>
            <a:r>
              <a:rPr lang="ko-KR" altLang="en-US" dirty="0"/>
              <a:t> 문제</a:t>
            </a:r>
            <a:r>
              <a:rPr lang="en-US" altLang="ko-KR" dirty="0"/>
              <a:t>1.</a:t>
            </a:r>
            <a:r>
              <a:rPr lang="ko-KR" altLang="en-US" dirty="0"/>
              <a:t> 데이터가 많아야만 함</a:t>
            </a:r>
            <a:r>
              <a:rPr lang="en-US" altLang="ko-KR" dirty="0"/>
              <a:t>.</a:t>
            </a:r>
            <a:r>
              <a:rPr lang="ko-KR" altLang="en-US" dirty="0"/>
              <a:t> 문제</a:t>
            </a:r>
            <a:r>
              <a:rPr lang="en-US" altLang="ko-KR" dirty="0"/>
              <a:t>2.</a:t>
            </a:r>
            <a:r>
              <a:rPr lang="ko-KR" altLang="en-US" dirty="0"/>
              <a:t> 글자 크기</a:t>
            </a:r>
            <a:r>
              <a:rPr lang="en-US" altLang="ko-KR" dirty="0"/>
              <a:t>,</a:t>
            </a:r>
            <a:r>
              <a:rPr lang="ko-KR" altLang="en-US" dirty="0"/>
              <a:t> 이동</a:t>
            </a:r>
            <a:r>
              <a:rPr lang="en-US" altLang="ko-KR" dirty="0"/>
              <a:t>,</a:t>
            </a:r>
            <a:r>
              <a:rPr lang="ko-KR" altLang="en-US" dirty="0"/>
              <a:t> 회전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E1361-86DD-4A44-887A-59D2AC51228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4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피쳐맵에서</a:t>
            </a:r>
            <a:r>
              <a:rPr kumimoji="1" lang="ko-KR" altLang="en-US" dirty="0"/>
              <a:t> 편향이 추가될 수 있음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파이토치에서는</a:t>
            </a:r>
            <a:r>
              <a:rPr kumimoji="1" lang="ko-KR" altLang="en-US" dirty="0"/>
              <a:t> 기본값이 </a:t>
            </a:r>
            <a:r>
              <a:rPr kumimoji="1" lang="en" altLang="ko-KR" dirty="0"/>
              <a:t>bias=True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E1361-86DD-4A44-887A-59D2AC51228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416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풀링을</a:t>
            </a:r>
            <a:r>
              <a:rPr kumimoji="1" lang="ko-KR" altLang="en-US" dirty="0"/>
              <a:t> 마친 </a:t>
            </a:r>
            <a:r>
              <a:rPr kumimoji="1" lang="en-US" altLang="ko-KR" dirty="0"/>
              <a:t>n2</a:t>
            </a:r>
            <a:r>
              <a:rPr kumimoji="1" lang="ko-KR" altLang="en-US" dirty="0"/>
              <a:t>채널의 </a:t>
            </a:r>
            <a:r>
              <a:rPr kumimoji="1" lang="en-US" altLang="ko-KR" dirty="0"/>
              <a:t>3</a:t>
            </a:r>
            <a:r>
              <a:rPr kumimoji="1" lang="ko-KR" altLang="en-US" dirty="0"/>
              <a:t>차원 </a:t>
            </a:r>
            <a:r>
              <a:rPr kumimoji="1" lang="ko-KR" altLang="en-US" dirty="0" err="1"/>
              <a:t>텐서를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(4</a:t>
            </a:r>
            <a:r>
              <a:rPr kumimoji="1" lang="ko-KR" altLang="en-US" dirty="0"/>
              <a:t>*</a:t>
            </a:r>
            <a:r>
              <a:rPr kumimoji="1" lang="en-US" altLang="ko-KR" dirty="0"/>
              <a:t>4</a:t>
            </a:r>
            <a:r>
              <a:rPr kumimoji="1" lang="ko-KR" altLang="en-US" dirty="0"/>
              <a:t>*</a:t>
            </a:r>
            <a:r>
              <a:rPr kumimoji="1" lang="en-US" altLang="ko-KR" dirty="0"/>
              <a:t>n2)</a:t>
            </a:r>
            <a:r>
              <a:rPr kumimoji="1" lang="ko-KR" altLang="en-US" dirty="0"/>
              <a:t>차원 벡터로 </a:t>
            </a:r>
            <a:r>
              <a:rPr kumimoji="1" lang="en-US" altLang="ko-KR" dirty="0"/>
              <a:t>flatten.</a:t>
            </a:r>
            <a:r>
              <a:rPr kumimoji="1" lang="ko-KR" altLang="en-US" dirty="0"/>
              <a:t> 이미지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데이터에 대응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E1361-86DD-4A44-887A-59D2AC51228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807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026A4-6FD6-DFCC-2A32-920D20FCA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0084A9-CF8C-152C-3208-9F09488D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E7919-A8E0-E46C-43D7-6CDBC503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8C4B8-49BD-DA78-883F-B8885881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E1B79-AC1D-9E0D-F9A1-BD8C2EAA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0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F828F-39A0-6D54-CDC7-2B3C89CF2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EF6F71-3B6E-F77D-55C9-D37AF3385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5DD6A-454D-AF8D-3731-8993204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AA6F4-E581-5FCA-CCEC-FC84F70F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A9BC0-6421-C905-3704-9E5227D4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7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2B167D-887E-7663-37B4-9AC6CCCFC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9B895C-C561-1D6B-9A55-D874BB2D6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D5C17-7762-8E0D-1288-BBEE99A2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41E16-1468-143D-F98D-159E68C7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0B8B4-8DF3-ECB3-14F8-23FB8025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1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569B6-22AF-3EE6-75F4-82442BFD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7A868F-DB8B-A428-7264-589C90EC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DF4077-F985-C48F-E6AA-E8E7264E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9D293-44D7-AE60-233A-DDFD8797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85533-E763-E243-FE88-A8B64BD5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91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6771-016F-30B9-4CA2-CA3CC762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4AF1F-F827-2900-5A9F-C57D016D2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0E570-DD9A-92EE-98A2-8DA19039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78A2A-B92A-8ADB-FB1E-E613ECE0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10406D-1BA9-AF33-2856-CE00C441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4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6ABE4-59EE-3FBF-46D8-64D6E6E20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F85A1D-92E7-95FD-631B-1EE6EC8AB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FD717D-F747-54E7-2468-4B0E77D7A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C5D641-B547-A0FD-AE0C-405E45AB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A0543-07B9-3D92-5652-38610AB0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854551-6F70-0FF2-6A6D-2214A77D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788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63AD0-E052-E022-B3AD-E5EEED7A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89FBF-7AEF-B31F-128E-6739FF3CB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E29EFB-480C-B21B-2745-8442842E8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665D31-025A-7776-D0CE-FBE320A1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CC23CD-6C60-3A9D-F517-7CB079441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07F7E4-0B0C-3704-60D4-9A01E498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8B98E0-04CD-9155-CCF0-5A460E3C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0AB1E0-0A19-7170-42DB-5D1270D8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0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DAD8-7930-7113-A10F-39F6543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831787-C61D-2144-09AF-13E04011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A0250C-638C-7EF5-C121-20C101C1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254CD8-8681-73F6-84F9-520C2034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03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312827-0C2A-B6FB-0DC2-90937764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CCA79B-1455-9B18-ADC7-34DF2815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362FD-74A3-E18B-EEBD-CAFDF587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2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FB470-6E10-D1D7-DB74-97F544C0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8FA4F-F1A8-8F7B-C6D2-CBC4B96D8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54FE4A-B4A3-6102-C5E0-C1FC603F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AC023B-9BC3-4FEA-4DC0-5F54EC0A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468295-6CE5-BCA4-A268-DA0E35D0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BDFAA-4B0B-A18E-D463-12B22FBA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5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0D67B-069F-3D1E-F51A-6532BFE1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A0B37C-16CB-4EE9-5A16-93AFAE3A1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CC8623-19B6-E421-D66A-A998FE65C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9368EB-263D-AF03-56A1-56C4BEE5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E99FD-7C9F-A2F7-C69A-C98AB1D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354BA-95BE-7369-FD0A-AF0B8E75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9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8E94FC-BE2C-B2F5-2A1B-9952EE14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1E41C2-11AA-55C0-9E1F-CE75CC2ED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B98D3-A72D-242A-2D36-D568B42D5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D96EA-A23F-4E51-8EB5-DCA58F9E54FD}" type="datetimeFigureOut">
              <a:rPr lang="ko-KR" altLang="en-US" smtClean="0"/>
              <a:t>2025. 5. 3.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BBC00-8FA6-7BDE-5ABE-5573BC3C9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57E82-6E6C-520B-8FD0-F8EFE776F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D38CA-7CF8-4F9B-BBB0-D1C60E857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2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chelie-r/ML_with_PyTorch/tree/main/ch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46702-7D09-7D7E-6855-898F36A3F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장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E30B22-87E8-DF44-675B-6F1F0D434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Convolutional Neural Network, CNN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577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83016-2ECE-83C9-71D2-2CBC93F0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96C36-3058-B959-3AB6-72195CEF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ko-KR" altLang="en-US" dirty="0"/>
              <a:t>왜 </a:t>
            </a:r>
            <a:r>
              <a:rPr lang="en-US" altLang="ko-KR" dirty="0"/>
              <a:t>CNN</a:t>
            </a:r>
            <a:r>
              <a:rPr lang="ko-KR" altLang="en-US" dirty="0"/>
              <a:t>이 고려되는가</a:t>
            </a:r>
            <a:r>
              <a:rPr lang="en-US" altLang="ko-KR" dirty="0"/>
              <a:t>?</a:t>
            </a:r>
          </a:p>
          <a:p>
            <a:pPr marL="571500" indent="-571500">
              <a:buFont typeface="+mj-lt"/>
              <a:buAutoNum type="romanUcPeriod"/>
            </a:pPr>
            <a:r>
              <a:rPr lang="ko-KR" altLang="en-US" dirty="0" err="1"/>
              <a:t>합성곱</a:t>
            </a:r>
            <a:r>
              <a:rPr lang="ko-KR" altLang="en-US" dirty="0"/>
              <a:t> 연산과 </a:t>
            </a:r>
            <a:r>
              <a:rPr lang="ko-KR" altLang="en-US" dirty="0" err="1"/>
              <a:t>풀링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CNN</a:t>
            </a:r>
            <a:r>
              <a:rPr lang="ko-KR" altLang="en-US" dirty="0"/>
              <a:t>의 구조</a:t>
            </a:r>
            <a:endParaRPr lang="en-US" altLang="ko-KR" dirty="0"/>
          </a:p>
          <a:p>
            <a:pPr marL="571500" indent="-571500">
              <a:buFont typeface="+mj-lt"/>
              <a:buAutoNum type="romanUcPeriod"/>
            </a:pPr>
            <a:r>
              <a:rPr lang="en-US" altLang="ko-KR" dirty="0"/>
              <a:t>CNN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405681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A349A-1AED-784E-6FAE-BF1670D2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ko-KR" altLang="en-US" dirty="0"/>
              <a:t>왜 </a:t>
            </a:r>
            <a:r>
              <a:rPr lang="en-US" altLang="ko-KR" dirty="0"/>
              <a:t>CNN</a:t>
            </a:r>
            <a:r>
              <a:rPr lang="ko-KR" altLang="en-US" dirty="0"/>
              <a:t>이 고려되는가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648392B-87BE-CC3A-8AAA-D37EFBA8E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189" y="1953446"/>
            <a:ext cx="9671622" cy="398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4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72A3A-83E8-A18F-1F17-3DD65D0A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dirty="0" err="1"/>
              <a:t>합성곱</a:t>
            </a:r>
            <a:r>
              <a:rPr lang="ko-KR" altLang="en-US" dirty="0"/>
              <a:t> 연산과 </a:t>
            </a:r>
            <a:r>
              <a:rPr lang="ko-KR" altLang="en-US" dirty="0" err="1"/>
              <a:t>풀링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B69E31-F9E6-7BD5-EDFF-D7A163E9D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6366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입력 이미지의 각 픽셀 마다 가중치를 주어 학습을 하는 것 보다는 국소 지역의 특성을 학습하는 것이 여러모로 이점이 있음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600" dirty="0"/>
              <a:t>커널</a:t>
            </a:r>
            <a:r>
              <a:rPr lang="en-US" altLang="ko-KR" sz="1600" baseline="30000" dirty="0"/>
              <a:t>1)</a:t>
            </a:r>
            <a:r>
              <a:rPr lang="en-US" altLang="ko-KR" sz="1600" dirty="0"/>
              <a:t>(K</a:t>
            </a:r>
            <a:r>
              <a:rPr lang="en" altLang="ko-KR" sz="1600" dirty="0" err="1"/>
              <a:t>ernel</a:t>
            </a:r>
            <a:r>
              <a:rPr lang="en-US" altLang="ko-KR" sz="1600" dirty="0"/>
              <a:t>)</a:t>
            </a:r>
            <a:r>
              <a:rPr lang="ko-KR" altLang="en-US" sz="1600" dirty="0"/>
              <a:t>과 </a:t>
            </a:r>
            <a:r>
              <a:rPr lang="ko-KR" altLang="en-US" sz="1600" dirty="0" err="1"/>
              <a:t>합성곱</a:t>
            </a:r>
            <a:r>
              <a:rPr lang="en-US" altLang="ko-KR" sz="1600" baseline="30000" dirty="0"/>
              <a:t>2)</a:t>
            </a:r>
            <a:r>
              <a:rPr lang="en-US" altLang="ko-KR" sz="1600" dirty="0"/>
              <a:t>(Convolution)</a:t>
            </a:r>
            <a:r>
              <a:rPr lang="ko-KR" altLang="en-US" sz="1600" dirty="0"/>
              <a:t> 연산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커널은 입력 이미지에서 특정 패턴이나 특징을 추출하</a:t>
            </a:r>
            <a:r>
              <a:rPr lang="en-US" altLang="ko-KR" sz="1200" dirty="0"/>
              <a:t>	</a:t>
            </a:r>
            <a:r>
              <a:rPr lang="ko-KR" altLang="en-US" sz="1200" dirty="0"/>
              <a:t>기 위해 사용하는 작은 크기의 필터 행렬</a:t>
            </a:r>
            <a:r>
              <a:rPr lang="en-US" altLang="ko-KR" sz="1200" dirty="0"/>
              <a:t>.</a:t>
            </a:r>
            <a:r>
              <a:rPr lang="ko-KR" altLang="en-US" sz="1200" dirty="0"/>
              <a:t> 행렬의 원소</a:t>
            </a:r>
            <a:r>
              <a:rPr lang="en-US" altLang="ko-KR" sz="1200" dirty="0"/>
              <a:t>	</a:t>
            </a:r>
            <a:r>
              <a:rPr lang="ko-KR" altLang="en-US" sz="1200" dirty="0"/>
              <a:t>는 모델이 학습하는 파라미터이다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 err="1"/>
              <a:t>합성곱은</a:t>
            </a:r>
            <a:r>
              <a:rPr lang="ko-KR" altLang="en-US" sz="1200" dirty="0"/>
              <a:t> 커널을 이미지에 이동시키며 겹쳐 곱한 후</a:t>
            </a:r>
            <a:r>
              <a:rPr lang="en-US" altLang="ko-KR" sz="1200" dirty="0"/>
              <a:t>	(element-wise product), </a:t>
            </a:r>
            <a:r>
              <a:rPr lang="ko-KR" altLang="en-US" sz="1200" dirty="0"/>
              <a:t>그 결과를 더해 하나의 </a:t>
            </a:r>
            <a:r>
              <a:rPr lang="ko-KR" altLang="en-US" sz="1200" dirty="0" err="1"/>
              <a:t>값으</a:t>
            </a:r>
            <a:r>
              <a:rPr lang="en-US" altLang="ko-KR" sz="1200" dirty="0"/>
              <a:t>	</a:t>
            </a:r>
            <a:r>
              <a:rPr lang="ko-KR" altLang="en-US" sz="1200" dirty="0"/>
              <a:t>로 만드는 연산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	</a:t>
            </a:r>
            <a:r>
              <a:rPr lang="ko-KR" altLang="en-US" sz="1200" dirty="0"/>
              <a:t>입력 이미지에 커널을 적용하여 </a:t>
            </a:r>
            <a:r>
              <a:rPr lang="ko-KR" altLang="en-US" sz="1200" dirty="0" err="1"/>
              <a:t>합성곱</a:t>
            </a:r>
            <a:r>
              <a:rPr lang="ko-KR" altLang="en-US" sz="1200" dirty="0"/>
              <a:t> 연산</a:t>
            </a:r>
            <a:r>
              <a:rPr lang="en-US" altLang="ko-KR" sz="1200" dirty="0"/>
              <a:t>	</a:t>
            </a:r>
            <a:r>
              <a:rPr lang="ko-KR" altLang="en-US" sz="1200" dirty="0"/>
              <a:t>을 수행하면 국소 공간의 특징이 반영된 </a:t>
            </a:r>
            <a:r>
              <a:rPr lang="en-US" altLang="ko-KR" sz="1200" dirty="0"/>
              <a:t>	</a:t>
            </a:r>
            <a:r>
              <a:rPr lang="en" altLang="ko-KR" sz="1200" dirty="0"/>
              <a:t>feature map</a:t>
            </a:r>
            <a:r>
              <a:rPr lang="ko-KR" altLang="en-US" sz="1200" dirty="0"/>
              <a:t>을 생성할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DA398B-D8E4-B159-1C12-77BAB9BA5794}"/>
              </a:ext>
            </a:extLst>
          </p:cNvPr>
          <p:cNvSpPr txBox="1"/>
          <p:nvPr/>
        </p:nvSpPr>
        <p:spPr>
          <a:xfrm>
            <a:off x="838200" y="6311900"/>
            <a:ext cx="4385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1)</a:t>
            </a:r>
            <a:r>
              <a:rPr kumimoji="1" lang="ko-KR" altLang="en-US" sz="1200" dirty="0"/>
              <a:t> 필터</a:t>
            </a:r>
            <a:r>
              <a:rPr kumimoji="1" lang="en-US" altLang="ko-KR" sz="1200" dirty="0"/>
              <a:t>(Filter) </a:t>
            </a:r>
            <a:r>
              <a:rPr kumimoji="1" lang="ko-KR" altLang="en-US" sz="1200" dirty="0"/>
              <a:t>라고도 표현된다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9CC49E6-7C1B-1E66-C20D-0E6C79BE390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833" y="1448947"/>
            <a:ext cx="5181600" cy="375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-(2) 합성곱 신경망(CNN) : 합성곱 계층">
            <a:extLst>
              <a:ext uri="{FF2B5EF4-FFF2-40B4-BE49-F238E27FC236}">
                <a16:creationId xmlns:a16="http://schemas.microsoft.com/office/drawing/2014/main" id="{4E43F8E8-389A-A6D5-9CD9-9BF5D19B0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58" y="5036716"/>
            <a:ext cx="4385442" cy="145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AA1D6-D6AD-1508-D8FA-E03E88F642DE}"/>
              </a:ext>
            </a:extLst>
          </p:cNvPr>
          <p:cNvSpPr/>
          <p:nvPr/>
        </p:nvSpPr>
        <p:spPr>
          <a:xfrm>
            <a:off x="6926319" y="5379874"/>
            <a:ext cx="861848" cy="867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52103D-E2CA-4913-BE58-48931A588E43}"/>
              </a:ext>
            </a:extLst>
          </p:cNvPr>
          <p:cNvSpPr/>
          <p:nvPr/>
        </p:nvSpPr>
        <p:spPr>
          <a:xfrm>
            <a:off x="10607567" y="5704002"/>
            <a:ext cx="281153" cy="273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02495D-11CF-3BB1-E0D8-66DBA206728D}"/>
              </a:ext>
            </a:extLst>
          </p:cNvPr>
          <p:cNvSpPr txBox="1"/>
          <p:nvPr/>
        </p:nvSpPr>
        <p:spPr>
          <a:xfrm>
            <a:off x="838199" y="6492875"/>
            <a:ext cx="4385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dirty="0"/>
              <a:t>2</a:t>
            </a:r>
            <a:r>
              <a:rPr kumimoji="1" lang="en-US" altLang="ko-Kore-KR" sz="1200" dirty="0"/>
              <a:t>)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2D</a:t>
            </a:r>
            <a:r>
              <a:rPr kumimoji="1" lang="ko-KR" altLang="en-US" sz="1200" dirty="0"/>
              <a:t> 이산 </a:t>
            </a:r>
            <a:r>
              <a:rPr kumimoji="1" lang="ko-KR" altLang="en-US" sz="1200" dirty="0" err="1"/>
              <a:t>합성곱</a:t>
            </a:r>
            <a:r>
              <a:rPr kumimoji="1" lang="en-US" altLang="ko-KR" sz="1200" dirty="0"/>
              <a:t>,</a:t>
            </a:r>
            <a:r>
              <a:rPr kumimoji="1" lang="ko-KR" altLang="en-US" sz="1200" dirty="0"/>
              <a:t> 실제로는 교차상관 연산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805650D-5150-D6DC-5183-704EA6EB7C05}"/>
              </a:ext>
            </a:extLst>
          </p:cNvPr>
          <p:cNvCxnSpPr/>
          <p:nvPr/>
        </p:nvCxnSpPr>
        <p:spPr>
          <a:xfrm>
            <a:off x="838199" y="6311900"/>
            <a:ext cx="31031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4F5524-6017-6F3A-E486-AFB070F6C6B1}"/>
              </a:ext>
            </a:extLst>
          </p:cNvPr>
          <p:cNvSpPr txBox="1"/>
          <p:nvPr/>
        </p:nvSpPr>
        <p:spPr>
          <a:xfrm>
            <a:off x="6968359" y="1347488"/>
            <a:ext cx="43854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</a:t>
            </a:r>
            <a:r>
              <a:rPr kumimoji="1" lang="en" altLang="ko-KR" sz="1100" dirty="0"/>
              <a:t> </a:t>
            </a:r>
            <a:r>
              <a:rPr kumimoji="1" lang="en" altLang="ko-KR" sz="1100" b="1" dirty="0"/>
              <a:t>stride</a:t>
            </a:r>
            <a:r>
              <a:rPr kumimoji="1" lang="en-US" altLang="ko-KR" sz="1100" b="1" dirty="0"/>
              <a:t>=1</a:t>
            </a:r>
            <a:r>
              <a:rPr kumimoji="1" lang="ko-KR" altLang="en-US" sz="1100" dirty="0"/>
              <a:t> 인 경우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r>
              <a:rPr kumimoji="1" lang="en" altLang="ko-KR" sz="1100" dirty="0"/>
              <a:t>stride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이라는 건</a:t>
            </a:r>
            <a:r>
              <a:rPr kumimoji="1" lang="en-US" altLang="ko-KR" sz="1100" dirty="0"/>
              <a:t>, </a:t>
            </a:r>
            <a:r>
              <a:rPr kumimoji="1" lang="ko-KR" altLang="en-US" sz="1100" dirty="0"/>
              <a:t>가로로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칸</a:t>
            </a:r>
            <a:r>
              <a:rPr kumimoji="1" lang="en-US" altLang="ko-KR" sz="1100" dirty="0"/>
              <a:t>, </a:t>
            </a:r>
            <a:r>
              <a:rPr kumimoji="1" lang="ko-KR" altLang="en-US" sz="1100" dirty="0"/>
              <a:t>세로로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칸씩 건너뛰며 필터를 이동한다는 뜻 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6866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F99F-95A3-E372-3DB2-40EF059E4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A8366-FE9E-218C-41EC-E135FBA8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ko-KR" altLang="en-US" dirty="0" err="1"/>
              <a:t>합성곱</a:t>
            </a:r>
            <a:r>
              <a:rPr lang="ko-KR" altLang="en-US" dirty="0"/>
              <a:t> 연산과 </a:t>
            </a:r>
            <a:r>
              <a:rPr lang="ko-KR" altLang="en-US" dirty="0" err="1"/>
              <a:t>풀링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E79DE7-4C5C-8DF8-DC80-44CFEEF9D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6366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2000" dirty="0" err="1"/>
              <a:t>풀링</a:t>
            </a:r>
            <a:r>
              <a:rPr lang="en-US" altLang="ko-KR" sz="2000" baseline="30000" dirty="0"/>
              <a:t>1)</a:t>
            </a:r>
            <a:r>
              <a:rPr lang="en-US" altLang="ko-KR" sz="2000" dirty="0"/>
              <a:t>(Pooling)</a:t>
            </a:r>
          </a:p>
          <a:p>
            <a:pPr marL="0" indent="0">
              <a:buNone/>
            </a:pPr>
            <a:r>
              <a:rPr lang="en-US" altLang="ko-KR" sz="1600" dirty="0"/>
              <a:t>	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합성곱으로</a:t>
            </a:r>
            <a:r>
              <a:rPr lang="ko-KR" altLang="en-US" sz="1400" dirty="0"/>
              <a:t> 생성된 </a:t>
            </a:r>
            <a:r>
              <a:rPr lang="en" altLang="ko-KR" sz="1400" dirty="0"/>
              <a:t>feature map</a:t>
            </a:r>
            <a:r>
              <a:rPr lang="ko-KR" altLang="en-US" sz="1400" dirty="0"/>
              <a:t>의 크기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줄이고</a:t>
            </a:r>
            <a:r>
              <a:rPr lang="en-US" altLang="ko-KR" sz="1400" dirty="0"/>
              <a:t>, </a:t>
            </a:r>
            <a:r>
              <a:rPr lang="ko-KR" altLang="en-US" sz="1400" dirty="0"/>
              <a:t>중요 정보만 추출하는 연산</a:t>
            </a:r>
            <a:r>
              <a:rPr lang="en-US" altLang="ko-KR" sz="1400" dirty="0"/>
              <a:t>.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Font typeface="Wingdings" pitchFamily="2" charset="2"/>
              <a:buChar char="§"/>
            </a:pPr>
            <a:r>
              <a:rPr lang="ko-KR" altLang="en-US" sz="2000" dirty="0" err="1"/>
              <a:t>풀링의</a:t>
            </a:r>
            <a:r>
              <a:rPr lang="ko-KR" altLang="en-US" sz="2000" dirty="0"/>
              <a:t> 역할</a:t>
            </a:r>
            <a:endParaRPr lang="en-US" altLang="ko-KR" sz="2000" dirty="0"/>
          </a:p>
          <a:p>
            <a:pPr>
              <a:buFont typeface="Wingdings" pitchFamily="2" charset="2"/>
              <a:buChar char="Ø"/>
            </a:pPr>
            <a:r>
              <a:rPr lang="ko-KR" altLang="en-US" sz="1400" dirty="0"/>
              <a:t>특징의 위치에 대한 불변성 확보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200" dirty="0"/>
              <a:t>약간의 위치 변화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얼굴이 살짝 움직여도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무시할 수 있게 함 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>
              <a:buFont typeface="Wingdings" pitchFamily="2" charset="2"/>
              <a:buChar char="Ø"/>
            </a:pPr>
            <a:r>
              <a:rPr lang="ko-KR" altLang="en-US" sz="1400" dirty="0" err="1"/>
              <a:t>연산량</a:t>
            </a:r>
            <a:r>
              <a:rPr lang="ko-KR" altLang="en-US" sz="1400" dirty="0"/>
              <a:t> 감소 </a:t>
            </a:r>
            <a:endParaRPr lang="en-US" altLang="ko-KR" sz="1400" dirty="0"/>
          </a:p>
          <a:p>
            <a:pPr marL="0" indent="0">
              <a:buNone/>
            </a:pPr>
            <a:r>
              <a:rPr lang="en" altLang="ko-KR" sz="1200" dirty="0"/>
              <a:t>feature map</a:t>
            </a:r>
            <a:r>
              <a:rPr lang="ko-KR" altLang="en-US" sz="1200" dirty="0"/>
              <a:t>의 크기를 줄여서 모델 학습 속도 향상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과적합</a:t>
            </a:r>
            <a:r>
              <a:rPr lang="ko-KR" altLang="en-US" sz="1200" dirty="0"/>
              <a:t> 방지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>
              <a:buFont typeface="Wingdings" pitchFamily="2" charset="2"/>
              <a:buChar char="Ø"/>
            </a:pPr>
            <a:r>
              <a:rPr lang="ko-KR" altLang="en-US" sz="1400" dirty="0"/>
              <a:t>중요한 정보만 추출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200" dirty="0"/>
              <a:t>가장 대표적인 값</a:t>
            </a:r>
            <a:r>
              <a:rPr lang="en-US" altLang="ko-KR" sz="1200" dirty="0"/>
              <a:t>(</a:t>
            </a:r>
            <a:r>
              <a:rPr lang="ko-KR" altLang="en-US" sz="1200" dirty="0"/>
              <a:t>최댓값 등</a:t>
            </a:r>
            <a:r>
              <a:rPr lang="en-US" altLang="ko-KR" sz="1200" dirty="0"/>
              <a:t>)</a:t>
            </a:r>
            <a:r>
              <a:rPr lang="ko-KR" altLang="en-US" sz="1200" dirty="0"/>
              <a:t>을 남겨 정보 요약 효과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6B9FE0-EC56-7D29-764E-EC506D93B5D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12" y="1690688"/>
            <a:ext cx="6697288" cy="197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6AFEA18-87C2-4ADB-97D3-31825626D8E8}"/>
              </a:ext>
            </a:extLst>
          </p:cNvPr>
          <p:cNvSpPr/>
          <p:nvPr/>
        </p:nvSpPr>
        <p:spPr>
          <a:xfrm>
            <a:off x="5526242" y="2028496"/>
            <a:ext cx="811493" cy="809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30D134-119D-BFB7-3886-444F339F1A10}"/>
              </a:ext>
            </a:extLst>
          </p:cNvPr>
          <p:cNvSpPr/>
          <p:nvPr/>
        </p:nvSpPr>
        <p:spPr>
          <a:xfrm>
            <a:off x="7746124" y="2406869"/>
            <a:ext cx="446683" cy="415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C48E4-196B-07EC-7BF9-7E4ABCBCBAE3}"/>
              </a:ext>
            </a:extLst>
          </p:cNvPr>
          <p:cNvSpPr txBox="1"/>
          <p:nvPr/>
        </p:nvSpPr>
        <p:spPr>
          <a:xfrm>
            <a:off x="838200" y="6311900"/>
            <a:ext cx="4385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1)</a:t>
            </a:r>
            <a:r>
              <a:rPr kumimoji="1" lang="ko-KR" altLang="en-US" sz="1200" dirty="0"/>
              <a:t> </a:t>
            </a:r>
            <a:r>
              <a:rPr kumimoji="1" lang="ko-KR" altLang="en-US" sz="1200" dirty="0" err="1"/>
              <a:t>서브샘플링</a:t>
            </a:r>
            <a:r>
              <a:rPr kumimoji="1" lang="ko-KR" altLang="en-US" sz="1200" dirty="0"/>
              <a:t> 이라고도 함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FB6AA226-C94E-208B-4EAF-9913B8A21714}"/>
              </a:ext>
            </a:extLst>
          </p:cNvPr>
          <p:cNvCxnSpPr/>
          <p:nvPr/>
        </p:nvCxnSpPr>
        <p:spPr>
          <a:xfrm>
            <a:off x="838199" y="6311900"/>
            <a:ext cx="31031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6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6FEC1-1504-4041-CB7A-83C30DAC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3"/>
            </a:pPr>
            <a:r>
              <a:rPr lang="en-US" altLang="ko-KR" dirty="0"/>
              <a:t>CNN</a:t>
            </a:r>
            <a:r>
              <a:rPr lang="ko-KR" altLang="en-US" dirty="0"/>
              <a:t>의 구조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587AA8-222C-DB41-214E-998E3939A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08" y="1690688"/>
            <a:ext cx="8454784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82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C7C91-E5F4-B987-275C-4EC7AC1C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4"/>
            </a:pPr>
            <a:r>
              <a:rPr kumimoji="1" lang="en-US" altLang="ko-Kore-KR" dirty="0"/>
              <a:t>CNN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6068B9-6FE1-9E40-6C2C-EC49D5C8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kumimoji="1" lang="en" altLang="ko-Kore-KR" sz="2400" dirty="0">
                <a:hlinkClick r:id="rId2"/>
              </a:rPr>
              <a:t>https://github.com/Bachelie-r/ML_with_PyTorch/tree/main/ch14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52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346</Words>
  <Application>Microsoft Macintosh PowerPoint</Application>
  <PresentationFormat>와이드스크린</PresentationFormat>
  <Paragraphs>47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14장 합성곱 신경망</vt:lpstr>
      <vt:lpstr>목차</vt:lpstr>
      <vt:lpstr>왜 CNN이 고려되는가?</vt:lpstr>
      <vt:lpstr>합성곱 연산과 풀링</vt:lpstr>
      <vt:lpstr>합성곱 연산과 풀링</vt:lpstr>
      <vt:lpstr>CNN의 구조</vt:lpstr>
      <vt:lpstr>CNN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이용환</dc:creator>
  <cp:lastModifiedBy>용환 이</cp:lastModifiedBy>
  <cp:revision>34</cp:revision>
  <dcterms:created xsi:type="dcterms:W3CDTF">2025-05-02T10:54:55Z</dcterms:created>
  <dcterms:modified xsi:type="dcterms:W3CDTF">2025-05-03T02:40:04Z</dcterms:modified>
</cp:coreProperties>
</file>