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84" r:id="rId6"/>
    <p:sldId id="35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265" r:id="rId25"/>
    <p:sldId id="362" r:id="rId26"/>
    <p:sldId id="268" r:id="rId27"/>
    <p:sldId id="36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914"/>
    <a:srgbClr val="97BADA"/>
    <a:srgbClr val="EAE4BD"/>
    <a:srgbClr val="EF7B0B"/>
    <a:srgbClr val="6C8DA6"/>
    <a:srgbClr val="70859E"/>
    <a:srgbClr val="D2CE9C"/>
    <a:srgbClr val="E87722"/>
    <a:srgbClr val="DD9947"/>
    <a:srgbClr val="323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3568" autoAdjust="0"/>
  </p:normalViewPr>
  <p:slideViewPr>
    <p:cSldViewPr>
      <p:cViewPr varScale="1">
        <p:scale>
          <a:sx n="124" d="100"/>
          <a:sy n="124" d="100"/>
        </p:scale>
        <p:origin x="9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734F-7814-4671-A391-85304BB05DFC}" type="datetimeFigureOut">
              <a:rPr lang="de-DE" smtClean="0"/>
              <a:t>21.10.2016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7EBB-4924-41D0-93EC-B9B0993A5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7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https://en.wikipedia.org/wiki/SOLID_(object-oriented_design)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9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235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8B236EF-2392-4C81-98F1-72DDBCF26F2B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5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1B84DBAC-7227-4D94-B1F3-CD1F6E0A7C42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9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29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D17E703-6D14-4D0E-A37F-A58A0CE65EF5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2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712F4E29-8BE3-422B-AF43-BDE34FC7A798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5373216"/>
            <a:ext cx="925252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5536" y="1340768"/>
            <a:ext cx="87484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6093685-B70D-40B4-A114-D312AA476F93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5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5F94BA22-2E6E-4C8D-8D26-BBEA78AEAF7A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7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CA1A1B4-896A-4A45-994F-85008F6398AB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3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D4EFDB4A-C229-4C8B-8925-F2F800EC695E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7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31785167-5754-46DF-8E6D-D842518584F1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9552" y="1484784"/>
            <a:ext cx="8604448" cy="0"/>
          </a:xfrm>
          <a:prstGeom prst="line">
            <a:avLst/>
          </a:prstGeom>
          <a:ln w="38100" cap="rnd">
            <a:solidFill>
              <a:srgbClr val="EAE4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 userDrawn="1"/>
        </p:nvSpPr>
        <p:spPr>
          <a:xfrm>
            <a:off x="4214341" y="1476598"/>
            <a:ext cx="4932040" cy="31890"/>
          </a:xfrm>
          <a:prstGeom prst="triangle">
            <a:avLst>
              <a:gd name="adj" fmla="val 100000"/>
            </a:avLst>
          </a:prstGeom>
          <a:solidFill>
            <a:srgbClr val="EF7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C8DB9BB6-8E56-41B6-8B9D-8752E8E78F93}" type="datetime1">
              <a:rPr lang="de-DE" smtClean="0"/>
              <a:t>21.10.2016</a:t>
            </a:fld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12416"/>
            <a:ext cx="1800200" cy="456944"/>
          </a:xfrm>
          <a:prstGeom prst="rect">
            <a:avLst/>
          </a:prstGeom>
        </p:spPr>
      </p:pic>
      <p:pic>
        <p:nvPicPr>
          <p:cNvPr id="12" name="Picture 11" descr="briefpapier"/>
          <p:cNvPicPr/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93" r="75247"/>
          <a:stretch/>
        </p:blipFill>
        <p:spPr bwMode="auto">
          <a:xfrm>
            <a:off x="546" y="5471439"/>
            <a:ext cx="2427061" cy="138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8DA6"/>
          </a:solidFill>
          <a:latin typeface="Syntax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chelorProjektAI-HSFulda/Information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hofmann@agile-i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Client/App-Entwicklung </a:t>
            </a:r>
          </a:p>
          <a:p>
            <a:r>
              <a:rPr lang="de-DE" dirty="0"/>
              <a:t>für ein </a:t>
            </a:r>
            <a:r>
              <a:rPr lang="de-DE" dirty="0" err="1"/>
              <a:t>eAkte</a:t>
            </a:r>
            <a:r>
              <a:rPr lang="de-DE" dirty="0"/>
              <a:t>-System</a:t>
            </a:r>
          </a:p>
          <a:p>
            <a:endParaRPr lang="de-DE" dirty="0"/>
          </a:p>
          <a:p>
            <a:r>
              <a:rPr lang="de-DE" dirty="0"/>
              <a:t>WS 2016/17</a:t>
            </a:r>
          </a:p>
        </p:txBody>
      </p:sp>
    </p:spTree>
    <p:extLst>
      <p:ext uri="{BB962C8B-B14F-4D97-AF65-F5344CB8AC3E}">
        <p14:creationId xmlns:p14="http://schemas.microsoft.com/office/powerpoint/2010/main" val="360850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Planungs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949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System</a:t>
            </a:r>
          </a:p>
          <a:p>
            <a:r>
              <a:rPr lang="en-US" dirty="0" err="1"/>
              <a:t>Geschlossens</a:t>
            </a:r>
            <a:r>
              <a:rPr lang="en-US" dirty="0"/>
              <a:t> System (</a:t>
            </a:r>
            <a:r>
              <a:rPr lang="en-US" dirty="0" err="1"/>
              <a:t>Begerenzung</a:t>
            </a:r>
            <a:r>
              <a:rPr lang="en-US" dirty="0"/>
              <a:t> von WIP)</a:t>
            </a:r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Aufgabengröße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zeitlichen</a:t>
            </a:r>
            <a:r>
              <a:rPr lang="en-US" dirty="0"/>
              <a:t> </a:t>
            </a:r>
            <a:r>
              <a:rPr lang="en-US" dirty="0" err="1"/>
              <a:t>Iterationen</a:t>
            </a:r>
            <a:endParaRPr lang="en-US" dirty="0"/>
          </a:p>
          <a:p>
            <a:r>
              <a:rPr lang="en-US" dirty="0" err="1"/>
              <a:t>Visualisieren</a:t>
            </a:r>
            <a:r>
              <a:rPr lang="en-US" dirty="0"/>
              <a:t> des </a:t>
            </a:r>
            <a:r>
              <a:rPr lang="en-US" dirty="0" err="1"/>
              <a:t>Arbeitsflusses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9812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-27384"/>
            <a:ext cx="9165704" cy="68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agiler Prozess bei der Agile-IS GmbH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73" y="1772816"/>
            <a:ext cx="72865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Veranstaltung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Standup</a:t>
            </a:r>
            <a:r>
              <a:rPr lang="de-DE" dirty="0"/>
              <a:t> zum beginn der Veranstaltung</a:t>
            </a:r>
          </a:p>
          <a:p>
            <a:r>
              <a:rPr lang="de-DE" dirty="0"/>
              <a:t>Kundengespräche nach Bedarf</a:t>
            </a:r>
          </a:p>
          <a:p>
            <a:r>
              <a:rPr lang="de-DE" dirty="0"/>
              <a:t>2-3 Retrospektive Gespräche</a:t>
            </a:r>
          </a:p>
          <a:p>
            <a:r>
              <a:rPr lang="de-DE" dirty="0"/>
              <a:t>Ergebnispräsentation am Ende des Semesters</a:t>
            </a:r>
          </a:p>
          <a:p>
            <a:r>
              <a:rPr lang="de-DE" dirty="0"/>
              <a:t>Teamzusammenarbeit </a:t>
            </a:r>
            <a:r>
              <a:rPr lang="de-DE" dirty="0" err="1"/>
              <a:t>selbstorganisert</a:t>
            </a:r>
            <a:endParaRPr lang="de-DE" dirty="0"/>
          </a:p>
          <a:p>
            <a:r>
              <a:rPr lang="de-DE" dirty="0"/>
              <a:t>Alle Arbeitsergebnisse werden über </a:t>
            </a:r>
            <a:r>
              <a:rPr lang="de-DE" dirty="0" err="1"/>
              <a:t>GitHub</a:t>
            </a:r>
            <a:r>
              <a:rPr lang="de-DE" dirty="0"/>
              <a:t> / </a:t>
            </a:r>
            <a:r>
              <a:rPr lang="de-DE" dirty="0" err="1"/>
              <a:t>ZenHub</a:t>
            </a:r>
            <a:r>
              <a:rPr lang="de-DE" dirty="0"/>
              <a:t> ausgetauscht/dokumentiert</a:t>
            </a:r>
          </a:p>
        </p:txBody>
      </p:sp>
    </p:spTree>
    <p:extLst>
      <p:ext uri="{BB962C8B-B14F-4D97-AF65-F5344CB8AC3E}">
        <p14:creationId xmlns:p14="http://schemas.microsoft.com/office/powerpoint/2010/main" val="41449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Teamprojekte auf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Arbeitsverwaltung mit </a:t>
            </a:r>
            <a:r>
              <a:rPr lang="de-DE" dirty="0" err="1"/>
              <a:t>ZenHub</a:t>
            </a:r>
            <a:endParaRPr lang="de-DE" dirty="0"/>
          </a:p>
          <a:p>
            <a:pPr lvl="1"/>
            <a:r>
              <a:rPr lang="de-DE" dirty="0" err="1"/>
              <a:t>UserStories</a:t>
            </a:r>
            <a:r>
              <a:rPr lang="de-DE" dirty="0"/>
              <a:t>/</a:t>
            </a:r>
            <a:r>
              <a:rPr lang="de-DE" dirty="0" err="1"/>
              <a:t>Epics</a:t>
            </a:r>
            <a:r>
              <a:rPr lang="de-DE" dirty="0"/>
              <a:t>, Tasks/</a:t>
            </a:r>
            <a:r>
              <a:rPr lang="de-DE" dirty="0" err="1"/>
              <a:t>Issues</a:t>
            </a:r>
            <a:r>
              <a:rPr lang="de-DE" dirty="0"/>
              <a:t>, Bugs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6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46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eAkte</a:t>
            </a:r>
            <a:r>
              <a:rPr lang="de-DE" dirty="0"/>
              <a:t> - 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https://github.com/BachelorProjektAI-HSFulda/Informationen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/>
              <a:t>Boris Hofmann</a:t>
            </a:r>
          </a:p>
          <a:p>
            <a:r>
              <a:rPr lang="de-DE" dirty="0"/>
              <a:t>Diplom Informatiker (FH) – HS Fulda 03-08</a:t>
            </a:r>
          </a:p>
          <a:p>
            <a:r>
              <a:rPr lang="de-DE" dirty="0"/>
              <a:t>Geschäftsführer der Agile-IS GmbH, Softwareentwickler, Berater </a:t>
            </a:r>
          </a:p>
          <a:p>
            <a:r>
              <a:rPr lang="de-DE" dirty="0"/>
              <a:t>Laufen, Sportklettern, </a:t>
            </a:r>
            <a:r>
              <a:rPr lang="de-DE" dirty="0" err="1"/>
              <a:t>Bulli</a:t>
            </a:r>
            <a:r>
              <a:rPr lang="de-DE" dirty="0"/>
              <a:t>-Fahrer </a:t>
            </a:r>
          </a:p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bhofmann@agile-is.de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2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67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Teameinteilung? </a:t>
            </a:r>
          </a:p>
          <a:p>
            <a:pPr lvl="1"/>
            <a:r>
              <a:rPr lang="de-DE" dirty="0"/>
              <a:t>Ausgewogenheit der Teams</a:t>
            </a:r>
          </a:p>
          <a:p>
            <a:r>
              <a:rPr lang="de-DE" dirty="0"/>
              <a:t>Diskussion und Anpassung der Teams</a:t>
            </a:r>
          </a:p>
          <a:p>
            <a:r>
              <a:rPr lang="de-DE" dirty="0" err="1"/>
              <a:t>Teamname</a:t>
            </a:r>
            <a:r>
              <a:rPr lang="de-DE" dirty="0"/>
              <a:t>?</a:t>
            </a:r>
          </a:p>
          <a:p>
            <a:r>
              <a:rPr lang="de-DE" dirty="0" err="1"/>
              <a:t>GitHub</a:t>
            </a:r>
            <a:r>
              <a:rPr lang="de-DE" dirty="0"/>
              <a:t> anlegen der Teamprojekte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Einteilung der Teams</a:t>
            </a:r>
          </a:p>
        </p:txBody>
      </p:sp>
    </p:spTree>
    <p:extLst>
      <p:ext uri="{BB962C8B-B14F-4D97-AF65-F5344CB8AC3E}">
        <p14:creationId xmlns:p14="http://schemas.microsoft.com/office/powerpoint/2010/main" val="15775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78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</a:t>
            </a:r>
            <a:r>
              <a:rPr lang="de-DE" dirty="0" err="1"/>
              <a:t>Backlog</a:t>
            </a:r>
            <a:r>
              <a:rPr lang="de-DE" dirty="0"/>
              <a:t> übernehmen</a:t>
            </a:r>
          </a:p>
          <a:p>
            <a:r>
              <a:rPr lang="de-DE" dirty="0"/>
              <a:t>Anlegen von Milestones</a:t>
            </a:r>
          </a:p>
          <a:p>
            <a:r>
              <a:rPr lang="de-DE" dirty="0"/>
              <a:t>Kundengespräch -&gt; verfeinern/aufteilen der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Priorisieren des </a:t>
            </a:r>
            <a:r>
              <a:rPr lang="de-DE" dirty="0" err="1"/>
              <a:t>Backlog</a:t>
            </a:r>
            <a:endParaRPr lang="de-DE" dirty="0"/>
          </a:p>
          <a:p>
            <a:r>
              <a:rPr lang="de-DE" dirty="0"/>
              <a:t>Übernehmen von </a:t>
            </a:r>
            <a:r>
              <a:rPr lang="de-DE" dirty="0" err="1"/>
              <a:t>Use</a:t>
            </a:r>
            <a:r>
              <a:rPr lang="de-DE" dirty="0"/>
              <a:t> Cases in die erste Iteration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Backlog</a:t>
            </a:r>
            <a:r>
              <a:rPr lang="de-DE" sz="1600" dirty="0"/>
              <a:t> erzeugen ersten Sprint vorbereiten</a:t>
            </a:r>
          </a:p>
        </p:txBody>
      </p:sp>
    </p:spTree>
    <p:extLst>
      <p:ext uri="{BB962C8B-B14F-4D97-AF65-F5344CB8AC3E}">
        <p14:creationId xmlns:p14="http://schemas.microsoft.com/office/powerpoint/2010/main" val="175996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81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  <a:p>
            <a:r>
              <a:rPr lang="de-DE" dirty="0" err="1"/>
              <a:t>Synacta</a:t>
            </a:r>
            <a:r>
              <a:rPr lang="de-DE" dirty="0"/>
              <a:t> / Servicedokumentation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3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Warum agile Softwareentwicklung?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13952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 and interactions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processes and tools</a:t>
            </a:r>
          </a:p>
          <a:p>
            <a:r>
              <a:rPr lang="en-US" b="1" dirty="0"/>
              <a:t>Working software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comprehensive documentation</a:t>
            </a:r>
          </a:p>
          <a:p>
            <a:r>
              <a:rPr lang="en-US" b="1" dirty="0"/>
              <a:t>Customer collaboration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contract negotiation</a:t>
            </a:r>
          </a:p>
          <a:p>
            <a:r>
              <a:rPr lang="en-US" b="1" dirty="0"/>
              <a:t>Responding to change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following a plan</a:t>
            </a:r>
            <a:endParaRPr lang="de-DE" sz="2800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463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1-6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Customer satisfaction by rapid delivery of useful software</a:t>
            </a:r>
          </a:p>
          <a:p>
            <a:r>
              <a:rPr lang="en-US" dirty="0"/>
              <a:t>Welcome changing requirements, even late in development</a:t>
            </a:r>
          </a:p>
          <a:p>
            <a:r>
              <a:rPr lang="en-US" dirty="0"/>
              <a:t>Working software is delivered frequently (weeks rather than months)</a:t>
            </a:r>
          </a:p>
          <a:p>
            <a:r>
              <a:rPr lang="en-US" dirty="0"/>
              <a:t>Working software is the principal measure of progress</a:t>
            </a:r>
          </a:p>
          <a:p>
            <a:r>
              <a:rPr lang="en-US" dirty="0"/>
              <a:t>Sustainable development, able to maintain a constant pace</a:t>
            </a:r>
          </a:p>
          <a:p>
            <a:r>
              <a:rPr lang="en-US" dirty="0"/>
              <a:t>Close, daily cooperation between business people and developers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9154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6-12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Face-to-face conversation is the best form of communication (co-location)</a:t>
            </a:r>
          </a:p>
          <a:p>
            <a:r>
              <a:rPr lang="en-US" dirty="0"/>
              <a:t>Projects are built around motivated individuals, who should be trusted</a:t>
            </a:r>
          </a:p>
          <a:p>
            <a:r>
              <a:rPr lang="en-US" dirty="0"/>
              <a:t>Continuous attention to technical excellence and good design</a:t>
            </a:r>
          </a:p>
          <a:p>
            <a:r>
              <a:rPr lang="en-US" dirty="0"/>
              <a:t>Simplicity—the art of maximizing the amount of work done—is essential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Regular adaptation to changing circumstances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1125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Pair Programming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Softwarequalität</a:t>
            </a:r>
            <a:r>
              <a:rPr lang="en-US" sz="2400" dirty="0"/>
              <a:t>, </a:t>
            </a:r>
            <a:r>
              <a:rPr lang="en-US" sz="2400" dirty="0" err="1"/>
              <a:t>Wissensaustausch</a:t>
            </a:r>
            <a:endParaRPr lang="en-US" dirty="0"/>
          </a:p>
          <a:p>
            <a:r>
              <a:rPr lang="en-US" sz="3000" dirty="0"/>
              <a:t>continuous integration CI / continuous delivery CD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merge, build, test, integration, delivery</a:t>
            </a:r>
          </a:p>
          <a:p>
            <a:r>
              <a:rPr lang="en-US" dirty="0"/>
              <a:t>Refactoring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Lesbarkeit</a:t>
            </a:r>
            <a:r>
              <a:rPr lang="en-US" sz="2400" dirty="0"/>
              <a:t> (KISS), </a:t>
            </a:r>
            <a:r>
              <a:rPr lang="en-US" sz="2400" dirty="0" err="1"/>
              <a:t>Modularität</a:t>
            </a:r>
            <a:r>
              <a:rPr lang="en-US" sz="2400" dirty="0"/>
              <a:t>/</a:t>
            </a:r>
            <a:r>
              <a:rPr lang="en-US" sz="2400" dirty="0" err="1"/>
              <a:t>Redundanz</a:t>
            </a:r>
            <a:r>
              <a:rPr lang="en-US" sz="2400" dirty="0"/>
              <a:t> (DRY), 	</a:t>
            </a:r>
            <a:r>
              <a:rPr lang="en-US" sz="2400" dirty="0" err="1"/>
              <a:t>Kopplung</a:t>
            </a:r>
            <a:r>
              <a:rPr lang="en-US" sz="2400" dirty="0"/>
              <a:t>/</a:t>
            </a:r>
            <a:r>
              <a:rPr lang="en-US" sz="2400" dirty="0" err="1"/>
              <a:t>Kohäsion</a:t>
            </a:r>
            <a:r>
              <a:rPr lang="en-US" sz="2400" dirty="0"/>
              <a:t>, </a:t>
            </a:r>
            <a:r>
              <a:rPr lang="en-US" sz="2400" dirty="0" err="1"/>
              <a:t>Testbarkeit</a:t>
            </a:r>
            <a:r>
              <a:rPr lang="en-US" sz="2400" dirty="0"/>
              <a:t> -&gt; SOLID Principles</a:t>
            </a:r>
            <a:endParaRPr lang="en-US" dirty="0"/>
          </a:p>
          <a:p>
            <a:r>
              <a:rPr lang="en-US" dirty="0"/>
              <a:t>TDD – Test Driven Development</a:t>
            </a:r>
          </a:p>
          <a:p>
            <a:r>
              <a:rPr lang="en-US" dirty="0"/>
              <a:t>Code reviews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858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Software Development (ASD)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Extreme Programming (XP)</a:t>
            </a:r>
          </a:p>
          <a:p>
            <a:r>
              <a:rPr lang="en-US" dirty="0"/>
              <a:t>Feature Driven Development (FDD)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Kanban (lean IT, lean 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41465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6254B2486A478AAF27241DA6BFFF" ma:contentTypeVersion="0" ma:contentTypeDescription="Create a new document." ma:contentTypeScope="" ma:versionID="f67431a384daba78a41cf6f243853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181541-E209-48D9-8B19-B290A91E7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8CCF7A-EC16-4734-9086-0C3B2376A6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6E2A0C-4521-4390-A603-AAC35E234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Bildschirmpräsentation (4:3)</PresentationFormat>
  <Paragraphs>159</Paragraphs>
  <Slides>24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Syntax LT Std</vt:lpstr>
      <vt:lpstr>Office Theme</vt:lpstr>
      <vt:lpstr>Agile Softwareentwicklung</vt:lpstr>
      <vt:lpstr>PowerPoint-Präsentation</vt:lpstr>
      <vt:lpstr>Agenda</vt:lpstr>
      <vt:lpstr>PowerPoint-Präsentation</vt:lpstr>
      <vt:lpstr>Agiles Manifest</vt:lpstr>
      <vt:lpstr>Agile Prinzipien 1-6</vt:lpstr>
      <vt:lpstr>Agile Prinzipien 6-12</vt:lpstr>
      <vt:lpstr>Agile Methoden</vt:lpstr>
      <vt:lpstr>Agile Vorgehensmodelle</vt:lpstr>
      <vt:lpstr>Agile Vorgehensmodelle</vt:lpstr>
      <vt:lpstr>Kanban</vt:lpstr>
      <vt:lpstr>Kanban</vt:lpstr>
      <vt:lpstr>Unser agiler Prozess bei der Agile-IS GmbH</vt:lpstr>
      <vt:lpstr>Agenda</vt:lpstr>
      <vt:lpstr>Ablauf der Veranstaltung</vt:lpstr>
      <vt:lpstr>Agenda</vt:lpstr>
      <vt:lpstr>Git / GitHub</vt:lpstr>
      <vt:lpstr>Agenda</vt:lpstr>
      <vt:lpstr>eAkte - Anwendung</vt:lpstr>
      <vt:lpstr>Agenda</vt:lpstr>
      <vt:lpstr>PowerPoint-Präsentation</vt:lpstr>
      <vt:lpstr>Agenda</vt:lpstr>
      <vt:lpstr>PowerPoint-Präsentation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Hofmann</dc:creator>
  <cp:lastModifiedBy>Boris Hofmann</cp:lastModifiedBy>
  <cp:revision>179</cp:revision>
  <dcterms:created xsi:type="dcterms:W3CDTF">2011-08-29T16:03:20Z</dcterms:created>
  <dcterms:modified xsi:type="dcterms:W3CDTF">2016-10-21T10:45:45Z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0x010100D8BD6254B2486A478AAF27241DA6BFFF</vt:lpwstr>
  </property>
</Properties>
</file>