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75213" cy="42803763"/>
  <p:notesSz cx="6858000" cy="9144000"/>
  <p:custDataLst>
    <p:tags r:id="rId3"/>
  </p:custDataLst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0" d="100"/>
          <a:sy n="20" d="100"/>
        </p:scale>
        <p:origin x="1474" y="-792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</a:rPr>
              <a:t>Overall evaluation</a:t>
            </a:r>
            <a:r>
              <a:rPr lang="en-US" baseline="0" dirty="0" smtClean="0">
                <a:solidFill>
                  <a:schemeClr val="tx1"/>
                </a:solidFill>
              </a:rPr>
              <a:t> results (F1 score)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62391437050319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8540075757575758"/>
          <c:y val="0.1213495046990094"/>
          <c:w val="0.78145951178451167"/>
          <c:h val="0.818869020404707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64.02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69.150000000000006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66.209999999999994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8428088"/>
        <c:axId val="188429264"/>
      </c:barChart>
      <c:catAx>
        <c:axId val="188428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8429264"/>
        <c:crosses val="autoZero"/>
        <c:auto val="1"/>
        <c:lblAlgn val="ctr"/>
        <c:lblOffset val="100"/>
        <c:noMultiLvlLbl val="0"/>
      </c:catAx>
      <c:valAx>
        <c:axId val="18842926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500" dirty="0" smtClean="0"/>
                  <a:t>Macro-averaged</a:t>
                </a:r>
                <a:r>
                  <a:rPr lang="en-US" sz="3500" baseline="0" dirty="0" smtClean="0"/>
                  <a:t> </a:t>
                </a:r>
                <a:r>
                  <a:rPr lang="en-US" sz="3500" dirty="0" smtClean="0"/>
                  <a:t>F1 score (in %)</a:t>
                </a:r>
                <a:endParaRPr lang="en-US" sz="35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42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0.35438</cdr:x>
      <cdr:y>0.92258</cdr:y>
    </cdr:from>
    <cdr:to>
      <cdr:x>0.43135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10050" y="10896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r>
            <a:rPr lang="en-US" sz="3500" dirty="0" smtClean="0"/>
            <a:t>SVM</a:t>
          </a:r>
          <a:endParaRPr lang="en-US" sz="3500" dirty="0"/>
        </a:p>
      </cdr:txBody>
    </cdr:sp>
  </cdr:relSizeAnchor>
  <cdr:relSizeAnchor xmlns:cdr="http://schemas.openxmlformats.org/drawingml/2006/chartDrawing">
    <cdr:from>
      <cdr:x>0.53184</cdr:x>
      <cdr:y>0.92258</cdr:y>
    </cdr:from>
    <cdr:to>
      <cdr:x>0.60881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6318250" y="110871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500" dirty="0" smtClean="0"/>
            <a:t>LSTM</a:t>
          </a:r>
          <a:endParaRPr lang="en-US" sz="3500" dirty="0"/>
        </a:p>
      </cdr:txBody>
    </cdr:sp>
  </cdr:relSizeAnchor>
  <cdr:relSizeAnchor xmlns:cdr="http://schemas.openxmlformats.org/drawingml/2006/chartDrawing">
    <cdr:from>
      <cdr:x>0.70609</cdr:x>
      <cdr:y>0.92258</cdr:y>
    </cdr:from>
    <cdr:to>
      <cdr:x>0.78306</cdr:x>
      <cdr:y>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8388350" y="10896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500" dirty="0" smtClean="0"/>
            <a:t>CNN</a:t>
          </a:r>
          <a:endParaRPr lang="en-US" sz="35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4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4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4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4AF3-4494-4A74-8C73-B303F967382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6EBF-365A-4EC6-8BB5-7D2FE4ED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971518582"/>
              </p:ext>
            </p:extLst>
          </p:nvPr>
        </p:nvGraphicFramePr>
        <p:xfrm>
          <a:off x="16354314" y="24265106"/>
          <a:ext cx="11496786" cy="9639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46720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10500" y="2114550"/>
            <a:ext cx="205268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/>
              <a:t>KAUSTmine</a:t>
            </a:r>
            <a:r>
              <a:rPr lang="en-US" sz="8000" dirty="0" smtClean="0"/>
              <a:t> – Offensive Comment Classification of German Language </a:t>
            </a:r>
            <a:r>
              <a:rPr lang="en-US" sz="8000" dirty="0" err="1" smtClean="0"/>
              <a:t>Microposts</a:t>
            </a:r>
            <a:endParaRPr lang="en-US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8401050"/>
            <a:ext cx="11880000" cy="861774"/>
          </a:xfrm>
          <a:prstGeom prst="rect">
            <a:avLst/>
          </a:prstGeom>
          <a:solidFill>
            <a:srgbClr val="B2B2B2"/>
          </a:solidFill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FFFF"/>
                </a:solidFill>
              </a:rPr>
              <a:t>Overview of Data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57399" y="8401050"/>
            <a:ext cx="11880000" cy="861774"/>
          </a:xfrm>
          <a:prstGeom prst="rect">
            <a:avLst/>
          </a:prstGeom>
          <a:solidFill>
            <a:srgbClr val="B2B2B2"/>
          </a:solidFill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FFFF"/>
                </a:solidFill>
              </a:rPr>
              <a:t>Classifier systems</a:t>
            </a:r>
            <a:endParaRPr lang="en-US" sz="50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57398" y="9566232"/>
            <a:ext cx="11660401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Classifiers used to participate in Task 1 (binary classification) of </a:t>
            </a:r>
            <a:r>
              <a:rPr lang="en-US" sz="4000" dirty="0" err="1" smtClean="0"/>
              <a:t>GermEval</a:t>
            </a:r>
            <a:r>
              <a:rPr lang="en-US" sz="4000" dirty="0" smtClean="0"/>
              <a:t> 2018 shared task:</a:t>
            </a:r>
          </a:p>
          <a:p>
            <a:endParaRPr lang="en-US" sz="2000" b="1" dirty="0" smtClean="0"/>
          </a:p>
          <a:p>
            <a:r>
              <a:rPr lang="en-US" sz="4000" b="1" dirty="0" smtClean="0"/>
              <a:t>SVM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Support </a:t>
            </a:r>
            <a:r>
              <a:rPr lang="en-US" sz="4000" dirty="0"/>
              <a:t>Vector Machine (SVM)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Implemented with </a:t>
            </a:r>
            <a:r>
              <a:rPr lang="en-US" sz="4000" dirty="0" err="1"/>
              <a:t>Scikit</a:t>
            </a:r>
            <a:r>
              <a:rPr lang="en-US" sz="4000" dirty="0"/>
              <a:t>-learn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Classifier trained on TF-IDF vectors using count matrices of </a:t>
            </a:r>
            <a:r>
              <a:rPr lang="en-US" sz="4000" dirty="0" smtClean="0"/>
              <a:t>5-grams</a:t>
            </a:r>
          </a:p>
          <a:p>
            <a:pPr marL="571500" indent="-571500">
              <a:buFontTx/>
              <a:buChar char="-"/>
            </a:pPr>
            <a:endParaRPr lang="en-US" sz="2000" dirty="0"/>
          </a:p>
          <a:p>
            <a:r>
              <a:rPr lang="en-US" sz="4000" b="1" dirty="0"/>
              <a:t>Bidirectional LSTM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Bidirectional Long short-term memory (LSTM)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Implemented with </a:t>
            </a:r>
            <a:r>
              <a:rPr lang="en-US" sz="4000" dirty="0" err="1"/>
              <a:t>Keras</a:t>
            </a:r>
            <a:r>
              <a:rPr lang="en-US" sz="4000" dirty="0"/>
              <a:t> library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Consists of two layers with 64 and 2 units respectively 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Dropout &amp; early-stopping to prevent model from overfitting</a:t>
            </a:r>
          </a:p>
          <a:p>
            <a:pPr marL="571500" indent="-571500">
              <a:buFontTx/>
              <a:buChar char="-"/>
            </a:pPr>
            <a:endParaRPr lang="en-US" sz="2000" dirty="0" smtClean="0"/>
          </a:p>
          <a:p>
            <a:r>
              <a:rPr lang="en-US" sz="4000" b="1" dirty="0"/>
              <a:t>CNN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Convolutional Neural Network (CNN)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Implemented with </a:t>
            </a:r>
            <a:r>
              <a:rPr lang="en-US" sz="4000" dirty="0" err="1"/>
              <a:t>Keras</a:t>
            </a:r>
            <a:r>
              <a:rPr lang="en-US" sz="4000" dirty="0"/>
              <a:t> library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Consists of one convolutional layer with 64 units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Dropout &amp; early-stopping to prevent model from </a:t>
            </a:r>
            <a:r>
              <a:rPr lang="en-US" sz="4000" dirty="0" smtClean="0"/>
              <a:t>overfitting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3031867"/>
            <a:ext cx="26280000" cy="861774"/>
          </a:xfrm>
          <a:prstGeom prst="rect">
            <a:avLst/>
          </a:prstGeom>
          <a:solidFill>
            <a:srgbClr val="B2B2B2"/>
          </a:solidFill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FFFF"/>
                </a:solidFill>
              </a:rPr>
              <a:t>Results</a:t>
            </a:r>
            <a:endParaRPr lang="en-US" sz="5000" dirty="0">
              <a:solidFill>
                <a:srgbClr val="FFFFFF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84336"/>
              </p:ext>
            </p:extLst>
          </p:nvPr>
        </p:nvGraphicFramePr>
        <p:xfrm>
          <a:off x="2057402" y="34916426"/>
          <a:ext cx="26279994" cy="4404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1538"/>
                <a:gridCol w="2021538"/>
                <a:gridCol w="2021538"/>
                <a:gridCol w="2021538"/>
                <a:gridCol w="2021538"/>
                <a:gridCol w="2021538"/>
                <a:gridCol w="2021538"/>
                <a:gridCol w="2021538"/>
                <a:gridCol w="2021538"/>
                <a:gridCol w="2021538"/>
                <a:gridCol w="2021538"/>
                <a:gridCol w="2021538"/>
                <a:gridCol w="2021538"/>
              </a:tblGrid>
              <a:tr h="720000">
                <a:tc>
                  <a:txBody>
                    <a:bodyPr/>
                    <a:lstStyle/>
                    <a:p>
                      <a:pPr algn="ctr" fontAlgn="b"/>
                      <a:endParaRPr lang="de-DE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35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de-DE" sz="35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DE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DE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3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Offensive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3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endParaRPr lang="de-DE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3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8000"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  <a:endParaRPr lang="de-DE" sz="3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</a:t>
                      </a:r>
                      <a:r>
                        <a:rPr lang="de-DE" sz="3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endParaRPr lang="de-DE" sz="35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total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de-DE" sz="3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de-DE" sz="3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de-DE" sz="3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2191"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3532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60.22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35.77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44.89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87.81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79.49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66.41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61.79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64.02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2191"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72.93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2576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3532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61.41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55.07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58.07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82.15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80.02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68.61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69.15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2191"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68.29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2412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3532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52.92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57.06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78.46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71.59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74.87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65.69</a:t>
                      </a:r>
                    </a:p>
                  </a:txBody>
                  <a:tcPr marL="10800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66.74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66.21</a:t>
                      </a:r>
                    </a:p>
                  </a:txBody>
                  <a:tcPr marL="10800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7402" y="39433500"/>
            <a:ext cx="13943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Table 2: Evaluation results for submission runs by </a:t>
            </a:r>
            <a:r>
              <a:rPr lang="en-US" sz="4000" dirty="0" err="1" smtClean="0"/>
              <a:t>KAUSTmine</a:t>
            </a:r>
            <a:r>
              <a:rPr lang="en-US" sz="4000" dirty="0" smtClean="0"/>
              <a:t> team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7230613" y="33771734"/>
            <a:ext cx="7370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Figure 1: Overall evaluation results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7400" y="24341306"/>
            <a:ext cx="1188000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Deep-learning systems (LSTM, CNN) were able to out-perform machine-learning based classifier (SVM)</a:t>
            </a: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LSTM model showed best result with 69.15% F1 score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Only little effort put into improvement of the proposed systems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r>
              <a:rPr lang="en-US" sz="4000" dirty="0" smtClean="0"/>
              <a:t>Further improvements possible via:</a:t>
            </a: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Usage of additional features (e.g. hate-speech dictionary)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Fine-tuning of hyper-parameters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Creation of ensembles</a:t>
            </a:r>
          </a:p>
          <a:p>
            <a:pPr marL="571500" indent="-571500">
              <a:buFontTx/>
              <a:buChar char="-"/>
            </a:pPr>
            <a:endParaRPr lang="en-US" sz="4000" dirty="0" smtClean="0"/>
          </a:p>
          <a:p>
            <a:r>
              <a:rPr lang="en-US" sz="4000" dirty="0" smtClean="0"/>
              <a:t>First personal experience in Machine Learning / Deep Learning research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Rapidly advancing research area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Already excited to learn more during master's study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57400" y="13176262"/>
            <a:ext cx="11880000" cy="861774"/>
          </a:xfrm>
          <a:prstGeom prst="rect">
            <a:avLst/>
          </a:prstGeom>
          <a:solidFill>
            <a:srgbClr val="B2B2B2"/>
          </a:solidFill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FFFF"/>
                </a:solidFill>
              </a:rPr>
              <a:t>Experimental setup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31999"/>
              </p:ext>
            </p:extLst>
          </p:nvPr>
        </p:nvGraphicFramePr>
        <p:xfrm>
          <a:off x="2057400" y="9639768"/>
          <a:ext cx="11880000" cy="2461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0000"/>
                <a:gridCol w="2970000"/>
                <a:gridCol w="2970000"/>
                <a:gridCol w="2970000"/>
              </a:tblGrid>
              <a:tr h="820502"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Data</a:t>
                      </a:r>
                      <a:r>
                        <a:rPr lang="en-US" sz="3500" baseline="0" dirty="0" smtClean="0"/>
                        <a:t> set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Offensive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Other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Total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502"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Training set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1688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3321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5009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502"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Test set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1202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2330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3532</a:t>
                      </a:r>
                      <a:endParaRPr lang="en-US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810500" y="5181600"/>
            <a:ext cx="20526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Matthias Bachfischer, </a:t>
            </a:r>
            <a:r>
              <a:rPr lang="en-US" sz="6000" dirty="0" err="1"/>
              <a:t>Uchenna</a:t>
            </a:r>
            <a:r>
              <a:rPr lang="en-US" sz="6000" dirty="0"/>
              <a:t> </a:t>
            </a:r>
            <a:r>
              <a:rPr lang="en-US" sz="6000" dirty="0" err="1" smtClean="0"/>
              <a:t>Akujuobi</a:t>
            </a:r>
            <a:r>
              <a:rPr lang="en-US" sz="6000" dirty="0" smtClean="0"/>
              <a:t>, </a:t>
            </a:r>
            <a:r>
              <a:rPr lang="en-US" sz="6000" dirty="0" err="1"/>
              <a:t>Xiangliang</a:t>
            </a:r>
            <a:r>
              <a:rPr lang="en-US" sz="6000" dirty="0"/>
              <a:t> </a:t>
            </a:r>
            <a:r>
              <a:rPr lang="en-US" sz="6000" dirty="0" smtClean="0"/>
              <a:t>Zhang*</a:t>
            </a:r>
          </a:p>
          <a:p>
            <a:pPr algn="ctr"/>
            <a:r>
              <a:rPr lang="en-US" sz="6000" dirty="0" smtClean="0"/>
              <a:t>King Abdullah University for Science and Technology (KAUST)</a:t>
            </a:r>
            <a:endParaRPr lang="en-US" sz="6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2470679"/>
            <a:ext cx="6410401" cy="325027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57400" y="14205656"/>
            <a:ext cx="118800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Systems used word vectors published by </a:t>
            </a:r>
            <a:r>
              <a:rPr lang="en-US" sz="4000" dirty="0" err="1" smtClean="0"/>
              <a:t>Deriu</a:t>
            </a:r>
            <a:r>
              <a:rPr lang="en-US" sz="4000" dirty="0" smtClean="0"/>
              <a:t> et al. (2017)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trained on </a:t>
            </a:r>
            <a:r>
              <a:rPr lang="en-US" sz="4000" dirty="0"/>
              <a:t>a total of 200 million </a:t>
            </a:r>
            <a:r>
              <a:rPr lang="en-US" sz="4000" dirty="0" smtClean="0"/>
              <a:t>tweets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dimensionality of </a:t>
            </a:r>
            <a:r>
              <a:rPr lang="en-US" sz="4000" i="1" dirty="0"/>
              <a:t>d = </a:t>
            </a:r>
            <a:r>
              <a:rPr lang="en-US" sz="4000" i="1" dirty="0" smtClean="0"/>
              <a:t>200</a:t>
            </a:r>
            <a:endParaRPr lang="en-US" sz="4000" b="1" i="1" dirty="0" smtClean="0"/>
          </a:p>
          <a:p>
            <a:endParaRPr lang="en-US" sz="2000" b="1" dirty="0"/>
          </a:p>
          <a:p>
            <a:r>
              <a:rPr lang="en-US" sz="4000" b="1" dirty="0" smtClean="0"/>
              <a:t>Data preprocessing steps: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Replace</a:t>
            </a:r>
            <a:r>
              <a:rPr lang="en-US" sz="4000" dirty="0" smtClean="0"/>
              <a:t> </a:t>
            </a:r>
            <a:r>
              <a:rPr lang="en-US" sz="4000" dirty="0"/>
              <a:t>URLs, usernames and retweets </a:t>
            </a:r>
            <a:r>
              <a:rPr lang="en-US" sz="4000" dirty="0" smtClean="0"/>
              <a:t>with replacement </a:t>
            </a:r>
            <a:r>
              <a:rPr lang="en-US" sz="4000" dirty="0"/>
              <a:t>tokens </a:t>
            </a:r>
            <a:r>
              <a:rPr lang="en-US" sz="4000" i="1" dirty="0"/>
              <a:t>URLTOK</a:t>
            </a:r>
            <a:r>
              <a:rPr lang="en-US" sz="4000" dirty="0"/>
              <a:t>, </a:t>
            </a:r>
            <a:r>
              <a:rPr lang="en-US" sz="4000" i="1" dirty="0"/>
              <a:t>USRTOK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i="1" dirty="0" err="1" smtClean="0"/>
              <a:t>rt</a:t>
            </a:r>
            <a:endParaRPr lang="en-US" sz="4000" i="1" dirty="0" smtClean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Convert </a:t>
            </a:r>
            <a:r>
              <a:rPr lang="en-US" sz="4000" dirty="0"/>
              <a:t>tweet text to </a:t>
            </a:r>
            <a:r>
              <a:rPr lang="en-US" sz="4000" dirty="0" smtClean="0"/>
              <a:t>lowercase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Convert </a:t>
            </a:r>
            <a:r>
              <a:rPr lang="en-US" sz="4000" dirty="0"/>
              <a:t>categorical classification </a:t>
            </a:r>
            <a:r>
              <a:rPr lang="en-US" sz="4000" dirty="0" smtClean="0"/>
              <a:t>variables into </a:t>
            </a:r>
            <a:r>
              <a:rPr lang="en-US" sz="4000" dirty="0"/>
              <a:t>an One-Hot encoded </a:t>
            </a:r>
            <a:r>
              <a:rPr lang="en-US" sz="4000" dirty="0" smtClean="0"/>
              <a:t>vector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Tokenize </a:t>
            </a:r>
            <a:r>
              <a:rPr lang="en-US" sz="4000" dirty="0"/>
              <a:t>tweets </a:t>
            </a:r>
            <a:r>
              <a:rPr lang="en-US" sz="4000" dirty="0" smtClean="0"/>
              <a:t>and create </a:t>
            </a:r>
            <a:r>
              <a:rPr lang="en-US" sz="4000" dirty="0"/>
              <a:t>a list of word indexes </a:t>
            </a:r>
            <a:r>
              <a:rPr lang="en-US" sz="4000" dirty="0" smtClean="0"/>
              <a:t>with length </a:t>
            </a:r>
            <a:r>
              <a:rPr lang="en-US" sz="4000" i="1" dirty="0"/>
              <a:t>l = </a:t>
            </a:r>
            <a:r>
              <a:rPr lang="en-US" sz="4000" i="1" dirty="0" smtClean="0"/>
              <a:t>100</a:t>
            </a:r>
            <a:endParaRPr lang="en-US" sz="4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057400" y="12158849"/>
            <a:ext cx="788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Table 1: Class distribution of datasets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57402" y="40589743"/>
            <a:ext cx="22410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* bachfischer.matthias@googlemail.com, uchenna.akujuobi@kaust.edu.sa,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xiangliang.zhang@kaust.edu.sa</a:t>
            </a:r>
          </a:p>
        </p:txBody>
      </p:sp>
    </p:spTree>
    <p:extLst>
      <p:ext uri="{BB962C8B-B14F-4D97-AF65-F5344CB8AC3E}">
        <p14:creationId xmlns:p14="http://schemas.microsoft.com/office/powerpoint/2010/main" val="35870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407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>Platinion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Bachfischer, Matthias (Platinion)</dc:creator>
  <cp:lastModifiedBy>Bachfischer, Matthias (Platinion)</cp:lastModifiedBy>
  <cp:revision>33</cp:revision>
  <dcterms:created xsi:type="dcterms:W3CDTF">2018-09-10T05:58:46Z</dcterms:created>
  <dcterms:modified xsi:type="dcterms:W3CDTF">2018-09-17T08:08:39Z</dcterms:modified>
</cp:coreProperties>
</file>