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60" r:id="rId4"/>
    <p:sldId id="263" r:id="rId5"/>
    <p:sldId id="296" r:id="rId6"/>
    <p:sldId id="264" r:id="rId7"/>
    <p:sldId id="262" r:id="rId8"/>
    <p:sldId id="297" r:id="rId9"/>
    <p:sldId id="265" r:id="rId10"/>
    <p:sldId id="298" r:id="rId11"/>
    <p:sldId id="299" r:id="rId12"/>
    <p:sldId id="300" r:id="rId13"/>
    <p:sldId id="267" r:id="rId14"/>
    <p:sldId id="301" r:id="rId15"/>
    <p:sldId id="266" r:id="rId16"/>
    <p:sldId id="274" r:id="rId17"/>
  </p:sldIdLst>
  <p:sldSz cx="9144000" cy="5143500" type="screen16x9"/>
  <p:notesSz cx="6858000" cy="9144000"/>
  <p:embeddedFontLst>
    <p:embeddedFont>
      <p:font typeface="Bree Serif" panose="020B0604020202020204" charset="0"/>
      <p:regular r:id="rId19"/>
    </p:embeddedFont>
    <p:embeddedFont>
      <p:font typeface="Roboto Black" panose="02000000000000000000" pitchFamily="2" charset="0"/>
      <p:bold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ono Thin" panose="020B0604020202020204" charset="0"/>
      <p:regular r:id="rId26"/>
      <p:bold r:id="rId27"/>
      <p:italic r:id="rId28"/>
      <p:boldItalic r:id="rId29"/>
    </p:embeddedFont>
    <p:embeddedFont>
      <p:font typeface="Roboto Thin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F498F8-5867-4B17-95DA-31D797B2D5F6}">
  <a:tblStyle styleId="{BCF498F8-5867-4B17-95DA-31D797B2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95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88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395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43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991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99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507964" y="1053519"/>
            <a:ext cx="448262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accent1"/>
                </a:solidFill>
              </a:rPr>
              <a:t>PBL 2:</a:t>
            </a:r>
            <a:br>
              <a:rPr lang="es" sz="2800" dirty="0">
                <a:solidFill>
                  <a:schemeClr val="accent1"/>
                </a:solidFill>
              </a:rPr>
            </a:br>
            <a:r>
              <a:rPr lang="es" sz="2800" dirty="0">
                <a:solidFill>
                  <a:schemeClr val="accent1"/>
                </a:solidFill>
              </a:rPr>
              <a:t>DỰ ÁN CƠ SỞ LẬP TRÌNH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123365" y="3039262"/>
            <a:ext cx="3563756" cy="1533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Giáo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 </a:t>
            </a:r>
            <a:r>
              <a:rPr lang="en-US" sz="1400" dirty="0" err="1"/>
              <a:t>hướng</a:t>
            </a:r>
            <a:r>
              <a:rPr lang="en-US" sz="1400" dirty="0"/>
              <a:t> </a:t>
            </a:r>
            <a:r>
              <a:rPr lang="en-US" sz="1400" dirty="0" err="1"/>
              <a:t>dẫn</a:t>
            </a:r>
            <a:r>
              <a:rPr lang="en-US" sz="1400" dirty="0"/>
              <a:t>: </a:t>
            </a:r>
            <a:r>
              <a:rPr lang="en-US" sz="1400" dirty="0" err="1"/>
              <a:t>Trần</a:t>
            </a:r>
            <a:r>
              <a:rPr lang="en-US" sz="1400" dirty="0"/>
              <a:t> </a:t>
            </a:r>
            <a:r>
              <a:rPr lang="en-US" sz="1400" dirty="0" err="1"/>
              <a:t>Hồ</a:t>
            </a:r>
            <a:r>
              <a:rPr lang="en-US" sz="1400" dirty="0"/>
              <a:t> </a:t>
            </a:r>
            <a:r>
              <a:rPr lang="en-US" sz="1400" dirty="0" err="1"/>
              <a:t>Thủy</a:t>
            </a:r>
            <a:r>
              <a:rPr lang="en-US" sz="1400" dirty="0"/>
              <a:t> </a:t>
            </a:r>
            <a:r>
              <a:rPr lang="en-US" sz="1400" dirty="0" err="1"/>
              <a:t>Tiên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Sinh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 err="1"/>
              <a:t>Phạm</a:t>
            </a:r>
            <a:r>
              <a:rPr lang="en-US" sz="1400" dirty="0"/>
              <a:t> </a:t>
            </a:r>
            <a:r>
              <a:rPr lang="en-US" sz="1400" dirty="0" err="1"/>
              <a:t>Huỳnh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endParaRPr lang="en-US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/>
              <a:t>Hoàng Nguyên Bách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/>
              <a:t>Lê </a:t>
            </a:r>
            <a:r>
              <a:rPr lang="en-US" sz="1400" dirty="0" err="1"/>
              <a:t>Phúc</a:t>
            </a:r>
            <a:r>
              <a:rPr lang="en-US" sz="1400" dirty="0"/>
              <a:t> </a:t>
            </a:r>
            <a:r>
              <a:rPr lang="en-US" sz="1400" dirty="0" err="1"/>
              <a:t>Khương</a:t>
            </a:r>
            <a:endParaRPr sz="14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D2D5DB-1C6A-4C44-ADE9-84BE7978FBA5}"/>
              </a:ext>
            </a:extLst>
          </p:cNvPr>
          <p:cNvSpPr txBox="1"/>
          <p:nvPr/>
        </p:nvSpPr>
        <p:spPr>
          <a:xfrm>
            <a:off x="5081014" y="2372921"/>
            <a:ext cx="356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Đề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tài</a:t>
            </a:r>
            <a:r>
              <a:rPr lang="en-US" sz="1600" b="1" dirty="0">
                <a:solidFill>
                  <a:schemeClr val="accent1"/>
                </a:solidFill>
              </a:rPr>
              <a:t>: </a:t>
            </a:r>
            <a:r>
              <a:rPr lang="en-US" sz="1600" b="1" dirty="0" err="1">
                <a:solidFill>
                  <a:schemeClr val="accent1"/>
                </a:solidFill>
              </a:rPr>
              <a:t>Hệ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thống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quản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lý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quán</a:t>
            </a:r>
            <a:r>
              <a:rPr lang="en-US" sz="1600" b="1" dirty="0">
                <a:solidFill>
                  <a:schemeClr val="accent1"/>
                </a:solidFill>
              </a:rPr>
              <a:t> Cafe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Thiết kế cấu trúc dữ liệu </a:t>
            </a:r>
            <a:endParaRPr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ADFECD-BB20-430B-9671-0CDEBFFB0513}"/>
              </a:ext>
            </a:extLst>
          </p:cNvPr>
          <p:cNvSpPr txBox="1"/>
          <p:nvPr/>
        </p:nvSpPr>
        <p:spPr>
          <a:xfrm>
            <a:off x="846005" y="1506071"/>
            <a:ext cx="78004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2. </a:t>
            </a:r>
            <a:r>
              <a:rPr lang="en-US" sz="1300" dirty="0" err="1">
                <a:solidFill>
                  <a:schemeClr val="bg1"/>
                </a:solidFill>
              </a:rPr>
              <a:t>Quản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lý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khách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hàng</a:t>
            </a:r>
            <a:r>
              <a:rPr lang="en-US" sz="1300" dirty="0">
                <a:solidFill>
                  <a:schemeClr val="bg1"/>
                </a:solidFill>
              </a:rPr>
              <a:t>: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Danh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khách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cũng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lưu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dưới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dạng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danh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liên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kết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thao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tác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thêm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xoá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in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danh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thực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trong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lớp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QLKH.</a:t>
            </a:r>
            <a:r>
              <a:rPr lang="en-US" sz="13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F7632-E190-411D-B205-0DC08107EA07}"/>
              </a:ext>
            </a:extLst>
          </p:cNvPr>
          <p:cNvSpPr txBox="1"/>
          <p:nvPr/>
        </p:nvSpPr>
        <p:spPr>
          <a:xfrm>
            <a:off x="846004" y="3277671"/>
            <a:ext cx="7800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Danh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cũng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lưu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dưới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dạng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danh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liên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kết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thao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tác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thêm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xoá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in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danh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thực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trong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lớp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QLSP. </a:t>
            </a:r>
            <a:endParaRPr lang="en-US" sz="1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6C34AEC-9281-40BA-A85F-945B0AA4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75" y="2130261"/>
            <a:ext cx="5760720" cy="112461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84280A-C48F-450F-8025-D4DB55D4F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575" y="3859461"/>
            <a:ext cx="5760720" cy="11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5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Thiết kế cấu trúc dữ liệu </a:t>
            </a:r>
            <a:endParaRPr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ADFECD-BB20-430B-9671-0CDEBFFB0513}"/>
              </a:ext>
            </a:extLst>
          </p:cNvPr>
          <p:cNvSpPr txBox="1"/>
          <p:nvPr/>
        </p:nvSpPr>
        <p:spPr>
          <a:xfrm>
            <a:off x="846005" y="1446463"/>
            <a:ext cx="7986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00" dirty="0">
                <a:solidFill>
                  <a:schemeClr val="bg1"/>
                </a:solidFill>
              </a:rPr>
              <a:t>4. </a:t>
            </a:r>
            <a:r>
              <a:rPr lang="en-US" sz="1300" dirty="0" err="1">
                <a:solidFill>
                  <a:schemeClr val="bg1"/>
                </a:solidFill>
              </a:rPr>
              <a:t>Quản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lý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bán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hàng</a:t>
            </a:r>
            <a:r>
              <a:rPr lang="en-US" sz="1300" dirty="0">
                <a:solidFill>
                  <a:schemeClr val="bg1"/>
                </a:solidFill>
              </a:rPr>
              <a:t>: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Thông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tin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thể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trong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lớp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“ban” .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Chương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lưu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biến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toàn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cục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mảng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bàn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quản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lý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thao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tác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xử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lý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như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đặt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bàn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thêm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món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tính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tiền</a:t>
            </a:r>
            <a:r>
              <a:rPr lang="en-US" sz="13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00" dirty="0">
                <a:solidFill>
                  <a:schemeClr val="bg1"/>
                </a:solidFill>
                <a:latin typeface="+mj-lt"/>
              </a:rPr>
              <a:t>-  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Bàn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sau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khi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thanh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toán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thì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hàm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doitrangthai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()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gọi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đổi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trả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về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từ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1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thành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0(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nghĩa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bàn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thành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trống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).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mảng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danhsach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bàn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cũng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sẽ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thành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trống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tổng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tiền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sẽ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chia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tỉ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lệ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cộng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điểm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điểm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tích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lũy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khách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sz="13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en-US" sz="1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F7632-E190-411D-B205-0DC08107EA07}"/>
              </a:ext>
            </a:extLst>
          </p:cNvPr>
          <p:cNvSpPr txBox="1"/>
          <p:nvPr/>
        </p:nvSpPr>
        <p:spPr>
          <a:xfrm>
            <a:off x="846005" y="2762075"/>
            <a:ext cx="786768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00" dirty="0">
                <a:solidFill>
                  <a:schemeClr val="bg1"/>
                </a:solidFill>
              </a:rPr>
              <a:t>5. </a:t>
            </a:r>
            <a:r>
              <a:rPr lang="en-US" sz="1300" dirty="0" err="1">
                <a:solidFill>
                  <a:schemeClr val="bg1"/>
                </a:solidFill>
              </a:rPr>
              <a:t>Thuật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toán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cập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nhật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file </a:t>
            </a:r>
            <a:r>
              <a:rPr lang="en-US" sz="1300" dirty="0" err="1">
                <a:solidFill>
                  <a:schemeClr val="bg1"/>
                </a:solidFill>
              </a:rPr>
              <a:t>dữ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liệu</a:t>
            </a:r>
            <a:r>
              <a:rPr lang="en-US" sz="1300" dirty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00" dirty="0">
                <a:solidFill>
                  <a:schemeClr val="bg1"/>
                </a:solidFill>
              </a:rPr>
              <a:t>- Sau </a:t>
            </a:r>
            <a:r>
              <a:rPr lang="en-US" sz="1300" dirty="0" err="1">
                <a:solidFill>
                  <a:schemeClr val="bg1"/>
                </a:solidFill>
              </a:rPr>
              <a:t>khi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thực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hiện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thao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thêm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sửa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xóa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thông</a:t>
            </a:r>
            <a:r>
              <a:rPr lang="en-US" sz="1300" dirty="0">
                <a:solidFill>
                  <a:schemeClr val="bg1"/>
                </a:solidFill>
              </a:rPr>
              <a:t> tin ở </a:t>
            </a:r>
            <a:r>
              <a:rPr lang="en-US" sz="1300" dirty="0" err="1">
                <a:solidFill>
                  <a:schemeClr val="bg1"/>
                </a:solidFill>
              </a:rPr>
              <a:t>chương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trình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chính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khi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chương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trình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kết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thúc</a:t>
            </a:r>
            <a:r>
              <a:rPr lang="en-US" sz="1300" dirty="0">
                <a:solidFill>
                  <a:schemeClr val="bg1"/>
                </a:solidFill>
              </a:rPr>
              <a:t> ta </a:t>
            </a:r>
            <a:r>
              <a:rPr lang="en-US" sz="1300" dirty="0" err="1">
                <a:solidFill>
                  <a:schemeClr val="bg1"/>
                </a:solidFill>
              </a:rPr>
              <a:t>thực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hiện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cập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nhật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lại</a:t>
            </a:r>
            <a:r>
              <a:rPr lang="en-US" sz="1300" dirty="0">
                <a:solidFill>
                  <a:schemeClr val="bg1"/>
                </a:solidFill>
              </a:rPr>
              <a:t> file </a:t>
            </a:r>
            <a:r>
              <a:rPr lang="en-US" sz="1300" dirty="0" err="1">
                <a:solidFill>
                  <a:schemeClr val="bg1"/>
                </a:solidFill>
              </a:rPr>
              <a:t>dữ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liệu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Mở</a:t>
            </a:r>
            <a:r>
              <a:rPr lang="en-US" sz="1300" dirty="0">
                <a:solidFill>
                  <a:schemeClr val="bg1"/>
                </a:solidFill>
              </a:rPr>
              <a:t> file </a:t>
            </a:r>
            <a:r>
              <a:rPr lang="en-US" sz="1300" dirty="0" err="1">
                <a:solidFill>
                  <a:schemeClr val="bg1"/>
                </a:solidFill>
              </a:rPr>
              <a:t>dữ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liệu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đầu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vào</a:t>
            </a:r>
            <a:r>
              <a:rPr lang="en-US" sz="1300" dirty="0">
                <a:solidFill>
                  <a:schemeClr val="bg1"/>
                </a:solidFill>
              </a:rPr>
              <a:t> ở </a:t>
            </a:r>
            <a:r>
              <a:rPr lang="en-US" sz="1300" dirty="0" err="1">
                <a:solidFill>
                  <a:schemeClr val="bg1"/>
                </a:solidFill>
              </a:rPr>
              <a:t>chế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độ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ios</a:t>
            </a:r>
            <a:r>
              <a:rPr lang="en-US" sz="1300" dirty="0">
                <a:solidFill>
                  <a:schemeClr val="bg1"/>
                </a:solidFill>
              </a:rPr>
              <a:t>::</a:t>
            </a:r>
            <a:r>
              <a:rPr lang="en-US" sz="1300" dirty="0" err="1">
                <a:solidFill>
                  <a:schemeClr val="bg1"/>
                </a:solidFill>
              </a:rPr>
              <a:t>trunc</a:t>
            </a:r>
            <a:r>
              <a:rPr lang="en-US" sz="1300" dirty="0">
                <a:solidFill>
                  <a:schemeClr val="bg1"/>
                </a:solidFill>
              </a:rPr>
              <a:t>, file </a:t>
            </a:r>
            <a:r>
              <a:rPr lang="en-US" sz="1300" dirty="0" err="1">
                <a:solidFill>
                  <a:schemeClr val="bg1"/>
                </a:solidFill>
              </a:rPr>
              <a:t>sẽ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được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xóa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sạch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nội</a:t>
            </a:r>
            <a:r>
              <a:rPr lang="en-US" sz="1300" dirty="0">
                <a:solidFill>
                  <a:schemeClr val="bg1"/>
                </a:solidFill>
              </a:rPr>
              <a:t> dung </a:t>
            </a:r>
            <a:r>
              <a:rPr lang="en-US" sz="1300" dirty="0" err="1">
                <a:solidFill>
                  <a:schemeClr val="bg1"/>
                </a:solidFill>
              </a:rPr>
              <a:t>cũ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thêm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chế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độ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ios</a:t>
            </a:r>
            <a:r>
              <a:rPr lang="en-US" sz="1300" dirty="0">
                <a:solidFill>
                  <a:schemeClr val="bg1"/>
                </a:solidFill>
              </a:rPr>
              <a:t>::out </a:t>
            </a:r>
            <a:r>
              <a:rPr lang="en-US" sz="1300" dirty="0" err="1">
                <a:solidFill>
                  <a:schemeClr val="bg1"/>
                </a:solidFill>
              </a:rPr>
              <a:t>để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xuất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dữ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liệu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lại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vào</a:t>
            </a:r>
            <a:r>
              <a:rPr lang="en-US" sz="1300" dirty="0">
                <a:solidFill>
                  <a:schemeClr val="bg1"/>
                </a:solidFill>
              </a:rPr>
              <a:t> file.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00" dirty="0">
                <a:solidFill>
                  <a:schemeClr val="bg1"/>
                </a:solidFill>
              </a:rPr>
              <a:t>- Sau </a:t>
            </a:r>
            <a:r>
              <a:rPr lang="en-US" sz="1300" dirty="0" err="1">
                <a:solidFill>
                  <a:schemeClr val="bg1"/>
                </a:solidFill>
              </a:rPr>
              <a:t>khi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dữ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liệu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đã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được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cập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nhật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đóng</a:t>
            </a:r>
            <a:r>
              <a:rPr lang="en-US" sz="1300" dirty="0">
                <a:solidFill>
                  <a:schemeClr val="bg1"/>
                </a:solidFill>
              </a:rPr>
              <a:t> file. </a:t>
            </a:r>
          </a:p>
        </p:txBody>
      </p:sp>
    </p:spTree>
    <p:extLst>
      <p:ext uri="{BB962C8B-B14F-4D97-AF65-F5344CB8AC3E}">
        <p14:creationId xmlns:p14="http://schemas.microsoft.com/office/powerpoint/2010/main" val="187627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511050" y="203470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294012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548606" y="588736"/>
            <a:ext cx="849783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rgbClr val="FFFFFF"/>
                </a:solidFill>
              </a:rPr>
              <a:t>Ph</a:t>
            </a:r>
            <a:r>
              <a:rPr lang="es" sz="2500" dirty="0"/>
              <a:t>ân tích hướng đối tượng</a:t>
            </a:r>
            <a:endParaRPr sz="2500" dirty="0">
              <a:solidFill>
                <a:srgbClr val="FFFFFF"/>
              </a:solidFill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7957715" y="201878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62114" y="2135950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956340" y="288879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8035507" y="298002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4847665" y="1195336"/>
            <a:ext cx="437556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726878" y="3000454"/>
            <a:ext cx="2076000" cy="307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E2A47"/>
                </a:solidFill>
              </a:rPr>
              <a:t>Kết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quả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455920" y="2153874"/>
            <a:ext cx="2411303" cy="246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E2A47"/>
                </a:solidFill>
              </a:rPr>
              <a:t>Cấu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trúc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hệ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thống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hướng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đối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tượng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116" name="Google Shape;8004;p56">
            <a:extLst>
              <a:ext uri="{FF2B5EF4-FFF2-40B4-BE49-F238E27FC236}">
                <a16:creationId xmlns:a16="http://schemas.microsoft.com/office/drawing/2014/main" id="{4FFADBBE-E0C1-48F9-AF88-91C71473F725}"/>
              </a:ext>
            </a:extLst>
          </p:cNvPr>
          <p:cNvGrpSpPr/>
          <p:nvPr/>
        </p:nvGrpSpPr>
        <p:grpSpPr>
          <a:xfrm>
            <a:off x="1179242" y="1437233"/>
            <a:ext cx="1978486" cy="1956943"/>
            <a:chOff x="-49027775" y="3183175"/>
            <a:chExt cx="299325" cy="299325"/>
          </a:xfrm>
          <a:solidFill>
            <a:schemeClr val="accent1"/>
          </a:solidFill>
        </p:grpSpPr>
        <p:sp>
          <p:nvSpPr>
            <p:cNvPr id="117" name="Google Shape;8005;p56">
              <a:extLst>
                <a:ext uri="{FF2B5EF4-FFF2-40B4-BE49-F238E27FC236}">
                  <a16:creationId xmlns:a16="http://schemas.microsoft.com/office/drawing/2014/main" id="{262E3696-EFC4-4E5F-A9DE-5F27FF68B8EE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06;p56">
              <a:extLst>
                <a:ext uri="{FF2B5EF4-FFF2-40B4-BE49-F238E27FC236}">
                  <a16:creationId xmlns:a16="http://schemas.microsoft.com/office/drawing/2014/main" id="{EF6ACC95-C2AA-411E-9BCA-CDC5A09C5280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007;p56">
              <a:extLst>
                <a:ext uri="{FF2B5EF4-FFF2-40B4-BE49-F238E27FC236}">
                  <a16:creationId xmlns:a16="http://schemas.microsoft.com/office/drawing/2014/main" id="{366B7784-3D2E-4D37-B5F4-0F41862D4E39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008;p56">
              <a:extLst>
                <a:ext uri="{FF2B5EF4-FFF2-40B4-BE49-F238E27FC236}">
                  <a16:creationId xmlns:a16="http://schemas.microsoft.com/office/drawing/2014/main" id="{709D8D97-B721-4032-ADA0-E83DE9349730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072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/>
              <a:t>Phân tích hướng đối tượng </a:t>
            </a:r>
            <a:endParaRPr sz="2900" dirty="0"/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141FE1-9035-4309-8279-DD406FE93AD8}"/>
              </a:ext>
            </a:extLst>
          </p:cNvPr>
          <p:cNvSpPr txBox="1"/>
          <p:nvPr/>
        </p:nvSpPr>
        <p:spPr>
          <a:xfrm>
            <a:off x="707136" y="1416718"/>
            <a:ext cx="45598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CẤU TRÚC HỆ THỐNG HƯỚNG ĐỐI TƯỢNG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AD3F2-FA25-4DF4-90C6-F86E3FABF100}"/>
              </a:ext>
            </a:extLst>
          </p:cNvPr>
          <p:cNvSpPr txBox="1"/>
          <p:nvPr/>
        </p:nvSpPr>
        <p:spPr>
          <a:xfrm>
            <a:off x="707136" y="2090928"/>
            <a:ext cx="37307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KẾT QUẢ: demo </a:t>
            </a:r>
            <a:r>
              <a:rPr lang="en-US" sz="1300" b="1" dirty="0" err="1">
                <a:solidFill>
                  <a:schemeClr val="bg1"/>
                </a:solidFill>
              </a:rPr>
              <a:t>chương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err="1">
                <a:solidFill>
                  <a:schemeClr val="bg1"/>
                </a:solidFill>
              </a:rPr>
              <a:t>trình</a:t>
            </a:r>
            <a:endParaRPr lang="en-US" sz="13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B913031C-AAF5-4687-A983-9A3ED132A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4" y="1251150"/>
            <a:ext cx="4126186" cy="383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1362699" y="330421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65729" y="236155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35825" y="632544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Kết quả - hướng phát triển</a:t>
            </a:r>
            <a:endParaRPr sz="2500"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11444" y="25345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Kết luận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67745" y="346085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Hướng phát triển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404164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49429" y="234010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46399" y="328276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62717" y="2453918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907024" y="3412856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" name="Google Shape;6396;p53">
            <a:extLst>
              <a:ext uri="{FF2B5EF4-FFF2-40B4-BE49-F238E27FC236}">
                <a16:creationId xmlns:a16="http://schemas.microsoft.com/office/drawing/2014/main" id="{35BB6050-ACAE-4527-8286-3868D17251CF}"/>
              </a:ext>
            </a:extLst>
          </p:cNvPr>
          <p:cNvSpPr/>
          <p:nvPr/>
        </p:nvSpPr>
        <p:spPr>
          <a:xfrm>
            <a:off x="5864461" y="1503027"/>
            <a:ext cx="2005264" cy="2203635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53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Kết luận – Hướng phát triển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233B06-783B-40EA-ADB8-DAF7CF79DAC0}"/>
              </a:ext>
            </a:extLst>
          </p:cNvPr>
          <p:cNvSpPr txBox="1"/>
          <p:nvPr/>
        </p:nvSpPr>
        <p:spPr>
          <a:xfrm>
            <a:off x="694944" y="1377696"/>
            <a:ext cx="2895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530FC-C759-4F7A-9442-822990E14B50}"/>
              </a:ext>
            </a:extLst>
          </p:cNvPr>
          <p:cNvSpPr txBox="1"/>
          <p:nvPr/>
        </p:nvSpPr>
        <p:spPr>
          <a:xfrm>
            <a:off x="835152" y="1738851"/>
            <a:ext cx="781507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Thực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hiện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nắm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rõ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hơn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về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một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số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mô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hình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lý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ứng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dụng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chức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năng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cơ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bản</a:t>
            </a:r>
            <a:r>
              <a:rPr lang="en-US" sz="1300" dirty="0">
                <a:solidFill>
                  <a:schemeClr val="bg1"/>
                </a:solidFill>
              </a:rPr>
              <a:t> CRUD (create, read, update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download </a:t>
            </a:r>
            <a:r>
              <a:rPr lang="en-US" sz="1300" dirty="0" err="1">
                <a:solidFill>
                  <a:schemeClr val="bg1"/>
                </a:solidFill>
              </a:rPr>
              <a:t>tài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nguyên</a:t>
            </a:r>
            <a:r>
              <a:rPr lang="en-US" sz="1300" dirty="0">
                <a:solidFill>
                  <a:schemeClr val="bg1"/>
                </a:solidFill>
              </a:rPr>
              <a:t>) </a:t>
            </a:r>
            <a:r>
              <a:rPr lang="en-US" sz="1300" dirty="0" err="1">
                <a:solidFill>
                  <a:schemeClr val="bg1"/>
                </a:solidFill>
              </a:rPr>
              <a:t>khi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tương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với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cơ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sở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dữ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liệu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Luyện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tập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làm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việc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nhóm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hiệu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quả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phân</a:t>
            </a:r>
            <a:r>
              <a:rPr lang="en-US" sz="1300" dirty="0">
                <a:solidFill>
                  <a:schemeClr val="bg1"/>
                </a:solidFill>
              </a:rPr>
              <a:t> chia </a:t>
            </a:r>
            <a:r>
              <a:rPr lang="en-US" sz="1300" dirty="0" err="1">
                <a:solidFill>
                  <a:schemeClr val="bg1"/>
                </a:solidFill>
              </a:rPr>
              <a:t>công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việc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hợp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lý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Tổ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chức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đối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tượng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hợp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lý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Xây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dựng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hàm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hiệu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quả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áp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dụng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tính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chất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của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hướng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đối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tượng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phù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hợp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Được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tiếp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cận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hiểu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rõ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về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cách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lý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đối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tượng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trong</a:t>
            </a:r>
            <a:r>
              <a:rPr lang="en-US" sz="1300" dirty="0">
                <a:solidFill>
                  <a:schemeClr val="bg1"/>
                </a:solidFill>
              </a:rPr>
              <a:t> C++ </a:t>
            </a:r>
            <a:r>
              <a:rPr lang="en-US" sz="1300" dirty="0" err="1">
                <a:solidFill>
                  <a:schemeClr val="bg1"/>
                </a:solidFill>
              </a:rPr>
              <a:t>tiện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công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việc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học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ngôn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ngữ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hiện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đại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hơn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8A722E-0D2F-4909-84DD-20DCE67336B5}"/>
              </a:ext>
            </a:extLst>
          </p:cNvPr>
          <p:cNvSpPr txBox="1"/>
          <p:nvPr/>
        </p:nvSpPr>
        <p:spPr>
          <a:xfrm>
            <a:off x="694944" y="3327223"/>
            <a:ext cx="19568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HƯỚNG PHÁT TRIỂN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8DF9B7-F845-4A9C-9EA3-5B4322A5E759}"/>
              </a:ext>
            </a:extLst>
          </p:cNvPr>
          <p:cNvSpPr txBox="1"/>
          <p:nvPr/>
        </p:nvSpPr>
        <p:spPr>
          <a:xfrm>
            <a:off x="835152" y="3715267"/>
            <a:ext cx="7815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- Giao </a:t>
            </a:r>
            <a:r>
              <a:rPr lang="en-US" sz="1300" dirty="0" err="1">
                <a:solidFill>
                  <a:schemeClr val="bg1"/>
                </a:solidFill>
              </a:rPr>
              <a:t>diện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còn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đơn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giản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sẽ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cải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tiến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đồ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họa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trực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quan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sinh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động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Xây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dựng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hệ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thống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chặt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chẽ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tối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ưu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hơn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nữa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tiết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kiệm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bộ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nhớ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cũng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như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cải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thiện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tốc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độ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Bổ</a:t>
            </a:r>
            <a:r>
              <a:rPr lang="en-US" sz="1300" dirty="0">
                <a:solidFill>
                  <a:schemeClr val="bg1"/>
                </a:solidFill>
              </a:rPr>
              <a:t> sung </a:t>
            </a:r>
            <a:r>
              <a:rPr lang="en-US" sz="1300" dirty="0" err="1">
                <a:solidFill>
                  <a:schemeClr val="bg1"/>
                </a:solidFill>
              </a:rPr>
              <a:t>thêm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chức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năng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hỗ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trợ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linh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hoạt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trong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lý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Trong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tương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lai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sẽ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áp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dụng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thêm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kiến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thức</a:t>
            </a:r>
            <a:r>
              <a:rPr lang="en-US" sz="1300" dirty="0">
                <a:solidFill>
                  <a:schemeClr val="bg1"/>
                </a:solidFill>
              </a:rPr>
              <a:t> ở </a:t>
            </a:r>
            <a:r>
              <a:rPr lang="en-US" sz="1300" dirty="0" err="1">
                <a:solidFill>
                  <a:schemeClr val="bg1"/>
                </a:solidFill>
              </a:rPr>
              <a:t>học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phần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mới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để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cải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thiện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hoàn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chỉnh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hơn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xây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dựng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phần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mềm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trực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tuyến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lý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thông</a:t>
            </a:r>
            <a:r>
              <a:rPr lang="en-US" sz="1300" dirty="0">
                <a:solidFill>
                  <a:schemeClr val="bg1"/>
                </a:solidFill>
              </a:rPr>
              <a:t> qua Internet.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Thử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sức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tạo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hệ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thống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không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chỉ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đơn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lẻ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một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choỗi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cửa</a:t>
            </a:r>
            <a:r>
              <a:rPr lang="en-US" sz="1300" dirty="0">
                <a:solidFill>
                  <a:schemeClr val="bg1"/>
                </a:solidFill>
              </a:rPr>
              <a:t> hang </a:t>
            </a:r>
            <a:r>
              <a:rPr lang="en-US" sz="1300" dirty="0" err="1">
                <a:solidFill>
                  <a:schemeClr val="bg1"/>
                </a:solidFill>
              </a:rPr>
              <a:t>đồng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bộ</a:t>
            </a:r>
            <a:r>
              <a:rPr lang="en-US" sz="1300">
                <a:solidFill>
                  <a:schemeClr val="bg1"/>
                </a:solidFill>
              </a:rPr>
              <a:t>.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251287" y="2125354"/>
            <a:ext cx="477766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 FOR LISTENING!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Tóm tắt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29279" y="2118258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Giới thiệu đề tài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490819" y="3021909"/>
            <a:ext cx="2321004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Phân tích chức năng hệ thống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-47144" y="3710750"/>
            <a:ext cx="2874719" cy="502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Thiết kế cấu trúc dữ liệu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11225" y="2110025"/>
            <a:ext cx="2076000" cy="345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Phân tích hướng đối tượng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14421" y="2953506"/>
            <a:ext cx="2184507" cy="345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Kết luận và hướng phát triển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5118149" y="2922788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12700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5145;p50">
            <a:extLst>
              <a:ext uri="{FF2B5EF4-FFF2-40B4-BE49-F238E27FC236}">
                <a16:creationId xmlns:a16="http://schemas.microsoft.com/office/drawing/2014/main" id="{7E19CBC2-8D75-47DF-B99E-7352D3FFF3C8}"/>
              </a:ext>
            </a:extLst>
          </p:cNvPr>
          <p:cNvGrpSpPr/>
          <p:nvPr/>
        </p:nvGrpSpPr>
        <p:grpSpPr>
          <a:xfrm>
            <a:off x="3603115" y="3820541"/>
            <a:ext cx="461920" cy="436031"/>
            <a:chOff x="3351965" y="1148808"/>
            <a:chExt cx="750772" cy="698374"/>
          </a:xfrm>
          <a:solidFill>
            <a:schemeClr val="accent1"/>
          </a:solidFill>
        </p:grpSpPr>
        <p:grpSp>
          <p:nvGrpSpPr>
            <p:cNvPr id="47" name="Google Shape;5146;p50">
              <a:extLst>
                <a:ext uri="{FF2B5EF4-FFF2-40B4-BE49-F238E27FC236}">
                  <a16:creationId xmlns:a16="http://schemas.microsoft.com/office/drawing/2014/main" id="{171D6E1E-102B-4BB1-8F4A-5EDDF419AE7C}"/>
                </a:ext>
              </a:extLst>
            </p:cNvPr>
            <p:cNvGrpSpPr/>
            <p:nvPr/>
          </p:nvGrpSpPr>
          <p:grpSpPr>
            <a:xfrm>
              <a:off x="3586796" y="1148808"/>
              <a:ext cx="294857" cy="286830"/>
              <a:chOff x="3750225" y="1774000"/>
              <a:chExt cx="149575" cy="145525"/>
            </a:xfrm>
            <a:grpFill/>
          </p:grpSpPr>
          <p:sp>
            <p:nvSpPr>
              <p:cNvPr id="57" name="Google Shape;5147;p50">
                <a:extLst>
                  <a:ext uri="{FF2B5EF4-FFF2-40B4-BE49-F238E27FC236}">
                    <a16:creationId xmlns:a16="http://schemas.microsoft.com/office/drawing/2014/main" id="{4B76C13C-D588-4D0D-BE32-8DC0469F6C8C}"/>
                  </a:ext>
                </a:extLst>
              </p:cNvPr>
              <p:cNvSpPr/>
              <p:nvPr/>
            </p:nvSpPr>
            <p:spPr>
              <a:xfrm>
                <a:off x="3750225" y="1774000"/>
                <a:ext cx="14957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5821" extrusionOk="0">
                    <a:moveTo>
                      <a:pt x="2652" y="1"/>
                    </a:moveTo>
                    <a:cubicBezTo>
                      <a:pt x="1473" y="1"/>
                      <a:pt x="333" y="843"/>
                      <a:pt x="176" y="2200"/>
                    </a:cubicBezTo>
                    <a:cubicBezTo>
                      <a:pt x="1" y="3763"/>
                      <a:pt x="1259" y="4955"/>
                      <a:pt x="2643" y="4955"/>
                    </a:cubicBezTo>
                    <a:cubicBezTo>
                      <a:pt x="3079" y="4955"/>
                      <a:pt x="3528" y="4836"/>
                      <a:pt x="3948" y="4573"/>
                    </a:cubicBezTo>
                    <a:lnTo>
                      <a:pt x="5203" y="5821"/>
                    </a:lnTo>
                    <a:lnTo>
                      <a:pt x="5982" y="5035"/>
                    </a:lnTo>
                    <a:lnTo>
                      <a:pt x="4735" y="3787"/>
                    </a:lnTo>
                    <a:cubicBezTo>
                      <a:pt x="5340" y="2813"/>
                      <a:pt x="5196" y="1544"/>
                      <a:pt x="4388" y="729"/>
                    </a:cubicBezTo>
                    <a:cubicBezTo>
                      <a:pt x="3888" y="228"/>
                      <a:pt x="3265" y="1"/>
                      <a:pt x="26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148;p50">
                <a:extLst>
                  <a:ext uri="{FF2B5EF4-FFF2-40B4-BE49-F238E27FC236}">
                    <a16:creationId xmlns:a16="http://schemas.microsoft.com/office/drawing/2014/main" id="{AF821845-4EF8-4A1F-8E55-25056CF2EABD}"/>
                  </a:ext>
                </a:extLst>
              </p:cNvPr>
              <p:cNvSpPr/>
              <p:nvPr/>
            </p:nvSpPr>
            <p:spPr>
              <a:xfrm>
                <a:off x="3776075" y="1794931"/>
                <a:ext cx="826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152" extrusionOk="0">
                    <a:moveTo>
                      <a:pt x="1658" y="1"/>
                    </a:moveTo>
                    <a:cubicBezTo>
                      <a:pt x="853" y="1"/>
                      <a:pt x="162" y="612"/>
                      <a:pt x="87" y="1428"/>
                    </a:cubicBezTo>
                    <a:cubicBezTo>
                      <a:pt x="1" y="2294"/>
                      <a:pt x="635" y="3058"/>
                      <a:pt x="1501" y="3145"/>
                    </a:cubicBezTo>
                    <a:cubicBezTo>
                      <a:pt x="1550" y="3149"/>
                      <a:pt x="1598" y="3151"/>
                      <a:pt x="1647" y="3151"/>
                    </a:cubicBezTo>
                    <a:cubicBezTo>
                      <a:pt x="2451" y="3151"/>
                      <a:pt x="3142" y="2540"/>
                      <a:pt x="3217" y="1724"/>
                    </a:cubicBezTo>
                    <a:cubicBezTo>
                      <a:pt x="3304" y="858"/>
                      <a:pt x="2669" y="94"/>
                      <a:pt x="1804" y="7"/>
                    </a:cubicBezTo>
                    <a:cubicBezTo>
                      <a:pt x="1755" y="3"/>
                      <a:pt x="1706" y="1"/>
                      <a:pt x="16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5149;p50">
              <a:extLst>
                <a:ext uri="{FF2B5EF4-FFF2-40B4-BE49-F238E27FC236}">
                  <a16:creationId xmlns:a16="http://schemas.microsoft.com/office/drawing/2014/main" id="{F3E7EB9D-5E41-4755-941B-01E8D0976918}"/>
                </a:ext>
              </a:extLst>
            </p:cNvPr>
            <p:cNvGrpSpPr/>
            <p:nvPr/>
          </p:nvGrpSpPr>
          <p:grpSpPr>
            <a:xfrm>
              <a:off x="3779247" y="1375768"/>
              <a:ext cx="323490" cy="286978"/>
              <a:chOff x="3847851" y="1889150"/>
              <a:chExt cx="164100" cy="145600"/>
            </a:xfrm>
            <a:grpFill/>
          </p:grpSpPr>
          <p:sp>
            <p:nvSpPr>
              <p:cNvPr id="55" name="Google Shape;5150;p50">
                <a:extLst>
                  <a:ext uri="{FF2B5EF4-FFF2-40B4-BE49-F238E27FC236}">
                    <a16:creationId xmlns:a16="http://schemas.microsoft.com/office/drawing/2014/main" id="{C901E869-E8AE-4505-8105-13915FD35368}"/>
                  </a:ext>
                </a:extLst>
              </p:cNvPr>
              <p:cNvSpPr/>
              <p:nvPr/>
            </p:nvSpPr>
            <p:spPr>
              <a:xfrm>
                <a:off x="3847851" y="1889150"/>
                <a:ext cx="164100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5824" extrusionOk="0">
                    <a:moveTo>
                      <a:pt x="3329" y="0"/>
                    </a:moveTo>
                    <a:cubicBezTo>
                      <a:pt x="1439" y="0"/>
                      <a:pt x="206" y="2117"/>
                      <a:pt x="1255" y="3790"/>
                    </a:cubicBezTo>
                    <a:lnTo>
                      <a:pt x="0" y="5038"/>
                    </a:lnTo>
                    <a:lnTo>
                      <a:pt x="786" y="5824"/>
                    </a:lnTo>
                    <a:lnTo>
                      <a:pt x="2034" y="4569"/>
                    </a:lnTo>
                    <a:cubicBezTo>
                      <a:pt x="2441" y="4823"/>
                      <a:pt x="2897" y="4947"/>
                      <a:pt x="3350" y="4947"/>
                    </a:cubicBezTo>
                    <a:cubicBezTo>
                      <a:pt x="3989" y="4947"/>
                      <a:pt x="4622" y="4700"/>
                      <a:pt x="5099" y="4223"/>
                    </a:cubicBezTo>
                    <a:cubicBezTo>
                      <a:pt x="6563" y="2758"/>
                      <a:pt x="5683" y="248"/>
                      <a:pt x="3628" y="18"/>
                    </a:cubicBezTo>
                    <a:cubicBezTo>
                      <a:pt x="3527" y="6"/>
                      <a:pt x="3427" y="0"/>
                      <a:pt x="33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151;p50">
                <a:extLst>
                  <a:ext uri="{FF2B5EF4-FFF2-40B4-BE49-F238E27FC236}">
                    <a16:creationId xmlns:a16="http://schemas.microsoft.com/office/drawing/2014/main" id="{DB108CD1-E8B7-4614-89B9-CDBE4A9B51C8}"/>
                  </a:ext>
                </a:extLst>
              </p:cNvPr>
              <p:cNvSpPr/>
              <p:nvPr/>
            </p:nvSpPr>
            <p:spPr>
              <a:xfrm>
                <a:off x="3887875" y="1912456"/>
                <a:ext cx="8945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3148" extrusionOk="0">
                    <a:moveTo>
                      <a:pt x="1788" y="0"/>
                    </a:moveTo>
                    <a:cubicBezTo>
                      <a:pt x="1172" y="0"/>
                      <a:pt x="587" y="366"/>
                      <a:pt x="332" y="968"/>
                    </a:cubicBezTo>
                    <a:cubicBezTo>
                      <a:pt x="0" y="1769"/>
                      <a:pt x="383" y="2692"/>
                      <a:pt x="1183" y="3024"/>
                    </a:cubicBezTo>
                    <a:cubicBezTo>
                      <a:pt x="1382" y="3108"/>
                      <a:pt x="1588" y="3147"/>
                      <a:pt x="1790" y="3147"/>
                    </a:cubicBezTo>
                    <a:cubicBezTo>
                      <a:pt x="2405" y="3147"/>
                      <a:pt x="2989" y="2782"/>
                      <a:pt x="3239" y="2180"/>
                    </a:cubicBezTo>
                    <a:cubicBezTo>
                      <a:pt x="3578" y="1379"/>
                      <a:pt x="3195" y="456"/>
                      <a:pt x="2395" y="124"/>
                    </a:cubicBezTo>
                    <a:cubicBezTo>
                      <a:pt x="2196" y="40"/>
                      <a:pt x="1990" y="0"/>
                      <a:pt x="17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5152;p50">
              <a:extLst>
                <a:ext uri="{FF2B5EF4-FFF2-40B4-BE49-F238E27FC236}">
                  <a16:creationId xmlns:a16="http://schemas.microsoft.com/office/drawing/2014/main" id="{C46450A6-C324-4FA4-B4FA-E73AD79D15D5}"/>
                </a:ext>
              </a:extLst>
            </p:cNvPr>
            <p:cNvGrpSpPr/>
            <p:nvPr/>
          </p:nvGrpSpPr>
          <p:grpSpPr>
            <a:xfrm>
              <a:off x="3351965" y="1330435"/>
              <a:ext cx="295449" cy="285401"/>
              <a:chOff x="3631100" y="1866150"/>
              <a:chExt cx="149875" cy="144800"/>
            </a:xfrm>
            <a:grpFill/>
          </p:grpSpPr>
          <p:sp>
            <p:nvSpPr>
              <p:cNvPr id="53" name="Google Shape;5153;p50">
                <a:extLst>
                  <a:ext uri="{FF2B5EF4-FFF2-40B4-BE49-F238E27FC236}">
                    <a16:creationId xmlns:a16="http://schemas.microsoft.com/office/drawing/2014/main" id="{AE1BF2EC-8DC6-43C1-BFBA-EA4C64A6945B}"/>
                  </a:ext>
                </a:extLst>
              </p:cNvPr>
              <p:cNvSpPr/>
              <p:nvPr/>
            </p:nvSpPr>
            <p:spPr>
              <a:xfrm>
                <a:off x="3631100" y="1866150"/>
                <a:ext cx="149875" cy="1448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792" extrusionOk="0">
                    <a:moveTo>
                      <a:pt x="5251" y="0"/>
                    </a:moveTo>
                    <a:lnTo>
                      <a:pt x="4025" y="1226"/>
                    </a:lnTo>
                    <a:cubicBezTo>
                      <a:pt x="3619" y="974"/>
                      <a:pt x="3165" y="852"/>
                      <a:pt x="2716" y="852"/>
                    </a:cubicBezTo>
                    <a:cubicBezTo>
                      <a:pt x="1986" y="852"/>
                      <a:pt x="1267" y="1174"/>
                      <a:pt x="780" y="1782"/>
                    </a:cubicBezTo>
                    <a:cubicBezTo>
                      <a:pt x="1" y="2770"/>
                      <a:pt x="80" y="4183"/>
                      <a:pt x="967" y="5070"/>
                    </a:cubicBezTo>
                    <a:cubicBezTo>
                      <a:pt x="1449" y="5548"/>
                      <a:pt x="2082" y="5792"/>
                      <a:pt x="2716" y="5792"/>
                    </a:cubicBezTo>
                    <a:cubicBezTo>
                      <a:pt x="3259" y="5792"/>
                      <a:pt x="3804" y="5613"/>
                      <a:pt x="4256" y="5251"/>
                    </a:cubicBezTo>
                    <a:cubicBezTo>
                      <a:pt x="5237" y="4472"/>
                      <a:pt x="5475" y="3073"/>
                      <a:pt x="4811" y="2012"/>
                    </a:cubicBezTo>
                    <a:lnTo>
                      <a:pt x="5994" y="822"/>
                    </a:lnTo>
                    <a:cubicBezTo>
                      <a:pt x="5872" y="736"/>
                      <a:pt x="5756" y="642"/>
                      <a:pt x="5655" y="541"/>
                    </a:cubicBezTo>
                    <a:cubicBezTo>
                      <a:pt x="5497" y="382"/>
                      <a:pt x="5360" y="202"/>
                      <a:pt x="52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154;p50">
                <a:extLst>
                  <a:ext uri="{FF2B5EF4-FFF2-40B4-BE49-F238E27FC236}">
                    <a16:creationId xmlns:a16="http://schemas.microsoft.com/office/drawing/2014/main" id="{57A3677A-5EC8-4C74-A30A-5D4A28A9176A}"/>
                  </a:ext>
                </a:extLst>
              </p:cNvPr>
              <p:cNvSpPr/>
              <p:nvPr/>
            </p:nvSpPr>
            <p:spPr>
              <a:xfrm>
                <a:off x="3654725" y="1907806"/>
                <a:ext cx="86575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2" extrusionOk="0">
                    <a:moveTo>
                      <a:pt x="1733" y="0"/>
                    </a:moveTo>
                    <a:cubicBezTo>
                      <a:pt x="1018" y="0"/>
                      <a:pt x="375" y="490"/>
                      <a:pt x="203" y="1212"/>
                    </a:cubicBezTo>
                    <a:cubicBezTo>
                      <a:pt x="1" y="2056"/>
                      <a:pt x="520" y="2907"/>
                      <a:pt x="1371" y="3109"/>
                    </a:cubicBezTo>
                    <a:cubicBezTo>
                      <a:pt x="1493" y="3138"/>
                      <a:pt x="1615" y="3152"/>
                      <a:pt x="1735" y="3152"/>
                    </a:cubicBezTo>
                    <a:cubicBezTo>
                      <a:pt x="2447" y="3152"/>
                      <a:pt x="3094" y="2662"/>
                      <a:pt x="3261" y="1940"/>
                    </a:cubicBezTo>
                    <a:cubicBezTo>
                      <a:pt x="3463" y="1096"/>
                      <a:pt x="2943" y="245"/>
                      <a:pt x="2099" y="43"/>
                    </a:cubicBezTo>
                    <a:cubicBezTo>
                      <a:pt x="1976" y="14"/>
                      <a:pt x="1854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155;p50">
              <a:extLst>
                <a:ext uri="{FF2B5EF4-FFF2-40B4-BE49-F238E27FC236}">
                  <a16:creationId xmlns:a16="http://schemas.microsoft.com/office/drawing/2014/main" id="{8A3119BA-B46F-4AE7-854B-DFDD6EADDC07}"/>
                </a:ext>
              </a:extLst>
            </p:cNvPr>
            <p:cNvGrpSpPr/>
            <p:nvPr/>
          </p:nvGrpSpPr>
          <p:grpSpPr>
            <a:xfrm>
              <a:off x="3548208" y="1560352"/>
              <a:ext cx="294808" cy="286830"/>
              <a:chOff x="3730650" y="1982800"/>
              <a:chExt cx="149550" cy="145525"/>
            </a:xfrm>
            <a:grpFill/>
          </p:grpSpPr>
          <p:sp>
            <p:nvSpPr>
              <p:cNvPr id="51" name="Google Shape;5156;p50">
                <a:extLst>
                  <a:ext uri="{FF2B5EF4-FFF2-40B4-BE49-F238E27FC236}">
                    <a16:creationId xmlns:a16="http://schemas.microsoft.com/office/drawing/2014/main" id="{0407A68B-FFF5-48EA-AB0E-B6EA69265062}"/>
                  </a:ext>
                </a:extLst>
              </p:cNvPr>
              <p:cNvSpPr/>
              <p:nvPr/>
            </p:nvSpPr>
            <p:spPr>
              <a:xfrm>
                <a:off x="3730650" y="1982800"/>
                <a:ext cx="14955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5821" extrusionOk="0">
                    <a:moveTo>
                      <a:pt x="786" y="0"/>
                    </a:moveTo>
                    <a:lnTo>
                      <a:pt x="0" y="787"/>
                    </a:lnTo>
                    <a:lnTo>
                      <a:pt x="1255" y="2034"/>
                    </a:lnTo>
                    <a:cubicBezTo>
                      <a:pt x="642" y="3008"/>
                      <a:pt x="786" y="4277"/>
                      <a:pt x="1601" y="5092"/>
                    </a:cubicBezTo>
                    <a:cubicBezTo>
                      <a:pt x="2102" y="5593"/>
                      <a:pt x="2724" y="5821"/>
                      <a:pt x="3335" y="5821"/>
                    </a:cubicBezTo>
                    <a:cubicBezTo>
                      <a:pt x="4512" y="5821"/>
                      <a:pt x="5649" y="4979"/>
                      <a:pt x="5806" y="3621"/>
                    </a:cubicBezTo>
                    <a:cubicBezTo>
                      <a:pt x="5981" y="2058"/>
                      <a:pt x="4723" y="867"/>
                      <a:pt x="3339" y="867"/>
                    </a:cubicBezTo>
                    <a:cubicBezTo>
                      <a:pt x="2903" y="867"/>
                      <a:pt x="2454" y="985"/>
                      <a:pt x="2034" y="1248"/>
                    </a:cubicBezTo>
                    <a:lnTo>
                      <a:pt x="7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157;p50">
                <a:extLst>
                  <a:ext uri="{FF2B5EF4-FFF2-40B4-BE49-F238E27FC236}">
                    <a16:creationId xmlns:a16="http://schemas.microsoft.com/office/drawing/2014/main" id="{8BA068D2-3151-4127-8FB9-EA264FF4E326}"/>
                  </a:ext>
                </a:extLst>
              </p:cNvPr>
              <p:cNvSpPr/>
              <p:nvPr/>
            </p:nvSpPr>
            <p:spPr>
              <a:xfrm>
                <a:off x="3771925" y="2027231"/>
                <a:ext cx="86575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0" extrusionOk="0">
                    <a:moveTo>
                      <a:pt x="1740" y="0"/>
                    </a:moveTo>
                    <a:cubicBezTo>
                      <a:pt x="1022" y="0"/>
                      <a:pt x="376" y="485"/>
                      <a:pt x="203" y="1209"/>
                    </a:cubicBezTo>
                    <a:cubicBezTo>
                      <a:pt x="1" y="2060"/>
                      <a:pt x="527" y="2904"/>
                      <a:pt x="1371" y="3106"/>
                    </a:cubicBezTo>
                    <a:cubicBezTo>
                      <a:pt x="1493" y="3135"/>
                      <a:pt x="1615" y="3149"/>
                      <a:pt x="1735" y="3149"/>
                    </a:cubicBezTo>
                    <a:cubicBezTo>
                      <a:pt x="2447" y="3149"/>
                      <a:pt x="3095" y="2660"/>
                      <a:pt x="3268" y="1938"/>
                    </a:cubicBezTo>
                    <a:cubicBezTo>
                      <a:pt x="3463" y="1094"/>
                      <a:pt x="2943" y="243"/>
                      <a:pt x="2099" y="41"/>
                    </a:cubicBezTo>
                    <a:cubicBezTo>
                      <a:pt x="1979" y="13"/>
                      <a:pt x="1858" y="0"/>
                      <a:pt x="17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675182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Giới thiệu đề tài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999521" y="1979893"/>
            <a:ext cx="3891674" cy="2041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Ứng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dụng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quản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lý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cơ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sở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kinh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doanh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bằng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hệ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thống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công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nghệ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thông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tin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không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còn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xa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lạ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trong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thời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đại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4.0.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Đề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tài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xây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dựng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ứng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dụng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hệ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thống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được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sử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dụng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để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quản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lí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cả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nhân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viên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lẫn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thông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tin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khách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hàng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tại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một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quán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café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đã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được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thực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hiện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trước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đây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nhưng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nhóm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em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vẫn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muốn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cố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gắng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tạo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dựng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một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phần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mềm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trực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quan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,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dễ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sử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dụng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cho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cả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người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quản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lí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và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nhân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viên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, song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vẫn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đảm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bảo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tính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gọn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nhẹ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và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hiệu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quả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sử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dụng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 </a:t>
            </a:r>
            <a:r>
              <a:rPr lang="en-US" sz="1300" dirty="0" err="1">
                <a:effectLst/>
                <a:latin typeface="+mj-lt"/>
                <a:ea typeface="Roboto Light" panose="02000000000000000000" pitchFamily="2" charset="0"/>
              </a:rPr>
              <a:t>cao</a:t>
            </a:r>
            <a:r>
              <a:rPr lang="en-US" sz="1300" dirty="0">
                <a:effectLst/>
                <a:latin typeface="+mj-lt"/>
                <a:ea typeface="Roboto Light" panose="02000000000000000000" pitchFamily="2" charset="0"/>
              </a:rPr>
              <a:t>.</a:t>
            </a:r>
          </a:p>
        </p:txBody>
      </p:sp>
      <p:cxnSp>
        <p:nvCxnSpPr>
          <p:cNvPr id="298" name="Google Shape;298;p26"/>
          <p:cNvCxnSpPr/>
          <p:nvPr/>
        </p:nvCxnSpPr>
        <p:spPr>
          <a:xfrm>
            <a:off x="4999521" y="1281782"/>
            <a:ext cx="44484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9" name="Picture 7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2BC27DC-5C8E-4426-A6B6-B3C6A6AA6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5" y="215187"/>
            <a:ext cx="4083753" cy="2356563"/>
          </a:xfrm>
          <a:prstGeom prst="rect">
            <a:avLst/>
          </a:prstGeom>
        </p:spPr>
      </p:pic>
      <p:pic>
        <p:nvPicPr>
          <p:cNvPr id="80" name="Picture 79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C04785B-24D5-42E0-BB91-40DF52970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4" y="2676159"/>
            <a:ext cx="4083753" cy="2181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511050" y="203470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294012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725390" y="624486"/>
            <a:ext cx="849783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rgbClr val="FFFFFF"/>
                </a:solidFill>
              </a:rPr>
              <a:t>Ph</a:t>
            </a:r>
            <a:r>
              <a:rPr lang="es" sz="2500" dirty="0"/>
              <a:t>ân tích chức năng hệ thống</a:t>
            </a:r>
            <a:endParaRPr sz="2500" dirty="0">
              <a:solidFill>
                <a:srgbClr val="FFFFFF"/>
              </a:solidFill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7957715" y="201878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62114" y="2135950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956340" y="288879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8035507" y="298002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4847665" y="1195336"/>
            <a:ext cx="437556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726878" y="3000454"/>
            <a:ext cx="2076000" cy="307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E2A47"/>
                </a:solidFill>
              </a:rPr>
              <a:t>Sơ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đồ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hệ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thống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594660" y="2153874"/>
            <a:ext cx="2272563" cy="246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E2A47"/>
                </a:solidFill>
              </a:rPr>
              <a:t>Cấu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trúc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tổ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chức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dữ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liệu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đầu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vào</a:t>
            </a:r>
            <a:endParaRPr dirty="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Phân tích chức năng hệ thống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109DFF-A53A-465E-AE7F-8875129B15D0}"/>
              </a:ext>
            </a:extLst>
          </p:cNvPr>
          <p:cNvSpPr txBox="1"/>
          <p:nvPr/>
        </p:nvSpPr>
        <p:spPr>
          <a:xfrm>
            <a:off x="632012" y="1465729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AB79C-E4F5-43CD-9451-D996B7365261}"/>
              </a:ext>
            </a:extLst>
          </p:cNvPr>
          <p:cNvSpPr txBox="1"/>
          <p:nvPr/>
        </p:nvSpPr>
        <p:spPr>
          <a:xfrm>
            <a:off x="786653" y="1502464"/>
            <a:ext cx="66899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CẤU TRÚC TỔ CHỨC DỮ LIỆU ĐẦU VÀO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4B6E3-1A07-49DF-B41F-9E987193B761}"/>
              </a:ext>
            </a:extLst>
          </p:cNvPr>
          <p:cNvSpPr txBox="1"/>
          <p:nvPr/>
        </p:nvSpPr>
        <p:spPr>
          <a:xfrm>
            <a:off x="934570" y="1841891"/>
            <a:ext cx="46325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Dữ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liệu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đầu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được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lưu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trong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từng</a:t>
            </a:r>
            <a:r>
              <a:rPr lang="en-US" sz="1300" dirty="0">
                <a:solidFill>
                  <a:schemeClr val="bg1"/>
                </a:solidFill>
              </a:rPr>
              <a:t> file </a:t>
            </a:r>
            <a:r>
              <a:rPr lang="en-US" sz="1300" dirty="0" err="1">
                <a:solidFill>
                  <a:schemeClr val="bg1"/>
                </a:solidFill>
              </a:rPr>
              <a:t>riêng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biệt</a:t>
            </a:r>
            <a:r>
              <a:rPr lang="en-US" sz="1300" dirty="0">
                <a:solidFill>
                  <a:schemeClr val="bg1"/>
                </a:solidFill>
              </a:rPr>
              <a:t>.  </a:t>
            </a:r>
          </a:p>
        </p:txBody>
      </p:sp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28B63A-37A1-452D-B09C-0CF1C3E1A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" y="2440642"/>
            <a:ext cx="2046816" cy="2329195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7B79612E-819F-4E61-8BBB-25C330375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466" y="2440642"/>
            <a:ext cx="2165831" cy="2329195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D36F499E-9B88-47EE-9788-64BEB5483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297" y="2440642"/>
            <a:ext cx="2278421" cy="2329195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F263BF-527C-4113-85D0-F11FFFB7E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719" y="2440642"/>
            <a:ext cx="2537632" cy="23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Phân tích chức năng hệ thống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109DFF-A53A-465E-AE7F-8875129B15D0}"/>
              </a:ext>
            </a:extLst>
          </p:cNvPr>
          <p:cNvSpPr txBox="1"/>
          <p:nvPr/>
        </p:nvSpPr>
        <p:spPr>
          <a:xfrm>
            <a:off x="632012" y="1465729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AB79C-E4F5-43CD-9451-D996B7365261}"/>
              </a:ext>
            </a:extLst>
          </p:cNvPr>
          <p:cNvSpPr txBox="1"/>
          <p:nvPr/>
        </p:nvSpPr>
        <p:spPr>
          <a:xfrm>
            <a:off x="786653" y="1396499"/>
            <a:ext cx="66899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SƠ ĐỒ HỆ THỐNG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4B6E3-1A07-49DF-B41F-9E987193B761}"/>
              </a:ext>
            </a:extLst>
          </p:cNvPr>
          <p:cNvSpPr txBox="1"/>
          <p:nvPr/>
        </p:nvSpPr>
        <p:spPr>
          <a:xfrm>
            <a:off x="961464" y="1702295"/>
            <a:ext cx="52443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- Bao </a:t>
            </a:r>
            <a:r>
              <a:rPr lang="en-US" sz="1300" dirty="0" err="1">
                <a:solidFill>
                  <a:schemeClr val="bg1"/>
                </a:solidFill>
              </a:rPr>
              <a:t>gồm</a:t>
            </a:r>
            <a:r>
              <a:rPr lang="en-US" sz="1300" dirty="0">
                <a:solidFill>
                  <a:schemeClr val="bg1"/>
                </a:solidFill>
              </a:rPr>
              <a:t>: </a:t>
            </a:r>
            <a:r>
              <a:rPr lang="en-US" sz="1300" dirty="0" err="1">
                <a:solidFill>
                  <a:schemeClr val="bg1"/>
                </a:solidFill>
              </a:rPr>
              <a:t>Biểu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đồ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phân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rã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chức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năng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Biểu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đồ</a:t>
            </a:r>
            <a:r>
              <a:rPr lang="en-US" sz="1300" dirty="0">
                <a:solidFill>
                  <a:schemeClr val="bg1"/>
                </a:solidFill>
              </a:rPr>
              <a:t> use-case 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3070580-268E-4CB7-8326-2087BA7A6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40" y="2160817"/>
            <a:ext cx="3860872" cy="2418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D36110-1224-47AB-8AB5-94A82C5B6DA0}"/>
              </a:ext>
            </a:extLst>
          </p:cNvPr>
          <p:cNvSpPr txBox="1"/>
          <p:nvPr/>
        </p:nvSpPr>
        <p:spPr>
          <a:xfrm>
            <a:off x="1411942" y="4698150"/>
            <a:ext cx="2413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Biểu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đồ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phân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rã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chức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năng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FDF43-2832-4D55-8528-61737D039DDE}"/>
              </a:ext>
            </a:extLst>
          </p:cNvPr>
          <p:cNvSpPr txBox="1"/>
          <p:nvPr/>
        </p:nvSpPr>
        <p:spPr>
          <a:xfrm>
            <a:off x="6104966" y="4698150"/>
            <a:ext cx="252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Biểu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đồ</a:t>
            </a:r>
            <a:r>
              <a:rPr lang="en-US" sz="1100" dirty="0">
                <a:solidFill>
                  <a:schemeClr val="bg1"/>
                </a:solidFill>
              </a:rPr>
              <a:t> use-case</a:t>
            </a:r>
          </a:p>
        </p:txBody>
      </p:sp>
      <p:pic>
        <p:nvPicPr>
          <p:cNvPr id="11" name="Picture 10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2717814-15E3-46F2-AFC0-8271514A3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1968770"/>
            <a:ext cx="3429000" cy="2755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1362699" y="330421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65729" y="236155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35825" y="632544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Thiết kế cấu trúc dữ liệu</a:t>
            </a:r>
            <a:endParaRPr sz="2500"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11444" y="25345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Phát biểu bài toán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67745" y="346085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Phân tích và ứng dụng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380551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49429" y="234010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46399" y="328276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62717" y="2453918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907024" y="3412856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Thiết kế cấu trúc dữ liệu </a:t>
            </a:r>
            <a:endParaRPr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ADFECD-BB20-430B-9671-0CDEBFFB0513}"/>
              </a:ext>
            </a:extLst>
          </p:cNvPr>
          <p:cNvSpPr txBox="1"/>
          <p:nvPr/>
        </p:nvSpPr>
        <p:spPr>
          <a:xfrm>
            <a:off x="605118" y="1506071"/>
            <a:ext cx="22322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PHÁT BIỂU BÀI TOÁN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F7632-E190-411D-B205-0DC08107EA07}"/>
              </a:ext>
            </a:extLst>
          </p:cNvPr>
          <p:cNvSpPr txBox="1"/>
          <p:nvPr/>
        </p:nvSpPr>
        <p:spPr>
          <a:xfrm>
            <a:off x="846005" y="2053380"/>
            <a:ext cx="643441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- Input: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kí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đăng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khoản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đặt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gọi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món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qua </a:t>
            </a:r>
            <a:r>
              <a:rPr lang="en-US" dirty="0" err="1">
                <a:solidFill>
                  <a:schemeClr val="bg1"/>
                </a:solidFill>
              </a:rPr>
              <a:t>lựa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chọn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phím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lựa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chọn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- Output: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 + In ra </a:t>
            </a: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ràng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3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Thiết kế cấu trúc dữ liệu </a:t>
            </a:r>
            <a:endParaRPr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ADFECD-BB20-430B-9671-0CDEBFFB0513}"/>
              </a:ext>
            </a:extLst>
          </p:cNvPr>
          <p:cNvSpPr txBox="1"/>
          <p:nvPr/>
        </p:nvSpPr>
        <p:spPr>
          <a:xfrm>
            <a:off x="605118" y="1506071"/>
            <a:ext cx="55536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PHÂN TÍCH VÀ ỨNG DỤNG CẤU TRÚC DỮ LIỆU VÀO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F7632-E190-411D-B205-0DC08107EA07}"/>
              </a:ext>
            </a:extLst>
          </p:cNvPr>
          <p:cNvSpPr txBox="1"/>
          <p:nvPr/>
        </p:nvSpPr>
        <p:spPr>
          <a:xfrm>
            <a:off x="824984" y="1891954"/>
            <a:ext cx="7909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Cấu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trúc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dữ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liệu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sử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dụng</a:t>
            </a:r>
            <a:r>
              <a:rPr lang="en-US" sz="1300" dirty="0">
                <a:solidFill>
                  <a:schemeClr val="bg1"/>
                </a:solidFill>
              </a:rPr>
              <a:t>: </a:t>
            </a:r>
            <a:r>
              <a:rPr lang="en-US" sz="1300" dirty="0" err="1">
                <a:solidFill>
                  <a:schemeClr val="bg1"/>
                </a:solidFill>
              </a:rPr>
              <a:t>Mảng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danh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sách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liên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kết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được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sử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dụng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trong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khâu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lý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nhân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viên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khách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hàng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bán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hàng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phẩm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D397E-3A02-49AB-88F1-1F2F363C491F}"/>
              </a:ext>
            </a:extLst>
          </p:cNvPr>
          <p:cNvSpPr txBox="1"/>
          <p:nvPr/>
        </p:nvSpPr>
        <p:spPr>
          <a:xfrm>
            <a:off x="824983" y="2574438"/>
            <a:ext cx="74516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1. </a:t>
            </a:r>
            <a:r>
              <a:rPr lang="en-US" sz="1300" dirty="0" err="1">
                <a:solidFill>
                  <a:schemeClr val="bg1"/>
                </a:solidFill>
              </a:rPr>
              <a:t>Quản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lý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nhân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viên</a:t>
            </a:r>
            <a:r>
              <a:rPr lang="en-US" sz="1300" dirty="0">
                <a:solidFill>
                  <a:schemeClr val="bg1"/>
                </a:solidFill>
              </a:rPr>
              <a:t>: </a:t>
            </a:r>
            <a:r>
              <a:rPr lang="en-US" sz="1300" dirty="0" err="1">
                <a:solidFill>
                  <a:schemeClr val="bg1"/>
                </a:solidFill>
              </a:rPr>
              <a:t>Danh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sách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nhân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viên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được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lưu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trữ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dưới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danh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sách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liên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kết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phương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thức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thêm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sửa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xóa</a:t>
            </a:r>
            <a:r>
              <a:rPr lang="en-US" sz="1300" dirty="0">
                <a:solidFill>
                  <a:schemeClr val="bg1"/>
                </a:solidFill>
              </a:rPr>
              <a:t>,… </a:t>
            </a:r>
            <a:r>
              <a:rPr lang="en-US" sz="1300" dirty="0" err="1">
                <a:solidFill>
                  <a:schemeClr val="bg1"/>
                </a:solidFill>
              </a:rPr>
              <a:t>nhân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viên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được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triển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khai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trong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lớp</a:t>
            </a:r>
            <a:r>
              <a:rPr lang="en-US" sz="1300" dirty="0">
                <a:solidFill>
                  <a:schemeClr val="bg1"/>
                </a:solidFill>
              </a:rPr>
              <a:t> QLNV 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156943A-4C7F-4087-AF26-2104BA3CE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14" y="3423396"/>
            <a:ext cx="5735171" cy="121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1034</Words>
  <Application>Microsoft Office PowerPoint</Application>
  <PresentationFormat>On-screen Show (16:9)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Roboto Light</vt:lpstr>
      <vt:lpstr>Arial</vt:lpstr>
      <vt:lpstr>Roboto Thin</vt:lpstr>
      <vt:lpstr>Roboto Black</vt:lpstr>
      <vt:lpstr>Roboto Mono Thin</vt:lpstr>
      <vt:lpstr>Bree Serif</vt:lpstr>
      <vt:lpstr>WEB PROPOSAL</vt:lpstr>
      <vt:lpstr>PBL 2: DỰ ÁN CƠ SỞ LẬP TRÌNH</vt:lpstr>
      <vt:lpstr>Tóm tắt</vt:lpstr>
      <vt:lpstr>Giới thiệu đề tài</vt:lpstr>
      <vt:lpstr>Phân tích chức năng hệ thống</vt:lpstr>
      <vt:lpstr>Phân tích chức năng hệ thống</vt:lpstr>
      <vt:lpstr>Phân tích chức năng hệ thống</vt:lpstr>
      <vt:lpstr>Thiết kế cấu trúc dữ liệu</vt:lpstr>
      <vt:lpstr>Thiết kế cấu trúc dữ liệu </vt:lpstr>
      <vt:lpstr>Thiết kế cấu trúc dữ liệu </vt:lpstr>
      <vt:lpstr>Thiết kế cấu trúc dữ liệu </vt:lpstr>
      <vt:lpstr>Thiết kế cấu trúc dữ liệu </vt:lpstr>
      <vt:lpstr>Phân tích hướng đối tượng</vt:lpstr>
      <vt:lpstr>Phân tích hướng đối tượng </vt:lpstr>
      <vt:lpstr>Kết quả - hướng phát triển</vt:lpstr>
      <vt:lpstr>Kết luận – Hướng phát triển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2: DỰ ÁN CƠ SỞ LẬP TRÌNH</dc:title>
  <cp:lastModifiedBy>Bách Hoàng Nguyên</cp:lastModifiedBy>
  <cp:revision>18</cp:revision>
  <dcterms:modified xsi:type="dcterms:W3CDTF">2021-12-19T01:44:58Z</dcterms:modified>
</cp:coreProperties>
</file>