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8"/>
  </p:notesMasterIdLst>
  <p:sldIdLst>
    <p:sldId id="256" r:id="rId2"/>
    <p:sldId id="315" r:id="rId3"/>
    <p:sldId id="316" r:id="rId4"/>
    <p:sldId id="317" r:id="rId5"/>
    <p:sldId id="318" r:id="rId6"/>
    <p:sldId id="319" r:id="rId7"/>
    <p:sldId id="320" r:id="rId8"/>
    <p:sldId id="321" r:id="rId9"/>
    <p:sldId id="323" r:id="rId10"/>
    <p:sldId id="322" r:id="rId11"/>
    <p:sldId id="326" r:id="rId12"/>
    <p:sldId id="324" r:id="rId13"/>
    <p:sldId id="287" r:id="rId14"/>
    <p:sldId id="325" r:id="rId15"/>
    <p:sldId id="282" r:id="rId16"/>
    <p:sldId id="269" r:id="rId17"/>
  </p:sldIdLst>
  <p:sldSz cx="9144000" cy="5143500" type="screen16x9"/>
  <p:notesSz cx="6858000" cy="9144000"/>
  <p:embeddedFontLst>
    <p:embeddedFont>
      <p:font typeface="Bebas Neue" panose="020B0606020202050201" pitchFamily="34" charset="0"/>
      <p:regular r:id="rId19"/>
    </p:embeddedFont>
    <p:embeddedFont>
      <p:font typeface="Cairo" panose="020B0604020202020204" charset="-78"/>
      <p:regular r:id="rId20"/>
      <p:bold r:id="rId21"/>
    </p:embeddedFont>
    <p:embeddedFont>
      <p:font typeface="Electrolize"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7D5E29-C9CE-4023-AC1A-2B914A8A90A9}">
  <a:tblStyle styleId="{D37D5E29-C9CE-4023-AC1A-2B914A8A90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8b4beba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8b4beba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8633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8b4beba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8b4beba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712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8b4beba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8b4beba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133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158b4bebab1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158b4bebab1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158b4bebab1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158b4bebab1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7573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158b4bebab1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158b4bebab1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8b4bebab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8b4bebab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158b4bebab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158b4bebab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49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58b4bebab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58b4bebab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6996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8b4beba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8b4beba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5600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8b4beba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8b4beba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5248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8b4beba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8b4beba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1222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8b4beba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8b4beba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950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8b4beba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8b4beba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0298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8b4beba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8b4beba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8552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4411050" y="922025"/>
            <a:ext cx="4098900" cy="26637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600">
                <a:solidFill>
                  <a:schemeClr val="lt1"/>
                </a:solidFill>
                <a:latin typeface="Electrolize"/>
                <a:ea typeface="Electrolize"/>
                <a:cs typeface="Electrolize"/>
                <a:sym typeface="Electroliz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411050" y="3585725"/>
            <a:ext cx="40989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atin typeface="Cairo"/>
                <a:ea typeface="Cairo"/>
                <a:cs typeface="Cairo"/>
                <a:sym typeface="Cai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t="2162" r="2162"/>
          <a:stretch/>
        </p:blipFill>
        <p:spPr>
          <a:xfrm>
            <a:off x="0" y="0"/>
            <a:ext cx="9144000" cy="5143500"/>
          </a:xfrm>
          <a:prstGeom prst="rect">
            <a:avLst/>
          </a:prstGeom>
          <a:noFill/>
          <a:ln>
            <a:noFill/>
          </a:ln>
        </p:spPr>
      </p:pic>
      <p:sp>
        <p:nvSpPr>
          <p:cNvPr id="31" name="Google Shape;31;p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3280750" y="535000"/>
            <a:ext cx="4993800" cy="12744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pic>
        <p:nvPicPr>
          <p:cNvPr id="45" name="Google Shape;45;p10"/>
          <p:cNvPicPr preferRelativeResize="0"/>
          <p:nvPr/>
        </p:nvPicPr>
        <p:blipFill rotWithShape="1">
          <a:blip r:embed="rId2">
            <a:alphaModFix/>
          </a:blip>
          <a:srcRect l="10309" r="24894" b="26777"/>
          <a:stretch/>
        </p:blipFill>
        <p:spPr>
          <a:xfrm>
            <a:off x="7658650" y="3456725"/>
            <a:ext cx="1485350" cy="1686774"/>
          </a:xfrm>
          <a:prstGeom prst="rect">
            <a:avLst/>
          </a:prstGeom>
          <a:noFill/>
          <a:ln>
            <a:noFill/>
          </a:ln>
        </p:spPr>
      </p:pic>
      <p:pic>
        <p:nvPicPr>
          <p:cNvPr id="46" name="Google Shape;46;p10"/>
          <p:cNvPicPr preferRelativeResize="0"/>
          <p:nvPr/>
        </p:nvPicPr>
        <p:blipFill rotWithShape="1">
          <a:blip r:embed="rId2">
            <a:alphaModFix/>
          </a:blip>
          <a:srcRect l="7797" t="1556" r="67603" b="7443"/>
          <a:stretch/>
        </p:blipFill>
        <p:spPr>
          <a:xfrm rot="10800000">
            <a:off x="-27575" y="1357524"/>
            <a:ext cx="563899" cy="209627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2">
  <p:cSld name="CUSTOM_10_1_1">
    <p:spTree>
      <p:nvGrpSpPr>
        <p:cNvPr id="1" name="Shape 69"/>
        <p:cNvGrpSpPr/>
        <p:nvPr/>
      </p:nvGrpSpPr>
      <p:grpSpPr>
        <a:xfrm>
          <a:off x="0" y="0"/>
          <a:ext cx="0" cy="0"/>
          <a:chOff x="0" y="0"/>
          <a:chExt cx="0" cy="0"/>
        </a:xfrm>
      </p:grpSpPr>
      <p:pic>
        <p:nvPicPr>
          <p:cNvPr id="70" name="Google Shape;70;p15"/>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71" name="Google Shape;71;p15"/>
          <p:cNvSpPr txBox="1">
            <a:spLocks noGrp="1"/>
          </p:cNvSpPr>
          <p:nvPr>
            <p:ph type="title"/>
          </p:nvPr>
        </p:nvSpPr>
        <p:spPr>
          <a:xfrm>
            <a:off x="2391900" y="2380050"/>
            <a:ext cx="43602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2" name="Google Shape;72;p15"/>
          <p:cNvSpPr txBox="1">
            <a:spLocks noGrp="1"/>
          </p:cNvSpPr>
          <p:nvPr>
            <p:ph type="title" idx="2" hasCustomPrompt="1"/>
          </p:nvPr>
        </p:nvSpPr>
        <p:spPr>
          <a:xfrm>
            <a:off x="2391900" y="1062325"/>
            <a:ext cx="4360200" cy="123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8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5"/>
          <p:cNvSpPr txBox="1">
            <a:spLocks noGrp="1"/>
          </p:cNvSpPr>
          <p:nvPr>
            <p:ph type="subTitle" idx="1"/>
          </p:nvPr>
        </p:nvSpPr>
        <p:spPr>
          <a:xfrm>
            <a:off x="2391900" y="3221850"/>
            <a:ext cx="4360200" cy="3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Arial"/>
                <a:ea typeface="Arial"/>
                <a:cs typeface="Arial"/>
                <a:sym typeface="Aria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4"/>
        <p:cNvGrpSpPr/>
        <p:nvPr/>
      </p:nvGrpSpPr>
      <p:grpSpPr>
        <a:xfrm>
          <a:off x="0" y="0"/>
          <a:ext cx="0" cy="0"/>
          <a:chOff x="0" y="0"/>
          <a:chExt cx="0" cy="0"/>
        </a:xfrm>
      </p:grpSpPr>
      <p:pic>
        <p:nvPicPr>
          <p:cNvPr id="75" name="Google Shape;75;p16"/>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76" name="Google Shape;76;p16"/>
          <p:cNvSpPr txBox="1">
            <a:spLocks noGrp="1"/>
          </p:cNvSpPr>
          <p:nvPr>
            <p:ph type="title"/>
          </p:nvPr>
        </p:nvSpPr>
        <p:spPr>
          <a:xfrm>
            <a:off x="1458150" y="2881475"/>
            <a:ext cx="62277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3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7" name="Google Shape;77;p16"/>
          <p:cNvSpPr txBox="1">
            <a:spLocks noGrp="1"/>
          </p:cNvSpPr>
          <p:nvPr>
            <p:ph type="subTitle" idx="1"/>
          </p:nvPr>
        </p:nvSpPr>
        <p:spPr>
          <a:xfrm>
            <a:off x="1458150" y="1515000"/>
            <a:ext cx="6227700" cy="1413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2500">
                <a:solidFill>
                  <a:schemeClr val="dk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09"/>
        <p:cNvGrpSpPr/>
        <p:nvPr/>
      </p:nvGrpSpPr>
      <p:grpSpPr>
        <a:xfrm>
          <a:off x="0" y="0"/>
          <a:ext cx="0" cy="0"/>
          <a:chOff x="0" y="0"/>
          <a:chExt cx="0" cy="0"/>
        </a:xfrm>
      </p:grpSpPr>
      <p:pic>
        <p:nvPicPr>
          <p:cNvPr id="110" name="Google Shape;110;p25"/>
          <p:cNvPicPr preferRelativeResize="0"/>
          <p:nvPr/>
        </p:nvPicPr>
        <p:blipFill rotWithShape="1">
          <a:blip r:embed="rId2">
            <a:alphaModFix/>
          </a:blip>
          <a:srcRect l="5891" t="6362" r="6833" b="6362"/>
          <a:stretch/>
        </p:blipFill>
        <p:spPr>
          <a:xfrm>
            <a:off x="0" y="0"/>
            <a:ext cx="9144000" cy="5143500"/>
          </a:xfrm>
          <a:prstGeom prst="rect">
            <a:avLst/>
          </a:prstGeom>
          <a:noFill/>
          <a:ln>
            <a:noFill/>
          </a:ln>
        </p:spPr>
      </p:pic>
      <p:sp>
        <p:nvSpPr>
          <p:cNvPr id="111" name="Google Shape;111;p25"/>
          <p:cNvSpPr txBox="1">
            <a:spLocks noGrp="1"/>
          </p:cNvSpPr>
          <p:nvPr>
            <p:ph type="subTitle" idx="1"/>
          </p:nvPr>
        </p:nvSpPr>
        <p:spPr>
          <a:xfrm>
            <a:off x="720000" y="2764950"/>
            <a:ext cx="23364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300">
                <a:solidFill>
                  <a:schemeClr val="dk1"/>
                </a:solidFill>
                <a:latin typeface="Electrolize"/>
                <a:ea typeface="Electrolize"/>
                <a:cs typeface="Electrolize"/>
                <a:sym typeface="Electroliz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2" name="Google Shape;112;p25"/>
          <p:cNvSpPr txBox="1">
            <a:spLocks noGrp="1"/>
          </p:cNvSpPr>
          <p:nvPr>
            <p:ph type="subTitle" idx="2"/>
          </p:nvPr>
        </p:nvSpPr>
        <p:spPr>
          <a:xfrm>
            <a:off x="720000" y="3086058"/>
            <a:ext cx="23364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25"/>
          <p:cNvSpPr txBox="1">
            <a:spLocks noGrp="1"/>
          </p:cNvSpPr>
          <p:nvPr>
            <p:ph type="subTitle" idx="3"/>
          </p:nvPr>
        </p:nvSpPr>
        <p:spPr>
          <a:xfrm>
            <a:off x="3403800" y="3086058"/>
            <a:ext cx="23364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25"/>
          <p:cNvSpPr txBox="1">
            <a:spLocks noGrp="1"/>
          </p:cNvSpPr>
          <p:nvPr>
            <p:ph type="subTitle" idx="4"/>
          </p:nvPr>
        </p:nvSpPr>
        <p:spPr>
          <a:xfrm>
            <a:off x="6087600" y="3086058"/>
            <a:ext cx="23364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25"/>
          <p:cNvSpPr txBox="1">
            <a:spLocks noGrp="1"/>
          </p:cNvSpPr>
          <p:nvPr>
            <p:ph type="subTitle" idx="5"/>
          </p:nvPr>
        </p:nvSpPr>
        <p:spPr>
          <a:xfrm>
            <a:off x="3403800" y="2764950"/>
            <a:ext cx="23364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300">
                <a:solidFill>
                  <a:schemeClr val="dk1"/>
                </a:solidFill>
                <a:latin typeface="Electrolize"/>
                <a:ea typeface="Electrolize"/>
                <a:cs typeface="Electrolize"/>
                <a:sym typeface="Electroliz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6" name="Google Shape;116;p25"/>
          <p:cNvSpPr txBox="1">
            <a:spLocks noGrp="1"/>
          </p:cNvSpPr>
          <p:nvPr>
            <p:ph type="subTitle" idx="6"/>
          </p:nvPr>
        </p:nvSpPr>
        <p:spPr>
          <a:xfrm>
            <a:off x="6087600" y="2764950"/>
            <a:ext cx="23364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300">
                <a:solidFill>
                  <a:schemeClr val="dk1"/>
                </a:solidFill>
                <a:latin typeface="Electrolize"/>
                <a:ea typeface="Electrolize"/>
                <a:cs typeface="Electrolize"/>
                <a:sym typeface="Electroliz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7" name="Google Shape;117;p2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6"/>
        <p:cNvGrpSpPr/>
        <p:nvPr/>
      </p:nvGrpSpPr>
      <p:grpSpPr>
        <a:xfrm>
          <a:off x="0" y="0"/>
          <a:ext cx="0" cy="0"/>
          <a:chOff x="0" y="0"/>
          <a:chExt cx="0" cy="0"/>
        </a:xfrm>
      </p:grpSpPr>
      <p:pic>
        <p:nvPicPr>
          <p:cNvPr id="197" name="Google Shape;197;p34"/>
          <p:cNvPicPr preferRelativeResize="0"/>
          <p:nvPr/>
        </p:nvPicPr>
        <p:blipFill rotWithShape="1">
          <a:blip r:embed="rId2">
            <a:alphaModFix/>
          </a:blip>
          <a:srcRect t="7097" r="10722" b="3624"/>
          <a:stretch/>
        </p:blipFill>
        <p:spPr>
          <a:xfrm flipH="1">
            <a:off x="0" y="0"/>
            <a:ext cx="9144000"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8"/>
        <p:cNvGrpSpPr/>
        <p:nvPr/>
      </p:nvGrpSpPr>
      <p:grpSpPr>
        <a:xfrm>
          <a:off x="0" y="0"/>
          <a:ext cx="0" cy="0"/>
          <a:chOff x="0" y="0"/>
          <a:chExt cx="0" cy="0"/>
        </a:xfrm>
      </p:grpSpPr>
      <p:pic>
        <p:nvPicPr>
          <p:cNvPr id="199" name="Google Shape;199;p35"/>
          <p:cNvPicPr preferRelativeResize="0"/>
          <p:nvPr/>
        </p:nvPicPr>
        <p:blipFill>
          <a:blip r:embed="rId2">
            <a:alphaModFix/>
          </a:blip>
          <a:stretch>
            <a:fillRect/>
          </a:stretch>
        </p:blipFill>
        <p:spPr>
          <a:xfrm flipH="1">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1pPr>
            <a:lvl2pPr lvl="1"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2pPr>
            <a:lvl3pPr lvl="2"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3pPr>
            <a:lvl4pPr lvl="3"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4pPr>
            <a:lvl5pPr lvl="4"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5pPr>
            <a:lvl6pPr lvl="5"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6pPr>
            <a:lvl7pPr lvl="6"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7pPr>
            <a:lvl8pPr lvl="7"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8pPr>
            <a:lvl9pPr lvl="8"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1pPr>
            <a:lvl2pPr marL="914400" lvl="1"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2pPr>
            <a:lvl3pPr marL="1371600" lvl="2"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3pPr>
            <a:lvl4pPr marL="1828800" lvl="3"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4pPr>
            <a:lvl5pPr marL="2286000" lvl="4"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5pPr>
            <a:lvl6pPr marL="2743200" lvl="5"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6pPr>
            <a:lvl7pPr marL="3200400" lvl="6"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7pPr>
            <a:lvl8pPr marL="3657600" lvl="7"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8pPr>
            <a:lvl9pPr marL="4114800" lvl="8" indent="-317500">
              <a:lnSpc>
                <a:spcPct val="100000"/>
              </a:lnSpc>
              <a:spcBef>
                <a:spcPts val="1600"/>
              </a:spcBef>
              <a:spcAft>
                <a:spcPts val="1600"/>
              </a:spcAft>
              <a:buClr>
                <a:schemeClr val="dk1"/>
              </a:buClr>
              <a:buSzPts val="1400"/>
              <a:buFont typeface="Cairo"/>
              <a:buChar char="■"/>
              <a:defRPr>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 id="2147483658" r:id="rId4"/>
    <p:sldLayoutId id="2147483661" r:id="rId5"/>
    <p:sldLayoutId id="2147483662" r:id="rId6"/>
    <p:sldLayoutId id="2147483671" r:id="rId7"/>
    <p:sldLayoutId id="2147483680" r:id="rId8"/>
    <p:sldLayoutId id="214748368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1"/>
          <p:cNvSpPr txBox="1">
            <a:spLocks noGrp="1"/>
          </p:cNvSpPr>
          <p:nvPr>
            <p:ph type="ctrTitle"/>
          </p:nvPr>
        </p:nvSpPr>
        <p:spPr>
          <a:xfrm>
            <a:off x="3499200" y="1349180"/>
            <a:ext cx="5558400" cy="2445139"/>
          </a:xfrm>
          <a:prstGeom prst="rect">
            <a:avLst/>
          </a:prstGeom>
        </p:spPr>
        <p:txBody>
          <a:bodyPr spcFirstLastPara="1" wrap="square" lIns="91425" tIns="91425" rIns="91425" bIns="91425" anchor="b" anchorCtr="0">
            <a:noAutofit/>
          </a:bodyPr>
          <a:lstStyle/>
          <a:p>
            <a:pPr lvl="0" algn="ctr"/>
            <a:br>
              <a:rPr lang="en-US" sz="1800" b="1" dirty="0">
                <a:solidFill>
                  <a:schemeClr val="dk1"/>
                </a:solidFill>
                <a:cs typeface="Cairo" panose="020B0604020202020204" charset="-78"/>
              </a:rPr>
            </a:br>
            <a:br>
              <a:rPr lang="en-US" sz="1800" b="1" dirty="0">
                <a:solidFill>
                  <a:schemeClr val="dk1"/>
                </a:solidFill>
                <a:cs typeface="Cairo" panose="020B0604020202020204" charset="-78"/>
              </a:rPr>
            </a:br>
            <a:br>
              <a:rPr lang="en-US" sz="1800" b="1" dirty="0">
                <a:solidFill>
                  <a:schemeClr val="dk1"/>
                </a:solidFill>
                <a:cs typeface="Cairo" panose="020B0604020202020204" charset="-78"/>
              </a:rPr>
            </a:br>
            <a:br>
              <a:rPr lang="en-US" sz="1800" b="1" dirty="0">
                <a:solidFill>
                  <a:schemeClr val="dk1"/>
                </a:solidFill>
                <a:cs typeface="Cairo" panose="020B0604020202020204" charset="-78"/>
              </a:rPr>
            </a:br>
            <a:br>
              <a:rPr lang="en-US" sz="1800" b="1" dirty="0">
                <a:solidFill>
                  <a:schemeClr val="dk1"/>
                </a:solidFill>
                <a:cs typeface="Cairo" panose="020B0604020202020204" charset="-78"/>
              </a:rPr>
            </a:br>
            <a:br>
              <a:rPr lang="en-US" sz="1800" b="1" dirty="0">
                <a:solidFill>
                  <a:schemeClr val="dk1"/>
                </a:solidFill>
                <a:cs typeface="Cairo" panose="020B0604020202020204" charset="-78"/>
              </a:rPr>
            </a:br>
            <a:br>
              <a:rPr lang="en-US" sz="1800" b="1" dirty="0">
                <a:solidFill>
                  <a:schemeClr val="dk1"/>
                </a:solidFill>
                <a:cs typeface="Cairo" panose="020B0604020202020204" charset="-78"/>
              </a:rPr>
            </a:br>
            <a:br>
              <a:rPr lang="en-US" sz="1800" b="1" dirty="0">
                <a:solidFill>
                  <a:schemeClr val="dk1"/>
                </a:solidFill>
                <a:cs typeface="Cairo" panose="020B0604020202020204" charset="-78"/>
              </a:rPr>
            </a:br>
            <a:br>
              <a:rPr lang="en-US" sz="1800" b="1" dirty="0">
                <a:solidFill>
                  <a:schemeClr val="dk1"/>
                </a:solidFill>
                <a:cs typeface="Cairo" panose="020B0604020202020204" charset="-78"/>
              </a:rPr>
            </a:br>
            <a:r>
              <a:rPr lang="vi-VN" sz="1800" b="1" dirty="0">
                <a:solidFill>
                  <a:schemeClr val="dk1"/>
                </a:solidFill>
                <a:cs typeface="Cairo" panose="020B0604020202020204" charset="-78"/>
              </a:rPr>
              <a:t>TRƯỜNG ĐẠI HỌC BÁCH KHOA </a:t>
            </a:r>
            <a:br>
              <a:rPr lang="en-US" sz="1800" b="1" dirty="0">
                <a:solidFill>
                  <a:schemeClr val="dk1"/>
                </a:solidFill>
                <a:cs typeface="Cairo" panose="020B0604020202020204" charset="-78"/>
              </a:rPr>
            </a:br>
            <a:r>
              <a:rPr lang="vi-VN" sz="1800" b="1" dirty="0">
                <a:solidFill>
                  <a:schemeClr val="dk1"/>
                </a:solidFill>
                <a:cs typeface="Cairo" panose="020B0604020202020204" charset="-78"/>
              </a:rPr>
              <a:t>KHOA CÔNG NGHỆ THÔNG TIN</a:t>
            </a:r>
            <a:br>
              <a:rPr lang="en-US" sz="1800" b="1" dirty="0">
                <a:solidFill>
                  <a:schemeClr val="dk1"/>
                </a:solidFill>
                <a:cs typeface="Cairo" panose="020B0604020202020204" charset="-78"/>
              </a:rPr>
            </a:br>
            <a:br>
              <a:rPr lang="en-US" sz="1800" b="1" dirty="0">
                <a:solidFill>
                  <a:schemeClr val="dk1"/>
                </a:solidFill>
                <a:cs typeface="Cairo" panose="020B0604020202020204" charset="-78"/>
              </a:rPr>
            </a:br>
            <a:br>
              <a:rPr lang="en-US" sz="1800" b="1" dirty="0">
                <a:solidFill>
                  <a:schemeClr val="dk1"/>
                </a:solidFill>
                <a:cs typeface="Cairo" panose="020B0604020202020204" charset="-78"/>
              </a:rPr>
            </a:br>
            <a:br>
              <a:rPr lang="en-US" sz="1800" b="1" dirty="0">
                <a:solidFill>
                  <a:schemeClr val="dk1"/>
                </a:solidFill>
                <a:cs typeface="Cairo" panose="020B0604020202020204" charset="-78"/>
              </a:rPr>
            </a:br>
            <a:br>
              <a:rPr lang="en-US" sz="1800" b="1" dirty="0">
                <a:solidFill>
                  <a:schemeClr val="dk1"/>
                </a:solidFill>
                <a:cs typeface="Cairo" panose="020B0604020202020204" charset="-78"/>
              </a:rPr>
            </a:br>
            <a:br>
              <a:rPr lang="en-US" sz="1800" b="1" dirty="0">
                <a:solidFill>
                  <a:schemeClr val="dk1"/>
                </a:solidFill>
                <a:cs typeface="Cairo" panose="020B0604020202020204" charset="-78"/>
              </a:rPr>
            </a:br>
            <a:br>
              <a:rPr lang="en-US" sz="1800" b="1" dirty="0">
                <a:solidFill>
                  <a:schemeClr val="dk1"/>
                </a:solidFill>
                <a:cs typeface="Cairo" panose="020B0604020202020204" charset="-78"/>
              </a:rPr>
            </a:br>
            <a:r>
              <a:rPr lang="en-US" sz="1800" b="1" dirty="0">
                <a:solidFill>
                  <a:schemeClr val="dk1"/>
                </a:solidFill>
              </a:rPr>
              <a:t>PBL4: DỰ ÁN HỆ ĐIỀU HÀNH &amp; MẠNG MÁY TÍNH</a:t>
            </a:r>
            <a:br>
              <a:rPr lang="en-US" sz="1800" b="1" dirty="0">
                <a:solidFill>
                  <a:schemeClr val="dk1"/>
                </a:solidFill>
              </a:rPr>
            </a:br>
            <a:br>
              <a:rPr lang="en-US" sz="1800" b="1" dirty="0">
                <a:solidFill>
                  <a:schemeClr val="dk1"/>
                </a:solidFill>
              </a:rPr>
            </a:br>
            <a:r>
              <a:rPr lang="vi-VN" sz="1800" dirty="0"/>
              <a:t>Xây dựng chương trình giám sát việc sử dụng máy tính tại trường Đại học Bách Khoa trên môi trường mạng LAN</a:t>
            </a:r>
            <a:endParaRPr sz="1800" dirty="0"/>
          </a:p>
        </p:txBody>
      </p:sp>
      <p:pic>
        <p:nvPicPr>
          <p:cNvPr id="216" name="Google Shape;216;p41"/>
          <p:cNvPicPr preferRelativeResize="0"/>
          <p:nvPr/>
        </p:nvPicPr>
        <p:blipFill rotWithShape="1">
          <a:blip r:embed="rId3">
            <a:alphaModFix/>
          </a:blip>
          <a:srcRect l="13663" t="5545" r="23252" b="6005"/>
          <a:stretch/>
        </p:blipFill>
        <p:spPr>
          <a:xfrm>
            <a:off x="553852" y="-110775"/>
            <a:ext cx="3190148" cy="4494751"/>
          </a:xfrm>
          <a:prstGeom prst="rect">
            <a:avLst/>
          </a:prstGeom>
          <a:noFill/>
          <a:ln>
            <a:noFill/>
          </a:ln>
        </p:spPr>
      </p:pic>
      <p:pic>
        <p:nvPicPr>
          <p:cNvPr id="5" name="Picture 4">
            <a:extLst>
              <a:ext uri="{FF2B5EF4-FFF2-40B4-BE49-F238E27FC236}">
                <a16:creationId xmlns:a16="http://schemas.microsoft.com/office/drawing/2014/main" id="{6019E9B9-52BD-4E0E-BFB2-453B69EE1B5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935500" y="1152988"/>
            <a:ext cx="685800" cy="685800"/>
          </a:xfrm>
          <a:prstGeom prst="rect">
            <a:avLst/>
          </a:prstGeom>
          <a:noFill/>
        </p:spPr>
      </p:pic>
      <p:sp>
        <p:nvSpPr>
          <p:cNvPr id="6" name="Google Shape;215;p41">
            <a:extLst>
              <a:ext uri="{FF2B5EF4-FFF2-40B4-BE49-F238E27FC236}">
                <a16:creationId xmlns:a16="http://schemas.microsoft.com/office/drawing/2014/main" id="{72F2F2ED-B70C-406D-B45D-B0CBD25BD0A1}"/>
              </a:ext>
            </a:extLst>
          </p:cNvPr>
          <p:cNvSpPr txBox="1">
            <a:spLocks/>
          </p:cNvSpPr>
          <p:nvPr/>
        </p:nvSpPr>
        <p:spPr>
          <a:xfrm>
            <a:off x="5649952" y="3909990"/>
            <a:ext cx="3245808" cy="947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iro"/>
              <a:buNone/>
              <a:defRPr sz="1600" b="0" i="0" u="none" strike="noStrike" cap="none">
                <a:solidFill>
                  <a:schemeClr val="dk1"/>
                </a:solidFill>
                <a:latin typeface="Cairo"/>
                <a:ea typeface="Cairo"/>
                <a:cs typeface="Cairo"/>
                <a:sym typeface="Cairo"/>
              </a:defRPr>
            </a:lvl1pPr>
            <a:lvl2pPr marL="914400" marR="0" lvl="1" indent="-3175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2pPr>
            <a:lvl3pPr marL="1371600" marR="0" lvl="2" indent="-3175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3pPr>
            <a:lvl4pPr marL="1828800" marR="0" lvl="3" indent="-3175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4pPr>
            <a:lvl5pPr marL="2286000" marR="0" lvl="4" indent="-3175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5pPr>
            <a:lvl6pPr marL="2743200" marR="0" lvl="5" indent="-3175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6pPr>
            <a:lvl7pPr marL="3200400" marR="0" lvl="6" indent="-3175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7pPr>
            <a:lvl8pPr marL="3657600" marR="0" lvl="7" indent="-3175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8pPr>
            <a:lvl9pPr marL="4114800" marR="0" lvl="8" indent="-3175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9pPr>
          </a:lstStyle>
          <a:p>
            <a:pPr marL="0" indent="0"/>
            <a:r>
              <a:rPr lang="en-US" dirty="0"/>
              <a:t>SVTH: HOÀNG NGUYÊN BÁCH</a:t>
            </a:r>
          </a:p>
          <a:p>
            <a:pPr marL="0" indent="0"/>
            <a:r>
              <a:rPr lang="en-US" dirty="0"/>
              <a:t>             LÊ HỮU HƯNG</a:t>
            </a:r>
          </a:p>
          <a:p>
            <a:pPr marL="0" indent="0"/>
            <a:endParaRPr lang="en-US" dirty="0"/>
          </a:p>
          <a:p>
            <a:pPr marL="0" indent="0"/>
            <a:r>
              <a:rPr lang="en-US" dirty="0"/>
              <a:t>GVHD: </a:t>
            </a:r>
            <a:r>
              <a:rPr lang="en-US" dirty="0" err="1"/>
              <a:t>ThS</a:t>
            </a:r>
            <a:r>
              <a:rPr lang="en-US" dirty="0"/>
              <a:t>. NGUYỄN VĂN NGUYÊN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49"/>
          <p:cNvSpPr txBox="1">
            <a:spLocks noGrp="1"/>
          </p:cNvSpPr>
          <p:nvPr>
            <p:ph type="subTitle" idx="2"/>
          </p:nvPr>
        </p:nvSpPr>
        <p:spPr>
          <a:xfrm>
            <a:off x="618343" y="967262"/>
            <a:ext cx="5410750" cy="572700"/>
          </a:xfrm>
          <a:prstGeom prst="rect">
            <a:avLst/>
          </a:prstGeom>
        </p:spPr>
        <p:txBody>
          <a:bodyPr spcFirstLastPara="1" wrap="square" lIns="91425" tIns="91425" rIns="91425" bIns="91425" anchor="t" anchorCtr="0">
            <a:noAutofit/>
          </a:bodyPr>
          <a:lstStyle/>
          <a:p>
            <a:pPr marL="285750" lvl="0" indent="-285750" algn="l">
              <a:spcBef>
                <a:spcPts val="600"/>
              </a:spcBef>
              <a:spcAft>
                <a:spcPts val="600"/>
              </a:spcAft>
              <a:buFont typeface="Wingdings" panose="05000000000000000000" pitchFamily="2" charset="2"/>
              <a:buChar char="Ø"/>
            </a:pPr>
            <a:r>
              <a:rPr lang="en-US" sz="2000" dirty="0">
                <a:latin typeface="+mj-lt"/>
              </a:rPr>
              <a:t>Server</a:t>
            </a:r>
          </a:p>
          <a:p>
            <a:pPr marL="0" lvl="0" indent="0" algn="l">
              <a:spcBef>
                <a:spcPts val="600"/>
              </a:spcBef>
              <a:spcAft>
                <a:spcPts val="600"/>
              </a:spcAft>
            </a:pPr>
            <a:endParaRPr lang="en-US" dirty="0">
              <a:latin typeface="+mj-lt"/>
            </a:endParaRPr>
          </a:p>
        </p:txBody>
      </p:sp>
      <p:sp>
        <p:nvSpPr>
          <p:cNvPr id="26" name="Google Shape;273;p48">
            <a:extLst>
              <a:ext uri="{FF2B5EF4-FFF2-40B4-BE49-F238E27FC236}">
                <a16:creationId xmlns:a16="http://schemas.microsoft.com/office/drawing/2014/main" id="{22DE4F63-F3A1-40DE-9C27-10D2A125AB42}"/>
              </a:ext>
            </a:extLst>
          </p:cNvPr>
          <p:cNvSpPr txBox="1">
            <a:spLocks noGrp="1"/>
          </p:cNvSpPr>
          <p:nvPr>
            <p:ph type="title"/>
          </p:nvPr>
        </p:nvSpPr>
        <p:spPr>
          <a:xfrm>
            <a:off x="266517" y="318856"/>
            <a:ext cx="5550717" cy="572700"/>
          </a:xfrm>
          <a:prstGeom prst="rect">
            <a:avLst/>
          </a:prstGeom>
        </p:spPr>
        <p:txBody>
          <a:bodyPr spcFirstLastPara="1" wrap="square" lIns="91425" tIns="91425" rIns="91425" bIns="91425" anchor="t" anchorCtr="0">
            <a:noAutofit/>
          </a:bodyPr>
          <a:lstStyle/>
          <a:p>
            <a:pPr lvl="0"/>
            <a:r>
              <a:rPr lang="en-US" b="1" dirty="0"/>
              <a:t>3. </a:t>
            </a:r>
            <a:r>
              <a:rPr lang="en-US" b="1" dirty="0" err="1"/>
              <a:t>Phân</a:t>
            </a:r>
            <a:r>
              <a:rPr lang="en-US" b="1" dirty="0"/>
              <a:t> </a:t>
            </a:r>
            <a:r>
              <a:rPr lang="en-US" b="1" dirty="0" err="1"/>
              <a:t>tích</a:t>
            </a:r>
            <a:r>
              <a:rPr lang="en-US" b="1" dirty="0"/>
              <a:t> </a:t>
            </a:r>
            <a:r>
              <a:rPr lang="en-US" b="1" dirty="0" err="1"/>
              <a:t>chương</a:t>
            </a:r>
            <a:r>
              <a:rPr lang="en-US" b="1" dirty="0"/>
              <a:t> </a:t>
            </a:r>
            <a:r>
              <a:rPr lang="en-US" b="1" dirty="0" err="1"/>
              <a:t>trình</a:t>
            </a:r>
            <a:r>
              <a:rPr lang="en-US" b="1" dirty="0"/>
              <a:t> </a:t>
            </a:r>
            <a:endParaRPr dirty="0"/>
          </a:p>
        </p:txBody>
      </p:sp>
      <p:pic>
        <p:nvPicPr>
          <p:cNvPr id="4" name="Picture 3">
            <a:extLst>
              <a:ext uri="{FF2B5EF4-FFF2-40B4-BE49-F238E27FC236}">
                <a16:creationId xmlns:a16="http://schemas.microsoft.com/office/drawing/2014/main" id="{1A68D2A3-FE26-BFDE-B0B8-07D436F2EE0A}"/>
              </a:ext>
            </a:extLst>
          </p:cNvPr>
          <p:cNvPicPr>
            <a:picLocks noChangeAspect="1"/>
          </p:cNvPicPr>
          <p:nvPr/>
        </p:nvPicPr>
        <p:blipFill>
          <a:blip r:embed="rId3"/>
          <a:stretch>
            <a:fillRect/>
          </a:stretch>
        </p:blipFill>
        <p:spPr>
          <a:xfrm>
            <a:off x="463012" y="1703513"/>
            <a:ext cx="8217975" cy="3046906"/>
          </a:xfrm>
          <a:prstGeom prst="rect">
            <a:avLst/>
          </a:prstGeom>
        </p:spPr>
      </p:pic>
    </p:spTree>
    <p:extLst>
      <p:ext uri="{BB962C8B-B14F-4D97-AF65-F5344CB8AC3E}">
        <p14:creationId xmlns:p14="http://schemas.microsoft.com/office/powerpoint/2010/main" val="86262274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49"/>
          <p:cNvSpPr txBox="1">
            <a:spLocks noGrp="1"/>
          </p:cNvSpPr>
          <p:nvPr>
            <p:ph type="subTitle" idx="2"/>
          </p:nvPr>
        </p:nvSpPr>
        <p:spPr>
          <a:xfrm>
            <a:off x="618343" y="967262"/>
            <a:ext cx="5410750" cy="572700"/>
          </a:xfrm>
          <a:prstGeom prst="rect">
            <a:avLst/>
          </a:prstGeom>
        </p:spPr>
        <p:txBody>
          <a:bodyPr spcFirstLastPara="1" wrap="square" lIns="91425" tIns="91425" rIns="91425" bIns="91425" anchor="t" anchorCtr="0">
            <a:noAutofit/>
          </a:bodyPr>
          <a:lstStyle/>
          <a:p>
            <a:pPr marL="285750" lvl="0" indent="-285750" algn="l">
              <a:spcBef>
                <a:spcPts val="600"/>
              </a:spcBef>
              <a:spcAft>
                <a:spcPts val="600"/>
              </a:spcAft>
              <a:buFont typeface="Wingdings" panose="05000000000000000000" pitchFamily="2" charset="2"/>
              <a:buChar char="Ø"/>
            </a:pPr>
            <a:r>
              <a:rPr lang="en-US" sz="2000" dirty="0">
                <a:latin typeface="+mj-lt"/>
              </a:rPr>
              <a:t>Server</a:t>
            </a:r>
          </a:p>
          <a:p>
            <a:pPr marL="0" lvl="0" indent="0" algn="l">
              <a:spcBef>
                <a:spcPts val="600"/>
              </a:spcBef>
              <a:spcAft>
                <a:spcPts val="600"/>
              </a:spcAft>
            </a:pPr>
            <a:endParaRPr lang="en-US" dirty="0">
              <a:latin typeface="+mj-lt"/>
            </a:endParaRPr>
          </a:p>
        </p:txBody>
      </p:sp>
      <p:sp>
        <p:nvSpPr>
          <p:cNvPr id="26" name="Google Shape;273;p48">
            <a:extLst>
              <a:ext uri="{FF2B5EF4-FFF2-40B4-BE49-F238E27FC236}">
                <a16:creationId xmlns:a16="http://schemas.microsoft.com/office/drawing/2014/main" id="{22DE4F63-F3A1-40DE-9C27-10D2A125AB42}"/>
              </a:ext>
            </a:extLst>
          </p:cNvPr>
          <p:cNvSpPr txBox="1">
            <a:spLocks noGrp="1"/>
          </p:cNvSpPr>
          <p:nvPr>
            <p:ph type="title"/>
          </p:nvPr>
        </p:nvSpPr>
        <p:spPr>
          <a:xfrm>
            <a:off x="266517" y="318856"/>
            <a:ext cx="5550717" cy="572700"/>
          </a:xfrm>
          <a:prstGeom prst="rect">
            <a:avLst/>
          </a:prstGeom>
        </p:spPr>
        <p:txBody>
          <a:bodyPr spcFirstLastPara="1" wrap="square" lIns="91425" tIns="91425" rIns="91425" bIns="91425" anchor="t" anchorCtr="0">
            <a:noAutofit/>
          </a:bodyPr>
          <a:lstStyle/>
          <a:p>
            <a:pPr lvl="0"/>
            <a:r>
              <a:rPr lang="en-US" b="1" dirty="0"/>
              <a:t>3. </a:t>
            </a:r>
            <a:r>
              <a:rPr lang="en-US" b="1" dirty="0" err="1"/>
              <a:t>Phân</a:t>
            </a:r>
            <a:r>
              <a:rPr lang="en-US" b="1" dirty="0"/>
              <a:t> </a:t>
            </a:r>
            <a:r>
              <a:rPr lang="en-US" b="1" dirty="0" err="1"/>
              <a:t>tích</a:t>
            </a:r>
            <a:r>
              <a:rPr lang="en-US" b="1" dirty="0"/>
              <a:t> </a:t>
            </a:r>
            <a:r>
              <a:rPr lang="en-US" b="1" dirty="0" err="1"/>
              <a:t>chương</a:t>
            </a:r>
            <a:r>
              <a:rPr lang="en-US" b="1" dirty="0"/>
              <a:t> </a:t>
            </a:r>
            <a:r>
              <a:rPr lang="en-US" b="1" dirty="0" err="1"/>
              <a:t>trình</a:t>
            </a:r>
            <a:r>
              <a:rPr lang="en-US" b="1" dirty="0"/>
              <a:t> </a:t>
            </a:r>
            <a:endParaRPr dirty="0"/>
          </a:p>
        </p:txBody>
      </p:sp>
      <p:pic>
        <p:nvPicPr>
          <p:cNvPr id="3" name="Picture 2">
            <a:extLst>
              <a:ext uri="{FF2B5EF4-FFF2-40B4-BE49-F238E27FC236}">
                <a16:creationId xmlns:a16="http://schemas.microsoft.com/office/drawing/2014/main" id="{2DCC8BBF-4D3E-2532-21BA-98F126FBF950}"/>
              </a:ext>
            </a:extLst>
          </p:cNvPr>
          <p:cNvPicPr>
            <a:picLocks noChangeAspect="1"/>
          </p:cNvPicPr>
          <p:nvPr/>
        </p:nvPicPr>
        <p:blipFill>
          <a:blip r:embed="rId3"/>
          <a:stretch>
            <a:fillRect/>
          </a:stretch>
        </p:blipFill>
        <p:spPr>
          <a:xfrm>
            <a:off x="3041875" y="1076084"/>
            <a:ext cx="5705729" cy="3858874"/>
          </a:xfrm>
          <a:prstGeom prst="rect">
            <a:avLst/>
          </a:prstGeom>
        </p:spPr>
      </p:pic>
      <p:sp>
        <p:nvSpPr>
          <p:cNvPr id="5" name="TextBox 4">
            <a:extLst>
              <a:ext uri="{FF2B5EF4-FFF2-40B4-BE49-F238E27FC236}">
                <a16:creationId xmlns:a16="http://schemas.microsoft.com/office/drawing/2014/main" id="{AB2CEA43-2A7E-B707-82ED-2E5CAFFE75A8}"/>
              </a:ext>
            </a:extLst>
          </p:cNvPr>
          <p:cNvSpPr txBox="1"/>
          <p:nvPr/>
        </p:nvSpPr>
        <p:spPr>
          <a:xfrm>
            <a:off x="618343" y="2202418"/>
            <a:ext cx="1977482" cy="830997"/>
          </a:xfrm>
          <a:prstGeom prst="rect">
            <a:avLst/>
          </a:prstGeom>
          <a:noFill/>
        </p:spPr>
        <p:txBody>
          <a:bodyPr wrap="square" rtlCol="0">
            <a:spAutoFit/>
          </a:bodyPr>
          <a:lstStyle/>
          <a:p>
            <a:pPr algn="just"/>
            <a:r>
              <a:rPr lang="en-US" sz="1600" dirty="0" err="1"/>
              <a:t>Hàm</a:t>
            </a:r>
            <a:r>
              <a:rPr lang="en-US" sz="1600" dirty="0"/>
              <a:t> </a:t>
            </a:r>
            <a:r>
              <a:rPr lang="en-US" sz="1600" dirty="0" err="1"/>
              <a:t>tìm</a:t>
            </a:r>
            <a:r>
              <a:rPr lang="en-US" sz="1600" dirty="0"/>
              <a:t> </a:t>
            </a:r>
            <a:r>
              <a:rPr lang="en-US" sz="1600" dirty="0" err="1"/>
              <a:t>tất</a:t>
            </a:r>
            <a:r>
              <a:rPr lang="en-US" sz="1600" dirty="0"/>
              <a:t> </a:t>
            </a:r>
            <a:r>
              <a:rPr lang="en-US" sz="1600" dirty="0" err="1"/>
              <a:t>cả</a:t>
            </a:r>
            <a:r>
              <a:rPr lang="en-US" sz="1600" dirty="0"/>
              <a:t> IP </a:t>
            </a:r>
            <a:r>
              <a:rPr lang="en-US" sz="1600" dirty="0" err="1"/>
              <a:t>của</a:t>
            </a:r>
            <a:r>
              <a:rPr lang="en-US" sz="1600" dirty="0"/>
              <a:t> </a:t>
            </a:r>
            <a:r>
              <a:rPr lang="en-US" sz="1600" dirty="0" err="1"/>
              <a:t>các</a:t>
            </a:r>
            <a:r>
              <a:rPr lang="en-US" sz="1600" dirty="0"/>
              <a:t> </a:t>
            </a:r>
            <a:r>
              <a:rPr lang="en-US" sz="1600" dirty="0" err="1"/>
              <a:t>máy</a:t>
            </a:r>
            <a:r>
              <a:rPr lang="en-US" sz="1600" dirty="0"/>
              <a:t> Client </a:t>
            </a:r>
            <a:r>
              <a:rPr lang="en-US" sz="1600" dirty="0" err="1"/>
              <a:t>trong</a:t>
            </a:r>
            <a:r>
              <a:rPr lang="en-US" sz="1600" dirty="0"/>
              <a:t> </a:t>
            </a:r>
            <a:r>
              <a:rPr lang="en-US" sz="1600" dirty="0" err="1"/>
              <a:t>mạng</a:t>
            </a:r>
            <a:endParaRPr lang="en-US" sz="1600" dirty="0"/>
          </a:p>
        </p:txBody>
      </p:sp>
    </p:spTree>
    <p:extLst>
      <p:ext uri="{BB962C8B-B14F-4D97-AF65-F5344CB8AC3E}">
        <p14:creationId xmlns:p14="http://schemas.microsoft.com/office/powerpoint/2010/main" val="33517693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49"/>
          <p:cNvSpPr txBox="1">
            <a:spLocks noGrp="1"/>
          </p:cNvSpPr>
          <p:nvPr>
            <p:ph type="subTitle" idx="2"/>
          </p:nvPr>
        </p:nvSpPr>
        <p:spPr>
          <a:xfrm>
            <a:off x="618343" y="967262"/>
            <a:ext cx="5410750" cy="572700"/>
          </a:xfrm>
          <a:prstGeom prst="rect">
            <a:avLst/>
          </a:prstGeom>
        </p:spPr>
        <p:txBody>
          <a:bodyPr spcFirstLastPara="1" wrap="square" lIns="91425" tIns="91425" rIns="91425" bIns="91425" anchor="t" anchorCtr="0">
            <a:noAutofit/>
          </a:bodyPr>
          <a:lstStyle/>
          <a:p>
            <a:pPr marL="285750" lvl="0" indent="-285750" algn="l">
              <a:spcBef>
                <a:spcPts val="600"/>
              </a:spcBef>
              <a:spcAft>
                <a:spcPts val="600"/>
              </a:spcAft>
              <a:buFont typeface="Wingdings" panose="05000000000000000000" pitchFamily="2" charset="2"/>
              <a:buChar char="Ø"/>
            </a:pPr>
            <a:r>
              <a:rPr lang="en-US" sz="2000" dirty="0" err="1">
                <a:latin typeface="+mj-lt"/>
              </a:rPr>
              <a:t>Modle</a:t>
            </a:r>
            <a:endParaRPr lang="en-US" sz="2000" dirty="0">
              <a:latin typeface="+mj-lt"/>
            </a:endParaRPr>
          </a:p>
          <a:p>
            <a:pPr marL="0" lvl="0" indent="0" algn="l">
              <a:spcBef>
                <a:spcPts val="600"/>
              </a:spcBef>
              <a:spcAft>
                <a:spcPts val="600"/>
              </a:spcAft>
            </a:pPr>
            <a:endParaRPr lang="en-US" dirty="0">
              <a:latin typeface="+mj-lt"/>
            </a:endParaRPr>
          </a:p>
        </p:txBody>
      </p:sp>
      <p:sp>
        <p:nvSpPr>
          <p:cNvPr id="26" name="Google Shape;273;p48">
            <a:extLst>
              <a:ext uri="{FF2B5EF4-FFF2-40B4-BE49-F238E27FC236}">
                <a16:creationId xmlns:a16="http://schemas.microsoft.com/office/drawing/2014/main" id="{22DE4F63-F3A1-40DE-9C27-10D2A125AB42}"/>
              </a:ext>
            </a:extLst>
          </p:cNvPr>
          <p:cNvSpPr txBox="1">
            <a:spLocks noGrp="1"/>
          </p:cNvSpPr>
          <p:nvPr>
            <p:ph type="title"/>
          </p:nvPr>
        </p:nvSpPr>
        <p:spPr>
          <a:xfrm>
            <a:off x="266517" y="318856"/>
            <a:ext cx="5550717" cy="572700"/>
          </a:xfrm>
          <a:prstGeom prst="rect">
            <a:avLst/>
          </a:prstGeom>
        </p:spPr>
        <p:txBody>
          <a:bodyPr spcFirstLastPara="1" wrap="square" lIns="91425" tIns="91425" rIns="91425" bIns="91425" anchor="t" anchorCtr="0">
            <a:noAutofit/>
          </a:bodyPr>
          <a:lstStyle/>
          <a:p>
            <a:pPr lvl="0"/>
            <a:r>
              <a:rPr lang="en-US" b="1" dirty="0"/>
              <a:t>3. </a:t>
            </a:r>
            <a:r>
              <a:rPr lang="en-US" b="1" dirty="0" err="1"/>
              <a:t>Phân</a:t>
            </a:r>
            <a:r>
              <a:rPr lang="en-US" b="1" dirty="0"/>
              <a:t> </a:t>
            </a:r>
            <a:r>
              <a:rPr lang="en-US" b="1" dirty="0" err="1"/>
              <a:t>tích</a:t>
            </a:r>
            <a:r>
              <a:rPr lang="en-US" b="1" dirty="0"/>
              <a:t> </a:t>
            </a:r>
            <a:r>
              <a:rPr lang="en-US" b="1" dirty="0" err="1"/>
              <a:t>chương</a:t>
            </a:r>
            <a:r>
              <a:rPr lang="en-US" b="1" dirty="0"/>
              <a:t> </a:t>
            </a:r>
            <a:r>
              <a:rPr lang="en-US" b="1" dirty="0" err="1"/>
              <a:t>trình</a:t>
            </a:r>
            <a:r>
              <a:rPr lang="en-US" b="1" dirty="0"/>
              <a:t> </a:t>
            </a:r>
            <a:endParaRPr dirty="0"/>
          </a:p>
        </p:txBody>
      </p:sp>
      <p:pic>
        <p:nvPicPr>
          <p:cNvPr id="3" name="Picture 2">
            <a:extLst>
              <a:ext uri="{FF2B5EF4-FFF2-40B4-BE49-F238E27FC236}">
                <a16:creationId xmlns:a16="http://schemas.microsoft.com/office/drawing/2014/main" id="{CEB87036-0F4B-6B73-83C6-835547C2D7AD}"/>
              </a:ext>
            </a:extLst>
          </p:cNvPr>
          <p:cNvPicPr>
            <a:picLocks noChangeAspect="1"/>
          </p:cNvPicPr>
          <p:nvPr/>
        </p:nvPicPr>
        <p:blipFill>
          <a:blip r:embed="rId3"/>
          <a:stretch>
            <a:fillRect/>
          </a:stretch>
        </p:blipFill>
        <p:spPr>
          <a:xfrm>
            <a:off x="4505373" y="891556"/>
            <a:ext cx="4372110" cy="4145775"/>
          </a:xfrm>
          <a:prstGeom prst="rect">
            <a:avLst/>
          </a:prstGeom>
        </p:spPr>
      </p:pic>
      <p:sp>
        <p:nvSpPr>
          <p:cNvPr id="5" name="TextBox 4">
            <a:extLst>
              <a:ext uri="{FF2B5EF4-FFF2-40B4-BE49-F238E27FC236}">
                <a16:creationId xmlns:a16="http://schemas.microsoft.com/office/drawing/2014/main" id="{E2321F74-39FA-AFCC-93E2-BD5D3C01A81F}"/>
              </a:ext>
            </a:extLst>
          </p:cNvPr>
          <p:cNvSpPr txBox="1"/>
          <p:nvPr/>
        </p:nvSpPr>
        <p:spPr>
          <a:xfrm>
            <a:off x="1226634" y="2490440"/>
            <a:ext cx="2802673" cy="584775"/>
          </a:xfrm>
          <a:prstGeom prst="rect">
            <a:avLst/>
          </a:prstGeom>
          <a:noFill/>
        </p:spPr>
        <p:txBody>
          <a:bodyPr wrap="square" rtlCol="0">
            <a:spAutoFit/>
          </a:bodyPr>
          <a:lstStyle/>
          <a:p>
            <a:pPr algn="just"/>
            <a:r>
              <a:rPr lang="en-US" sz="1600" dirty="0" err="1"/>
              <a:t>Hàm</a:t>
            </a:r>
            <a:r>
              <a:rPr lang="en-US" sz="1600" dirty="0"/>
              <a:t> </a:t>
            </a:r>
            <a:r>
              <a:rPr lang="en-US" sz="1600" dirty="0" err="1"/>
              <a:t>gửi</a:t>
            </a:r>
            <a:r>
              <a:rPr lang="en-US" sz="1600" dirty="0"/>
              <a:t> </a:t>
            </a:r>
            <a:r>
              <a:rPr lang="en-US" sz="1600" dirty="0" err="1"/>
              <a:t>ảnh</a:t>
            </a:r>
            <a:r>
              <a:rPr lang="en-US" sz="1600" dirty="0"/>
              <a:t> </a:t>
            </a:r>
            <a:r>
              <a:rPr lang="en-US" sz="1600" dirty="0" err="1"/>
              <a:t>chụp</a:t>
            </a:r>
            <a:r>
              <a:rPr lang="en-US" sz="1600" dirty="0"/>
              <a:t> </a:t>
            </a:r>
            <a:r>
              <a:rPr lang="en-US" sz="1600" dirty="0" err="1"/>
              <a:t>mản</a:t>
            </a:r>
            <a:r>
              <a:rPr lang="en-US" sz="1600" dirty="0"/>
              <a:t> </a:t>
            </a:r>
            <a:r>
              <a:rPr lang="en-US" sz="1600" dirty="0" err="1"/>
              <a:t>hình</a:t>
            </a:r>
            <a:r>
              <a:rPr lang="en-US" sz="1600" dirty="0"/>
              <a:t> </a:t>
            </a:r>
            <a:r>
              <a:rPr lang="en-US" sz="1600" dirty="0" err="1"/>
              <a:t>từ</a:t>
            </a:r>
            <a:r>
              <a:rPr lang="en-US" sz="1600" dirty="0"/>
              <a:t> </a:t>
            </a:r>
            <a:r>
              <a:rPr lang="en-US" sz="1600" dirty="0" err="1"/>
              <a:t>máy</a:t>
            </a:r>
            <a:r>
              <a:rPr lang="en-US" sz="1600" dirty="0"/>
              <a:t> Client </a:t>
            </a:r>
            <a:r>
              <a:rPr lang="en-US" sz="1600" dirty="0" err="1"/>
              <a:t>đến</a:t>
            </a:r>
            <a:r>
              <a:rPr lang="en-US" sz="1600" dirty="0"/>
              <a:t> Server</a:t>
            </a:r>
          </a:p>
        </p:txBody>
      </p:sp>
    </p:spTree>
    <p:extLst>
      <p:ext uri="{BB962C8B-B14F-4D97-AF65-F5344CB8AC3E}">
        <p14:creationId xmlns:p14="http://schemas.microsoft.com/office/powerpoint/2010/main" val="168516046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pic>
        <p:nvPicPr>
          <p:cNvPr id="721" name="Google Shape;721;p72"/>
          <p:cNvPicPr preferRelativeResize="0"/>
          <p:nvPr/>
        </p:nvPicPr>
        <p:blipFill rotWithShape="1">
          <a:blip r:embed="rId3">
            <a:alphaModFix/>
          </a:blip>
          <a:srcRect l="11442" t="5496" r="7579" b="10834"/>
          <a:stretch/>
        </p:blipFill>
        <p:spPr>
          <a:xfrm>
            <a:off x="67288" y="1140863"/>
            <a:ext cx="2756349" cy="2861773"/>
          </a:xfrm>
          <a:prstGeom prst="rect">
            <a:avLst/>
          </a:prstGeom>
          <a:noFill/>
          <a:ln>
            <a:noFill/>
          </a:ln>
        </p:spPr>
      </p:pic>
      <p:sp>
        <p:nvSpPr>
          <p:cNvPr id="18" name="Google Shape;463;p62">
            <a:extLst>
              <a:ext uri="{FF2B5EF4-FFF2-40B4-BE49-F238E27FC236}">
                <a16:creationId xmlns:a16="http://schemas.microsoft.com/office/drawing/2014/main" id="{7CB6BE72-EF38-4575-9AB3-DFEAF5C6B264}"/>
              </a:ext>
            </a:extLst>
          </p:cNvPr>
          <p:cNvSpPr txBox="1">
            <a:spLocks/>
          </p:cNvSpPr>
          <p:nvPr/>
        </p:nvSpPr>
        <p:spPr>
          <a:xfrm>
            <a:off x="2981092" y="1665247"/>
            <a:ext cx="5710900" cy="138514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000" b="1" dirty="0">
                <a:latin typeface="Electrolize" panose="020B0604020202020204" charset="0"/>
              </a:rPr>
              <a:t>4. Demo </a:t>
            </a:r>
            <a:r>
              <a:rPr lang="en-US" sz="4000" b="1" dirty="0" err="1">
                <a:latin typeface="Electrolize" panose="020B0604020202020204" charset="0"/>
              </a:rPr>
              <a:t>chương</a:t>
            </a:r>
            <a:r>
              <a:rPr lang="en-US" sz="4000" b="1" dirty="0">
                <a:latin typeface="Electrolize" panose="020B0604020202020204" charset="0"/>
              </a:rPr>
              <a:t> </a:t>
            </a:r>
            <a:r>
              <a:rPr lang="en-US" sz="4000" b="1" dirty="0" err="1">
                <a:latin typeface="Electrolize" panose="020B0604020202020204" charset="0"/>
              </a:rPr>
              <a:t>trình</a:t>
            </a:r>
            <a:endParaRPr lang="en-US" sz="4000" b="1" dirty="0">
              <a:latin typeface="Electrolize" panose="020B060402020202020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pic>
        <p:nvPicPr>
          <p:cNvPr id="721" name="Google Shape;721;p72"/>
          <p:cNvPicPr preferRelativeResize="0"/>
          <p:nvPr/>
        </p:nvPicPr>
        <p:blipFill rotWithShape="1">
          <a:blip r:embed="rId3">
            <a:alphaModFix/>
          </a:blip>
          <a:srcRect l="11442" t="5496" r="7579" b="10834"/>
          <a:stretch/>
        </p:blipFill>
        <p:spPr>
          <a:xfrm>
            <a:off x="67288" y="1140863"/>
            <a:ext cx="2756349" cy="2861773"/>
          </a:xfrm>
          <a:prstGeom prst="rect">
            <a:avLst/>
          </a:prstGeom>
          <a:noFill/>
          <a:ln>
            <a:noFill/>
          </a:ln>
        </p:spPr>
      </p:pic>
      <p:sp>
        <p:nvSpPr>
          <p:cNvPr id="18" name="Google Shape;463;p62">
            <a:extLst>
              <a:ext uri="{FF2B5EF4-FFF2-40B4-BE49-F238E27FC236}">
                <a16:creationId xmlns:a16="http://schemas.microsoft.com/office/drawing/2014/main" id="{7CB6BE72-EF38-4575-9AB3-DFEAF5C6B264}"/>
              </a:ext>
            </a:extLst>
          </p:cNvPr>
          <p:cNvSpPr txBox="1">
            <a:spLocks/>
          </p:cNvSpPr>
          <p:nvPr/>
        </p:nvSpPr>
        <p:spPr>
          <a:xfrm>
            <a:off x="3055433" y="1879179"/>
            <a:ext cx="5166732" cy="138514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latin typeface="Electrolize" panose="020B0604020202020204" charset="0"/>
              </a:rPr>
              <a:t>5. </a:t>
            </a:r>
            <a:r>
              <a:rPr lang="en-US" sz="4000" b="1" dirty="0" err="1">
                <a:latin typeface="Electrolize" panose="020B0604020202020204" charset="0"/>
              </a:rPr>
              <a:t>Kết</a:t>
            </a:r>
            <a:r>
              <a:rPr lang="en-US" sz="4000" b="1" dirty="0">
                <a:latin typeface="Electrolize" panose="020B0604020202020204" charset="0"/>
              </a:rPr>
              <a:t> </a:t>
            </a:r>
            <a:r>
              <a:rPr lang="en-US" sz="4000" b="1" dirty="0" err="1">
                <a:latin typeface="Electrolize" panose="020B0604020202020204" charset="0"/>
              </a:rPr>
              <a:t>luận</a:t>
            </a:r>
            <a:r>
              <a:rPr lang="en-US" sz="4000" b="1" dirty="0">
                <a:latin typeface="Electrolize" panose="020B0604020202020204" charset="0"/>
              </a:rPr>
              <a:t> </a:t>
            </a:r>
            <a:r>
              <a:rPr lang="en-US" sz="4000" b="1" dirty="0" err="1">
                <a:latin typeface="Electrolize" panose="020B0604020202020204" charset="0"/>
              </a:rPr>
              <a:t>và</a:t>
            </a:r>
            <a:r>
              <a:rPr lang="en-US" sz="4000" b="1" dirty="0">
                <a:latin typeface="Electrolize" panose="020B0604020202020204" charset="0"/>
              </a:rPr>
              <a:t> </a:t>
            </a:r>
            <a:r>
              <a:rPr lang="en-US" sz="4000" b="1" dirty="0" err="1">
                <a:latin typeface="Electrolize" panose="020B0604020202020204" charset="0"/>
              </a:rPr>
              <a:t>hướng</a:t>
            </a:r>
            <a:r>
              <a:rPr lang="en-US" sz="4000" b="1" dirty="0">
                <a:latin typeface="Electrolize" panose="020B0604020202020204" charset="0"/>
              </a:rPr>
              <a:t> </a:t>
            </a:r>
            <a:r>
              <a:rPr lang="en-US" sz="4000" b="1" dirty="0" err="1">
                <a:latin typeface="Electrolize" panose="020B0604020202020204" charset="0"/>
              </a:rPr>
              <a:t>phát</a:t>
            </a:r>
            <a:r>
              <a:rPr lang="en-US" sz="4000" b="1" dirty="0">
                <a:latin typeface="Electrolize" panose="020B0604020202020204" charset="0"/>
              </a:rPr>
              <a:t> </a:t>
            </a:r>
            <a:r>
              <a:rPr lang="en-US" sz="4000" b="1" dirty="0" err="1">
                <a:latin typeface="Electrolize" panose="020B0604020202020204" charset="0"/>
              </a:rPr>
              <a:t>triển</a:t>
            </a:r>
            <a:endParaRPr lang="en-US" sz="4000" b="1" dirty="0">
              <a:latin typeface="Electrolize" panose="020B0604020202020204" charset="0"/>
            </a:endParaRPr>
          </a:p>
        </p:txBody>
      </p:sp>
    </p:spTree>
    <p:extLst>
      <p:ext uri="{BB962C8B-B14F-4D97-AF65-F5344CB8AC3E}">
        <p14:creationId xmlns:p14="http://schemas.microsoft.com/office/powerpoint/2010/main" val="34725764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graphicFrame>
        <p:nvGraphicFramePr>
          <p:cNvPr id="623" name="Google Shape;623;p67"/>
          <p:cNvGraphicFramePr/>
          <p:nvPr>
            <p:extLst>
              <p:ext uri="{D42A27DB-BD31-4B8C-83A1-F6EECF244321}">
                <p14:modId xmlns:p14="http://schemas.microsoft.com/office/powerpoint/2010/main" val="2726784475"/>
              </p:ext>
            </p:extLst>
          </p:nvPr>
        </p:nvGraphicFramePr>
        <p:xfrm>
          <a:off x="297366" y="108531"/>
          <a:ext cx="7874632" cy="5135760"/>
        </p:xfrm>
        <a:graphic>
          <a:graphicData uri="http://schemas.openxmlformats.org/drawingml/2006/table">
            <a:tbl>
              <a:tblPr>
                <a:noFill/>
                <a:tableStyleId>{D37D5E29-C9CE-4023-AC1A-2B914A8A90A9}</a:tableStyleId>
              </a:tblPr>
              <a:tblGrid>
                <a:gridCol w="3301125">
                  <a:extLst>
                    <a:ext uri="{9D8B030D-6E8A-4147-A177-3AD203B41FA5}">
                      <a16:colId xmlns:a16="http://schemas.microsoft.com/office/drawing/2014/main" val="20000"/>
                    </a:ext>
                  </a:extLst>
                </a:gridCol>
                <a:gridCol w="2834585">
                  <a:extLst>
                    <a:ext uri="{9D8B030D-6E8A-4147-A177-3AD203B41FA5}">
                      <a16:colId xmlns:a16="http://schemas.microsoft.com/office/drawing/2014/main" val="20001"/>
                    </a:ext>
                  </a:extLst>
                </a:gridCol>
                <a:gridCol w="1738922">
                  <a:extLst>
                    <a:ext uri="{9D8B030D-6E8A-4147-A177-3AD203B41FA5}">
                      <a16:colId xmlns:a16="http://schemas.microsoft.com/office/drawing/2014/main" val="20002"/>
                    </a:ext>
                  </a:extLst>
                </a:gridCol>
              </a:tblGrid>
              <a:tr h="382197">
                <a:tc>
                  <a:txBody>
                    <a:bodyPr/>
                    <a:lstStyle/>
                    <a:p>
                      <a:pPr marL="0" lvl="0" indent="0" algn="ctr" rtl="0">
                        <a:spcBef>
                          <a:spcPts val="0"/>
                        </a:spcBef>
                        <a:spcAft>
                          <a:spcPts val="0"/>
                        </a:spcAft>
                        <a:buNone/>
                      </a:pPr>
                      <a:r>
                        <a:rPr lang="en" sz="1400" b="1" dirty="0">
                          <a:solidFill>
                            <a:schemeClr val="bg2"/>
                          </a:solidFill>
                          <a:latin typeface="Electrolize"/>
                          <a:ea typeface="Electrolize"/>
                          <a:cs typeface="Electrolize"/>
                          <a:sym typeface="Electrolize"/>
                        </a:rPr>
                        <a:t>KẾT QUẢ ĐẠT ĐƯỢC</a:t>
                      </a:r>
                      <a:endParaRPr sz="1400" dirty="0">
                        <a:solidFill>
                          <a:schemeClr val="bg2"/>
                        </a:solidFill>
                        <a:latin typeface="Electrolize"/>
                        <a:ea typeface="Electrolize"/>
                        <a:cs typeface="Electrolize"/>
                        <a:sym typeface="Electroliz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chemeClr val="bg2"/>
                          </a:solidFill>
                          <a:latin typeface="Electrolize"/>
                          <a:ea typeface="Electrolize"/>
                          <a:cs typeface="Electrolize"/>
                          <a:sym typeface="Electrolize"/>
                        </a:rPr>
                        <a:t>HƯỚNG PHÁT TRIỂN</a:t>
                      </a:r>
                      <a:endParaRPr sz="1400" dirty="0">
                        <a:solidFill>
                          <a:schemeClr val="bg2"/>
                        </a:solidFill>
                        <a:latin typeface="Electrolize"/>
                        <a:ea typeface="Electrolize"/>
                        <a:cs typeface="Electrolize"/>
                        <a:sym typeface="Electroliz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chemeClr val="bg2"/>
                          </a:solidFill>
                          <a:latin typeface="Electrolize"/>
                          <a:ea typeface="Electrolize"/>
                          <a:cs typeface="Electrolize"/>
                          <a:sym typeface="Electrolize"/>
                        </a:rPr>
                        <a:t>KẾT LUẬN</a:t>
                      </a:r>
                      <a:endParaRPr sz="1400" b="1" dirty="0">
                        <a:solidFill>
                          <a:schemeClr val="bg2"/>
                        </a:solidFill>
                        <a:latin typeface="Electrolize"/>
                        <a:ea typeface="Electrolize"/>
                        <a:cs typeface="Electrolize"/>
                        <a:sym typeface="Electroliz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565296">
                <a:tc>
                  <a:txBody>
                    <a:bodyPr/>
                    <a:lstStyle/>
                    <a:p>
                      <a:pPr marL="0" lvl="0" indent="0" algn="l" rtl="0">
                        <a:spcBef>
                          <a:spcPts val="0"/>
                        </a:spcBef>
                        <a:spcAft>
                          <a:spcPts val="0"/>
                        </a:spcAft>
                        <a:buNone/>
                      </a:pPr>
                      <a:r>
                        <a:rPr lang="vi-VN" sz="1250" dirty="0">
                          <a:solidFill>
                            <a:schemeClr val="dk1"/>
                          </a:solidFill>
                          <a:latin typeface="Cairo"/>
                          <a:ea typeface="Cairo"/>
                          <a:cs typeface="Cairo"/>
                          <a:sym typeface="Cairo"/>
                        </a:rPr>
                        <a:t>Đề tài “Giám sát việc sử dụng máy tính tại trường Đại học Bách Khoa trên môi trường mạng LAN” đã thực hiện được các nội dung sau:</a:t>
                      </a:r>
                      <a:endParaRPr lang="en-US" sz="1250" dirty="0">
                        <a:solidFill>
                          <a:schemeClr val="dk1"/>
                        </a:solidFill>
                        <a:latin typeface="Cairo"/>
                        <a:ea typeface="Cairo"/>
                        <a:cs typeface="Cairo"/>
                        <a:sym typeface="Cairo"/>
                      </a:endParaRPr>
                    </a:p>
                    <a:p>
                      <a:pPr marL="285750" lvl="0" indent="-285750" algn="l" rtl="0">
                        <a:spcBef>
                          <a:spcPts val="0"/>
                        </a:spcBef>
                        <a:spcAft>
                          <a:spcPts val="0"/>
                        </a:spcAft>
                        <a:buFont typeface="Arial" panose="020B0604020202020204" pitchFamily="34" charset="0"/>
                        <a:buChar char="•"/>
                      </a:pPr>
                      <a:r>
                        <a:rPr lang="vi-VN" sz="1250" dirty="0">
                          <a:solidFill>
                            <a:schemeClr val="dk1"/>
                          </a:solidFill>
                          <a:latin typeface="Cairo"/>
                          <a:ea typeface="Cairo"/>
                          <a:cs typeface="Cairo"/>
                          <a:sym typeface="Cairo"/>
                        </a:rPr>
                        <a:t>Tìm hiểu được cách thức lập trình Socket và lập trình Thread. </a:t>
                      </a:r>
                      <a:endParaRPr lang="en-US" sz="1250" dirty="0">
                        <a:solidFill>
                          <a:schemeClr val="dk1"/>
                        </a:solidFill>
                        <a:latin typeface="Cairo"/>
                        <a:ea typeface="Cairo"/>
                        <a:cs typeface="Cairo"/>
                        <a:sym typeface="Cairo"/>
                      </a:endParaRPr>
                    </a:p>
                    <a:p>
                      <a:pPr marL="285750" lvl="0" indent="-285750" algn="l" rtl="0">
                        <a:spcBef>
                          <a:spcPts val="0"/>
                        </a:spcBef>
                        <a:spcAft>
                          <a:spcPts val="0"/>
                        </a:spcAft>
                        <a:buFont typeface="Arial" panose="020B0604020202020204" pitchFamily="34" charset="0"/>
                        <a:buChar char="•"/>
                      </a:pPr>
                      <a:r>
                        <a:rPr lang="vi-VN" sz="1250" dirty="0">
                          <a:solidFill>
                            <a:schemeClr val="dk1"/>
                          </a:solidFill>
                          <a:latin typeface="Cairo"/>
                          <a:ea typeface="Cairo"/>
                          <a:cs typeface="Cairo"/>
                          <a:sym typeface="Cairo"/>
                        </a:rPr>
                        <a:t>Tìm hiểu được cách thức hoạt động quét IP của các máy User thông qua mạng LAN. </a:t>
                      </a:r>
                      <a:endParaRPr lang="en-US" sz="1250" dirty="0">
                        <a:solidFill>
                          <a:schemeClr val="dk1"/>
                        </a:solidFill>
                        <a:latin typeface="Cairo"/>
                        <a:ea typeface="Cairo"/>
                        <a:cs typeface="Cairo"/>
                        <a:sym typeface="Cairo"/>
                      </a:endParaRPr>
                    </a:p>
                    <a:p>
                      <a:pPr marL="285750" lvl="0" indent="-285750" algn="l" rtl="0">
                        <a:spcBef>
                          <a:spcPts val="0"/>
                        </a:spcBef>
                        <a:spcAft>
                          <a:spcPts val="0"/>
                        </a:spcAft>
                        <a:buFont typeface="Arial" panose="020B0604020202020204" pitchFamily="34" charset="0"/>
                        <a:buChar char="•"/>
                      </a:pPr>
                      <a:r>
                        <a:rPr lang="vi-VN" sz="1250" dirty="0">
                          <a:solidFill>
                            <a:schemeClr val="dk1"/>
                          </a:solidFill>
                          <a:latin typeface="Cairo"/>
                          <a:ea typeface="Cairo"/>
                          <a:cs typeface="Cairo"/>
                          <a:sym typeface="Cairo"/>
                        </a:rPr>
                        <a:t>Tìm hiểu được cách thức chụp màn hình của User trong cùng mạng LAN.</a:t>
                      </a:r>
                      <a:endParaRPr sz="1250" dirty="0">
                        <a:solidFill>
                          <a:schemeClr val="dk1"/>
                        </a:solidFill>
                        <a:latin typeface="Cairo"/>
                        <a:ea typeface="Cairo"/>
                        <a:cs typeface="Cairo"/>
                        <a:sym typeface="Cairo"/>
                      </a:endParaRPr>
                    </a:p>
                  </a:txBody>
                  <a:tcPr marL="182875" marR="18287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vi-VN" sz="1250" dirty="0">
                          <a:solidFill>
                            <a:schemeClr val="dk1"/>
                          </a:solidFill>
                          <a:latin typeface="Cairo"/>
                          <a:ea typeface="Cairo"/>
                          <a:cs typeface="Cairo"/>
                          <a:sym typeface="Cairo"/>
                        </a:rPr>
                        <a:t>Về cơ bản, đồ án đã đạt được những yêu cầu đặt ra. Tuy nhiên nếu có điều kiện, đồ án sẽ cố gắng phát triển thêm các chức năng sau: </a:t>
                      </a:r>
                      <a:endParaRPr lang="en-US" sz="1250" dirty="0">
                        <a:solidFill>
                          <a:schemeClr val="dk1"/>
                        </a:solidFill>
                        <a:latin typeface="Cairo"/>
                        <a:ea typeface="Cairo"/>
                        <a:cs typeface="Cairo"/>
                        <a:sym typeface="Cairo"/>
                      </a:endParaRPr>
                    </a:p>
                    <a:p>
                      <a:pPr marL="285750" lvl="0" indent="-285750" algn="l" rtl="0">
                        <a:spcBef>
                          <a:spcPts val="0"/>
                        </a:spcBef>
                        <a:spcAft>
                          <a:spcPts val="0"/>
                        </a:spcAft>
                        <a:buFont typeface="Arial" panose="020B0604020202020204" pitchFamily="34" charset="0"/>
                        <a:buChar char="•"/>
                      </a:pPr>
                      <a:r>
                        <a:rPr lang="vi-VN" sz="1250" dirty="0">
                          <a:solidFill>
                            <a:schemeClr val="dk1"/>
                          </a:solidFill>
                          <a:latin typeface="Cairo"/>
                          <a:ea typeface="Cairo"/>
                          <a:cs typeface="Cairo"/>
                          <a:sym typeface="Cairo"/>
                        </a:rPr>
                        <a:t>Hỗ trợ chức năng điều khiển máy tính khác trong cùng mạng LAN.</a:t>
                      </a:r>
                      <a:endParaRPr lang="en-US" sz="1250" dirty="0">
                        <a:solidFill>
                          <a:schemeClr val="dk1"/>
                        </a:solidFill>
                        <a:latin typeface="Cairo"/>
                        <a:ea typeface="Cairo"/>
                        <a:cs typeface="Cairo"/>
                        <a:sym typeface="Cairo"/>
                      </a:endParaRPr>
                    </a:p>
                    <a:p>
                      <a:pPr marL="285750" lvl="0" indent="-285750" algn="l" rtl="0">
                        <a:spcBef>
                          <a:spcPts val="0"/>
                        </a:spcBef>
                        <a:spcAft>
                          <a:spcPts val="0"/>
                        </a:spcAft>
                        <a:buFont typeface="Arial" panose="020B0604020202020204" pitchFamily="34" charset="0"/>
                        <a:buChar char="•"/>
                      </a:pPr>
                      <a:r>
                        <a:rPr lang="vi-VN" sz="1250" dirty="0">
                          <a:solidFill>
                            <a:schemeClr val="dk1"/>
                          </a:solidFill>
                          <a:latin typeface="Cairo"/>
                          <a:ea typeface="Cairo"/>
                          <a:cs typeface="Cairo"/>
                          <a:sym typeface="Cairo"/>
                        </a:rPr>
                        <a:t>Trao đổi dữ liệu và chat giữa các Client trong cùng mạng LAN</a:t>
                      </a:r>
                      <a:r>
                        <a:rPr lang="en-US" sz="1250" dirty="0">
                          <a:solidFill>
                            <a:schemeClr val="dk1"/>
                          </a:solidFill>
                          <a:latin typeface="Cairo"/>
                          <a:ea typeface="Cairo"/>
                          <a:cs typeface="Cairo"/>
                          <a:sym typeface="Cairo"/>
                        </a:rPr>
                        <a:t>.</a:t>
                      </a:r>
                    </a:p>
                    <a:p>
                      <a:pPr marL="285750" lvl="0" indent="-285750" algn="l" rtl="0">
                        <a:spcBef>
                          <a:spcPts val="0"/>
                        </a:spcBef>
                        <a:spcAft>
                          <a:spcPts val="0"/>
                        </a:spcAft>
                        <a:buFont typeface="Arial" panose="020B0604020202020204" pitchFamily="34" charset="0"/>
                        <a:buChar char="•"/>
                      </a:pPr>
                      <a:r>
                        <a:rPr lang="vi-VN" sz="1250" dirty="0">
                          <a:solidFill>
                            <a:schemeClr val="dk1"/>
                          </a:solidFill>
                          <a:latin typeface="Cairo"/>
                          <a:ea typeface="Cairo"/>
                          <a:cs typeface="Cairo"/>
                          <a:sym typeface="Cairo"/>
                        </a:rPr>
                        <a:t>Hỗ trợ chức năng Voice chat và Webcam</a:t>
                      </a:r>
                      <a:r>
                        <a:rPr lang="en-US" sz="1250" dirty="0">
                          <a:solidFill>
                            <a:schemeClr val="dk1"/>
                          </a:solidFill>
                          <a:latin typeface="Cairo"/>
                          <a:ea typeface="Cairo"/>
                          <a:cs typeface="Cairo"/>
                          <a:sym typeface="Cairo"/>
                        </a:rPr>
                        <a:t>.</a:t>
                      </a:r>
                    </a:p>
                    <a:p>
                      <a:pPr marL="285750" lvl="0" indent="-285750" algn="l" rtl="0">
                        <a:spcBef>
                          <a:spcPts val="0"/>
                        </a:spcBef>
                        <a:spcAft>
                          <a:spcPts val="0"/>
                        </a:spcAft>
                        <a:buFont typeface="Arial" panose="020B0604020202020204" pitchFamily="34" charset="0"/>
                        <a:buChar char="•"/>
                      </a:pPr>
                      <a:r>
                        <a:rPr lang="vi-VN" sz="1250" dirty="0">
                          <a:solidFill>
                            <a:schemeClr val="dk1"/>
                          </a:solidFill>
                          <a:latin typeface="Cairo"/>
                          <a:ea typeface="Cairo"/>
                          <a:cs typeface="Cairo"/>
                          <a:sym typeface="Cairo"/>
                        </a:rPr>
                        <a:t>Khóa mở bàn phím, chuột và các chức năng của hệ thống từ xa. </a:t>
                      </a:r>
                      <a:endParaRPr sz="1250" dirty="0">
                        <a:solidFill>
                          <a:schemeClr val="dk1"/>
                        </a:solidFill>
                        <a:latin typeface="Cairo"/>
                        <a:ea typeface="Cairo"/>
                        <a:cs typeface="Cairo"/>
                        <a:sym typeface="Cairo"/>
                      </a:endParaRPr>
                    </a:p>
                  </a:txBody>
                  <a:tcPr marL="182875" marR="18287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lgn="ctr">
                      <a:noFill/>
                      <a:prstDash val="solid"/>
                      <a:round/>
                      <a:headEnd type="none" w="med" len="med"/>
                      <a:tailEnd type="none" w="med" len="med"/>
                    </a:lnB>
                  </a:tcPr>
                </a:tc>
                <a:tc>
                  <a:txBody>
                    <a:bodyPr/>
                    <a:lstStyle/>
                    <a:p>
                      <a:pPr marL="0" lvl="0" indent="0" algn="ctr" rtl="0">
                        <a:spcBef>
                          <a:spcPts val="0"/>
                        </a:spcBef>
                        <a:spcAft>
                          <a:spcPts val="0"/>
                        </a:spcAft>
                        <a:buNone/>
                      </a:pPr>
                      <a:r>
                        <a:rPr lang="vi-VN" sz="1250" dirty="0">
                          <a:solidFill>
                            <a:schemeClr val="dk1"/>
                          </a:solidFill>
                          <a:latin typeface="Cairo"/>
                          <a:ea typeface="Cairo"/>
                          <a:cs typeface="Cairo"/>
                          <a:sym typeface="Cairo"/>
                        </a:rPr>
                        <a:t>Trong quá trình thực hiện đồ án môn học, chúng em đã có cơ hội làm quen và xây dựng một phần mềm hoàn chỉnh. Và chúng em đã tích lũy những kinh nghiệm về kiến thức trong công việc cũng như các kinh nghiệm về kỹ năng mềm.</a:t>
                      </a:r>
                      <a:endParaRPr sz="1250" dirty="0">
                        <a:solidFill>
                          <a:schemeClr val="dk1"/>
                        </a:solidFill>
                        <a:latin typeface="Cairo"/>
                        <a:ea typeface="Cairo"/>
                        <a:cs typeface="Cairo"/>
                        <a:sym typeface="Cai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278959">
                <a:tc>
                  <a:txBody>
                    <a:bodyPr/>
                    <a:lstStyle/>
                    <a:p>
                      <a:pPr marL="0" lvl="0" indent="0" algn="l" rtl="0">
                        <a:spcBef>
                          <a:spcPts val="0"/>
                        </a:spcBef>
                        <a:spcAft>
                          <a:spcPts val="0"/>
                        </a:spcAft>
                        <a:buNone/>
                      </a:pPr>
                      <a:r>
                        <a:rPr lang="vi-VN" sz="1250" dirty="0">
                          <a:solidFill>
                            <a:schemeClr val="dk1"/>
                          </a:solidFill>
                          <a:latin typeface="Cairo"/>
                          <a:ea typeface="Cairo"/>
                          <a:cs typeface="Cairo"/>
                          <a:sym typeface="Cairo"/>
                        </a:rPr>
                        <a:t>Ưu điểm</a:t>
                      </a:r>
                      <a:r>
                        <a:rPr lang="en-US" sz="1250" dirty="0">
                          <a:solidFill>
                            <a:schemeClr val="dk1"/>
                          </a:solidFill>
                          <a:latin typeface="Cairo"/>
                          <a:ea typeface="Cairo"/>
                          <a:cs typeface="Cairo"/>
                          <a:sym typeface="Cairo"/>
                        </a:rPr>
                        <a:t> </a:t>
                      </a:r>
                      <a:r>
                        <a:rPr lang="en-US" sz="1250" dirty="0" err="1">
                          <a:solidFill>
                            <a:schemeClr val="dk1"/>
                          </a:solidFill>
                          <a:latin typeface="Cairo"/>
                          <a:ea typeface="Cairo"/>
                          <a:cs typeface="Cairo"/>
                          <a:sym typeface="Cairo"/>
                        </a:rPr>
                        <a:t>của</a:t>
                      </a:r>
                      <a:r>
                        <a:rPr lang="en-US" sz="1250" dirty="0">
                          <a:solidFill>
                            <a:schemeClr val="dk1"/>
                          </a:solidFill>
                          <a:latin typeface="Cairo"/>
                          <a:ea typeface="Cairo"/>
                          <a:cs typeface="Cairo"/>
                          <a:sym typeface="Cairo"/>
                        </a:rPr>
                        <a:t> </a:t>
                      </a:r>
                      <a:r>
                        <a:rPr lang="en-US" sz="1250" dirty="0" err="1">
                          <a:solidFill>
                            <a:schemeClr val="dk1"/>
                          </a:solidFill>
                          <a:latin typeface="Cairo"/>
                          <a:ea typeface="Cairo"/>
                          <a:cs typeface="Cairo"/>
                          <a:sym typeface="Cairo"/>
                        </a:rPr>
                        <a:t>chương</a:t>
                      </a:r>
                      <a:r>
                        <a:rPr lang="en-US" sz="1250" dirty="0">
                          <a:solidFill>
                            <a:schemeClr val="dk1"/>
                          </a:solidFill>
                          <a:latin typeface="Cairo"/>
                          <a:ea typeface="Cairo"/>
                          <a:cs typeface="Cairo"/>
                          <a:sym typeface="Cairo"/>
                        </a:rPr>
                        <a:t> </a:t>
                      </a:r>
                      <a:r>
                        <a:rPr lang="en-US" sz="1250" dirty="0" err="1">
                          <a:solidFill>
                            <a:schemeClr val="dk1"/>
                          </a:solidFill>
                          <a:latin typeface="Cairo"/>
                          <a:ea typeface="Cairo"/>
                          <a:cs typeface="Cairo"/>
                          <a:sym typeface="Cairo"/>
                        </a:rPr>
                        <a:t>trình</a:t>
                      </a:r>
                      <a:r>
                        <a:rPr lang="vi-VN" sz="1250" dirty="0">
                          <a:solidFill>
                            <a:schemeClr val="dk1"/>
                          </a:solidFill>
                          <a:latin typeface="Cairo"/>
                          <a:ea typeface="Cairo"/>
                          <a:cs typeface="Cairo"/>
                          <a:sym typeface="Cairo"/>
                        </a:rPr>
                        <a:t>:</a:t>
                      </a:r>
                      <a:endParaRPr lang="en-US" sz="1250" dirty="0">
                        <a:solidFill>
                          <a:schemeClr val="dk1"/>
                        </a:solidFill>
                        <a:latin typeface="Cairo"/>
                        <a:ea typeface="Cairo"/>
                        <a:cs typeface="Cairo"/>
                        <a:sym typeface="Cairo"/>
                      </a:endParaRPr>
                    </a:p>
                    <a:p>
                      <a:pPr marL="285750" lvl="0" indent="-285750" algn="l" rtl="0">
                        <a:spcBef>
                          <a:spcPts val="0"/>
                        </a:spcBef>
                        <a:spcAft>
                          <a:spcPts val="0"/>
                        </a:spcAft>
                        <a:buFont typeface="Arial" panose="020B0604020202020204" pitchFamily="34" charset="0"/>
                        <a:buChar char="•"/>
                      </a:pPr>
                      <a:r>
                        <a:rPr lang="vi-VN" sz="1250" dirty="0">
                          <a:solidFill>
                            <a:schemeClr val="dk1"/>
                          </a:solidFill>
                          <a:latin typeface="Cairo"/>
                          <a:ea typeface="Cairo"/>
                          <a:cs typeface="Cairo"/>
                          <a:sym typeface="Cairo"/>
                        </a:rPr>
                        <a:t>Quản lý và giám sát máy tính khác đơn giản.</a:t>
                      </a:r>
                      <a:endParaRPr lang="en-US" sz="1250" dirty="0">
                        <a:solidFill>
                          <a:schemeClr val="dk1"/>
                        </a:solidFill>
                        <a:latin typeface="Cairo"/>
                        <a:ea typeface="Cairo"/>
                        <a:cs typeface="Cairo"/>
                        <a:sym typeface="Cairo"/>
                      </a:endParaRPr>
                    </a:p>
                    <a:p>
                      <a:pPr marL="285750" lvl="0" indent="-285750" algn="l" rtl="0">
                        <a:spcBef>
                          <a:spcPts val="0"/>
                        </a:spcBef>
                        <a:spcAft>
                          <a:spcPts val="0"/>
                        </a:spcAft>
                        <a:buFont typeface="Arial" panose="020B0604020202020204" pitchFamily="34" charset="0"/>
                        <a:buChar char="•"/>
                      </a:pPr>
                      <a:r>
                        <a:rPr lang="vi-VN" sz="1250" dirty="0">
                          <a:solidFill>
                            <a:schemeClr val="dk1"/>
                          </a:solidFill>
                          <a:latin typeface="Cairo"/>
                          <a:ea typeface="Cairo"/>
                          <a:cs typeface="Cairo"/>
                          <a:sym typeface="Cairo"/>
                        </a:rPr>
                        <a:t>Dễ update và chỉnh sửa. + Giao diện đơn giản phù hợp với nhiều loại người dung và mục đích sử dụng.</a:t>
                      </a:r>
                      <a:endParaRPr sz="1250" dirty="0">
                        <a:solidFill>
                          <a:schemeClr val="dk1"/>
                        </a:solidFill>
                        <a:latin typeface="Cairo"/>
                        <a:ea typeface="Cairo"/>
                        <a:cs typeface="Cairo"/>
                        <a:sym typeface="Cairo"/>
                      </a:endParaRPr>
                    </a:p>
                  </a:txBody>
                  <a:tcPr marL="182875" marR="182875" marT="91425" marB="91425" anchor="ctr">
                    <a:lnL w="9525" cap="flat" cmpd="sng">
                      <a:solidFill>
                        <a:schemeClr val="dk1"/>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lang="en-US" sz="1250" dirty="0">
                        <a:solidFill>
                          <a:schemeClr val="dk1"/>
                        </a:solidFill>
                        <a:latin typeface="Cairo"/>
                        <a:ea typeface="Cairo"/>
                        <a:cs typeface="Cairo"/>
                        <a:sym typeface="Cairo"/>
                      </a:endParaRPr>
                    </a:p>
                  </a:txBody>
                  <a:tcPr marL="182875" marR="1828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lvl="0" indent="0" algn="ctr" rtl="0">
                        <a:spcBef>
                          <a:spcPts val="0"/>
                        </a:spcBef>
                        <a:spcAft>
                          <a:spcPts val="0"/>
                        </a:spcAft>
                        <a:buNone/>
                      </a:pPr>
                      <a:endParaRPr sz="1250" dirty="0">
                        <a:solidFill>
                          <a:schemeClr val="dk1"/>
                        </a:solidFill>
                        <a:latin typeface="Cairo"/>
                        <a:ea typeface="Cairo"/>
                        <a:cs typeface="Cairo"/>
                        <a:sym typeface="Cairo"/>
                      </a:endParaRPr>
                    </a:p>
                  </a:txBody>
                  <a:tcPr marL="91425" marR="91425" marT="91425" marB="91425" anchor="ctr">
                    <a:lnL w="12700" cap="flat" cmpd="sng" algn="ctr">
                      <a:solidFill>
                        <a:schemeClr val="tx1"/>
                      </a:solidFill>
                      <a:prstDash val="solid"/>
                      <a:round/>
                      <a:headEnd type="none" w="med" len="med"/>
                      <a:tailEnd type="none" w="med" len="med"/>
                    </a:lnL>
                    <a:lnR w="9525" cap="flat" cmpd="sng">
                      <a:solidFill>
                        <a:schemeClr val="dk1"/>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727671">
                <a:tc>
                  <a:txBody>
                    <a:bodyPr/>
                    <a:lstStyle/>
                    <a:p>
                      <a:pPr marL="0" lvl="0" indent="0" algn="l" rtl="0">
                        <a:spcBef>
                          <a:spcPts val="0"/>
                        </a:spcBef>
                        <a:spcAft>
                          <a:spcPts val="0"/>
                        </a:spcAft>
                        <a:buNone/>
                      </a:pPr>
                      <a:r>
                        <a:rPr lang="vi-VN" sz="1250" dirty="0">
                          <a:solidFill>
                            <a:schemeClr val="dk1"/>
                          </a:solidFill>
                          <a:latin typeface="Cairo"/>
                          <a:ea typeface="Cairo"/>
                          <a:cs typeface="Cairo"/>
                          <a:sym typeface="Cairo"/>
                        </a:rPr>
                        <a:t>Nhược điểm</a:t>
                      </a:r>
                      <a:r>
                        <a:rPr lang="en-US" sz="1250" dirty="0">
                          <a:solidFill>
                            <a:schemeClr val="dk1"/>
                          </a:solidFill>
                          <a:latin typeface="Cairo"/>
                          <a:ea typeface="Cairo"/>
                          <a:cs typeface="Cairo"/>
                          <a:sym typeface="Cairo"/>
                        </a:rPr>
                        <a:t> </a:t>
                      </a:r>
                      <a:r>
                        <a:rPr lang="en-US" sz="1250" dirty="0" err="1">
                          <a:solidFill>
                            <a:schemeClr val="dk1"/>
                          </a:solidFill>
                          <a:latin typeface="Cairo"/>
                          <a:ea typeface="Cairo"/>
                          <a:cs typeface="Cairo"/>
                          <a:sym typeface="Cairo"/>
                        </a:rPr>
                        <a:t>của</a:t>
                      </a:r>
                      <a:r>
                        <a:rPr lang="en-US" sz="1250" dirty="0">
                          <a:solidFill>
                            <a:schemeClr val="dk1"/>
                          </a:solidFill>
                          <a:latin typeface="Cairo"/>
                          <a:ea typeface="Cairo"/>
                          <a:cs typeface="Cairo"/>
                          <a:sym typeface="Cairo"/>
                        </a:rPr>
                        <a:t> </a:t>
                      </a:r>
                      <a:r>
                        <a:rPr lang="en-US" sz="1250" dirty="0" err="1">
                          <a:solidFill>
                            <a:schemeClr val="dk1"/>
                          </a:solidFill>
                          <a:latin typeface="Cairo"/>
                          <a:ea typeface="Cairo"/>
                          <a:cs typeface="Cairo"/>
                          <a:sym typeface="Cairo"/>
                        </a:rPr>
                        <a:t>chương</a:t>
                      </a:r>
                      <a:r>
                        <a:rPr lang="en-US" sz="1250" dirty="0">
                          <a:solidFill>
                            <a:schemeClr val="dk1"/>
                          </a:solidFill>
                          <a:latin typeface="Cairo"/>
                          <a:ea typeface="Cairo"/>
                          <a:cs typeface="Cairo"/>
                          <a:sym typeface="Cairo"/>
                        </a:rPr>
                        <a:t> </a:t>
                      </a:r>
                      <a:r>
                        <a:rPr lang="en-US" sz="1250" dirty="0" err="1">
                          <a:solidFill>
                            <a:schemeClr val="dk1"/>
                          </a:solidFill>
                          <a:latin typeface="Cairo"/>
                          <a:ea typeface="Cairo"/>
                          <a:cs typeface="Cairo"/>
                          <a:sym typeface="Cairo"/>
                        </a:rPr>
                        <a:t>trình</a:t>
                      </a:r>
                      <a:r>
                        <a:rPr lang="vi-VN" sz="1250" dirty="0">
                          <a:solidFill>
                            <a:schemeClr val="dk1"/>
                          </a:solidFill>
                          <a:latin typeface="Cairo"/>
                          <a:ea typeface="Cairo"/>
                          <a:cs typeface="Cairo"/>
                          <a:sym typeface="Cairo"/>
                        </a:rPr>
                        <a:t>: </a:t>
                      </a:r>
                      <a:endParaRPr lang="en-US" sz="1250" dirty="0">
                        <a:solidFill>
                          <a:schemeClr val="dk1"/>
                        </a:solidFill>
                        <a:latin typeface="Cairo"/>
                        <a:ea typeface="Cairo"/>
                        <a:cs typeface="Cairo"/>
                        <a:sym typeface="Cairo"/>
                      </a:endParaRPr>
                    </a:p>
                    <a:p>
                      <a:pPr marL="285750" lvl="0" indent="-285750" algn="l" rtl="0">
                        <a:spcBef>
                          <a:spcPts val="0"/>
                        </a:spcBef>
                        <a:spcAft>
                          <a:spcPts val="0"/>
                        </a:spcAft>
                        <a:buFont typeface="Arial" panose="020B0604020202020204" pitchFamily="34" charset="0"/>
                        <a:buChar char="•"/>
                      </a:pPr>
                      <a:r>
                        <a:rPr lang="vi-VN" sz="1250" dirty="0">
                          <a:solidFill>
                            <a:schemeClr val="dk1"/>
                          </a:solidFill>
                          <a:latin typeface="Cairo"/>
                          <a:ea typeface="Cairo"/>
                          <a:cs typeface="Cairo"/>
                          <a:sym typeface="Cairo"/>
                        </a:rPr>
                        <a:t>Cần cải thiện giao diện nhiều hơn. </a:t>
                      </a:r>
                      <a:endParaRPr lang="en-US" sz="1250" dirty="0">
                        <a:solidFill>
                          <a:schemeClr val="dk1"/>
                        </a:solidFill>
                        <a:latin typeface="Cairo"/>
                        <a:ea typeface="Cairo"/>
                        <a:cs typeface="Cairo"/>
                        <a:sym typeface="Cairo"/>
                      </a:endParaRPr>
                    </a:p>
                    <a:p>
                      <a:pPr marL="285750" lvl="0" indent="-285750" algn="l" rtl="0">
                        <a:spcBef>
                          <a:spcPts val="0"/>
                        </a:spcBef>
                        <a:spcAft>
                          <a:spcPts val="0"/>
                        </a:spcAft>
                        <a:buFont typeface="Arial" panose="020B0604020202020204" pitchFamily="34" charset="0"/>
                        <a:buChar char="•"/>
                      </a:pPr>
                      <a:r>
                        <a:rPr lang="vi-VN" sz="1250" dirty="0">
                          <a:solidFill>
                            <a:schemeClr val="dk1"/>
                          </a:solidFill>
                          <a:latin typeface="Cairo"/>
                          <a:ea typeface="Cairo"/>
                          <a:cs typeface="Cairo"/>
                          <a:sym typeface="Cairo"/>
                        </a:rPr>
                        <a:t>Tối ưu hóa source code. </a:t>
                      </a:r>
                      <a:endParaRPr sz="1250" dirty="0">
                        <a:solidFill>
                          <a:schemeClr val="dk1"/>
                        </a:solidFill>
                        <a:latin typeface="Cairo"/>
                        <a:ea typeface="Cairo"/>
                        <a:cs typeface="Cairo"/>
                        <a:sym typeface="Cairo"/>
                      </a:endParaRPr>
                    </a:p>
                  </a:txBody>
                  <a:tcPr marL="182875" marR="18287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lang="en-US" sz="1250" dirty="0">
                        <a:solidFill>
                          <a:schemeClr val="dk1"/>
                        </a:solidFill>
                        <a:latin typeface="Cairo"/>
                        <a:ea typeface="Cairo"/>
                        <a:cs typeface="Cairo"/>
                        <a:sym typeface="Cairo"/>
                      </a:endParaRPr>
                    </a:p>
                  </a:txBody>
                  <a:tcPr marL="182875" marR="18287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lgn="ctr">
                      <a:noFill/>
                      <a:prstDash val="solid"/>
                      <a:round/>
                      <a:headEnd type="none" w="med" len="med"/>
                      <a:tailEnd type="none" w="med" len="med"/>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50" dirty="0">
                        <a:solidFill>
                          <a:schemeClr val="dk1"/>
                        </a:solidFill>
                        <a:latin typeface="Cairo"/>
                        <a:ea typeface="Cairo"/>
                        <a:cs typeface="Cairo"/>
                        <a:sym typeface="Cair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lgn="ctr">
                      <a:noFill/>
                      <a:prstDash val="solid"/>
                      <a:round/>
                      <a:headEnd type="none" w="med" len="med"/>
                      <a:tailEnd type="none" w="med" len="med"/>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5"/>
        <p:cNvGrpSpPr/>
        <p:nvPr/>
      </p:nvGrpSpPr>
      <p:grpSpPr>
        <a:xfrm>
          <a:off x="0" y="0"/>
          <a:ext cx="0" cy="0"/>
          <a:chOff x="0" y="0"/>
          <a:chExt cx="0" cy="0"/>
        </a:xfrm>
      </p:grpSpPr>
      <p:sp>
        <p:nvSpPr>
          <p:cNvPr id="386" name="Google Shape;386;p54"/>
          <p:cNvSpPr txBox="1">
            <a:spLocks noGrp="1"/>
          </p:cNvSpPr>
          <p:nvPr>
            <p:ph type="title"/>
          </p:nvPr>
        </p:nvSpPr>
        <p:spPr>
          <a:xfrm>
            <a:off x="3280750" y="535000"/>
            <a:ext cx="4993800" cy="127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THANKS FOR LISTENING!!!</a:t>
            </a: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70"/>
          <p:cNvSpPr txBox="1">
            <a:spLocks noGrp="1"/>
          </p:cNvSpPr>
          <p:nvPr>
            <p:ph type="title"/>
          </p:nvPr>
        </p:nvSpPr>
        <p:spPr>
          <a:xfrm>
            <a:off x="1174593" y="1374153"/>
            <a:ext cx="7032703" cy="30787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500" dirty="0"/>
              <a:t>1. </a:t>
            </a:r>
            <a:r>
              <a:rPr lang="en-US" sz="3500" dirty="0" err="1"/>
              <a:t>Giới</a:t>
            </a:r>
            <a:r>
              <a:rPr lang="en-US" sz="3500" dirty="0"/>
              <a:t> </a:t>
            </a:r>
            <a:r>
              <a:rPr lang="en-US" sz="3500" dirty="0" err="1"/>
              <a:t>thiệu</a:t>
            </a:r>
            <a:r>
              <a:rPr lang="en-US" sz="3500" dirty="0"/>
              <a:t> </a:t>
            </a:r>
            <a:r>
              <a:rPr lang="en-US" sz="3500" dirty="0" err="1"/>
              <a:t>đề</a:t>
            </a:r>
            <a:r>
              <a:rPr lang="en-US" sz="3500" dirty="0"/>
              <a:t> </a:t>
            </a:r>
            <a:r>
              <a:rPr lang="en-US" sz="3500" dirty="0" err="1"/>
              <a:t>tài</a:t>
            </a:r>
            <a:br>
              <a:rPr lang="en-US" sz="3500" dirty="0"/>
            </a:br>
            <a:r>
              <a:rPr lang="en-US" sz="3500" dirty="0"/>
              <a:t>2. </a:t>
            </a:r>
            <a:r>
              <a:rPr lang="en-US" sz="3500" dirty="0" err="1"/>
              <a:t>Cơ</a:t>
            </a:r>
            <a:r>
              <a:rPr lang="en-US" sz="3500" dirty="0"/>
              <a:t> </a:t>
            </a:r>
            <a:r>
              <a:rPr lang="en-US" sz="3500" dirty="0" err="1"/>
              <a:t>sở</a:t>
            </a:r>
            <a:r>
              <a:rPr lang="en-US" sz="3500" dirty="0"/>
              <a:t> </a:t>
            </a:r>
            <a:r>
              <a:rPr lang="en-US" sz="3500" dirty="0" err="1"/>
              <a:t>lý</a:t>
            </a:r>
            <a:r>
              <a:rPr lang="en-US" sz="3500" dirty="0"/>
              <a:t> </a:t>
            </a:r>
            <a:r>
              <a:rPr lang="en-US" sz="3500" dirty="0" err="1"/>
              <a:t>thuyết</a:t>
            </a:r>
            <a:br>
              <a:rPr lang="en-US" sz="3500" dirty="0"/>
            </a:br>
            <a:r>
              <a:rPr lang="en-US" sz="3500" dirty="0"/>
              <a:t>3. </a:t>
            </a:r>
            <a:r>
              <a:rPr lang="en-US" sz="3500" dirty="0" err="1"/>
              <a:t>Phân</a:t>
            </a:r>
            <a:r>
              <a:rPr lang="en-US" sz="3500" dirty="0"/>
              <a:t> </a:t>
            </a:r>
            <a:r>
              <a:rPr lang="en-US" sz="3500" dirty="0" err="1"/>
              <a:t>tích</a:t>
            </a:r>
            <a:r>
              <a:rPr lang="en-US" sz="3500" dirty="0"/>
              <a:t> </a:t>
            </a:r>
            <a:r>
              <a:rPr lang="en-US" sz="3500" dirty="0" err="1"/>
              <a:t>chương</a:t>
            </a:r>
            <a:r>
              <a:rPr lang="en-US" sz="3500" dirty="0"/>
              <a:t> </a:t>
            </a:r>
            <a:r>
              <a:rPr lang="en-US" sz="3500" dirty="0" err="1"/>
              <a:t>trình</a:t>
            </a:r>
            <a:br>
              <a:rPr lang="en-US" sz="3500" dirty="0"/>
            </a:br>
            <a:r>
              <a:rPr lang="en-US" sz="3500" dirty="0"/>
              <a:t>4. Demo </a:t>
            </a:r>
            <a:r>
              <a:rPr lang="en-US" sz="3500" dirty="0" err="1"/>
              <a:t>chương</a:t>
            </a:r>
            <a:r>
              <a:rPr lang="en-US" sz="3500" dirty="0"/>
              <a:t> </a:t>
            </a:r>
            <a:r>
              <a:rPr lang="en-US" sz="3500" dirty="0" err="1"/>
              <a:t>trình</a:t>
            </a:r>
            <a:br>
              <a:rPr lang="en-US" sz="3500" dirty="0"/>
            </a:br>
            <a:r>
              <a:rPr lang="en-US" sz="3500" dirty="0"/>
              <a:t>5. </a:t>
            </a:r>
            <a:r>
              <a:rPr lang="en-US" sz="3500" dirty="0" err="1"/>
              <a:t>Kết</a:t>
            </a:r>
            <a:r>
              <a:rPr lang="en-US" sz="3500" dirty="0"/>
              <a:t> </a:t>
            </a:r>
            <a:r>
              <a:rPr lang="en-US" sz="3500" dirty="0" err="1"/>
              <a:t>luận</a:t>
            </a:r>
            <a:endParaRPr sz="3500" dirty="0"/>
          </a:p>
        </p:txBody>
      </p:sp>
      <p:sp>
        <p:nvSpPr>
          <p:cNvPr id="3" name="Title 2">
            <a:extLst>
              <a:ext uri="{FF2B5EF4-FFF2-40B4-BE49-F238E27FC236}">
                <a16:creationId xmlns:a16="http://schemas.microsoft.com/office/drawing/2014/main" id="{CAE34571-955D-5040-FCCA-5DAC6CAD49FD}"/>
              </a:ext>
            </a:extLst>
          </p:cNvPr>
          <p:cNvSpPr>
            <a:spLocks noGrp="1"/>
          </p:cNvSpPr>
          <p:nvPr>
            <p:ph type="title" idx="2"/>
          </p:nvPr>
        </p:nvSpPr>
        <p:spPr>
          <a:xfrm>
            <a:off x="133814" y="400687"/>
            <a:ext cx="5337717" cy="1234500"/>
          </a:xfrm>
        </p:spPr>
        <p:txBody>
          <a:bodyPr/>
          <a:lstStyle/>
          <a:p>
            <a:r>
              <a:rPr lang="en-US" sz="4800" dirty="0"/>
              <a:t>NỘI DUNG CHÍNH</a:t>
            </a:r>
          </a:p>
        </p:txBody>
      </p:sp>
    </p:spTree>
    <p:extLst>
      <p:ext uri="{BB962C8B-B14F-4D97-AF65-F5344CB8AC3E}">
        <p14:creationId xmlns:p14="http://schemas.microsoft.com/office/powerpoint/2010/main" val="384838752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8" name="Google Shape;266;p47">
            <a:extLst>
              <a:ext uri="{FF2B5EF4-FFF2-40B4-BE49-F238E27FC236}">
                <a16:creationId xmlns:a16="http://schemas.microsoft.com/office/drawing/2014/main" id="{372EE76A-413F-40C9-B5E0-0DE2E8087E36}"/>
              </a:ext>
            </a:extLst>
          </p:cNvPr>
          <p:cNvSpPr txBox="1">
            <a:spLocks noGrp="1"/>
          </p:cNvSpPr>
          <p:nvPr>
            <p:ph type="title"/>
          </p:nvPr>
        </p:nvSpPr>
        <p:spPr>
          <a:xfrm>
            <a:off x="459001" y="915214"/>
            <a:ext cx="4032000" cy="572700"/>
          </a:xfrm>
          <a:prstGeom prst="rect">
            <a:avLst/>
          </a:prstGeom>
        </p:spPr>
        <p:txBody>
          <a:bodyPr spcFirstLastPara="1" wrap="square" lIns="91425" tIns="91425" rIns="91425" bIns="91425" anchor="t" anchorCtr="0">
            <a:noAutofit/>
          </a:bodyPr>
          <a:lstStyle/>
          <a:p>
            <a:pPr lvl="0" algn="l"/>
            <a:r>
              <a:rPr lang="en-US" sz="2500" dirty="0" err="1"/>
              <a:t>Mục</a:t>
            </a:r>
            <a:r>
              <a:rPr lang="en-US" sz="2500" dirty="0"/>
              <a:t> </a:t>
            </a:r>
            <a:r>
              <a:rPr lang="en-US" sz="2500" dirty="0" err="1"/>
              <a:t>đích</a:t>
            </a:r>
            <a:endParaRPr sz="2500" dirty="0"/>
          </a:p>
        </p:txBody>
      </p:sp>
      <p:sp>
        <p:nvSpPr>
          <p:cNvPr id="9" name="Google Shape;266;p47">
            <a:extLst>
              <a:ext uri="{FF2B5EF4-FFF2-40B4-BE49-F238E27FC236}">
                <a16:creationId xmlns:a16="http://schemas.microsoft.com/office/drawing/2014/main" id="{FA5113FC-0663-4ECE-9F35-7D2C0211222C}"/>
              </a:ext>
            </a:extLst>
          </p:cNvPr>
          <p:cNvSpPr txBox="1">
            <a:spLocks/>
          </p:cNvSpPr>
          <p:nvPr/>
        </p:nvSpPr>
        <p:spPr>
          <a:xfrm>
            <a:off x="4822200" y="915214"/>
            <a:ext cx="428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Electrolize"/>
              <a:buNone/>
              <a:defRPr sz="3300" b="0" i="0" u="none" strike="noStrike" cap="none">
                <a:solidFill>
                  <a:schemeClr val="dk1"/>
                </a:solidFill>
                <a:latin typeface="Electrolize"/>
                <a:ea typeface="Electrolize"/>
                <a:cs typeface="Electrolize"/>
                <a:sym typeface="Electrolize"/>
              </a:defRPr>
            </a:lvl1pPr>
            <a:lvl2pPr marR="0" lvl="1" algn="ctr"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2pPr>
            <a:lvl3pPr marR="0" lvl="2" algn="ctr"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3pPr>
            <a:lvl4pPr marR="0" lvl="3" algn="ctr"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4pPr>
            <a:lvl5pPr marR="0" lvl="4" algn="ctr"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5pPr>
            <a:lvl6pPr marR="0" lvl="5" algn="ctr"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6pPr>
            <a:lvl7pPr marR="0" lvl="6" algn="ctr"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7pPr>
            <a:lvl8pPr marR="0" lvl="7" algn="ctr"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8pPr>
            <a:lvl9pPr marR="0" lvl="8" algn="ctr"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9pPr>
          </a:lstStyle>
          <a:p>
            <a:pPr algn="l"/>
            <a:r>
              <a:rPr lang="en-US" sz="2500" dirty="0" err="1"/>
              <a:t>Yêu</a:t>
            </a:r>
            <a:r>
              <a:rPr lang="en-US" sz="2500" dirty="0"/>
              <a:t> </a:t>
            </a:r>
            <a:r>
              <a:rPr lang="en-US" sz="2500" dirty="0" err="1"/>
              <a:t>cầu</a:t>
            </a:r>
            <a:r>
              <a:rPr lang="en-US" sz="2500" dirty="0"/>
              <a:t> </a:t>
            </a:r>
            <a:r>
              <a:rPr lang="en-US" sz="2500" dirty="0" err="1"/>
              <a:t>đề</a:t>
            </a:r>
            <a:r>
              <a:rPr lang="en-US" sz="2500" dirty="0"/>
              <a:t> </a:t>
            </a:r>
            <a:r>
              <a:rPr lang="en-US" sz="2500" dirty="0" err="1"/>
              <a:t>tài</a:t>
            </a:r>
            <a:endParaRPr lang="en-US" sz="2500" dirty="0"/>
          </a:p>
        </p:txBody>
      </p:sp>
      <p:sp>
        <p:nvSpPr>
          <p:cNvPr id="10" name="Google Shape;276;p48">
            <a:extLst>
              <a:ext uri="{FF2B5EF4-FFF2-40B4-BE49-F238E27FC236}">
                <a16:creationId xmlns:a16="http://schemas.microsoft.com/office/drawing/2014/main" id="{76EBEC06-0CD6-440E-8E46-AFAB3689D55F}"/>
              </a:ext>
            </a:extLst>
          </p:cNvPr>
          <p:cNvSpPr txBox="1">
            <a:spLocks/>
          </p:cNvSpPr>
          <p:nvPr/>
        </p:nvSpPr>
        <p:spPr>
          <a:xfrm>
            <a:off x="459001" y="1672408"/>
            <a:ext cx="4032000" cy="281754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spcBef>
                <a:spcPts val="600"/>
              </a:spcBef>
              <a:spcAft>
                <a:spcPts val="600"/>
              </a:spcAft>
              <a:buFont typeface="Wingdings" panose="05000000000000000000" pitchFamily="2" charset="2"/>
              <a:buChar char="Ø"/>
            </a:pPr>
            <a:r>
              <a:rPr lang="vi-VN" sz="1600" dirty="0"/>
              <a:t>Hiện nay, mạng LAN phát triển rất mạnh cả trong trường học, các cơ quan tổ chức và ở cả các hộ gia đình. Chính điều đó kéo theo nhu cầu liên lạc trao đổi thông tin trong mạng LAN cũng phát triển theo.</a:t>
            </a:r>
            <a:r>
              <a:rPr lang="en-US" sz="1600" dirty="0">
                <a:latin typeface="Electrolize" panose="020B0604020202020204" charset="0"/>
              </a:rPr>
              <a:t> </a:t>
            </a:r>
            <a:r>
              <a:rPr lang="en-US" sz="1600" dirty="0" err="1">
                <a:latin typeface="Electrolize" panose="020B0604020202020204" charset="0"/>
              </a:rPr>
              <a:t>Và</a:t>
            </a:r>
            <a:r>
              <a:rPr lang="en-US" sz="1600" dirty="0">
                <a:latin typeface="Electrolize" panose="020B0604020202020204" charset="0"/>
              </a:rPr>
              <a:t> </a:t>
            </a:r>
            <a:r>
              <a:rPr lang="en-US" sz="1600" dirty="0" err="1">
                <a:latin typeface="Electrolize" panose="020B0604020202020204" charset="0"/>
              </a:rPr>
              <a:t>vấn</a:t>
            </a:r>
            <a:r>
              <a:rPr lang="en-US" sz="1600" dirty="0">
                <a:latin typeface="Electrolize" panose="020B0604020202020204" charset="0"/>
              </a:rPr>
              <a:t> </a:t>
            </a:r>
            <a:r>
              <a:rPr lang="en-US" sz="1600" dirty="0" err="1">
                <a:latin typeface="Electrolize" panose="020B0604020202020204" charset="0"/>
              </a:rPr>
              <a:t>đề</a:t>
            </a:r>
            <a:r>
              <a:rPr lang="en-US" sz="1600" dirty="0">
                <a:latin typeface="Electrolize" panose="020B0604020202020204" charset="0"/>
              </a:rPr>
              <a:t> </a:t>
            </a:r>
            <a:r>
              <a:rPr lang="en-US" sz="1600" dirty="0" err="1">
                <a:latin typeface="Electrolize" panose="020B0604020202020204" charset="0"/>
              </a:rPr>
              <a:t>quan</a:t>
            </a:r>
            <a:r>
              <a:rPr lang="en-US" sz="1600" dirty="0">
                <a:latin typeface="Electrolize" panose="020B0604020202020204" charset="0"/>
              </a:rPr>
              <a:t> </a:t>
            </a:r>
            <a:r>
              <a:rPr lang="en-US" sz="1600" dirty="0" err="1">
                <a:latin typeface="Electrolize" panose="020B0604020202020204" charset="0"/>
              </a:rPr>
              <a:t>trong</a:t>
            </a:r>
            <a:r>
              <a:rPr lang="en-US" sz="1600" dirty="0">
                <a:latin typeface="Electrolize" panose="020B0604020202020204" charset="0"/>
              </a:rPr>
              <a:t> </a:t>
            </a:r>
            <a:r>
              <a:rPr lang="en-US" sz="1600" dirty="0" err="1">
                <a:latin typeface="Electrolize" panose="020B0604020202020204" charset="0"/>
              </a:rPr>
              <a:t>nhất</a:t>
            </a:r>
            <a:r>
              <a:rPr lang="en-US" sz="1600" dirty="0">
                <a:latin typeface="Electrolize" panose="020B0604020202020204" charset="0"/>
              </a:rPr>
              <a:t> </a:t>
            </a:r>
            <a:r>
              <a:rPr lang="en-US" sz="1600" dirty="0" err="1">
                <a:latin typeface="Electrolize" panose="020B0604020202020204" charset="0"/>
              </a:rPr>
              <a:t>vẫn</a:t>
            </a:r>
            <a:r>
              <a:rPr lang="en-US" sz="1600" dirty="0">
                <a:latin typeface="Electrolize" panose="020B0604020202020204" charset="0"/>
              </a:rPr>
              <a:t> </a:t>
            </a:r>
            <a:r>
              <a:rPr lang="en-US" sz="1600" dirty="0" err="1">
                <a:latin typeface="Electrolize" panose="020B0604020202020204" charset="0"/>
              </a:rPr>
              <a:t>là</a:t>
            </a:r>
            <a:r>
              <a:rPr lang="en-US" sz="1600" dirty="0">
                <a:latin typeface="Electrolize" panose="020B0604020202020204" charset="0"/>
              </a:rPr>
              <a:t> </a:t>
            </a:r>
            <a:r>
              <a:rPr lang="en-US" sz="1600" dirty="0" err="1">
                <a:latin typeface="Electrolize" panose="020B0604020202020204" charset="0"/>
              </a:rPr>
              <a:t>để</a:t>
            </a:r>
            <a:r>
              <a:rPr lang="en-US" sz="1600" dirty="0">
                <a:latin typeface="Electrolize" panose="020B0604020202020204" charset="0"/>
              </a:rPr>
              <a:t> </a:t>
            </a:r>
            <a:r>
              <a:rPr lang="en-US" sz="1600" dirty="0" err="1">
                <a:latin typeface="Electrolize" panose="020B0604020202020204" charset="0"/>
              </a:rPr>
              <a:t>đảm</a:t>
            </a:r>
            <a:r>
              <a:rPr lang="en-US" sz="1600" dirty="0">
                <a:latin typeface="Electrolize" panose="020B0604020202020204" charset="0"/>
              </a:rPr>
              <a:t> </a:t>
            </a:r>
            <a:r>
              <a:rPr lang="en-US" sz="1600" dirty="0" err="1">
                <a:latin typeface="Electrolize" panose="020B0604020202020204" charset="0"/>
              </a:rPr>
              <a:t>bảo</a:t>
            </a:r>
            <a:r>
              <a:rPr lang="en-US" sz="1600" dirty="0">
                <a:latin typeface="Electrolize" panose="020B0604020202020204" charset="0"/>
              </a:rPr>
              <a:t> </a:t>
            </a:r>
            <a:r>
              <a:rPr lang="en-US" sz="1600" dirty="0" err="1">
                <a:latin typeface="Electrolize" panose="020B0604020202020204" charset="0"/>
              </a:rPr>
              <a:t>dữ</a:t>
            </a:r>
            <a:r>
              <a:rPr lang="en-US" sz="1600" dirty="0">
                <a:latin typeface="Electrolize" panose="020B0604020202020204" charset="0"/>
              </a:rPr>
              <a:t> </a:t>
            </a:r>
            <a:r>
              <a:rPr lang="en-US" sz="1600" dirty="0" err="1">
                <a:latin typeface="Electrolize" panose="020B0604020202020204" charset="0"/>
              </a:rPr>
              <a:t>liệu</a:t>
            </a:r>
            <a:r>
              <a:rPr lang="en-US" sz="1600" dirty="0">
                <a:latin typeface="Electrolize" panose="020B0604020202020204" charset="0"/>
              </a:rPr>
              <a:t> </a:t>
            </a:r>
            <a:r>
              <a:rPr lang="en-US" sz="1600" dirty="0" err="1">
                <a:latin typeface="Electrolize" panose="020B0604020202020204" charset="0"/>
              </a:rPr>
              <a:t>không</a:t>
            </a:r>
            <a:r>
              <a:rPr lang="en-US" sz="1600" dirty="0">
                <a:latin typeface="Electrolize" panose="020B0604020202020204" charset="0"/>
              </a:rPr>
              <a:t> </a:t>
            </a:r>
            <a:r>
              <a:rPr lang="en-US" sz="1600" dirty="0" err="1">
                <a:latin typeface="Electrolize" panose="020B0604020202020204" charset="0"/>
              </a:rPr>
              <a:t>được</a:t>
            </a:r>
            <a:r>
              <a:rPr lang="en-US" sz="1600" dirty="0">
                <a:latin typeface="Electrolize" panose="020B0604020202020204" charset="0"/>
              </a:rPr>
              <a:t> </a:t>
            </a:r>
            <a:r>
              <a:rPr lang="en-US" sz="1600" dirty="0" err="1">
                <a:latin typeface="Electrolize" panose="020B0604020202020204" charset="0"/>
              </a:rPr>
              <a:t>truyền</a:t>
            </a:r>
            <a:r>
              <a:rPr lang="en-US" sz="1600" dirty="0">
                <a:latin typeface="Electrolize" panose="020B0604020202020204" charset="0"/>
              </a:rPr>
              <a:t> </a:t>
            </a:r>
            <a:r>
              <a:rPr lang="en-US" sz="1600" dirty="0" err="1">
                <a:latin typeface="Electrolize" panose="020B0604020202020204" charset="0"/>
              </a:rPr>
              <a:t>ra</a:t>
            </a:r>
            <a:r>
              <a:rPr lang="en-US" sz="1600" dirty="0">
                <a:latin typeface="Electrolize" panose="020B0604020202020204" charset="0"/>
              </a:rPr>
              <a:t> </a:t>
            </a:r>
            <a:r>
              <a:rPr lang="en-US" sz="1600" dirty="0" err="1">
                <a:latin typeface="Electrolize" panose="020B0604020202020204" charset="0"/>
              </a:rPr>
              <a:t>bên</a:t>
            </a:r>
            <a:r>
              <a:rPr lang="en-US" sz="1600" dirty="0">
                <a:latin typeface="Electrolize" panose="020B0604020202020204" charset="0"/>
              </a:rPr>
              <a:t> </a:t>
            </a:r>
            <a:r>
              <a:rPr lang="en-US" sz="1600" dirty="0" err="1">
                <a:latin typeface="Electrolize" panose="020B0604020202020204" charset="0"/>
              </a:rPr>
              <a:t>ngoài</a:t>
            </a:r>
            <a:r>
              <a:rPr lang="en-US" sz="1600" dirty="0">
                <a:latin typeface="Electrolize" panose="020B0604020202020204" charset="0"/>
              </a:rPr>
              <a:t>.</a:t>
            </a:r>
          </a:p>
          <a:p>
            <a:pPr marL="285750" indent="-285750" algn="just">
              <a:spcBef>
                <a:spcPts val="600"/>
              </a:spcBef>
              <a:spcAft>
                <a:spcPts val="600"/>
              </a:spcAft>
              <a:buFont typeface="Wingdings" panose="05000000000000000000" pitchFamily="2" charset="2"/>
              <a:buChar char="Ø"/>
            </a:pPr>
            <a:r>
              <a:rPr lang="vi-VN" sz="1600" dirty="0"/>
              <a:t>Chính vì vậy, một chương trình phục vụ cho nhu cầu liên lạc, trao đổi thông tin trong mạng LAN là rất cần thiết nhất là lúc </a:t>
            </a:r>
            <a:r>
              <a:rPr lang="vi-VN" sz="1600" dirty="0" err="1"/>
              <a:t>Offline</a:t>
            </a:r>
            <a:r>
              <a:rPr lang="vi-VN" sz="1600" dirty="0"/>
              <a:t>.</a:t>
            </a:r>
            <a:endParaRPr lang="en-US" sz="1600" dirty="0">
              <a:latin typeface="Electrolize" panose="020B0604020202020204" charset="0"/>
            </a:endParaRPr>
          </a:p>
        </p:txBody>
      </p:sp>
      <p:sp>
        <p:nvSpPr>
          <p:cNvPr id="11" name="Google Shape;276;p48">
            <a:extLst>
              <a:ext uri="{FF2B5EF4-FFF2-40B4-BE49-F238E27FC236}">
                <a16:creationId xmlns:a16="http://schemas.microsoft.com/office/drawing/2014/main" id="{82169CF9-3E0E-463E-A4DE-B96EE85534DC}"/>
              </a:ext>
            </a:extLst>
          </p:cNvPr>
          <p:cNvSpPr txBox="1">
            <a:spLocks/>
          </p:cNvSpPr>
          <p:nvPr/>
        </p:nvSpPr>
        <p:spPr>
          <a:xfrm>
            <a:off x="4822200" y="1672408"/>
            <a:ext cx="4136400" cy="16803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ts val="600"/>
              </a:spcBef>
              <a:spcAft>
                <a:spcPts val="600"/>
              </a:spcAft>
            </a:pPr>
            <a:r>
              <a:rPr lang="en-US" sz="1600" dirty="0"/>
              <a:t>X</a:t>
            </a:r>
            <a:r>
              <a:rPr lang="vi-VN" sz="1600" dirty="0"/>
              <a:t>ây dựng chương trình giám sát việc sử dụng máy tính tại trường Đại học Bách khoa – Đại học Đà </a:t>
            </a:r>
            <a:r>
              <a:rPr lang="vi-VN" sz="1600" dirty="0" err="1"/>
              <a:t>Nẵng</a:t>
            </a:r>
            <a:r>
              <a:rPr lang="vi-VN" sz="1600" dirty="0"/>
              <a:t> trên môi trường mạng LAN.</a:t>
            </a:r>
          </a:p>
          <a:p>
            <a:pPr marL="285750" indent="-285750" algn="just">
              <a:spcBef>
                <a:spcPts val="600"/>
              </a:spcBef>
              <a:spcAft>
                <a:spcPts val="600"/>
              </a:spcAft>
              <a:buFont typeface="Wingdings" panose="05000000000000000000" pitchFamily="2" charset="2"/>
              <a:buChar char="Ø"/>
            </a:pPr>
            <a:r>
              <a:rPr lang="vi-VN" sz="1600" dirty="0"/>
              <a:t>Server có khả </a:t>
            </a:r>
            <a:r>
              <a:rPr lang="vi-VN" sz="1600"/>
              <a:t>năng: </a:t>
            </a:r>
            <a:r>
              <a:rPr lang="vi-VN" sz="1600" dirty="0"/>
              <a:t>quản lý, chụp ảnh</a:t>
            </a:r>
            <a:r>
              <a:rPr lang="en-US" sz="1600" dirty="0"/>
              <a:t> </a:t>
            </a:r>
            <a:r>
              <a:rPr lang="en-US" sz="1600" dirty="0" err="1"/>
              <a:t>màn</a:t>
            </a:r>
            <a:r>
              <a:rPr lang="en-US" sz="1600" dirty="0"/>
              <a:t> </a:t>
            </a:r>
            <a:r>
              <a:rPr lang="en-US" sz="1600" dirty="0" err="1"/>
              <a:t>hình</a:t>
            </a:r>
            <a:r>
              <a:rPr lang="vi-VN" sz="1600" dirty="0"/>
              <a:t> đối với </a:t>
            </a:r>
            <a:r>
              <a:rPr lang="vi-VN" sz="1600" dirty="0" err="1"/>
              <a:t>Client</a:t>
            </a:r>
            <a:r>
              <a:rPr lang="vi-VN" sz="1600" dirty="0"/>
              <a:t> đã được kết nối.</a:t>
            </a:r>
          </a:p>
          <a:p>
            <a:pPr marL="285750" indent="-285750" algn="just">
              <a:spcBef>
                <a:spcPts val="600"/>
              </a:spcBef>
              <a:spcAft>
                <a:spcPts val="600"/>
              </a:spcAft>
              <a:buFont typeface="Arial" panose="020B0604020202020204" pitchFamily="34" charset="0"/>
              <a:buChar char="•"/>
            </a:pPr>
            <a:endParaRPr lang="vi-VN" dirty="0"/>
          </a:p>
        </p:txBody>
      </p:sp>
      <p:cxnSp>
        <p:nvCxnSpPr>
          <p:cNvPr id="7" name="Straight Connector 6">
            <a:extLst>
              <a:ext uri="{FF2B5EF4-FFF2-40B4-BE49-F238E27FC236}">
                <a16:creationId xmlns:a16="http://schemas.microsoft.com/office/drawing/2014/main" id="{C532FBD0-A23F-4A77-9F25-1A442E2A7BD9}"/>
              </a:ext>
            </a:extLst>
          </p:cNvPr>
          <p:cNvCxnSpPr>
            <a:cxnSpLocks/>
          </p:cNvCxnSpPr>
          <p:nvPr/>
        </p:nvCxnSpPr>
        <p:spPr>
          <a:xfrm>
            <a:off x="4572000" y="802888"/>
            <a:ext cx="0" cy="4107512"/>
          </a:xfrm>
          <a:prstGeom prst="line">
            <a:avLst/>
          </a:prstGeom>
          <a:ln w="57150"/>
          <a:scene3d>
            <a:camera prst="isometricOffAxis1Left"/>
            <a:lightRig rig="threePt" dir="t"/>
          </a:scene3d>
        </p:spPr>
        <p:style>
          <a:lnRef idx="1">
            <a:schemeClr val="accent1"/>
          </a:lnRef>
          <a:fillRef idx="0">
            <a:schemeClr val="accent1"/>
          </a:fillRef>
          <a:effectRef idx="0">
            <a:schemeClr val="accent1"/>
          </a:effectRef>
          <a:fontRef idx="minor">
            <a:schemeClr val="tx1"/>
          </a:fontRef>
        </p:style>
      </p:cxnSp>
      <p:sp>
        <p:nvSpPr>
          <p:cNvPr id="3" name="Google Shape;250;p45">
            <a:extLst>
              <a:ext uri="{FF2B5EF4-FFF2-40B4-BE49-F238E27FC236}">
                <a16:creationId xmlns:a16="http://schemas.microsoft.com/office/drawing/2014/main" id="{98F628E2-3E45-D069-465F-2BC05EC17024}"/>
              </a:ext>
            </a:extLst>
          </p:cNvPr>
          <p:cNvSpPr txBox="1">
            <a:spLocks/>
          </p:cNvSpPr>
          <p:nvPr/>
        </p:nvSpPr>
        <p:spPr>
          <a:xfrm>
            <a:off x="378001" y="73414"/>
            <a:ext cx="5094029" cy="84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Electrolize"/>
              <a:buNone/>
              <a:defRPr sz="3300" b="0" i="0" u="none" strike="noStrike" cap="none">
                <a:solidFill>
                  <a:schemeClr val="dk1"/>
                </a:solidFill>
                <a:latin typeface="Electrolize"/>
                <a:ea typeface="Electrolize"/>
                <a:cs typeface="Electrolize"/>
                <a:sym typeface="Electrolize"/>
              </a:defRPr>
            </a:lvl1pPr>
            <a:lvl2pPr marR="0" lvl="1" algn="ctr"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2pPr>
            <a:lvl3pPr marR="0" lvl="2" algn="ctr"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3pPr>
            <a:lvl4pPr marR="0" lvl="3" algn="ctr"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4pPr>
            <a:lvl5pPr marR="0" lvl="4" algn="ctr"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5pPr>
            <a:lvl6pPr marR="0" lvl="5" algn="ctr"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6pPr>
            <a:lvl7pPr marR="0" lvl="6" algn="ctr"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7pPr>
            <a:lvl8pPr marR="0" lvl="7" algn="ctr"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8pPr>
            <a:lvl9pPr marR="0" lvl="8" algn="ctr"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9pPr>
          </a:lstStyle>
          <a:p>
            <a:pPr algn="l"/>
            <a:r>
              <a:rPr lang="en-US" sz="3500" b="1" dirty="0"/>
              <a:t>1. </a:t>
            </a:r>
            <a:r>
              <a:rPr lang="en-US" sz="3500" b="1" dirty="0" err="1"/>
              <a:t>Giới</a:t>
            </a:r>
            <a:r>
              <a:rPr lang="en-US" sz="3500" b="1" dirty="0"/>
              <a:t> </a:t>
            </a:r>
            <a:r>
              <a:rPr lang="en-US" sz="3500" b="1" dirty="0" err="1"/>
              <a:t>thiệu</a:t>
            </a:r>
            <a:r>
              <a:rPr lang="en-US" sz="3500" b="1" dirty="0"/>
              <a:t> </a:t>
            </a:r>
            <a:r>
              <a:rPr lang="en-US" sz="3500" b="1" dirty="0" err="1"/>
              <a:t>đề</a:t>
            </a:r>
            <a:r>
              <a:rPr lang="en-US" sz="3500" b="1" dirty="0"/>
              <a:t> </a:t>
            </a:r>
            <a:r>
              <a:rPr lang="en-US" sz="3500" b="1" dirty="0" err="1"/>
              <a:t>tài</a:t>
            </a:r>
            <a:endParaRPr lang="vi-VN" sz="3500" b="1" dirty="0"/>
          </a:p>
        </p:txBody>
      </p:sp>
    </p:spTree>
    <p:extLst>
      <p:ext uri="{BB962C8B-B14F-4D97-AF65-F5344CB8AC3E}">
        <p14:creationId xmlns:p14="http://schemas.microsoft.com/office/powerpoint/2010/main" val="419852604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49"/>
          <p:cNvSpPr txBox="1">
            <a:spLocks noGrp="1"/>
          </p:cNvSpPr>
          <p:nvPr>
            <p:ph type="subTitle" idx="2"/>
          </p:nvPr>
        </p:nvSpPr>
        <p:spPr>
          <a:xfrm>
            <a:off x="594732" y="1071339"/>
            <a:ext cx="8296507" cy="3857499"/>
          </a:xfrm>
          <a:prstGeom prst="rect">
            <a:avLst/>
          </a:prstGeom>
        </p:spPr>
        <p:txBody>
          <a:bodyPr spcFirstLastPara="1" wrap="square" lIns="91425" tIns="91425" rIns="91425" bIns="91425" anchor="t" anchorCtr="0">
            <a:noAutofit/>
          </a:bodyPr>
          <a:lstStyle/>
          <a:p>
            <a:pPr marL="285750" lvl="0" indent="-285750" algn="l">
              <a:spcBef>
                <a:spcPts val="600"/>
              </a:spcBef>
              <a:spcAft>
                <a:spcPts val="600"/>
              </a:spcAft>
              <a:buFont typeface="Wingdings" panose="05000000000000000000" pitchFamily="2" charset="2"/>
              <a:buChar char="Ø"/>
            </a:pPr>
            <a:r>
              <a:rPr lang="en-US" sz="2000" dirty="0" err="1">
                <a:latin typeface="+mj-lt"/>
              </a:rPr>
              <a:t>Tổng</a:t>
            </a:r>
            <a:r>
              <a:rPr lang="en-US" sz="2000" dirty="0">
                <a:latin typeface="+mj-lt"/>
              </a:rPr>
              <a:t> </a:t>
            </a:r>
            <a:r>
              <a:rPr lang="en-US" sz="2000" dirty="0" err="1">
                <a:latin typeface="+mj-lt"/>
              </a:rPr>
              <a:t>quan</a:t>
            </a:r>
            <a:r>
              <a:rPr lang="en-US" sz="2000" dirty="0">
                <a:latin typeface="+mj-lt"/>
              </a:rPr>
              <a:t> </a:t>
            </a:r>
            <a:r>
              <a:rPr lang="en-US" sz="2000" dirty="0" err="1">
                <a:latin typeface="+mj-lt"/>
              </a:rPr>
              <a:t>về</a:t>
            </a:r>
            <a:r>
              <a:rPr lang="en-US" sz="2000" dirty="0">
                <a:latin typeface="+mj-lt"/>
              </a:rPr>
              <a:t> </a:t>
            </a:r>
            <a:r>
              <a:rPr lang="en-US" sz="2000" dirty="0" err="1">
                <a:latin typeface="+mj-lt"/>
              </a:rPr>
              <a:t>lập</a:t>
            </a:r>
            <a:r>
              <a:rPr lang="en-US" sz="2000" dirty="0">
                <a:latin typeface="+mj-lt"/>
              </a:rPr>
              <a:t> </a:t>
            </a:r>
            <a:r>
              <a:rPr lang="en-US" sz="2000" dirty="0" err="1">
                <a:latin typeface="+mj-lt"/>
              </a:rPr>
              <a:t>trình</a:t>
            </a:r>
            <a:r>
              <a:rPr lang="en-US" sz="2000" dirty="0">
                <a:latin typeface="+mj-lt"/>
              </a:rPr>
              <a:t> </a:t>
            </a:r>
            <a:r>
              <a:rPr lang="en-US" sz="2000" dirty="0" err="1">
                <a:latin typeface="+mj-lt"/>
              </a:rPr>
              <a:t>mạng</a:t>
            </a:r>
            <a:endParaRPr lang="en-US" sz="2000" dirty="0">
              <a:latin typeface="+mj-lt"/>
            </a:endParaRPr>
          </a:p>
          <a:p>
            <a:pPr marL="0" lvl="0" indent="0" algn="l">
              <a:spcBef>
                <a:spcPts val="600"/>
              </a:spcBef>
              <a:spcAft>
                <a:spcPts val="600"/>
              </a:spcAft>
            </a:pPr>
            <a:endParaRPr lang="en-US" dirty="0">
              <a:latin typeface="+mj-lt"/>
            </a:endParaRPr>
          </a:p>
        </p:txBody>
      </p:sp>
      <p:sp>
        <p:nvSpPr>
          <p:cNvPr id="26" name="Google Shape;273;p48">
            <a:extLst>
              <a:ext uri="{FF2B5EF4-FFF2-40B4-BE49-F238E27FC236}">
                <a16:creationId xmlns:a16="http://schemas.microsoft.com/office/drawing/2014/main" id="{22DE4F63-F3A1-40DE-9C27-10D2A125AB42}"/>
              </a:ext>
            </a:extLst>
          </p:cNvPr>
          <p:cNvSpPr txBox="1">
            <a:spLocks noGrp="1"/>
          </p:cNvSpPr>
          <p:nvPr>
            <p:ph type="title"/>
          </p:nvPr>
        </p:nvSpPr>
        <p:spPr>
          <a:xfrm>
            <a:off x="266518" y="318856"/>
            <a:ext cx="3956078" cy="572700"/>
          </a:xfrm>
          <a:prstGeom prst="rect">
            <a:avLst/>
          </a:prstGeom>
        </p:spPr>
        <p:txBody>
          <a:bodyPr spcFirstLastPara="1" wrap="square" lIns="91425" tIns="91425" rIns="91425" bIns="91425" anchor="t" anchorCtr="0">
            <a:noAutofit/>
          </a:bodyPr>
          <a:lstStyle/>
          <a:p>
            <a:pPr lvl="0"/>
            <a:r>
              <a:rPr lang="en-US" b="1" dirty="0"/>
              <a:t>2. </a:t>
            </a:r>
            <a:r>
              <a:rPr lang="en-US" b="1" dirty="0" err="1"/>
              <a:t>Cơ</a:t>
            </a:r>
            <a:r>
              <a:rPr lang="en-US" b="1" dirty="0"/>
              <a:t> </a:t>
            </a:r>
            <a:r>
              <a:rPr lang="en-US" b="1" dirty="0" err="1"/>
              <a:t>sở</a:t>
            </a:r>
            <a:r>
              <a:rPr lang="en-US" b="1" dirty="0"/>
              <a:t> </a:t>
            </a:r>
            <a:r>
              <a:rPr lang="en-US" b="1" dirty="0" err="1"/>
              <a:t>lý</a:t>
            </a:r>
            <a:r>
              <a:rPr lang="en-US" b="1" dirty="0"/>
              <a:t> </a:t>
            </a:r>
            <a:r>
              <a:rPr lang="en-US" b="1" dirty="0" err="1"/>
              <a:t>thuyết</a:t>
            </a:r>
            <a:endParaRPr dirty="0"/>
          </a:p>
        </p:txBody>
      </p:sp>
      <p:graphicFrame>
        <p:nvGraphicFramePr>
          <p:cNvPr id="2" name="Table 1">
            <a:extLst>
              <a:ext uri="{FF2B5EF4-FFF2-40B4-BE49-F238E27FC236}">
                <a16:creationId xmlns:a16="http://schemas.microsoft.com/office/drawing/2014/main" id="{4B2AA072-73BF-C25B-4B36-0418F75F335E}"/>
              </a:ext>
            </a:extLst>
          </p:cNvPr>
          <p:cNvGraphicFramePr>
            <a:graphicFrameLocks noGrp="1"/>
          </p:cNvGraphicFramePr>
          <p:nvPr>
            <p:extLst>
              <p:ext uri="{D42A27DB-BD31-4B8C-83A1-F6EECF244321}">
                <p14:modId xmlns:p14="http://schemas.microsoft.com/office/powerpoint/2010/main" val="105971892"/>
              </p:ext>
            </p:extLst>
          </p:nvPr>
        </p:nvGraphicFramePr>
        <p:xfrm>
          <a:off x="338238" y="2082328"/>
          <a:ext cx="5222503" cy="1764152"/>
        </p:xfrm>
        <a:graphic>
          <a:graphicData uri="http://schemas.openxmlformats.org/drawingml/2006/table">
            <a:tbl>
              <a:tblPr firstRow="1" firstCol="1" bandRow="1">
                <a:tableStyleId>{D37D5E29-C9CE-4023-AC1A-2B914A8A90A9}</a:tableStyleId>
              </a:tblPr>
              <a:tblGrid>
                <a:gridCol w="2609455">
                  <a:extLst>
                    <a:ext uri="{9D8B030D-6E8A-4147-A177-3AD203B41FA5}">
                      <a16:colId xmlns:a16="http://schemas.microsoft.com/office/drawing/2014/main" val="1796102866"/>
                    </a:ext>
                  </a:extLst>
                </a:gridCol>
                <a:gridCol w="2613048">
                  <a:extLst>
                    <a:ext uri="{9D8B030D-6E8A-4147-A177-3AD203B41FA5}">
                      <a16:colId xmlns:a16="http://schemas.microsoft.com/office/drawing/2014/main" val="4031762824"/>
                    </a:ext>
                  </a:extLst>
                </a:gridCol>
              </a:tblGrid>
              <a:tr h="308128">
                <a:tc>
                  <a:txBody>
                    <a:bodyPr/>
                    <a:lstStyle/>
                    <a:p>
                      <a:pPr marL="0" marR="0" indent="0" algn="ctr">
                        <a:lnSpc>
                          <a:spcPct val="115000"/>
                        </a:lnSpc>
                        <a:spcBef>
                          <a:spcPts val="600"/>
                        </a:spcBef>
                        <a:spcAft>
                          <a:spcPts val="0"/>
                        </a:spcAft>
                      </a:pPr>
                      <a:r>
                        <a:rPr lang="en-US" sz="1600" b="1">
                          <a:solidFill>
                            <a:schemeClr val="accent1">
                              <a:lumMod val="50000"/>
                            </a:schemeClr>
                          </a:solidFill>
                          <a:effectLst/>
                        </a:rPr>
                        <a:t>TCP</a:t>
                      </a:r>
                      <a:endParaRPr lang="en-US" sz="1600" b="1">
                        <a:solidFill>
                          <a:schemeClr val="accent1">
                            <a:lumMod val="50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15000"/>
                        </a:lnSpc>
                        <a:spcBef>
                          <a:spcPts val="600"/>
                        </a:spcBef>
                        <a:spcAft>
                          <a:spcPts val="0"/>
                        </a:spcAft>
                      </a:pPr>
                      <a:r>
                        <a:rPr lang="en-US" sz="1600" b="1" dirty="0">
                          <a:solidFill>
                            <a:schemeClr val="accent1">
                              <a:lumMod val="50000"/>
                            </a:schemeClr>
                          </a:solidFill>
                          <a:effectLst/>
                        </a:rPr>
                        <a:t>UDP</a:t>
                      </a:r>
                      <a:endParaRPr lang="en-US" sz="1600" b="1" dirty="0">
                        <a:solidFill>
                          <a:schemeClr val="accent1">
                            <a:lumMod val="50000"/>
                          </a:schemeClr>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34682328"/>
                  </a:ext>
                </a:extLst>
              </a:tr>
              <a:tr h="308128">
                <a:tc>
                  <a:txBody>
                    <a:bodyPr/>
                    <a:lstStyle/>
                    <a:p>
                      <a:pPr marL="0" marR="0" indent="0" algn="l">
                        <a:lnSpc>
                          <a:spcPct val="115000"/>
                        </a:lnSpc>
                        <a:spcBef>
                          <a:spcPts val="600"/>
                        </a:spcBef>
                        <a:spcAft>
                          <a:spcPts val="0"/>
                        </a:spcAft>
                      </a:pPr>
                      <a:r>
                        <a:rPr lang="en-US" sz="1500">
                          <a:effectLst/>
                        </a:rPr>
                        <a:t>Đảm bảo việc cung cấp dữ liệu </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5000"/>
                        </a:lnSpc>
                        <a:spcBef>
                          <a:spcPts val="600"/>
                        </a:spcBef>
                        <a:spcAft>
                          <a:spcPts val="0"/>
                        </a:spcAft>
                      </a:pPr>
                      <a:r>
                        <a:rPr lang="en-US" sz="1500">
                          <a:effectLst/>
                        </a:rPr>
                        <a:t>Không đảm bảo việc chuyển dữ liệu</a:t>
                      </a:r>
                      <a:endParaRPr lang="en-US" sz="15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64855400"/>
                  </a:ext>
                </a:extLst>
              </a:tr>
              <a:tr h="308128">
                <a:tc>
                  <a:txBody>
                    <a:bodyPr/>
                    <a:lstStyle/>
                    <a:p>
                      <a:pPr marL="0" marR="0" indent="0" algn="l">
                        <a:lnSpc>
                          <a:spcPct val="115000"/>
                        </a:lnSpc>
                        <a:spcBef>
                          <a:spcPts val="600"/>
                        </a:spcBef>
                        <a:spcAft>
                          <a:spcPts val="0"/>
                        </a:spcAft>
                      </a:pPr>
                      <a:r>
                        <a:rPr lang="en-US" sz="1500">
                          <a:effectLst/>
                        </a:rPr>
                        <a:t>Theo dõi các gói tin</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5000"/>
                        </a:lnSpc>
                        <a:spcBef>
                          <a:spcPts val="600"/>
                        </a:spcBef>
                        <a:spcAft>
                          <a:spcPts val="0"/>
                        </a:spcAft>
                      </a:pPr>
                      <a:r>
                        <a:rPr lang="en-US" sz="1500" dirty="0" err="1">
                          <a:effectLst/>
                        </a:rPr>
                        <a:t>Các</a:t>
                      </a:r>
                      <a:r>
                        <a:rPr lang="en-US" sz="1500" dirty="0">
                          <a:effectLst/>
                        </a:rPr>
                        <a:t> </a:t>
                      </a:r>
                      <a:r>
                        <a:rPr lang="en-US" sz="1500" dirty="0" err="1">
                          <a:effectLst/>
                        </a:rPr>
                        <a:t>gói</a:t>
                      </a:r>
                      <a:r>
                        <a:rPr lang="en-US" sz="1500" dirty="0">
                          <a:effectLst/>
                        </a:rPr>
                        <a:t> tin </a:t>
                      </a:r>
                      <a:r>
                        <a:rPr lang="en-US" sz="1500" dirty="0" err="1">
                          <a:effectLst/>
                        </a:rPr>
                        <a:t>có</a:t>
                      </a:r>
                      <a:r>
                        <a:rPr lang="en-US" sz="1500" dirty="0">
                          <a:effectLst/>
                        </a:rPr>
                        <a:t> </a:t>
                      </a:r>
                      <a:r>
                        <a:rPr lang="en-US" sz="1500" dirty="0" err="1">
                          <a:effectLst/>
                        </a:rPr>
                        <a:t>thể</a:t>
                      </a:r>
                      <a:r>
                        <a:rPr lang="en-US" sz="1500" dirty="0">
                          <a:effectLst/>
                        </a:rPr>
                        <a:t> </a:t>
                      </a:r>
                      <a:r>
                        <a:rPr lang="en-US" sz="1500" dirty="0" err="1">
                          <a:effectLst/>
                        </a:rPr>
                        <a:t>mất</a:t>
                      </a:r>
                      <a:endParaRPr lang="en-US" sz="15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04223075"/>
                  </a:ext>
                </a:extLst>
              </a:tr>
              <a:tr h="643452">
                <a:tc>
                  <a:txBody>
                    <a:bodyPr/>
                    <a:lstStyle/>
                    <a:p>
                      <a:pPr marL="0" marR="0" indent="0" algn="l">
                        <a:lnSpc>
                          <a:spcPct val="115000"/>
                        </a:lnSpc>
                        <a:spcBef>
                          <a:spcPts val="600"/>
                        </a:spcBef>
                        <a:spcAft>
                          <a:spcPts val="0"/>
                        </a:spcAft>
                      </a:pPr>
                      <a:r>
                        <a:rPr lang="en-US" sz="1500">
                          <a:effectLst/>
                        </a:rPr>
                        <a:t>Tốc độ truyền thấp hơn UDP</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l">
                        <a:lnSpc>
                          <a:spcPct val="115000"/>
                        </a:lnSpc>
                        <a:spcBef>
                          <a:spcPts val="600"/>
                        </a:spcBef>
                        <a:spcAft>
                          <a:spcPts val="0"/>
                        </a:spcAft>
                      </a:pPr>
                      <a:r>
                        <a:rPr lang="en-US" sz="1500" dirty="0" err="1">
                          <a:effectLst/>
                        </a:rPr>
                        <a:t>Tốc</a:t>
                      </a:r>
                      <a:r>
                        <a:rPr lang="en-US" sz="1500" dirty="0">
                          <a:effectLst/>
                        </a:rPr>
                        <a:t> </a:t>
                      </a:r>
                      <a:r>
                        <a:rPr lang="en-US" sz="1500" dirty="0" err="1">
                          <a:effectLst/>
                        </a:rPr>
                        <a:t>độ</a:t>
                      </a:r>
                      <a:r>
                        <a:rPr lang="en-US" sz="1500" dirty="0">
                          <a:effectLst/>
                        </a:rPr>
                        <a:t> </a:t>
                      </a:r>
                      <a:r>
                        <a:rPr lang="en-US" sz="1500" dirty="0" err="1">
                          <a:effectLst/>
                        </a:rPr>
                        <a:t>truyền</a:t>
                      </a:r>
                      <a:r>
                        <a:rPr lang="en-US" sz="1500" dirty="0">
                          <a:effectLst/>
                        </a:rPr>
                        <a:t> </a:t>
                      </a:r>
                      <a:r>
                        <a:rPr lang="en-US" sz="1500" dirty="0" err="1">
                          <a:effectLst/>
                        </a:rPr>
                        <a:t>cao</a:t>
                      </a:r>
                      <a:r>
                        <a:rPr lang="en-US" sz="1500" dirty="0">
                          <a:effectLst/>
                        </a:rPr>
                        <a:t>, VoIP </a:t>
                      </a:r>
                      <a:r>
                        <a:rPr lang="en-US" sz="1500" dirty="0" err="1">
                          <a:effectLst/>
                        </a:rPr>
                        <a:t>truyền</a:t>
                      </a:r>
                      <a:r>
                        <a:rPr lang="en-US" sz="1500" dirty="0">
                          <a:effectLst/>
                        </a:rPr>
                        <a:t> </a:t>
                      </a:r>
                      <a:r>
                        <a:rPr lang="en-US" sz="1500" dirty="0" err="1">
                          <a:effectLst/>
                        </a:rPr>
                        <a:t>tốt</a:t>
                      </a:r>
                      <a:r>
                        <a:rPr lang="en-US" sz="1500" dirty="0">
                          <a:effectLst/>
                        </a:rPr>
                        <a:t> qua UDP</a:t>
                      </a:r>
                      <a:endParaRPr lang="en-US" sz="15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9892473"/>
                  </a:ext>
                </a:extLst>
              </a:tr>
            </a:tbl>
          </a:graphicData>
        </a:graphic>
      </p:graphicFrame>
      <p:pic>
        <p:nvPicPr>
          <p:cNvPr id="3" name="Picture 2">
            <a:extLst>
              <a:ext uri="{FF2B5EF4-FFF2-40B4-BE49-F238E27FC236}">
                <a16:creationId xmlns:a16="http://schemas.microsoft.com/office/drawing/2014/main" id="{C5BBDA2E-7A04-68CF-182C-8A90A655F5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17235" y="1714546"/>
            <a:ext cx="3084460" cy="2240419"/>
          </a:xfrm>
          <a:prstGeom prst="rect">
            <a:avLst/>
          </a:prstGeom>
          <a:noFill/>
          <a:ln>
            <a:solidFill>
              <a:schemeClr val="accent1">
                <a:alpha val="50000"/>
              </a:schemeClr>
            </a:solidFill>
          </a:ln>
        </p:spPr>
      </p:pic>
    </p:spTree>
    <p:extLst>
      <p:ext uri="{BB962C8B-B14F-4D97-AF65-F5344CB8AC3E}">
        <p14:creationId xmlns:p14="http://schemas.microsoft.com/office/powerpoint/2010/main" val="16991418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49"/>
          <p:cNvSpPr txBox="1">
            <a:spLocks noGrp="1"/>
          </p:cNvSpPr>
          <p:nvPr>
            <p:ph type="subTitle" idx="2"/>
          </p:nvPr>
        </p:nvSpPr>
        <p:spPr>
          <a:xfrm>
            <a:off x="594732" y="1071339"/>
            <a:ext cx="8296507" cy="572701"/>
          </a:xfrm>
          <a:prstGeom prst="rect">
            <a:avLst/>
          </a:prstGeom>
        </p:spPr>
        <p:txBody>
          <a:bodyPr spcFirstLastPara="1" wrap="square" lIns="91425" tIns="91425" rIns="91425" bIns="91425" anchor="t" anchorCtr="0">
            <a:noAutofit/>
          </a:bodyPr>
          <a:lstStyle/>
          <a:p>
            <a:pPr marL="285750" lvl="0" indent="-285750" algn="l">
              <a:spcBef>
                <a:spcPts val="600"/>
              </a:spcBef>
              <a:spcAft>
                <a:spcPts val="600"/>
              </a:spcAft>
              <a:buFont typeface="Wingdings" panose="05000000000000000000" pitchFamily="2" charset="2"/>
              <a:buChar char="Ø"/>
            </a:pPr>
            <a:r>
              <a:rPr lang="en-US" sz="2000" dirty="0" err="1">
                <a:latin typeface="+mj-lt"/>
              </a:rPr>
              <a:t>Mô</a:t>
            </a:r>
            <a:r>
              <a:rPr lang="en-US" sz="2000" dirty="0">
                <a:latin typeface="+mj-lt"/>
              </a:rPr>
              <a:t> </a:t>
            </a:r>
            <a:r>
              <a:rPr lang="en-US" sz="2000" dirty="0" err="1">
                <a:latin typeface="+mj-lt"/>
              </a:rPr>
              <a:t>hình</a:t>
            </a:r>
            <a:r>
              <a:rPr lang="en-US" sz="2000" dirty="0">
                <a:latin typeface="+mj-lt"/>
              </a:rPr>
              <a:t> </a:t>
            </a:r>
            <a:r>
              <a:rPr lang="en-US" sz="2000" dirty="0" err="1">
                <a:latin typeface="+mj-lt"/>
              </a:rPr>
              <a:t>truyền</a:t>
            </a:r>
            <a:r>
              <a:rPr lang="en-US" sz="2000" dirty="0">
                <a:latin typeface="+mj-lt"/>
              </a:rPr>
              <a:t> tin Socket</a:t>
            </a:r>
          </a:p>
          <a:p>
            <a:pPr marL="0" lvl="0" indent="0" algn="l">
              <a:spcBef>
                <a:spcPts val="600"/>
              </a:spcBef>
              <a:spcAft>
                <a:spcPts val="600"/>
              </a:spcAft>
            </a:pPr>
            <a:endParaRPr lang="en-US" dirty="0">
              <a:latin typeface="+mj-lt"/>
            </a:endParaRPr>
          </a:p>
        </p:txBody>
      </p:sp>
      <p:sp>
        <p:nvSpPr>
          <p:cNvPr id="26" name="Google Shape;273;p48">
            <a:extLst>
              <a:ext uri="{FF2B5EF4-FFF2-40B4-BE49-F238E27FC236}">
                <a16:creationId xmlns:a16="http://schemas.microsoft.com/office/drawing/2014/main" id="{22DE4F63-F3A1-40DE-9C27-10D2A125AB42}"/>
              </a:ext>
            </a:extLst>
          </p:cNvPr>
          <p:cNvSpPr txBox="1">
            <a:spLocks noGrp="1"/>
          </p:cNvSpPr>
          <p:nvPr>
            <p:ph type="title"/>
          </p:nvPr>
        </p:nvSpPr>
        <p:spPr>
          <a:xfrm>
            <a:off x="266518" y="318856"/>
            <a:ext cx="3956078" cy="572700"/>
          </a:xfrm>
          <a:prstGeom prst="rect">
            <a:avLst/>
          </a:prstGeom>
        </p:spPr>
        <p:txBody>
          <a:bodyPr spcFirstLastPara="1" wrap="square" lIns="91425" tIns="91425" rIns="91425" bIns="91425" anchor="t" anchorCtr="0">
            <a:noAutofit/>
          </a:bodyPr>
          <a:lstStyle/>
          <a:p>
            <a:pPr lvl="0"/>
            <a:r>
              <a:rPr lang="en-US" b="1" dirty="0"/>
              <a:t>2. </a:t>
            </a:r>
            <a:r>
              <a:rPr lang="en-US" b="1" dirty="0" err="1"/>
              <a:t>Cơ</a:t>
            </a:r>
            <a:r>
              <a:rPr lang="en-US" b="1" dirty="0"/>
              <a:t> </a:t>
            </a:r>
            <a:r>
              <a:rPr lang="en-US" b="1" dirty="0" err="1"/>
              <a:t>sở</a:t>
            </a:r>
            <a:r>
              <a:rPr lang="en-US" b="1" dirty="0"/>
              <a:t> </a:t>
            </a:r>
            <a:r>
              <a:rPr lang="en-US" b="1" dirty="0" err="1"/>
              <a:t>lý</a:t>
            </a:r>
            <a:r>
              <a:rPr lang="en-US" b="1" dirty="0"/>
              <a:t> </a:t>
            </a:r>
            <a:r>
              <a:rPr lang="en-US" b="1" dirty="0" err="1"/>
              <a:t>thuyết</a:t>
            </a:r>
            <a:endParaRPr dirty="0"/>
          </a:p>
        </p:txBody>
      </p:sp>
      <p:sp>
        <p:nvSpPr>
          <p:cNvPr id="4" name="TextBox 3">
            <a:extLst>
              <a:ext uri="{FF2B5EF4-FFF2-40B4-BE49-F238E27FC236}">
                <a16:creationId xmlns:a16="http://schemas.microsoft.com/office/drawing/2014/main" id="{660E11D1-0153-E83A-8615-8678ED43EB12}"/>
              </a:ext>
            </a:extLst>
          </p:cNvPr>
          <p:cNvSpPr txBox="1"/>
          <p:nvPr/>
        </p:nvSpPr>
        <p:spPr>
          <a:xfrm>
            <a:off x="676509" y="1739590"/>
            <a:ext cx="6319023" cy="3539430"/>
          </a:xfrm>
          <a:prstGeom prst="rect">
            <a:avLst/>
          </a:prstGeom>
          <a:noFill/>
        </p:spPr>
        <p:txBody>
          <a:bodyPr wrap="square" rtlCol="0">
            <a:spAutoFit/>
          </a:bodyPr>
          <a:lstStyle/>
          <a:p>
            <a:pPr marL="285750" indent="-285750" algn="just">
              <a:spcBef>
                <a:spcPts val="600"/>
              </a:spcBef>
              <a:spcAft>
                <a:spcPts val="600"/>
              </a:spcAft>
              <a:buFontTx/>
              <a:buChar char="-"/>
            </a:pPr>
            <a:r>
              <a:rPr lang="vi-VN" sz="1600" b="0" i="0" dirty="0" err="1">
                <a:solidFill>
                  <a:srgbClr val="000000"/>
                </a:solidFill>
                <a:effectLst/>
                <a:latin typeface="Arial (Headings)"/>
              </a:rPr>
              <a:t>Socket</a:t>
            </a:r>
            <a:r>
              <a:rPr lang="vi-VN" sz="1600" b="0" i="0" dirty="0">
                <a:solidFill>
                  <a:srgbClr val="000000"/>
                </a:solidFill>
                <a:effectLst/>
                <a:latin typeface="Arial (Headings)"/>
              </a:rPr>
              <a:t> cung cấp cơ chế truyền thông giữa hai máy tính sử dụng</a:t>
            </a:r>
            <a:r>
              <a:rPr lang="en-US" sz="1600" b="0" i="0" dirty="0">
                <a:solidFill>
                  <a:srgbClr val="000000"/>
                </a:solidFill>
                <a:effectLst/>
                <a:latin typeface="Arial (Headings)"/>
              </a:rPr>
              <a:t> </a:t>
            </a:r>
            <a:r>
              <a:rPr lang="vi-VN" sz="1600" b="0" i="0" dirty="0">
                <a:solidFill>
                  <a:srgbClr val="000000"/>
                </a:solidFill>
                <a:effectLst/>
                <a:latin typeface="Arial (Headings)"/>
              </a:rPr>
              <a:t>TCP. Một máy khách tạo ra </a:t>
            </a:r>
            <a:r>
              <a:rPr lang="vi-VN" sz="1600" b="0" i="0" dirty="0" err="1">
                <a:solidFill>
                  <a:srgbClr val="000000"/>
                </a:solidFill>
                <a:effectLst/>
                <a:latin typeface="Arial (Headings)"/>
              </a:rPr>
              <a:t>socket</a:t>
            </a:r>
            <a:r>
              <a:rPr lang="vi-VN" sz="1600" b="0" i="0" dirty="0">
                <a:solidFill>
                  <a:srgbClr val="000000"/>
                </a:solidFill>
                <a:effectLst/>
                <a:latin typeface="Arial (Headings)"/>
              </a:rPr>
              <a:t> để kết nối đến với máy chủ.</a:t>
            </a:r>
            <a:r>
              <a:rPr lang="vi-VN" sz="1600" dirty="0">
                <a:latin typeface="Arial (Headings)"/>
              </a:rPr>
              <a:t> </a:t>
            </a:r>
            <a:endParaRPr lang="en-US" sz="1600" dirty="0">
              <a:latin typeface="Arial (Headings)"/>
            </a:endParaRPr>
          </a:p>
          <a:p>
            <a:pPr marL="285750" indent="-285750">
              <a:spcBef>
                <a:spcPts val="600"/>
              </a:spcBef>
              <a:spcAft>
                <a:spcPts val="600"/>
              </a:spcAft>
              <a:buFontTx/>
              <a:buChar char="-"/>
            </a:pPr>
            <a:r>
              <a:rPr lang="en-US" sz="1600" dirty="0" err="1"/>
              <a:t>Lớp</a:t>
            </a:r>
            <a:r>
              <a:rPr lang="en-US" sz="1600" dirty="0"/>
              <a:t> Socket ở Java </a:t>
            </a:r>
            <a:r>
              <a:rPr lang="en-US" sz="1600" dirty="0" err="1"/>
              <a:t>được</a:t>
            </a:r>
            <a:r>
              <a:rPr lang="en-US" sz="1600" dirty="0"/>
              <a:t> </a:t>
            </a:r>
            <a:r>
              <a:rPr lang="en-US" sz="1600" dirty="0" err="1"/>
              <a:t>sử</a:t>
            </a:r>
            <a:r>
              <a:rPr lang="en-US" sz="1600" dirty="0"/>
              <a:t> </a:t>
            </a:r>
            <a:r>
              <a:rPr lang="en-US" sz="1600" dirty="0" err="1"/>
              <a:t>cho</a:t>
            </a:r>
            <a:r>
              <a:rPr lang="en-US" sz="1600" dirty="0"/>
              <a:t> </a:t>
            </a:r>
            <a:r>
              <a:rPr lang="en-US" sz="1600" dirty="0" err="1"/>
              <a:t>cho</a:t>
            </a:r>
            <a:r>
              <a:rPr lang="en-US" sz="1600" dirty="0"/>
              <a:t> </a:t>
            </a:r>
            <a:r>
              <a:rPr lang="en-US" sz="1600" dirty="0" err="1"/>
              <a:t>cả</a:t>
            </a:r>
            <a:r>
              <a:rPr lang="en-US" sz="1600" dirty="0"/>
              <a:t> Server </a:t>
            </a:r>
            <a:r>
              <a:rPr lang="en-US" sz="1600" dirty="0" err="1"/>
              <a:t>và</a:t>
            </a:r>
            <a:r>
              <a:rPr lang="en-US" sz="1600" dirty="0"/>
              <a:t> Client.</a:t>
            </a:r>
          </a:p>
          <a:p>
            <a:pPr marL="285750" indent="-285750">
              <a:spcBef>
                <a:spcPts val="600"/>
              </a:spcBef>
              <a:spcAft>
                <a:spcPts val="600"/>
              </a:spcAft>
              <a:buFontTx/>
              <a:buChar char="-"/>
            </a:pPr>
            <a:r>
              <a:rPr lang="vi-VN" sz="1600" b="0" i="0" dirty="0">
                <a:solidFill>
                  <a:srgbClr val="000000"/>
                </a:solidFill>
                <a:effectLst/>
                <a:latin typeface="+mn-lt"/>
              </a:rPr>
              <a:t>Một </a:t>
            </a:r>
            <a:r>
              <a:rPr lang="vi-VN" sz="1600" b="0" i="0" dirty="0" err="1">
                <a:solidFill>
                  <a:srgbClr val="000000"/>
                </a:solidFill>
                <a:effectLst/>
                <a:latin typeface="+mn-lt"/>
              </a:rPr>
              <a:t>socket</a:t>
            </a:r>
            <a:r>
              <a:rPr lang="vi-VN" sz="1600" b="0" i="0" dirty="0">
                <a:solidFill>
                  <a:srgbClr val="000000"/>
                </a:solidFill>
                <a:effectLst/>
                <a:latin typeface="+mn-lt"/>
              </a:rPr>
              <a:t> có thể thực hiện bảy thao tác cơ bản:</a:t>
            </a:r>
            <a:br>
              <a:rPr lang="vi-VN" sz="1600" b="0" i="0" dirty="0">
                <a:solidFill>
                  <a:srgbClr val="000000"/>
                </a:solidFill>
                <a:effectLst/>
                <a:latin typeface="+mn-lt"/>
              </a:rPr>
            </a:br>
            <a:r>
              <a:rPr lang="vi-VN" sz="1600" b="0" i="0" dirty="0">
                <a:solidFill>
                  <a:srgbClr val="000000"/>
                </a:solidFill>
                <a:effectLst/>
                <a:latin typeface="+mn-lt"/>
              </a:rPr>
              <a:t>+ Kết nối với một máy ở xa (để gửi và nhận dữ liệu)</a:t>
            </a:r>
            <a:br>
              <a:rPr lang="vi-VN" sz="1600" b="0" i="0" dirty="0">
                <a:solidFill>
                  <a:srgbClr val="000000"/>
                </a:solidFill>
                <a:effectLst/>
                <a:latin typeface="+mn-lt"/>
              </a:rPr>
            </a:br>
            <a:r>
              <a:rPr lang="vi-VN" sz="1600" b="0" i="0" dirty="0">
                <a:solidFill>
                  <a:srgbClr val="000000"/>
                </a:solidFill>
                <a:effectLst/>
                <a:latin typeface="+mn-lt"/>
              </a:rPr>
              <a:t>+ Gửi dữ liệu</a:t>
            </a:r>
            <a:br>
              <a:rPr lang="vi-VN" sz="1600" b="0" i="0" dirty="0">
                <a:solidFill>
                  <a:srgbClr val="000000"/>
                </a:solidFill>
                <a:effectLst/>
                <a:latin typeface="+mn-lt"/>
              </a:rPr>
            </a:br>
            <a:r>
              <a:rPr lang="vi-VN" sz="1600" b="0" i="0" dirty="0">
                <a:solidFill>
                  <a:srgbClr val="000000"/>
                </a:solidFill>
                <a:effectLst/>
                <a:latin typeface="+mn-lt"/>
              </a:rPr>
              <a:t>+ Nhận dữ liệu</a:t>
            </a:r>
            <a:br>
              <a:rPr lang="vi-VN" sz="1600" b="0" i="0" dirty="0">
                <a:solidFill>
                  <a:srgbClr val="000000"/>
                </a:solidFill>
                <a:effectLst/>
                <a:latin typeface="+mn-lt"/>
              </a:rPr>
            </a:br>
            <a:r>
              <a:rPr lang="vi-VN" sz="1600" b="0" i="0" dirty="0">
                <a:solidFill>
                  <a:srgbClr val="000000"/>
                </a:solidFill>
                <a:effectLst/>
                <a:latin typeface="+mn-lt"/>
              </a:rPr>
              <a:t>+ Ngắt liên </a:t>
            </a:r>
            <a:r>
              <a:rPr lang="vi-VN" sz="1600" b="0" i="0" dirty="0" err="1">
                <a:solidFill>
                  <a:srgbClr val="000000"/>
                </a:solidFill>
                <a:effectLst/>
                <a:latin typeface="+mn-lt"/>
              </a:rPr>
              <a:t>kêt</a:t>
            </a:r>
            <a:br>
              <a:rPr lang="vi-VN" sz="1600" b="0" i="0" dirty="0">
                <a:solidFill>
                  <a:srgbClr val="000000"/>
                </a:solidFill>
                <a:effectLst/>
                <a:latin typeface="+mn-lt"/>
              </a:rPr>
            </a:br>
            <a:r>
              <a:rPr lang="vi-VN" sz="1600" b="0" i="0" dirty="0">
                <a:solidFill>
                  <a:srgbClr val="000000"/>
                </a:solidFill>
                <a:effectLst/>
                <a:latin typeface="+mn-lt"/>
              </a:rPr>
              <a:t>+ Gán cổng</a:t>
            </a:r>
            <a:br>
              <a:rPr lang="vi-VN" sz="1600" b="0" i="0" dirty="0">
                <a:solidFill>
                  <a:srgbClr val="000000"/>
                </a:solidFill>
                <a:effectLst/>
                <a:latin typeface="+mn-lt"/>
              </a:rPr>
            </a:br>
            <a:r>
              <a:rPr lang="vi-VN" sz="1600" b="0" i="0" dirty="0">
                <a:solidFill>
                  <a:srgbClr val="000000"/>
                </a:solidFill>
                <a:effectLst/>
                <a:latin typeface="+mn-lt"/>
              </a:rPr>
              <a:t>+ Nghe dữ liệu đến</a:t>
            </a:r>
            <a:br>
              <a:rPr lang="vi-VN" sz="1600" b="0" i="0" dirty="0">
                <a:solidFill>
                  <a:srgbClr val="000000"/>
                </a:solidFill>
                <a:effectLst/>
                <a:latin typeface="+mn-lt"/>
              </a:rPr>
            </a:br>
            <a:r>
              <a:rPr lang="vi-VN" sz="1600" b="0" i="0" dirty="0">
                <a:solidFill>
                  <a:srgbClr val="000000"/>
                </a:solidFill>
                <a:effectLst/>
                <a:latin typeface="+mn-lt"/>
              </a:rPr>
              <a:t>+ Chấp nhận liên kết từ các máy ở xa trên cổng được gán</a:t>
            </a:r>
            <a:r>
              <a:rPr lang="vi-VN" sz="1600" dirty="0">
                <a:latin typeface="+mn-lt"/>
              </a:rPr>
              <a:t> </a:t>
            </a:r>
            <a:br>
              <a:rPr lang="vi-VN" dirty="0"/>
            </a:br>
            <a:br>
              <a:rPr lang="vi-VN" dirty="0"/>
            </a:br>
            <a:endParaRPr lang="en-US" dirty="0"/>
          </a:p>
        </p:txBody>
      </p:sp>
    </p:spTree>
    <p:extLst>
      <p:ext uri="{BB962C8B-B14F-4D97-AF65-F5344CB8AC3E}">
        <p14:creationId xmlns:p14="http://schemas.microsoft.com/office/powerpoint/2010/main" val="24737688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49"/>
          <p:cNvSpPr txBox="1">
            <a:spLocks noGrp="1"/>
          </p:cNvSpPr>
          <p:nvPr>
            <p:ph type="subTitle" idx="2"/>
          </p:nvPr>
        </p:nvSpPr>
        <p:spPr>
          <a:xfrm>
            <a:off x="594732" y="975548"/>
            <a:ext cx="8296507" cy="572700"/>
          </a:xfrm>
          <a:prstGeom prst="rect">
            <a:avLst/>
          </a:prstGeom>
        </p:spPr>
        <p:txBody>
          <a:bodyPr spcFirstLastPara="1" wrap="square" lIns="91425" tIns="91425" rIns="91425" bIns="91425" anchor="t" anchorCtr="0">
            <a:noAutofit/>
          </a:bodyPr>
          <a:lstStyle/>
          <a:p>
            <a:pPr marL="285750" lvl="0" indent="-285750" algn="l">
              <a:spcBef>
                <a:spcPts val="600"/>
              </a:spcBef>
              <a:spcAft>
                <a:spcPts val="600"/>
              </a:spcAft>
              <a:buFont typeface="Wingdings" panose="05000000000000000000" pitchFamily="2" charset="2"/>
              <a:buChar char="Ø"/>
            </a:pPr>
            <a:r>
              <a:rPr lang="en-US" sz="2000" dirty="0" err="1">
                <a:latin typeface="+mj-lt"/>
              </a:rPr>
              <a:t>Mô</a:t>
            </a:r>
            <a:r>
              <a:rPr lang="en-US" sz="2000" dirty="0">
                <a:latin typeface="+mj-lt"/>
              </a:rPr>
              <a:t> </a:t>
            </a:r>
            <a:r>
              <a:rPr lang="en-US" sz="2000" dirty="0" err="1">
                <a:latin typeface="+mj-lt"/>
              </a:rPr>
              <a:t>hình</a:t>
            </a:r>
            <a:r>
              <a:rPr lang="en-US" sz="2000" dirty="0">
                <a:latin typeface="+mj-lt"/>
              </a:rPr>
              <a:t> Client – Server</a:t>
            </a:r>
          </a:p>
          <a:p>
            <a:pPr marL="0" lvl="0" indent="0" algn="l">
              <a:spcBef>
                <a:spcPts val="600"/>
              </a:spcBef>
              <a:spcAft>
                <a:spcPts val="600"/>
              </a:spcAft>
            </a:pPr>
            <a:endParaRPr lang="en-US" dirty="0">
              <a:latin typeface="+mj-lt"/>
            </a:endParaRPr>
          </a:p>
        </p:txBody>
      </p:sp>
      <p:sp>
        <p:nvSpPr>
          <p:cNvPr id="26" name="Google Shape;273;p48">
            <a:extLst>
              <a:ext uri="{FF2B5EF4-FFF2-40B4-BE49-F238E27FC236}">
                <a16:creationId xmlns:a16="http://schemas.microsoft.com/office/drawing/2014/main" id="{22DE4F63-F3A1-40DE-9C27-10D2A125AB42}"/>
              </a:ext>
            </a:extLst>
          </p:cNvPr>
          <p:cNvSpPr txBox="1">
            <a:spLocks noGrp="1"/>
          </p:cNvSpPr>
          <p:nvPr>
            <p:ph type="title"/>
          </p:nvPr>
        </p:nvSpPr>
        <p:spPr>
          <a:xfrm>
            <a:off x="266518" y="318856"/>
            <a:ext cx="3956078" cy="572700"/>
          </a:xfrm>
          <a:prstGeom prst="rect">
            <a:avLst/>
          </a:prstGeom>
        </p:spPr>
        <p:txBody>
          <a:bodyPr spcFirstLastPara="1" wrap="square" lIns="91425" tIns="91425" rIns="91425" bIns="91425" anchor="t" anchorCtr="0">
            <a:noAutofit/>
          </a:bodyPr>
          <a:lstStyle/>
          <a:p>
            <a:pPr lvl="0"/>
            <a:r>
              <a:rPr lang="en-US" b="1" dirty="0"/>
              <a:t>2. </a:t>
            </a:r>
            <a:r>
              <a:rPr lang="en-US" b="1" dirty="0" err="1"/>
              <a:t>Cơ</a:t>
            </a:r>
            <a:r>
              <a:rPr lang="en-US" b="1" dirty="0"/>
              <a:t> </a:t>
            </a:r>
            <a:r>
              <a:rPr lang="en-US" b="1" dirty="0" err="1"/>
              <a:t>sở</a:t>
            </a:r>
            <a:r>
              <a:rPr lang="en-US" b="1" dirty="0"/>
              <a:t> </a:t>
            </a:r>
            <a:r>
              <a:rPr lang="en-US" b="1" dirty="0" err="1"/>
              <a:t>lý</a:t>
            </a:r>
            <a:r>
              <a:rPr lang="en-US" b="1" dirty="0"/>
              <a:t> </a:t>
            </a:r>
            <a:r>
              <a:rPr lang="en-US" b="1" dirty="0" err="1"/>
              <a:t>thuyết</a:t>
            </a:r>
            <a:endParaRPr dirty="0"/>
          </a:p>
        </p:txBody>
      </p:sp>
      <p:sp>
        <p:nvSpPr>
          <p:cNvPr id="4" name="TextBox 3">
            <a:extLst>
              <a:ext uri="{FF2B5EF4-FFF2-40B4-BE49-F238E27FC236}">
                <a16:creationId xmlns:a16="http://schemas.microsoft.com/office/drawing/2014/main" id="{61C84BE0-36F1-F456-C9FA-A72892314B93}"/>
              </a:ext>
            </a:extLst>
          </p:cNvPr>
          <p:cNvSpPr txBox="1"/>
          <p:nvPr/>
        </p:nvSpPr>
        <p:spPr>
          <a:xfrm>
            <a:off x="810322" y="1548248"/>
            <a:ext cx="6437971"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effectLst/>
                <a:latin typeface="+mj-lt"/>
                <a:ea typeface="Times New Roman" panose="02020603050405020304" pitchFamily="18" charset="0"/>
              </a:rPr>
              <a:t>Mô</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hình</a:t>
            </a:r>
            <a:r>
              <a:rPr lang="en-US" sz="1600" dirty="0">
                <a:effectLst/>
                <a:latin typeface="+mj-lt"/>
                <a:ea typeface="Times New Roman" panose="02020603050405020304" pitchFamily="18" charset="0"/>
              </a:rPr>
              <a:t> Client Server </a:t>
            </a:r>
            <a:r>
              <a:rPr lang="en-US" sz="1600" dirty="0" err="1">
                <a:effectLst/>
                <a:latin typeface="+mj-lt"/>
                <a:ea typeface="Times New Roman" panose="02020603050405020304" pitchFamily="18" charset="0"/>
              </a:rPr>
              <a:t>là</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mô</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hình</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mạng</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máy</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tính</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trong</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đó</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các</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máy</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tính</a:t>
            </a:r>
            <a:r>
              <a:rPr lang="en-US" sz="1600" dirty="0">
                <a:effectLst/>
                <a:latin typeface="+mj-lt"/>
                <a:ea typeface="Times New Roman" panose="02020603050405020304" pitchFamily="18" charset="0"/>
              </a:rPr>
              <a:t> con </a:t>
            </a:r>
            <a:r>
              <a:rPr lang="en-US" sz="1600" dirty="0" err="1">
                <a:effectLst/>
                <a:latin typeface="+mj-lt"/>
                <a:ea typeface="Times New Roman" panose="02020603050405020304" pitchFamily="18" charset="0"/>
              </a:rPr>
              <a:t>được</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đóng</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vai</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trò</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như</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một</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máy</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khách</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chúng</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làm</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nhiệm</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vụ</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gửi</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yêu</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cầu</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đến</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các</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máy</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chủ</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Để</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máy</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chủ</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xử</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lý</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yêu</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cầu</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và</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trả</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kết</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quả</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về</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cho</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máy</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khách</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đó</a:t>
            </a:r>
            <a:r>
              <a:rPr lang="en-US" sz="1600" dirty="0">
                <a:effectLst/>
                <a:latin typeface="+mj-lt"/>
                <a:ea typeface="Times New Roman" panose="02020603050405020304" pitchFamily="18" charset="0"/>
              </a:rPr>
              <a:t>.</a:t>
            </a:r>
            <a:endParaRPr lang="en-US" sz="1600" dirty="0">
              <a:latin typeface="+mj-lt"/>
            </a:endParaRPr>
          </a:p>
        </p:txBody>
      </p:sp>
      <p:pic>
        <p:nvPicPr>
          <p:cNvPr id="5" name="Picture 4">
            <a:extLst>
              <a:ext uri="{FF2B5EF4-FFF2-40B4-BE49-F238E27FC236}">
                <a16:creationId xmlns:a16="http://schemas.microsoft.com/office/drawing/2014/main" id="{3BCFB473-CE6A-E935-627D-845B266DD572}"/>
              </a:ext>
            </a:extLst>
          </p:cNvPr>
          <p:cNvPicPr>
            <a:picLocks noChangeAspect="1"/>
          </p:cNvPicPr>
          <p:nvPr/>
        </p:nvPicPr>
        <p:blipFill>
          <a:blip r:embed="rId3"/>
          <a:stretch>
            <a:fillRect/>
          </a:stretch>
        </p:blipFill>
        <p:spPr>
          <a:xfrm>
            <a:off x="2073089" y="2735766"/>
            <a:ext cx="4416061" cy="2264212"/>
          </a:xfrm>
          <a:prstGeom prst="rect">
            <a:avLst/>
          </a:prstGeom>
        </p:spPr>
      </p:pic>
    </p:spTree>
    <p:extLst>
      <p:ext uri="{BB962C8B-B14F-4D97-AF65-F5344CB8AC3E}">
        <p14:creationId xmlns:p14="http://schemas.microsoft.com/office/powerpoint/2010/main" val="407617660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49"/>
          <p:cNvSpPr txBox="1">
            <a:spLocks noGrp="1"/>
          </p:cNvSpPr>
          <p:nvPr>
            <p:ph type="subTitle" idx="2"/>
          </p:nvPr>
        </p:nvSpPr>
        <p:spPr>
          <a:xfrm>
            <a:off x="618343" y="967262"/>
            <a:ext cx="5410750" cy="572700"/>
          </a:xfrm>
          <a:prstGeom prst="rect">
            <a:avLst/>
          </a:prstGeom>
        </p:spPr>
        <p:txBody>
          <a:bodyPr spcFirstLastPara="1" wrap="square" lIns="91425" tIns="91425" rIns="91425" bIns="91425" anchor="t" anchorCtr="0">
            <a:noAutofit/>
          </a:bodyPr>
          <a:lstStyle/>
          <a:p>
            <a:pPr marL="285750" lvl="0" indent="-285750" algn="l">
              <a:spcBef>
                <a:spcPts val="600"/>
              </a:spcBef>
              <a:spcAft>
                <a:spcPts val="600"/>
              </a:spcAft>
              <a:buFont typeface="Wingdings" panose="05000000000000000000" pitchFamily="2" charset="2"/>
              <a:buChar char="Ø"/>
            </a:pPr>
            <a:r>
              <a:rPr lang="en-US" sz="2000" dirty="0" err="1">
                <a:latin typeface="+mj-lt"/>
              </a:rPr>
              <a:t>Cấu</a:t>
            </a:r>
            <a:r>
              <a:rPr lang="en-US" sz="2000" dirty="0">
                <a:latin typeface="+mj-lt"/>
              </a:rPr>
              <a:t> </a:t>
            </a:r>
            <a:r>
              <a:rPr lang="en-US" sz="2000" dirty="0" err="1">
                <a:latin typeface="+mj-lt"/>
              </a:rPr>
              <a:t>trúc</a:t>
            </a:r>
            <a:r>
              <a:rPr lang="en-US" sz="2000" dirty="0">
                <a:latin typeface="+mj-lt"/>
              </a:rPr>
              <a:t> </a:t>
            </a:r>
            <a:r>
              <a:rPr lang="en-US" sz="2000" dirty="0" err="1">
                <a:latin typeface="+mj-lt"/>
              </a:rPr>
              <a:t>chương</a:t>
            </a:r>
            <a:r>
              <a:rPr lang="en-US" sz="2000" dirty="0">
                <a:latin typeface="+mj-lt"/>
              </a:rPr>
              <a:t> </a:t>
            </a:r>
            <a:r>
              <a:rPr lang="en-US" sz="2000" dirty="0" err="1">
                <a:latin typeface="+mj-lt"/>
              </a:rPr>
              <a:t>trình</a:t>
            </a:r>
            <a:r>
              <a:rPr lang="en-US" sz="2000" dirty="0">
                <a:latin typeface="+mj-lt"/>
              </a:rPr>
              <a:t>: </a:t>
            </a:r>
            <a:r>
              <a:rPr lang="en-US" sz="2000" dirty="0" err="1">
                <a:latin typeface="+mj-lt"/>
              </a:rPr>
              <a:t>gồm</a:t>
            </a:r>
            <a:r>
              <a:rPr lang="en-US" sz="2000" dirty="0">
                <a:latin typeface="+mj-lt"/>
              </a:rPr>
              <a:t> </a:t>
            </a:r>
            <a:r>
              <a:rPr lang="en-US" sz="2000" dirty="0" err="1">
                <a:latin typeface="+mj-lt"/>
              </a:rPr>
              <a:t>ba</a:t>
            </a:r>
            <a:r>
              <a:rPr lang="en-US" sz="2000" dirty="0">
                <a:latin typeface="+mj-lt"/>
              </a:rPr>
              <a:t> </a:t>
            </a:r>
            <a:r>
              <a:rPr lang="en-US" sz="2000" dirty="0" err="1">
                <a:latin typeface="+mj-lt"/>
              </a:rPr>
              <a:t>lớp</a:t>
            </a:r>
            <a:r>
              <a:rPr lang="en-US" sz="2000" dirty="0">
                <a:latin typeface="+mj-lt"/>
              </a:rPr>
              <a:t> </a:t>
            </a:r>
            <a:r>
              <a:rPr lang="en-US" sz="2000" dirty="0" err="1">
                <a:latin typeface="+mj-lt"/>
              </a:rPr>
              <a:t>cơ</a:t>
            </a:r>
            <a:r>
              <a:rPr lang="en-US" sz="2000" dirty="0">
                <a:latin typeface="+mj-lt"/>
              </a:rPr>
              <a:t> </a:t>
            </a:r>
            <a:r>
              <a:rPr lang="en-US" sz="2000" dirty="0" err="1">
                <a:latin typeface="+mj-lt"/>
              </a:rPr>
              <a:t>bản</a:t>
            </a:r>
            <a:endParaRPr lang="en-US" sz="2000" dirty="0">
              <a:latin typeface="+mj-lt"/>
            </a:endParaRPr>
          </a:p>
          <a:p>
            <a:pPr marL="0" lvl="0" indent="0" algn="l">
              <a:spcBef>
                <a:spcPts val="600"/>
              </a:spcBef>
              <a:spcAft>
                <a:spcPts val="600"/>
              </a:spcAft>
            </a:pPr>
            <a:endParaRPr lang="en-US" dirty="0">
              <a:latin typeface="+mj-lt"/>
            </a:endParaRPr>
          </a:p>
        </p:txBody>
      </p:sp>
      <p:sp>
        <p:nvSpPr>
          <p:cNvPr id="26" name="Google Shape;273;p48">
            <a:extLst>
              <a:ext uri="{FF2B5EF4-FFF2-40B4-BE49-F238E27FC236}">
                <a16:creationId xmlns:a16="http://schemas.microsoft.com/office/drawing/2014/main" id="{22DE4F63-F3A1-40DE-9C27-10D2A125AB42}"/>
              </a:ext>
            </a:extLst>
          </p:cNvPr>
          <p:cNvSpPr txBox="1">
            <a:spLocks noGrp="1"/>
          </p:cNvSpPr>
          <p:nvPr>
            <p:ph type="title"/>
          </p:nvPr>
        </p:nvSpPr>
        <p:spPr>
          <a:xfrm>
            <a:off x="266517" y="318856"/>
            <a:ext cx="5550717" cy="572700"/>
          </a:xfrm>
          <a:prstGeom prst="rect">
            <a:avLst/>
          </a:prstGeom>
        </p:spPr>
        <p:txBody>
          <a:bodyPr spcFirstLastPara="1" wrap="square" lIns="91425" tIns="91425" rIns="91425" bIns="91425" anchor="t" anchorCtr="0">
            <a:noAutofit/>
          </a:bodyPr>
          <a:lstStyle/>
          <a:p>
            <a:pPr lvl="0"/>
            <a:r>
              <a:rPr lang="en-US" b="1" dirty="0"/>
              <a:t>3. </a:t>
            </a:r>
            <a:r>
              <a:rPr lang="en-US" b="1" dirty="0" err="1"/>
              <a:t>Phân</a:t>
            </a:r>
            <a:r>
              <a:rPr lang="en-US" b="1" dirty="0"/>
              <a:t> </a:t>
            </a:r>
            <a:r>
              <a:rPr lang="en-US" b="1" dirty="0" err="1"/>
              <a:t>tích</a:t>
            </a:r>
            <a:r>
              <a:rPr lang="en-US" b="1" dirty="0"/>
              <a:t> </a:t>
            </a:r>
            <a:r>
              <a:rPr lang="en-US" b="1" dirty="0" err="1"/>
              <a:t>chương</a:t>
            </a:r>
            <a:r>
              <a:rPr lang="en-US" b="1" dirty="0"/>
              <a:t> </a:t>
            </a:r>
            <a:r>
              <a:rPr lang="en-US" b="1" dirty="0" err="1"/>
              <a:t>trình</a:t>
            </a:r>
            <a:r>
              <a:rPr lang="en-US" b="1" dirty="0"/>
              <a:t> </a:t>
            </a:r>
            <a:endParaRPr dirty="0"/>
          </a:p>
        </p:txBody>
      </p:sp>
      <p:sp>
        <p:nvSpPr>
          <p:cNvPr id="4" name="TextBox 3">
            <a:extLst>
              <a:ext uri="{FF2B5EF4-FFF2-40B4-BE49-F238E27FC236}">
                <a16:creationId xmlns:a16="http://schemas.microsoft.com/office/drawing/2014/main" id="{99AA46D9-1157-2C04-3D31-6B5F9537B043}"/>
              </a:ext>
            </a:extLst>
          </p:cNvPr>
          <p:cNvSpPr txBox="1"/>
          <p:nvPr/>
        </p:nvSpPr>
        <p:spPr>
          <a:xfrm>
            <a:off x="683941" y="1800158"/>
            <a:ext cx="5694556" cy="2800767"/>
          </a:xfrm>
          <a:prstGeom prst="rect">
            <a:avLst/>
          </a:prstGeom>
          <a:noFill/>
        </p:spPr>
        <p:txBody>
          <a:bodyPr wrap="square" rtlCol="0">
            <a:spAutoFit/>
          </a:bodyPr>
          <a:lstStyle/>
          <a:p>
            <a:r>
              <a:rPr lang="en-US" sz="1600" b="1" dirty="0" err="1"/>
              <a:t>Lớp</a:t>
            </a:r>
            <a:r>
              <a:rPr lang="en-US" sz="1600" b="1" dirty="0"/>
              <a:t> Client</a:t>
            </a:r>
          </a:p>
          <a:p>
            <a:r>
              <a:rPr lang="en-US" sz="1600" dirty="0" err="1"/>
              <a:t>Lớp</a:t>
            </a:r>
            <a:r>
              <a:rPr lang="en-US" sz="1600" dirty="0"/>
              <a:t> </a:t>
            </a:r>
            <a:r>
              <a:rPr lang="en-US" sz="1600" dirty="0" err="1"/>
              <a:t>này</a:t>
            </a:r>
            <a:r>
              <a:rPr lang="en-US" sz="1600" dirty="0"/>
              <a:t> bao </a:t>
            </a:r>
            <a:r>
              <a:rPr lang="en-US" sz="1600" dirty="0" err="1"/>
              <a:t>gồm</a:t>
            </a:r>
            <a:r>
              <a:rPr lang="en-US" sz="1600" dirty="0"/>
              <a:t> </a:t>
            </a:r>
            <a:r>
              <a:rPr lang="en-US" sz="1600" dirty="0" err="1"/>
              <a:t>các</a:t>
            </a:r>
            <a:r>
              <a:rPr lang="en-US" sz="1600" dirty="0"/>
              <a:t> </a:t>
            </a:r>
            <a:r>
              <a:rPr lang="en-US" sz="1600" dirty="0" err="1"/>
              <a:t>lớp</a:t>
            </a:r>
            <a:r>
              <a:rPr lang="en-US" sz="1600" dirty="0"/>
              <a:t> </a:t>
            </a:r>
            <a:r>
              <a:rPr lang="en-US" sz="1600" dirty="0" err="1"/>
              <a:t>về</a:t>
            </a:r>
            <a:r>
              <a:rPr lang="en-US" sz="1600" dirty="0"/>
              <a:t> </a:t>
            </a:r>
            <a:r>
              <a:rPr lang="en-US" sz="1600" dirty="0" err="1"/>
              <a:t>tạo</a:t>
            </a:r>
            <a:r>
              <a:rPr lang="en-US" sz="1600" dirty="0"/>
              <a:t> </a:t>
            </a:r>
            <a:r>
              <a:rPr lang="en-US" sz="1600" dirty="0" err="1"/>
              <a:t>giao</a:t>
            </a:r>
            <a:r>
              <a:rPr lang="en-US" sz="1600" dirty="0"/>
              <a:t> </a:t>
            </a:r>
            <a:r>
              <a:rPr lang="en-US" sz="1600" dirty="0" err="1"/>
              <a:t>diện</a:t>
            </a:r>
            <a:r>
              <a:rPr lang="en-US" sz="1600" dirty="0"/>
              <a:t> </a:t>
            </a:r>
            <a:r>
              <a:rPr lang="en-US" sz="1600" dirty="0" err="1"/>
              <a:t>cho</a:t>
            </a:r>
            <a:r>
              <a:rPr lang="en-US" sz="1600" dirty="0"/>
              <a:t> Client </a:t>
            </a:r>
            <a:r>
              <a:rPr lang="en-US" sz="1600" dirty="0" err="1"/>
              <a:t>và</a:t>
            </a:r>
            <a:r>
              <a:rPr lang="en-US" sz="1600" dirty="0"/>
              <a:t> </a:t>
            </a:r>
            <a:r>
              <a:rPr lang="en-US" sz="1600" dirty="0" err="1"/>
              <a:t>lớp</a:t>
            </a:r>
            <a:r>
              <a:rPr lang="en-US" sz="1600" dirty="0"/>
              <a:t> </a:t>
            </a:r>
            <a:r>
              <a:rPr lang="en-US" sz="1600" dirty="0" err="1"/>
              <a:t>chụp</a:t>
            </a:r>
            <a:r>
              <a:rPr lang="en-US" sz="1600" dirty="0"/>
              <a:t> </a:t>
            </a:r>
            <a:r>
              <a:rPr lang="en-US" sz="1600" dirty="0" err="1"/>
              <a:t>ảnh</a:t>
            </a:r>
            <a:r>
              <a:rPr lang="en-US" sz="1600" dirty="0"/>
              <a:t> </a:t>
            </a:r>
            <a:r>
              <a:rPr lang="en-US" sz="1600" dirty="0" err="1"/>
              <a:t>màn</a:t>
            </a:r>
            <a:r>
              <a:rPr lang="en-US" sz="1600" dirty="0"/>
              <a:t> </a:t>
            </a:r>
            <a:r>
              <a:rPr lang="en-US" sz="1600" dirty="0" err="1"/>
              <a:t>hình</a:t>
            </a:r>
            <a:r>
              <a:rPr lang="en-US" sz="1600" dirty="0"/>
              <a:t> ở </a:t>
            </a:r>
            <a:r>
              <a:rPr lang="en-US" sz="1600" dirty="0" err="1"/>
              <a:t>máy</a:t>
            </a:r>
            <a:r>
              <a:rPr lang="en-US" sz="1600" dirty="0"/>
              <a:t> Client.</a:t>
            </a:r>
          </a:p>
          <a:p>
            <a:endParaRPr lang="en-US" sz="1600" dirty="0"/>
          </a:p>
          <a:p>
            <a:r>
              <a:rPr lang="en-US" sz="1600" b="1" dirty="0" err="1"/>
              <a:t>Lớp</a:t>
            </a:r>
            <a:r>
              <a:rPr lang="en-US" sz="1600" b="1" dirty="0"/>
              <a:t> Server</a:t>
            </a:r>
          </a:p>
          <a:p>
            <a:r>
              <a:rPr lang="en-US" sz="1600" dirty="0" err="1"/>
              <a:t>Lớp</a:t>
            </a:r>
            <a:r>
              <a:rPr lang="en-US" sz="1600" dirty="0"/>
              <a:t> </a:t>
            </a:r>
            <a:r>
              <a:rPr lang="en-US" sz="1600" dirty="0" err="1"/>
              <a:t>này</a:t>
            </a:r>
            <a:r>
              <a:rPr lang="en-US" sz="1600" dirty="0"/>
              <a:t> bao </a:t>
            </a:r>
            <a:r>
              <a:rPr lang="en-US" sz="1600" dirty="0" err="1"/>
              <a:t>gồm</a:t>
            </a:r>
            <a:r>
              <a:rPr lang="en-US" sz="1600" dirty="0"/>
              <a:t> </a:t>
            </a:r>
            <a:r>
              <a:rPr lang="en-US" sz="1600" dirty="0" err="1"/>
              <a:t>các</a:t>
            </a:r>
            <a:r>
              <a:rPr lang="en-US" sz="1600" dirty="0"/>
              <a:t> </a:t>
            </a:r>
            <a:r>
              <a:rPr lang="en-US" sz="1600" dirty="0" err="1"/>
              <a:t>lớp</a:t>
            </a:r>
            <a:r>
              <a:rPr lang="en-US" sz="1600" dirty="0"/>
              <a:t> </a:t>
            </a:r>
            <a:r>
              <a:rPr lang="en-US" sz="1600" dirty="0" err="1"/>
              <a:t>giao</a:t>
            </a:r>
            <a:r>
              <a:rPr lang="en-US" sz="1600" dirty="0"/>
              <a:t> </a:t>
            </a:r>
            <a:r>
              <a:rPr lang="en-US" sz="1600" dirty="0" err="1"/>
              <a:t>diện</a:t>
            </a:r>
            <a:r>
              <a:rPr lang="en-US" sz="1600" dirty="0"/>
              <a:t> Server </a:t>
            </a:r>
            <a:r>
              <a:rPr lang="en-US" sz="1600" dirty="0" err="1"/>
              <a:t>và</a:t>
            </a:r>
            <a:r>
              <a:rPr lang="en-US" sz="1600" dirty="0"/>
              <a:t> </a:t>
            </a:r>
            <a:r>
              <a:rPr lang="en-US" sz="1600" dirty="0" err="1"/>
              <a:t>lớp</a:t>
            </a:r>
            <a:r>
              <a:rPr lang="en-US" sz="1600" dirty="0"/>
              <a:t> </a:t>
            </a:r>
            <a:r>
              <a:rPr lang="en-US" sz="1600" dirty="0" err="1"/>
              <a:t>yêu</a:t>
            </a:r>
            <a:r>
              <a:rPr lang="en-US" sz="1600" dirty="0"/>
              <a:t> </a:t>
            </a:r>
            <a:r>
              <a:rPr lang="en-US" sz="1600" dirty="0" err="1"/>
              <a:t>cầu</a:t>
            </a:r>
            <a:r>
              <a:rPr lang="en-US" sz="1600" dirty="0"/>
              <a:t> </a:t>
            </a:r>
            <a:r>
              <a:rPr lang="en-US" sz="1600" dirty="0" err="1"/>
              <a:t>Scan_IP</a:t>
            </a:r>
            <a:r>
              <a:rPr lang="en-US" sz="1600" dirty="0"/>
              <a:t> </a:t>
            </a:r>
            <a:r>
              <a:rPr lang="en-US" sz="1600" dirty="0" err="1"/>
              <a:t>máy</a:t>
            </a:r>
            <a:r>
              <a:rPr lang="en-US" sz="1600" dirty="0"/>
              <a:t> Client </a:t>
            </a:r>
            <a:r>
              <a:rPr lang="en-US" sz="1600" dirty="0" err="1"/>
              <a:t>có</a:t>
            </a:r>
            <a:r>
              <a:rPr lang="en-US" sz="1600" dirty="0"/>
              <a:t> </a:t>
            </a:r>
            <a:r>
              <a:rPr lang="en-US" sz="1600" dirty="0" err="1"/>
              <a:t>trong</a:t>
            </a:r>
            <a:r>
              <a:rPr lang="en-US" sz="1600" dirty="0"/>
              <a:t> </a:t>
            </a:r>
            <a:r>
              <a:rPr lang="en-US" sz="1600" dirty="0" err="1"/>
              <a:t>mạng</a:t>
            </a:r>
            <a:r>
              <a:rPr lang="en-US" sz="1600" dirty="0"/>
              <a:t>.</a:t>
            </a:r>
          </a:p>
          <a:p>
            <a:endParaRPr lang="en-US" sz="1600" dirty="0"/>
          </a:p>
          <a:p>
            <a:r>
              <a:rPr lang="en-US" sz="1600" b="1" dirty="0" err="1"/>
              <a:t>Lớp</a:t>
            </a:r>
            <a:r>
              <a:rPr lang="en-US" sz="1600" b="1" dirty="0"/>
              <a:t> </a:t>
            </a:r>
            <a:r>
              <a:rPr lang="en-US" sz="1600" b="1" dirty="0" err="1"/>
              <a:t>Modle</a:t>
            </a:r>
            <a:endParaRPr lang="en-US" sz="1600" b="1" dirty="0"/>
          </a:p>
          <a:p>
            <a:r>
              <a:rPr lang="en-US" sz="1600" dirty="0" err="1"/>
              <a:t>Lớp</a:t>
            </a:r>
            <a:r>
              <a:rPr lang="en-US" sz="1600" dirty="0"/>
              <a:t> </a:t>
            </a:r>
            <a:r>
              <a:rPr lang="en-US" sz="1600" dirty="0" err="1"/>
              <a:t>này</a:t>
            </a:r>
            <a:r>
              <a:rPr lang="en-US" sz="1600" dirty="0"/>
              <a:t> bao </a:t>
            </a:r>
            <a:r>
              <a:rPr lang="en-US" sz="1600" dirty="0" err="1"/>
              <a:t>gồm</a:t>
            </a:r>
            <a:r>
              <a:rPr lang="en-US" sz="1600" dirty="0"/>
              <a:t> </a:t>
            </a:r>
            <a:r>
              <a:rPr lang="en-US" sz="1600" dirty="0" err="1"/>
              <a:t>các</a:t>
            </a:r>
            <a:r>
              <a:rPr lang="en-US" sz="1600" dirty="0"/>
              <a:t> </a:t>
            </a:r>
            <a:r>
              <a:rPr lang="en-US" sz="1600" dirty="0" err="1"/>
              <a:t>hàm</a:t>
            </a:r>
            <a:r>
              <a:rPr lang="en-US" sz="1600" dirty="0"/>
              <a:t> </a:t>
            </a:r>
            <a:r>
              <a:rPr lang="en-US" sz="1600" dirty="0" err="1"/>
              <a:t>xử</a:t>
            </a:r>
            <a:r>
              <a:rPr lang="en-US" sz="1600" dirty="0"/>
              <a:t> </a:t>
            </a:r>
            <a:r>
              <a:rPr lang="en-US" sz="1600" dirty="0" err="1"/>
              <a:t>lý</a:t>
            </a:r>
            <a:r>
              <a:rPr lang="en-US" sz="1600" dirty="0"/>
              <a:t> </a:t>
            </a:r>
            <a:r>
              <a:rPr lang="en-US" sz="1600" dirty="0" err="1"/>
              <a:t>ảnh</a:t>
            </a:r>
            <a:r>
              <a:rPr lang="en-US" sz="1600" dirty="0"/>
              <a:t> </a:t>
            </a:r>
            <a:r>
              <a:rPr lang="en-US" sz="1600" dirty="0" err="1"/>
              <a:t>chụp</a:t>
            </a:r>
            <a:r>
              <a:rPr lang="en-US" sz="1600" dirty="0"/>
              <a:t> </a:t>
            </a:r>
            <a:r>
              <a:rPr lang="en-US" sz="1600" dirty="0" err="1"/>
              <a:t>màn</a:t>
            </a:r>
            <a:r>
              <a:rPr lang="en-US" sz="1600" dirty="0"/>
              <a:t> </a:t>
            </a:r>
            <a:r>
              <a:rPr lang="en-US" sz="1600" dirty="0" err="1"/>
              <a:t>hình</a:t>
            </a:r>
            <a:r>
              <a:rPr lang="en-US" sz="1600" dirty="0"/>
              <a:t>, </a:t>
            </a:r>
            <a:r>
              <a:rPr lang="en-US" sz="1600" dirty="0" err="1"/>
              <a:t>thông</a:t>
            </a:r>
            <a:r>
              <a:rPr lang="en-US" sz="1600" dirty="0"/>
              <a:t> </a:t>
            </a:r>
            <a:r>
              <a:rPr lang="en-US" sz="1600" dirty="0" err="1"/>
              <a:t>điệp</a:t>
            </a:r>
            <a:r>
              <a:rPr lang="en-US" sz="1600" dirty="0"/>
              <a:t>, IP </a:t>
            </a:r>
            <a:r>
              <a:rPr lang="en-US" sz="1600" dirty="0" err="1"/>
              <a:t>của</a:t>
            </a:r>
            <a:r>
              <a:rPr lang="en-US" sz="1600" dirty="0"/>
              <a:t> </a:t>
            </a:r>
            <a:r>
              <a:rPr lang="en-US" sz="1600" dirty="0" err="1"/>
              <a:t>máy</a:t>
            </a:r>
            <a:r>
              <a:rPr lang="en-US" sz="1600" dirty="0"/>
              <a:t> Client </a:t>
            </a:r>
            <a:r>
              <a:rPr lang="en-US" sz="1600" dirty="0" err="1"/>
              <a:t>có</a:t>
            </a:r>
            <a:r>
              <a:rPr lang="en-US" sz="1600" dirty="0"/>
              <a:t> </a:t>
            </a:r>
            <a:r>
              <a:rPr lang="en-US" sz="1600" dirty="0" err="1"/>
              <a:t>trong</a:t>
            </a:r>
            <a:r>
              <a:rPr lang="en-US" sz="1600" dirty="0"/>
              <a:t> </a:t>
            </a:r>
            <a:r>
              <a:rPr lang="en-US" sz="1600" dirty="0" err="1"/>
              <a:t>mạng</a:t>
            </a:r>
            <a:r>
              <a:rPr lang="en-US" sz="1600" dirty="0"/>
              <a:t>.</a:t>
            </a:r>
          </a:p>
        </p:txBody>
      </p:sp>
    </p:spTree>
    <p:extLst>
      <p:ext uri="{BB962C8B-B14F-4D97-AF65-F5344CB8AC3E}">
        <p14:creationId xmlns:p14="http://schemas.microsoft.com/office/powerpoint/2010/main" val="288494765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49"/>
          <p:cNvSpPr txBox="1">
            <a:spLocks noGrp="1"/>
          </p:cNvSpPr>
          <p:nvPr>
            <p:ph type="subTitle" idx="2"/>
          </p:nvPr>
        </p:nvSpPr>
        <p:spPr>
          <a:xfrm>
            <a:off x="618343" y="967262"/>
            <a:ext cx="5410750" cy="572700"/>
          </a:xfrm>
          <a:prstGeom prst="rect">
            <a:avLst/>
          </a:prstGeom>
        </p:spPr>
        <p:txBody>
          <a:bodyPr spcFirstLastPara="1" wrap="square" lIns="91425" tIns="91425" rIns="91425" bIns="91425" anchor="t" anchorCtr="0">
            <a:noAutofit/>
          </a:bodyPr>
          <a:lstStyle/>
          <a:p>
            <a:pPr marL="285750" lvl="0" indent="-285750" algn="l">
              <a:spcBef>
                <a:spcPts val="600"/>
              </a:spcBef>
              <a:spcAft>
                <a:spcPts val="600"/>
              </a:spcAft>
              <a:buFont typeface="Wingdings" panose="05000000000000000000" pitchFamily="2" charset="2"/>
              <a:buChar char="Ø"/>
            </a:pPr>
            <a:r>
              <a:rPr lang="en-US" sz="2000" dirty="0">
                <a:latin typeface="+mj-lt"/>
              </a:rPr>
              <a:t>Client</a:t>
            </a:r>
          </a:p>
          <a:p>
            <a:pPr marL="0" lvl="0" indent="0" algn="l">
              <a:spcBef>
                <a:spcPts val="600"/>
              </a:spcBef>
              <a:spcAft>
                <a:spcPts val="600"/>
              </a:spcAft>
            </a:pPr>
            <a:endParaRPr lang="en-US" dirty="0">
              <a:latin typeface="+mj-lt"/>
            </a:endParaRPr>
          </a:p>
        </p:txBody>
      </p:sp>
      <p:sp>
        <p:nvSpPr>
          <p:cNvPr id="26" name="Google Shape;273;p48">
            <a:extLst>
              <a:ext uri="{FF2B5EF4-FFF2-40B4-BE49-F238E27FC236}">
                <a16:creationId xmlns:a16="http://schemas.microsoft.com/office/drawing/2014/main" id="{22DE4F63-F3A1-40DE-9C27-10D2A125AB42}"/>
              </a:ext>
            </a:extLst>
          </p:cNvPr>
          <p:cNvSpPr txBox="1">
            <a:spLocks noGrp="1"/>
          </p:cNvSpPr>
          <p:nvPr>
            <p:ph type="title"/>
          </p:nvPr>
        </p:nvSpPr>
        <p:spPr>
          <a:xfrm>
            <a:off x="266517" y="318856"/>
            <a:ext cx="5550717" cy="572700"/>
          </a:xfrm>
          <a:prstGeom prst="rect">
            <a:avLst/>
          </a:prstGeom>
        </p:spPr>
        <p:txBody>
          <a:bodyPr spcFirstLastPara="1" wrap="square" lIns="91425" tIns="91425" rIns="91425" bIns="91425" anchor="t" anchorCtr="0">
            <a:noAutofit/>
          </a:bodyPr>
          <a:lstStyle/>
          <a:p>
            <a:pPr lvl="0"/>
            <a:r>
              <a:rPr lang="en-US" b="1" dirty="0"/>
              <a:t>3. </a:t>
            </a:r>
            <a:r>
              <a:rPr lang="en-US" b="1" dirty="0" err="1"/>
              <a:t>Phân</a:t>
            </a:r>
            <a:r>
              <a:rPr lang="en-US" b="1" dirty="0"/>
              <a:t> </a:t>
            </a:r>
            <a:r>
              <a:rPr lang="en-US" b="1" dirty="0" err="1"/>
              <a:t>tích</a:t>
            </a:r>
            <a:r>
              <a:rPr lang="en-US" b="1" dirty="0"/>
              <a:t> </a:t>
            </a:r>
            <a:r>
              <a:rPr lang="en-US" b="1" dirty="0" err="1"/>
              <a:t>chương</a:t>
            </a:r>
            <a:r>
              <a:rPr lang="en-US" b="1" dirty="0"/>
              <a:t> </a:t>
            </a:r>
            <a:r>
              <a:rPr lang="en-US" b="1" dirty="0" err="1"/>
              <a:t>trình</a:t>
            </a:r>
            <a:r>
              <a:rPr lang="en-US" b="1" dirty="0"/>
              <a:t> </a:t>
            </a:r>
            <a:endParaRPr dirty="0"/>
          </a:p>
        </p:txBody>
      </p:sp>
      <p:pic>
        <p:nvPicPr>
          <p:cNvPr id="3" name="Picture 2">
            <a:extLst>
              <a:ext uri="{FF2B5EF4-FFF2-40B4-BE49-F238E27FC236}">
                <a16:creationId xmlns:a16="http://schemas.microsoft.com/office/drawing/2014/main" id="{42F07C8D-831B-F466-7150-8A0141ADAF5E}"/>
              </a:ext>
            </a:extLst>
          </p:cNvPr>
          <p:cNvPicPr>
            <a:picLocks noChangeAspect="1"/>
          </p:cNvPicPr>
          <p:nvPr/>
        </p:nvPicPr>
        <p:blipFill>
          <a:blip r:embed="rId3"/>
          <a:stretch>
            <a:fillRect/>
          </a:stretch>
        </p:blipFill>
        <p:spPr>
          <a:xfrm>
            <a:off x="680225" y="1680117"/>
            <a:ext cx="7947102" cy="2995844"/>
          </a:xfrm>
          <a:prstGeom prst="rect">
            <a:avLst/>
          </a:prstGeom>
        </p:spPr>
      </p:pic>
    </p:spTree>
    <p:extLst>
      <p:ext uri="{BB962C8B-B14F-4D97-AF65-F5344CB8AC3E}">
        <p14:creationId xmlns:p14="http://schemas.microsoft.com/office/powerpoint/2010/main" val="37292417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49"/>
          <p:cNvSpPr txBox="1">
            <a:spLocks noGrp="1"/>
          </p:cNvSpPr>
          <p:nvPr>
            <p:ph type="subTitle" idx="2"/>
          </p:nvPr>
        </p:nvSpPr>
        <p:spPr>
          <a:xfrm>
            <a:off x="618343" y="967262"/>
            <a:ext cx="5410750" cy="572700"/>
          </a:xfrm>
          <a:prstGeom prst="rect">
            <a:avLst/>
          </a:prstGeom>
        </p:spPr>
        <p:txBody>
          <a:bodyPr spcFirstLastPara="1" wrap="square" lIns="91425" tIns="91425" rIns="91425" bIns="91425" anchor="t" anchorCtr="0">
            <a:noAutofit/>
          </a:bodyPr>
          <a:lstStyle/>
          <a:p>
            <a:pPr marL="285750" lvl="0" indent="-285750" algn="l">
              <a:spcBef>
                <a:spcPts val="600"/>
              </a:spcBef>
              <a:spcAft>
                <a:spcPts val="600"/>
              </a:spcAft>
              <a:buFont typeface="Wingdings" panose="05000000000000000000" pitchFamily="2" charset="2"/>
              <a:buChar char="Ø"/>
            </a:pPr>
            <a:r>
              <a:rPr lang="en-US" sz="2000" dirty="0">
                <a:latin typeface="+mj-lt"/>
              </a:rPr>
              <a:t>Server</a:t>
            </a:r>
          </a:p>
          <a:p>
            <a:pPr marL="0" lvl="0" indent="0" algn="l">
              <a:spcBef>
                <a:spcPts val="600"/>
              </a:spcBef>
              <a:spcAft>
                <a:spcPts val="600"/>
              </a:spcAft>
            </a:pPr>
            <a:endParaRPr lang="en-US" dirty="0">
              <a:latin typeface="+mj-lt"/>
            </a:endParaRPr>
          </a:p>
        </p:txBody>
      </p:sp>
      <p:sp>
        <p:nvSpPr>
          <p:cNvPr id="26" name="Google Shape;273;p48">
            <a:extLst>
              <a:ext uri="{FF2B5EF4-FFF2-40B4-BE49-F238E27FC236}">
                <a16:creationId xmlns:a16="http://schemas.microsoft.com/office/drawing/2014/main" id="{22DE4F63-F3A1-40DE-9C27-10D2A125AB42}"/>
              </a:ext>
            </a:extLst>
          </p:cNvPr>
          <p:cNvSpPr txBox="1">
            <a:spLocks noGrp="1"/>
          </p:cNvSpPr>
          <p:nvPr>
            <p:ph type="title"/>
          </p:nvPr>
        </p:nvSpPr>
        <p:spPr>
          <a:xfrm>
            <a:off x="266517" y="318856"/>
            <a:ext cx="5550717" cy="572700"/>
          </a:xfrm>
          <a:prstGeom prst="rect">
            <a:avLst/>
          </a:prstGeom>
        </p:spPr>
        <p:txBody>
          <a:bodyPr spcFirstLastPara="1" wrap="square" lIns="91425" tIns="91425" rIns="91425" bIns="91425" anchor="t" anchorCtr="0">
            <a:noAutofit/>
          </a:bodyPr>
          <a:lstStyle/>
          <a:p>
            <a:pPr lvl="0"/>
            <a:r>
              <a:rPr lang="en-US" b="1" dirty="0"/>
              <a:t>3. </a:t>
            </a:r>
            <a:r>
              <a:rPr lang="en-US" b="1" dirty="0" err="1"/>
              <a:t>Phân</a:t>
            </a:r>
            <a:r>
              <a:rPr lang="en-US" b="1" dirty="0"/>
              <a:t> </a:t>
            </a:r>
            <a:r>
              <a:rPr lang="en-US" b="1" dirty="0" err="1"/>
              <a:t>tích</a:t>
            </a:r>
            <a:r>
              <a:rPr lang="en-US" b="1" dirty="0"/>
              <a:t> </a:t>
            </a:r>
            <a:r>
              <a:rPr lang="en-US" b="1" dirty="0" err="1"/>
              <a:t>chương</a:t>
            </a:r>
            <a:r>
              <a:rPr lang="en-US" b="1" dirty="0"/>
              <a:t> </a:t>
            </a:r>
            <a:r>
              <a:rPr lang="en-US" b="1" dirty="0" err="1"/>
              <a:t>trình</a:t>
            </a:r>
            <a:r>
              <a:rPr lang="en-US" b="1" dirty="0"/>
              <a:t> </a:t>
            </a:r>
            <a:endParaRPr dirty="0"/>
          </a:p>
        </p:txBody>
      </p:sp>
      <p:pic>
        <p:nvPicPr>
          <p:cNvPr id="3" name="Picture 2">
            <a:extLst>
              <a:ext uri="{FF2B5EF4-FFF2-40B4-BE49-F238E27FC236}">
                <a16:creationId xmlns:a16="http://schemas.microsoft.com/office/drawing/2014/main" id="{0101BBC4-010F-1E2E-410C-8D796F7E47AF}"/>
              </a:ext>
            </a:extLst>
          </p:cNvPr>
          <p:cNvPicPr>
            <a:picLocks noChangeAspect="1"/>
          </p:cNvPicPr>
          <p:nvPr/>
        </p:nvPicPr>
        <p:blipFill>
          <a:blip r:embed="rId3"/>
          <a:stretch>
            <a:fillRect/>
          </a:stretch>
        </p:blipFill>
        <p:spPr>
          <a:xfrm>
            <a:off x="928284" y="1539962"/>
            <a:ext cx="7287432" cy="3448683"/>
          </a:xfrm>
          <a:prstGeom prst="rect">
            <a:avLst/>
          </a:prstGeom>
        </p:spPr>
      </p:pic>
    </p:spTree>
    <p:extLst>
      <p:ext uri="{BB962C8B-B14F-4D97-AF65-F5344CB8AC3E}">
        <p14:creationId xmlns:p14="http://schemas.microsoft.com/office/powerpoint/2010/main" val="691857180"/>
      </p:ext>
    </p:extLst>
  </p:cSld>
  <p:clrMapOvr>
    <a:masterClrMapping/>
  </p:clrMapOvr>
  <p:transition spd="slow">
    <p:push dir="u"/>
  </p:transition>
</p:sld>
</file>

<file path=ppt/theme/theme1.xml><?xml version="1.0" encoding="utf-8"?>
<a:theme xmlns:a="http://schemas.openxmlformats.org/drawingml/2006/main" name="South Korean Robotics &amp; AI History Lesson for College by Slidesgo">
  <a:themeElements>
    <a:clrScheme name="Simple Light">
      <a:dk1>
        <a:srgbClr val="434343"/>
      </a:dk1>
      <a:lt1>
        <a:srgbClr val="666666"/>
      </a:lt1>
      <a:dk2>
        <a:srgbClr val="C38382"/>
      </a:dk2>
      <a:lt2>
        <a:srgbClr val="D9A4A3"/>
      </a:lt2>
      <a:accent1>
        <a:srgbClr val="F7C4B1"/>
      </a:accent1>
      <a:accent2>
        <a:srgbClr val="E7A885"/>
      </a:accent2>
      <a:accent3>
        <a:srgbClr val="F2DDC7"/>
      </a:accent3>
      <a:accent4>
        <a:srgbClr val="A0A9B0"/>
      </a:accent4>
      <a:accent5>
        <a:srgbClr val="D0D1D5"/>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967</Words>
  <Application>Microsoft Office PowerPoint</Application>
  <PresentationFormat>On-screen Show (16:9)</PresentationFormat>
  <Paragraphs>76</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Times New Roman</vt:lpstr>
      <vt:lpstr>Wingdings</vt:lpstr>
      <vt:lpstr>Electrolize</vt:lpstr>
      <vt:lpstr>Cairo</vt:lpstr>
      <vt:lpstr>Arial (Headings)</vt:lpstr>
      <vt:lpstr>Bebas Neue</vt:lpstr>
      <vt:lpstr>South Korean Robotics &amp; AI History Lesson for College by Slidesgo</vt:lpstr>
      <vt:lpstr>         TRƯỜNG ĐẠI HỌC BÁCH KHOA  KHOA CÔNG NGHỆ THÔNG TIN       PBL4: DỰ ÁN HỆ ĐIỀU HÀNH &amp; MẠNG MÁY TÍNH  Xây dựng chương trình giám sát việc sử dụng máy tính tại trường Đại học Bách Khoa trên môi trường mạng LAN</vt:lpstr>
      <vt:lpstr>1. Giới thiệu đề tài 2. Cơ sở lý thuyết 3. Phân tích chương trình 4. Demo chương trình 5. Kết luận</vt:lpstr>
      <vt:lpstr>Mục đích</vt:lpstr>
      <vt:lpstr>2. Cơ sở lý thuyết</vt:lpstr>
      <vt:lpstr>2. Cơ sở lý thuyết</vt:lpstr>
      <vt:lpstr>2. Cơ sở lý thuyết</vt:lpstr>
      <vt:lpstr>3. Phân tích chương trình </vt:lpstr>
      <vt:lpstr>3. Phân tích chương trình </vt:lpstr>
      <vt:lpstr>3. Phân tích chương trình </vt:lpstr>
      <vt:lpstr>3. Phân tích chương trình </vt:lpstr>
      <vt:lpstr>3. Phân tích chương trình </vt:lpstr>
      <vt:lpstr>3. Phân tích chương trình </vt:lpstr>
      <vt:lpstr>PowerPoint Presentation</vt:lpstr>
      <vt:lpstr>PowerPoint Presentation</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PBL4: DỰ ÁN HỆ ĐIỀU HÀNH &amp; MẠNG MÁY TÍNH Đề tài: Xây dựng chương trình giám sát việc sử dụng máy tính tại trường Đại học Bách Khoa trên môi trường mạng LAN</dc:title>
  <dc:creator>Bảo Bảo Dương Ngọc</dc:creator>
  <cp:lastModifiedBy>Hoàng Nguyên Bách</cp:lastModifiedBy>
  <cp:revision>33</cp:revision>
  <dcterms:modified xsi:type="dcterms:W3CDTF">2022-12-29T13:03:32Z</dcterms:modified>
</cp:coreProperties>
</file>