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7" d="100"/>
          <a:sy n="97" d="100"/>
        </p:scale>
        <p:origin x="115"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19-02-2025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2/19/2025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2/19/2025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2/19/2025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2/19/2025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2/19/2025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2/19/2025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2/19/2025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2/19/2025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220316" y="1356271"/>
            <a:ext cx="9687170" cy="111750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p>
          <a:p>
            <a:r>
              <a:rPr lang="en-US" sz="2000" b="1" dirty="0">
                <a:solidFill>
                  <a:schemeClr val="accent1">
                    <a:lumMod val="75000"/>
                  </a:schemeClr>
                </a:solidFill>
                <a:latin typeface="Arial"/>
                <a:cs typeface="Arial"/>
              </a:rPr>
              <a:t>Student Name : Dhruv </a:t>
            </a:r>
            <a:r>
              <a:rPr lang="en-US" sz="2000" b="1" dirty="0" err="1">
                <a:solidFill>
                  <a:schemeClr val="accent1">
                    <a:lumMod val="75000"/>
                  </a:schemeClr>
                </a:solidFill>
                <a:latin typeface="Arial"/>
                <a:cs typeface="Arial"/>
              </a:rPr>
              <a:t>Rameshbhai</a:t>
            </a:r>
            <a:r>
              <a:rPr lang="en-US" sz="2000" b="1" dirty="0">
                <a:solidFill>
                  <a:schemeClr val="accent1">
                    <a:lumMod val="75000"/>
                  </a:schemeClr>
                </a:solidFill>
                <a:latin typeface="Arial"/>
                <a:cs typeface="Arial"/>
              </a:rPr>
              <a:t> Vasava </a:t>
            </a:r>
          </a:p>
          <a:p>
            <a:r>
              <a:rPr lang="en-US" sz="2000" b="1" dirty="0">
                <a:solidFill>
                  <a:schemeClr val="accent1">
                    <a:lumMod val="75000"/>
                  </a:schemeClr>
                </a:solidFill>
                <a:latin typeface="Arial"/>
                <a:cs typeface="Arial"/>
              </a:rPr>
              <a:t>College Name &amp; Department : L.D. College of Engineering, Ahmedabad , IT department.</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r>
              <a:rPr lang="en-IN" b="1" dirty="0"/>
              <a:t>AI-Powered Steganography</a:t>
            </a:r>
            <a:r>
              <a:rPr lang="en-IN" dirty="0"/>
              <a:t> – Use machine learning to optimize data embedding and improve detection resistance.</a:t>
            </a:r>
          </a:p>
          <a:p>
            <a:r>
              <a:rPr lang="en-IN" dirty="0"/>
              <a:t>🔹 </a:t>
            </a:r>
            <a:r>
              <a:rPr lang="en-IN" b="1" dirty="0"/>
              <a:t>Blockchain Integration</a:t>
            </a:r>
            <a:r>
              <a:rPr lang="en-IN" dirty="0"/>
              <a:t> – Store image hashes on a blockchain for enhanced data integrity and security.</a:t>
            </a:r>
          </a:p>
          <a:p>
            <a:r>
              <a:rPr lang="en-IN" dirty="0"/>
              <a:t>🔹 </a:t>
            </a:r>
            <a:r>
              <a:rPr lang="en-IN" b="1" dirty="0"/>
              <a:t>Cloud-Based Steganography</a:t>
            </a:r>
            <a:r>
              <a:rPr lang="en-IN" dirty="0"/>
              <a:t> – Develop a web-based platform for secure remote data hiding and extraction.</a:t>
            </a:r>
          </a:p>
          <a:p>
            <a:r>
              <a:rPr lang="en-IN" dirty="0"/>
              <a:t>🔹 </a:t>
            </a:r>
            <a:r>
              <a:rPr lang="en-IN" b="1" dirty="0"/>
              <a:t>Multi-Format Support</a:t>
            </a:r>
            <a:r>
              <a:rPr lang="en-IN" dirty="0"/>
              <a:t> – Extend steganography to videos, audio, and documents for wider applications.</a:t>
            </a:r>
          </a:p>
          <a:p>
            <a:r>
              <a:rPr lang="en-IN" dirty="0"/>
              <a:t>🔹 </a:t>
            </a:r>
            <a:r>
              <a:rPr lang="en-IN" b="1" dirty="0"/>
              <a:t>Anti-Steganalysis Techniques</a:t>
            </a:r>
            <a:r>
              <a:rPr lang="en-IN" dirty="0"/>
              <a:t> – Implement advanced algorithms to evade detection by steganalysis tools.</a:t>
            </a:r>
          </a:p>
          <a:p>
            <a:r>
              <a:rPr lang="en-IN" dirty="0"/>
              <a:t>🔹 </a:t>
            </a:r>
            <a:r>
              <a:rPr lang="en-IN" b="1" dirty="0"/>
              <a:t>Real-Time Steganography</a:t>
            </a:r>
            <a:r>
              <a:rPr lang="en-IN" dirty="0"/>
              <a:t> – Enable secure live communication by embedding messages in streaming images.</a:t>
            </a:r>
          </a:p>
          <a:p>
            <a:r>
              <a:rPr lang="en-IN" dirty="0"/>
              <a:t>These advancements will </a:t>
            </a:r>
            <a:r>
              <a:rPr lang="en-IN" b="1" dirty="0"/>
              <a:t>enhance security, scalability, and usability</a:t>
            </a:r>
            <a:r>
              <a:rPr lang="en-IN" dirty="0"/>
              <a:t>, making steganography more </a:t>
            </a:r>
            <a:r>
              <a:rPr lang="en-IN" b="1" dirty="0"/>
              <a:t>reliable and practical</a:t>
            </a:r>
            <a:r>
              <a:rPr lang="en-IN" dirty="0"/>
              <a:t> for future applications.</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2800" b="1" dirty="0">
                <a:solidFill>
                  <a:srgbClr val="0F0F0F"/>
                </a:solidFill>
                <a:ea typeface="+mn-lt"/>
                <a:cs typeface="+mn-lt"/>
              </a:rPr>
              <a:t>This project focuses on secure data hiding using bit manipulation of the pixels in the images, the message is being converted to an ASCII value and then encrypted into the images pixel’s LSB bit. So the encrypted image isn’t distorted and identified that it is a </a:t>
            </a:r>
            <a:r>
              <a:rPr lang="en-IN" sz="2800" b="1" dirty="0" err="1">
                <a:solidFill>
                  <a:srgbClr val="0F0F0F"/>
                </a:solidFill>
                <a:ea typeface="+mn-lt"/>
                <a:cs typeface="+mn-lt"/>
              </a:rPr>
              <a:t>stego</a:t>
            </a:r>
            <a:r>
              <a:rPr lang="en-IN" sz="2800" b="1" dirty="0">
                <a:solidFill>
                  <a:srgbClr val="0F0F0F"/>
                </a:solidFill>
                <a:ea typeface="+mn-lt"/>
                <a:cs typeface="+mn-lt"/>
              </a:rPr>
              <a:t> image. Then the encrypted image is decrypted to get the secret message.</a:t>
            </a:r>
            <a:r>
              <a:rPr lang="en-IN" sz="3200" dirty="0">
                <a:solidFill>
                  <a:srgbClr val="0F0F0F"/>
                </a:solidFill>
                <a:ea typeface="+mn-lt"/>
                <a:cs typeface="+mn-lt"/>
              </a:rPr>
              <a:t>  </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sz="2000" b="1" dirty="0">
                <a:solidFill>
                  <a:schemeClr val="accent1">
                    <a:lumMod val="50000"/>
                  </a:schemeClr>
                </a:solidFill>
              </a:rPr>
              <a:t>Libraries used are :-</a:t>
            </a:r>
          </a:p>
          <a:p>
            <a:pPr marL="0" indent="0">
              <a:buNone/>
            </a:pPr>
            <a:r>
              <a:rPr lang="en-IN" dirty="0"/>
              <a:t> a). OpenCV</a:t>
            </a:r>
          </a:p>
          <a:p>
            <a:pPr marL="0" indent="0">
              <a:buNone/>
            </a:pPr>
            <a:r>
              <a:rPr lang="en-IN" dirty="0"/>
              <a:t> b). </a:t>
            </a:r>
            <a:r>
              <a:rPr lang="en-IN" dirty="0" err="1"/>
              <a:t>Os</a:t>
            </a:r>
            <a:r>
              <a:rPr lang="en-IN" dirty="0"/>
              <a:t> </a:t>
            </a:r>
          </a:p>
          <a:p>
            <a:pPr marL="0" indent="0">
              <a:buNone/>
            </a:pPr>
            <a:r>
              <a:rPr lang="en-IN" dirty="0"/>
              <a:t> c). </a:t>
            </a:r>
            <a:r>
              <a:rPr lang="en-IN" dirty="0" err="1"/>
              <a:t>Stegano</a:t>
            </a:r>
            <a:endParaRPr lang="en-IN" dirty="0"/>
          </a:p>
          <a:p>
            <a:pPr marL="0" indent="0">
              <a:buNone/>
            </a:pPr>
            <a:r>
              <a:rPr lang="en-IN" sz="1800" b="1" dirty="0">
                <a:solidFill>
                  <a:schemeClr val="accent1">
                    <a:lumMod val="50000"/>
                  </a:schemeClr>
                </a:solidFill>
              </a:rPr>
              <a:t>Programming languages used are :-</a:t>
            </a:r>
          </a:p>
          <a:p>
            <a:pPr marL="0" indent="0">
              <a:buNone/>
            </a:pPr>
            <a:r>
              <a:rPr lang="en-IN" dirty="0"/>
              <a:t>a). Python </a:t>
            </a:r>
          </a:p>
          <a:p>
            <a:pPr marL="0" indent="0">
              <a:buNone/>
            </a:pPr>
            <a:r>
              <a:rPr lang="en-IN" sz="1800" b="1" dirty="0">
                <a:solidFill>
                  <a:schemeClr val="accent1">
                    <a:lumMod val="50000"/>
                  </a:schemeClr>
                </a:solidFill>
              </a:rPr>
              <a:t>Tools and Platforms used are :-</a:t>
            </a:r>
          </a:p>
          <a:p>
            <a:pPr marL="0" indent="0">
              <a:buNone/>
            </a:pPr>
            <a:r>
              <a:rPr lang="en-IN" dirty="0"/>
              <a:t>a). </a:t>
            </a:r>
            <a:r>
              <a:rPr lang="en-IN" dirty="0" err="1"/>
              <a:t>Jupyter</a:t>
            </a:r>
            <a:r>
              <a:rPr lang="en-IN" dirty="0"/>
              <a:t> Notebook / PyCharm / VS Code </a:t>
            </a:r>
          </a:p>
          <a:p>
            <a:pPr marL="0" indent="0">
              <a:buNone/>
            </a:pPr>
            <a:r>
              <a:rPr lang="en-IN" dirty="0"/>
              <a:t>b). </a:t>
            </a:r>
            <a:r>
              <a:rPr lang="en-IN" dirty="0" err="1"/>
              <a:t>Github</a:t>
            </a:r>
            <a:r>
              <a:rPr lang="en-IN" dirty="0"/>
              <a:t> / Gitlab</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2000" b="1" dirty="0"/>
              <a:t> 1). Not just hiding data, but securing it with encryption</a:t>
            </a:r>
          </a:p>
          <a:p>
            <a:pPr marL="0" indent="0">
              <a:buNone/>
            </a:pPr>
            <a:br>
              <a:rPr lang="en-IN" sz="2000" dirty="0"/>
            </a:br>
            <a:r>
              <a:rPr lang="en-IN" sz="2000" dirty="0"/>
              <a:t> 2). </a:t>
            </a:r>
            <a:r>
              <a:rPr lang="en-IN" sz="2000" b="1" dirty="0"/>
              <a:t>Supports multiple formats (JPEG, PNG, BMP)</a:t>
            </a:r>
          </a:p>
          <a:p>
            <a:pPr marL="0" indent="0">
              <a:buNone/>
            </a:pPr>
            <a:br>
              <a:rPr lang="en-IN" sz="2000" dirty="0"/>
            </a:br>
            <a:r>
              <a:rPr lang="en-IN" sz="2000" dirty="0"/>
              <a:t> 3).</a:t>
            </a:r>
            <a:r>
              <a:rPr lang="en-IN" sz="2000" b="1" dirty="0"/>
              <a:t>High capacity with minimal image distortion</a:t>
            </a:r>
          </a:p>
          <a:p>
            <a:pPr marL="0" indent="0">
              <a:buNone/>
            </a:pPr>
            <a:br>
              <a:rPr lang="en-IN" sz="2000" dirty="0"/>
            </a:br>
            <a:r>
              <a:rPr lang="en-IN" sz="2000" dirty="0"/>
              <a:t> 4).</a:t>
            </a:r>
            <a:r>
              <a:rPr lang="en-IN" sz="2000" b="1" dirty="0"/>
              <a:t>User-friendly GUI/Web-based access</a:t>
            </a:r>
          </a:p>
          <a:p>
            <a:pPr marL="0" indent="0">
              <a:buNone/>
            </a:pPr>
            <a:br>
              <a:rPr lang="en-IN" sz="2000" dirty="0"/>
            </a:br>
            <a:r>
              <a:rPr lang="en-IN" sz="2000" dirty="0"/>
              <a:t> 5).</a:t>
            </a:r>
            <a:r>
              <a:rPr lang="en-IN" sz="2000" b="1" dirty="0"/>
              <a:t>Anti-detection features to resist steganalysis</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IN" dirty="0"/>
              <a:t>Cybersecurity &amp; Digital Forensics Experts </a:t>
            </a:r>
          </a:p>
          <a:p>
            <a:r>
              <a:rPr lang="en-IN" dirty="0"/>
              <a:t>Government &amp; Intelligence Agencies </a:t>
            </a:r>
          </a:p>
          <a:p>
            <a:r>
              <a:rPr lang="en-IN" dirty="0"/>
              <a:t>Journalists &amp; Whistleblowers </a:t>
            </a:r>
          </a:p>
          <a:p>
            <a:r>
              <a:rPr lang="en-IN" dirty="0"/>
              <a:t>Military &amp; </a:t>
            </a:r>
            <a:r>
              <a:rPr lang="en-IN" dirty="0" err="1"/>
              <a:t>Defense</a:t>
            </a:r>
            <a:r>
              <a:rPr lang="en-IN" dirty="0"/>
              <a:t> Organizations</a:t>
            </a:r>
          </a:p>
          <a:p>
            <a:r>
              <a:rPr lang="en-IN" dirty="0"/>
              <a:t>Everyday Internet Users</a:t>
            </a:r>
          </a:p>
          <a:p>
            <a:r>
              <a:rPr lang="en-IN" dirty="0"/>
              <a:t>Researchers &amp; Academics</a:t>
            </a:r>
          </a:p>
          <a:p>
            <a:r>
              <a:rPr lang="en-IN" dirty="0"/>
              <a:t>Corporate &amp; Business Professionals </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63844491-05F2-D2D2-3415-12E5BFE92F43}"/>
              </a:ext>
            </a:extLst>
          </p:cNvPr>
          <p:cNvPicPr>
            <a:picLocks noGrp="1" noChangeAspect="1"/>
          </p:cNvPicPr>
          <p:nvPr>
            <p:ph idx="1"/>
          </p:nvPr>
        </p:nvPicPr>
        <p:blipFill>
          <a:blip r:embed="rId2"/>
          <a:stretch>
            <a:fillRect/>
          </a:stretch>
        </p:blipFill>
        <p:spPr>
          <a:xfrm>
            <a:off x="581192" y="1313926"/>
            <a:ext cx="4176493" cy="3232150"/>
          </a:xfrm>
        </p:spPr>
      </p:pic>
      <p:pic>
        <p:nvPicPr>
          <p:cNvPr id="7" name="Picture 6">
            <a:extLst>
              <a:ext uri="{FF2B5EF4-FFF2-40B4-BE49-F238E27FC236}">
                <a16:creationId xmlns:a16="http://schemas.microsoft.com/office/drawing/2014/main" id="{AAEDA277-1829-905E-97B3-06995EEB5DD8}"/>
              </a:ext>
            </a:extLst>
          </p:cNvPr>
          <p:cNvPicPr>
            <a:picLocks noChangeAspect="1"/>
          </p:cNvPicPr>
          <p:nvPr/>
        </p:nvPicPr>
        <p:blipFill>
          <a:blip r:embed="rId3"/>
          <a:stretch>
            <a:fillRect/>
          </a:stretch>
        </p:blipFill>
        <p:spPr>
          <a:xfrm>
            <a:off x="5481936" y="967304"/>
            <a:ext cx="6276423" cy="3578772"/>
          </a:xfrm>
          <a:prstGeom prst="rect">
            <a:avLst/>
          </a:prstGeom>
        </p:spPr>
      </p:pic>
      <p:pic>
        <p:nvPicPr>
          <p:cNvPr id="9" name="Picture 8">
            <a:extLst>
              <a:ext uri="{FF2B5EF4-FFF2-40B4-BE49-F238E27FC236}">
                <a16:creationId xmlns:a16="http://schemas.microsoft.com/office/drawing/2014/main" id="{3488C0E0-9F8C-B723-768B-9B1D0920E945}"/>
              </a:ext>
            </a:extLst>
          </p:cNvPr>
          <p:cNvPicPr>
            <a:picLocks noChangeAspect="1"/>
          </p:cNvPicPr>
          <p:nvPr/>
        </p:nvPicPr>
        <p:blipFill>
          <a:blip r:embed="rId4"/>
          <a:srcRect t="4571"/>
          <a:stretch/>
        </p:blipFill>
        <p:spPr>
          <a:xfrm>
            <a:off x="2994709" y="5060731"/>
            <a:ext cx="5887272" cy="1390916"/>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r>
              <a:rPr lang="en-IN" sz="2800" dirty="0"/>
              <a:t>This project ensures </a:t>
            </a:r>
            <a:r>
              <a:rPr lang="en-IN" sz="2800" b="1" dirty="0"/>
              <a:t>secure, undetectable data hiding</a:t>
            </a:r>
            <a:r>
              <a:rPr lang="en-IN" sz="2800" dirty="0"/>
              <a:t> using </a:t>
            </a:r>
            <a:r>
              <a:rPr lang="en-IN" sz="2800" b="1" dirty="0"/>
              <a:t>encryption (AES-256) and advanced steganography (LSB, DCT, DWT)</a:t>
            </a:r>
            <a:r>
              <a:rPr lang="en-IN" sz="2800" dirty="0"/>
              <a:t>. It enhances </a:t>
            </a:r>
            <a:r>
              <a:rPr lang="en-IN" sz="2800" b="1" dirty="0"/>
              <a:t>privacy and security</a:t>
            </a:r>
            <a:r>
              <a:rPr lang="en-IN" sz="2800" dirty="0"/>
              <a:t> for </a:t>
            </a:r>
            <a:r>
              <a:rPr lang="en-IN" sz="2800" b="1" dirty="0"/>
              <a:t>cybersecurity, intelligence, and journalism</a:t>
            </a:r>
            <a:r>
              <a:rPr lang="en-IN" sz="2800" dirty="0"/>
              <a:t>. Future upgrades may include </a:t>
            </a:r>
            <a:r>
              <a:rPr lang="en-IN" sz="2800" b="1" dirty="0"/>
              <a:t>AI and blockchain integration</a:t>
            </a:r>
            <a:r>
              <a:rPr lang="en-IN" sz="2800" dirty="0"/>
              <a:t> for improved protection.</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https://github.com/Bachira-8/SteganoProject.git</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107</TotalTime>
  <Words>431</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Dhruv Vasava</cp:lastModifiedBy>
  <cp:revision>26</cp:revision>
  <dcterms:created xsi:type="dcterms:W3CDTF">2021-05-26T16:50:10Z</dcterms:created>
  <dcterms:modified xsi:type="dcterms:W3CDTF">2025-02-19T12:02:09Z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