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1" r:id="rId3"/>
    <p:sldId id="304" r:id="rId4"/>
    <p:sldId id="305" r:id="rId5"/>
    <p:sldId id="306" r:id="rId6"/>
    <p:sldId id="307" r:id="rId7"/>
    <p:sldId id="309" r:id="rId8"/>
    <p:sldId id="311" r:id="rId9"/>
    <p:sldId id="322" r:id="rId10"/>
    <p:sldId id="314" r:id="rId11"/>
    <p:sldId id="315" r:id="rId12"/>
    <p:sldId id="316" r:id="rId13"/>
    <p:sldId id="318" r:id="rId14"/>
    <p:sldId id="319" r:id="rId15"/>
    <p:sldId id="323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75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754AD-7086-4A31-866A-E85A645EE72C}">
  <a:tblStyle styleId="{32F754AD-7086-4A31-866A-E85A645EE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6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7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5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8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7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08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7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3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5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7664a20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7664a20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7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7664a20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7664a20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4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3" r:id="rId8"/>
    <p:sldLayoutId id="2147483667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Logistik Dan Bisnis Internasional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 BERBASIS DATA UNTUK MEMPREDIKSI GAJI BERDASARKAN FAKTOR-FAKTOR SPESIFIK DENGAN PENDEKATAN </a:t>
            </a:r>
            <a:r>
              <a:rPr lang="en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Yang Digunakan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6992-754C-D602-6906-0A797321D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55" t="41612" r="20568" b="25038"/>
          <a:stretch/>
        </p:blipFill>
        <p:spPr>
          <a:xfrm>
            <a:off x="796983" y="1631372"/>
            <a:ext cx="755003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Penelitian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7277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Pada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,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diantaranya</a:t>
            </a:r>
            <a:r>
              <a:rPr lang="en-US" sz="1700" dirty="0"/>
              <a:t> </a:t>
            </a:r>
            <a:r>
              <a:rPr lang="en-US" sz="1700" dirty="0" err="1"/>
              <a:t>umur</a:t>
            </a:r>
            <a:r>
              <a:rPr lang="en-US" sz="1700" dirty="0"/>
              <a:t>, job level, </a:t>
            </a:r>
            <a:r>
              <a:rPr lang="en-US" sz="1700" dirty="0" err="1"/>
              <a:t>pengalaman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, masa </a:t>
            </a:r>
            <a:r>
              <a:rPr lang="en-US" sz="1700" dirty="0" err="1"/>
              <a:t>bakti</a:t>
            </a:r>
            <a:r>
              <a:rPr lang="en-US" sz="1700" dirty="0"/>
              <a:t>.</a:t>
            </a:r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96243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Belum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mengintegrasikan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machine learning </a:t>
            </a:r>
            <a:r>
              <a:rPr lang="en-US" sz="1700" dirty="0" err="1"/>
              <a:t>divisualisasikan</a:t>
            </a:r>
            <a:r>
              <a:rPr lang="en-US" sz="1700" dirty="0"/>
              <a:t> pada framework Django.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Dikarenakan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faktor</a:t>
            </a:r>
            <a:r>
              <a:rPr lang="en-US" sz="1700" dirty="0"/>
              <a:t> yang </a:t>
            </a:r>
            <a:r>
              <a:rPr lang="en-US" sz="1700" dirty="0" err="1"/>
              <a:t>dianalisis</a:t>
            </a:r>
            <a:r>
              <a:rPr lang="en-US" sz="1700" dirty="0"/>
              <a:t> </a:t>
            </a:r>
            <a:r>
              <a:rPr lang="en-US" sz="1700" dirty="0" err="1"/>
              <a:t>memerlukan</a:t>
            </a:r>
            <a:r>
              <a:rPr lang="en-US" sz="1700" dirty="0"/>
              <a:t> model machine learning yang </a:t>
            </a:r>
            <a:r>
              <a:rPr lang="en-US" sz="1700" dirty="0" err="1"/>
              <a:t>handal</a:t>
            </a:r>
            <a:r>
              <a:rPr lang="en-US" sz="1700" dirty="0"/>
              <a:t> (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tinggi</a:t>
            </a:r>
            <a:r>
              <a:rPr lang="en-US" sz="1700" dirty="0"/>
              <a:t> dan </a:t>
            </a:r>
            <a:r>
              <a:rPr lang="en-US" sz="1700" dirty="0" err="1"/>
              <a:t>evaluasi</a:t>
            </a:r>
            <a:r>
              <a:rPr lang="en-US" sz="1700" dirty="0"/>
              <a:t> model </a:t>
            </a:r>
            <a:r>
              <a:rPr lang="en-US" sz="1700" dirty="0" err="1"/>
              <a:t>baik</a:t>
            </a:r>
            <a:r>
              <a:rPr lang="en-US" sz="1700" dirty="0"/>
              <a:t>)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465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Metodologi Penelitian</a:t>
            </a:r>
            <a:endParaRPr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620A5-CC4C-BBA4-DE86-68EBC13C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1206500"/>
            <a:ext cx="4302010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EDAFA3-1D56-30BC-7EC7-A4BD4825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0" y="1082750"/>
            <a:ext cx="3235791" cy="38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Capaian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63084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Keluaran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berupa</a:t>
            </a:r>
            <a:r>
              <a:rPr lang="en-US" sz="1700" dirty="0"/>
              <a:t> </a:t>
            </a:r>
            <a:r>
              <a:rPr lang="en-US" sz="1700" dirty="0" err="1"/>
              <a:t>artikel</a:t>
            </a:r>
            <a:r>
              <a:rPr lang="en-US" sz="1700" dirty="0"/>
              <a:t> </a:t>
            </a:r>
            <a:r>
              <a:rPr lang="en-US" sz="1700" dirty="0" err="1"/>
              <a:t>jurnal</a:t>
            </a:r>
            <a:r>
              <a:rPr lang="en-US" sz="1700" dirty="0"/>
              <a:t> </a:t>
            </a:r>
            <a:r>
              <a:rPr lang="en-US" sz="1700" dirty="0" err="1"/>
              <a:t>nasional</a:t>
            </a:r>
            <a:r>
              <a:rPr lang="en-US" sz="1700" dirty="0"/>
              <a:t> SINTA 3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diterima</a:t>
            </a:r>
            <a:endParaRPr lang="en-US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833917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Buku</a:t>
            </a:r>
            <a:r>
              <a:rPr lang="en-US" sz="1700" dirty="0"/>
              <a:t> dan HAKI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terbit</a:t>
            </a:r>
            <a:r>
              <a:rPr lang="en-US" sz="1700" dirty="0"/>
              <a:t> ISBN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 err="1"/>
              <a:t>Hasilnya</a:t>
            </a:r>
            <a:r>
              <a:rPr lang="en-US" sz="1700" dirty="0"/>
              <a:t>:  </a:t>
            </a:r>
            <a:r>
              <a:rPr lang="en-US" sz="1700" dirty="0" err="1"/>
              <a:t>Korelasi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independent </a:t>
            </a:r>
            <a:r>
              <a:rPr lang="en-US" sz="1700" dirty="0" err="1"/>
              <a:t>signifikan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en-US" sz="1700" dirty="0" err="1"/>
              <a:t>dependen</a:t>
            </a:r>
            <a:r>
              <a:rPr lang="en-US" sz="1700" dirty="0"/>
              <a:t>. Model machine learning multivariate linear regression </a:t>
            </a:r>
            <a:r>
              <a:rPr lang="en-US" sz="1700" dirty="0" err="1"/>
              <a:t>mendapatkan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sebesar</a:t>
            </a:r>
            <a:r>
              <a:rPr lang="en-US" sz="1700" dirty="0"/>
              <a:t> 90.9%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memenuhi</a:t>
            </a:r>
            <a:r>
              <a:rPr lang="en-US" sz="1700" dirty="0"/>
              <a:t> uji </a:t>
            </a:r>
            <a:r>
              <a:rPr lang="en-US" sz="1700" dirty="0" err="1"/>
              <a:t>asumsi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0419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dan Saran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7F80-4BD8-7D35-1C00-F745CC8F74C0}"/>
              </a:ext>
            </a:extLst>
          </p:cNvPr>
          <p:cNvSpPr txBox="1"/>
          <p:nvPr/>
        </p:nvSpPr>
        <p:spPr>
          <a:xfrm>
            <a:off x="129998" y="1593463"/>
            <a:ext cx="4946497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hasi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pada model OLS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didapatkan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0,909.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merupakan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sehingga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dikatakan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US" sz="1250" i="1" spc="-5" dirty="0">
                <a:effectLst/>
                <a:latin typeface="+mj-lt"/>
                <a:ea typeface="SimSun" panose="02010600030101010101" pitchFamily="2" charset="-122"/>
              </a:rPr>
              <a:t>machine learning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berperforma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. 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uji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validitas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menunjukkan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bahwa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MonthlyIncome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dipengaruhi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oleh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faktor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independen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(Age,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YearsAtCompany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)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atau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90,9%. </a:t>
            </a:r>
            <a:endParaRPr lang="en-ID" sz="1250" spc="-5" dirty="0">
              <a:effectLst/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Visualisasi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data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dari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hasil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digunakan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menjadi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bentuk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berbasis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web base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menggunakan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framework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Django.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, admin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melakukan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mudah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cepat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en-ID" sz="1250" dirty="0">
              <a:effectLst/>
              <a:latin typeface="+mj-lt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ID" sz="12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0627B-650A-3A93-9BFF-D872A95167F8}"/>
              </a:ext>
            </a:extLst>
          </p:cNvPr>
          <p:cNvSpPr txBox="1"/>
          <p:nvPr/>
        </p:nvSpPr>
        <p:spPr>
          <a:xfrm>
            <a:off x="5076495" y="1593463"/>
            <a:ext cx="375583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terhindar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outlier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over fitting</a:t>
            </a: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memberikan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rekomendasi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apa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saja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dominan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optimum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menggabungkan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machine learning dan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algoritma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optimasi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Perlu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pengkajian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secara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komperehensif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mempelajari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sebelum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disebut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hyper parameter tunning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bertujuan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mendapatkan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endParaRPr lang="en-ID" sz="125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CAB82-455B-81A3-72C3-C4AAD440503E}"/>
              </a:ext>
            </a:extLst>
          </p:cNvPr>
          <p:cNvSpPr txBox="1"/>
          <p:nvPr/>
        </p:nvSpPr>
        <p:spPr>
          <a:xfrm>
            <a:off x="774480" y="1069730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Kesimpulan 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4CE1-9E85-9474-185A-E6FF7316569A}"/>
              </a:ext>
            </a:extLst>
          </p:cNvPr>
          <p:cNvSpPr txBox="1"/>
          <p:nvPr/>
        </p:nvSpPr>
        <p:spPr>
          <a:xfrm>
            <a:off x="5238749" y="1071468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Saran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299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49E-D006-EADB-D21B-3E1173D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F8408-FE73-6921-456E-175657FE9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680" y="2817663"/>
            <a:ext cx="4000639" cy="6201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99030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 OF RESEARCH</a:t>
            </a:r>
            <a:endParaRPr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title" idx="4294967295"/>
          </p:nvPr>
        </p:nvSpPr>
        <p:spPr>
          <a:xfrm>
            <a:off x="694009" y="3173977"/>
            <a:ext cx="649650" cy="564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5AE80-4F25-FB79-F54C-C5EBF6EF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52400"/>
            <a:ext cx="4360244" cy="4247962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Latar</a:t>
            </a:r>
            <a:r>
              <a:rPr lang="en-US" sz="1700" dirty="0"/>
              <a:t> </a:t>
            </a:r>
            <a:r>
              <a:rPr lang="en-US" sz="1700" dirty="0" err="1"/>
              <a:t>Belakang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Identifikasi</a:t>
            </a:r>
            <a:r>
              <a:rPr lang="en-US" sz="1700" dirty="0"/>
              <a:t> </a:t>
            </a:r>
            <a:r>
              <a:rPr lang="en-US" sz="1700" dirty="0" err="1"/>
              <a:t>Masalah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Tujuan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Manfaat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Rancangan</a:t>
            </a:r>
            <a:r>
              <a:rPr lang="en-US" sz="1700" dirty="0"/>
              <a:t> </a:t>
            </a:r>
            <a:r>
              <a:rPr lang="en-US" sz="1700" dirty="0" err="1"/>
              <a:t>Hipotesis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State Of The Art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Taksonomi</a:t>
            </a:r>
            <a:r>
              <a:rPr lang="en-US" sz="1700" dirty="0"/>
              <a:t> Literature Review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Dataset Yang </a:t>
            </a:r>
            <a:r>
              <a:rPr lang="en-US" sz="1700" dirty="0" err="1"/>
              <a:t>Digunakan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GAP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Metodologi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Hasil </a:t>
            </a:r>
            <a:r>
              <a:rPr lang="en-US" sz="1700" dirty="0" err="1"/>
              <a:t>Capaian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Kesimpulan dan Saran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4374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393700" y="1412750"/>
            <a:ext cx="8072825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Penentuan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adalah</a:t>
            </a:r>
            <a:r>
              <a:rPr lang="en-ID" sz="1500" dirty="0">
                <a:solidFill>
                  <a:schemeClr val="tx1"/>
                </a:solidFill>
              </a:rPr>
              <a:t> salah </a:t>
            </a:r>
            <a:r>
              <a:rPr lang="en-ID" sz="1500" dirty="0" err="1">
                <a:solidFill>
                  <a:schemeClr val="tx1"/>
                </a:solidFill>
              </a:rPr>
              <a:t>satu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berpengaruh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internal </a:t>
            </a:r>
            <a:r>
              <a:rPr lang="en-ID" sz="1500" dirty="0" err="1">
                <a:solidFill>
                  <a:schemeClr val="tx1"/>
                </a:solidFill>
              </a:rPr>
              <a:t>terhadap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kemajuan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Namun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perkembangan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belum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memliki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suatu</a:t>
            </a:r>
            <a:r>
              <a:rPr lang="en-ID" sz="1500" dirty="0">
                <a:solidFill>
                  <a:schemeClr val="tx1"/>
                </a:solidFill>
              </a:rPr>
              <a:t> media </a:t>
            </a:r>
            <a:r>
              <a:rPr lang="en-ID" sz="1500" dirty="0" err="1">
                <a:solidFill>
                  <a:schemeClr val="tx1"/>
                </a:solidFill>
              </a:rPr>
              <a:t>keputusan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melakukan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Oleh </a:t>
            </a:r>
            <a:r>
              <a:rPr lang="en-ID" sz="1500" dirty="0" err="1">
                <a:solidFill>
                  <a:schemeClr val="tx1"/>
                </a:solidFill>
              </a:rPr>
              <a:t>karena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itu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dibutuhkan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Hasil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pendekatan</a:t>
            </a:r>
            <a:r>
              <a:rPr lang="en-ID" sz="1500" dirty="0">
                <a:solidFill>
                  <a:schemeClr val="tx1"/>
                </a:solidFill>
              </a:rPr>
              <a:t> machine learning </a:t>
            </a:r>
            <a:r>
              <a:rPr lang="en-ID" sz="1500" dirty="0" err="1">
                <a:solidFill>
                  <a:schemeClr val="tx1"/>
                </a:solidFill>
              </a:rPr>
              <a:t>diintegrasikan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framework Django.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Pentingnya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tidak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hanya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penetapan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saja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tetapi</a:t>
            </a:r>
            <a:r>
              <a:rPr lang="en-ID" sz="1500" dirty="0">
                <a:solidFill>
                  <a:schemeClr val="tx1"/>
                </a:solidFill>
              </a:rPr>
              <a:t> juga </a:t>
            </a:r>
            <a:r>
              <a:rPr lang="en-ID" sz="1500" dirty="0" err="1">
                <a:solidFill>
                  <a:schemeClr val="tx1"/>
                </a:solidFill>
              </a:rPr>
              <a:t>menjadi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terkait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penggajian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umum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dimasa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datang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Urgensi</a:t>
            </a:r>
            <a:r>
              <a:rPr lang="en-ID" sz="1500" dirty="0">
                <a:solidFill>
                  <a:schemeClr val="tx1"/>
                </a:solidFill>
              </a:rPr>
              <a:t> pada </a:t>
            </a:r>
            <a:r>
              <a:rPr lang="en-ID" sz="1500" dirty="0" err="1">
                <a:solidFill>
                  <a:schemeClr val="tx1"/>
                </a:solidFill>
              </a:rPr>
              <a:t>penelitian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dibuat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dapat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digunakan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sebagai</a:t>
            </a:r>
            <a:r>
              <a:rPr lang="en-ID" sz="1500" dirty="0">
                <a:solidFill>
                  <a:schemeClr val="tx1"/>
                </a:solidFill>
              </a:rPr>
              <a:t> tools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menentukan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5838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karakterisik</a:t>
            </a:r>
            <a:r>
              <a:rPr lang="en-US" sz="1700" dirty="0"/>
              <a:t> dan </a:t>
            </a:r>
            <a:r>
              <a:rPr lang="en-US" sz="1700" dirty="0" err="1"/>
              <a:t>korelasi</a:t>
            </a:r>
            <a:r>
              <a:rPr lang="en-US" sz="1700" dirty="0"/>
              <a:t> data </a:t>
            </a:r>
            <a:r>
              <a:rPr lang="en-US" sz="1700" dirty="0" err="1"/>
              <a:t>terkait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54874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membuat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data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mempertimbangkan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merancang</a:t>
            </a:r>
            <a:r>
              <a:rPr lang="en-US" sz="1700" dirty="0"/>
              <a:t> framework yang </a:t>
            </a:r>
            <a:r>
              <a:rPr lang="en-US" sz="1700" dirty="0" err="1"/>
              <a:t>dinamis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?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5541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608100" y="1071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data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608100" y="2075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pendekatan</a:t>
            </a:r>
            <a:r>
              <a:rPr lang="en-US" sz="1700" dirty="0"/>
              <a:t> machine learning </a:t>
            </a:r>
            <a:r>
              <a:rPr lang="en-US" sz="1700" dirty="0" err="1"/>
              <a:t>yaitu</a:t>
            </a:r>
            <a:r>
              <a:rPr lang="en-US" sz="1700" dirty="0"/>
              <a:t> model multivariate linier regression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parameter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ID" sz="1700" dirty="0" err="1"/>
              <a:t>umur</a:t>
            </a:r>
            <a:r>
              <a:rPr lang="en-ID" sz="1700" dirty="0"/>
              <a:t>, job level, total lama </a:t>
            </a:r>
            <a:r>
              <a:rPr lang="en-ID" sz="1700" dirty="0" err="1"/>
              <a:t>bekerja</a:t>
            </a:r>
            <a:r>
              <a:rPr lang="en-ID" sz="1700" dirty="0"/>
              <a:t>, masa </a:t>
            </a:r>
            <a:r>
              <a:rPr lang="en-ID" sz="1700" dirty="0" err="1"/>
              <a:t>bakti</a:t>
            </a:r>
            <a:r>
              <a:rPr lang="en-ID" sz="1700" dirty="0"/>
              <a:t>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608100" y="37582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Menggunakan</a:t>
            </a:r>
            <a:r>
              <a:rPr lang="en-US" sz="1700" dirty="0"/>
              <a:t> framework Django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menyajikan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512000" y="1143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512000" y="2166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512000" y="38903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512000" y="2166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512000" y="1136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512000" y="38902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512000" y="1254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512000" y="2276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512000" y="40007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902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798600" y="1833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Merekomendasikan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798600" y="2837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700" dirty="0" err="1"/>
              <a:t>Membuat</a:t>
            </a:r>
            <a:r>
              <a:rPr lang="en-US" sz="1700" dirty="0"/>
              <a:t> </a:t>
            </a:r>
            <a:r>
              <a:rPr lang="en-US" sz="1700" dirty="0" err="1"/>
              <a:t>tampilan</a:t>
            </a:r>
            <a:r>
              <a:rPr lang="en-US" sz="1700" dirty="0"/>
              <a:t> framework agar </a:t>
            </a:r>
            <a:r>
              <a:rPr lang="en-US" sz="1700" dirty="0" err="1"/>
              <a:t>mudah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02500" y="1905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02500" y="2928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02500" y="2928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02500" y="1898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02500" y="2016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02500" y="3038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8627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Rancangan Hipotesis Penelitian</a:t>
            </a:r>
            <a:endParaRPr dirty="0"/>
          </a:p>
        </p:txBody>
      </p:sp>
      <p:sp>
        <p:nvSpPr>
          <p:cNvPr id="640" name="Google Shape;640;p50"/>
          <p:cNvSpPr txBox="1"/>
          <p:nvPr/>
        </p:nvSpPr>
        <p:spPr>
          <a:xfrm>
            <a:off x="1548656" y="2327758"/>
            <a:ext cx="7117362" cy="3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en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Tidak ada korelasi faktor-faktor spesifik untuk menentukan gaji karyawan</a:t>
            </a:r>
            <a:endParaRPr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424597" y="1447746"/>
            <a:ext cx="3368086" cy="27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Hipotesis penelitian/kerja: </a:t>
            </a:r>
            <a:endParaRPr sz="1800" b="1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3FDF4-4E7A-5DAF-3402-613C51D05428}"/>
              </a:ext>
            </a:extLst>
          </p:cNvPr>
          <p:cNvSpPr txBox="1"/>
          <p:nvPr/>
        </p:nvSpPr>
        <p:spPr>
          <a:xfrm>
            <a:off x="1548656" y="3259239"/>
            <a:ext cx="6957568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latin typeface="Montserrat"/>
              </a:rPr>
              <a:t>H1</a:t>
            </a:r>
            <a:r>
              <a:rPr lang="en-ID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: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spesifik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mempunyai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korelasi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positif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berpotensi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menjadi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utama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menentukan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gaji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karyawan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.</a:t>
            </a:r>
          </a:p>
        </p:txBody>
      </p:sp>
      <p:sp>
        <p:nvSpPr>
          <p:cNvPr id="8" name="Google Shape;279;p35">
            <a:extLst>
              <a:ext uri="{FF2B5EF4-FFF2-40B4-BE49-F238E27FC236}">
                <a16:creationId xmlns:a16="http://schemas.microsoft.com/office/drawing/2014/main" id="{696811B5-6CB4-CC01-1CBB-33A50DDC6415}"/>
              </a:ext>
            </a:extLst>
          </p:cNvPr>
          <p:cNvSpPr/>
          <p:nvPr/>
        </p:nvSpPr>
        <p:spPr>
          <a:xfrm>
            <a:off x="595143" y="3041212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0;p35">
            <a:extLst>
              <a:ext uri="{FF2B5EF4-FFF2-40B4-BE49-F238E27FC236}">
                <a16:creationId xmlns:a16="http://schemas.microsoft.com/office/drawing/2014/main" id="{0B80E504-33E2-6037-49E2-94ADC6A59EA8}"/>
              </a:ext>
            </a:extLst>
          </p:cNvPr>
          <p:cNvSpPr/>
          <p:nvPr/>
        </p:nvSpPr>
        <p:spPr>
          <a:xfrm>
            <a:off x="595143" y="201144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2;p35">
            <a:extLst>
              <a:ext uri="{FF2B5EF4-FFF2-40B4-BE49-F238E27FC236}">
                <a16:creationId xmlns:a16="http://schemas.microsoft.com/office/drawing/2014/main" id="{77CCDB79-C962-10F7-D6C1-47988E709911}"/>
              </a:ext>
            </a:extLst>
          </p:cNvPr>
          <p:cNvSpPr txBox="1">
            <a:spLocks/>
          </p:cNvSpPr>
          <p:nvPr/>
        </p:nvSpPr>
        <p:spPr>
          <a:xfrm>
            <a:off x="595143" y="2128720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1" name="Google Shape;283;p35">
            <a:extLst>
              <a:ext uri="{FF2B5EF4-FFF2-40B4-BE49-F238E27FC236}">
                <a16:creationId xmlns:a16="http://schemas.microsoft.com/office/drawing/2014/main" id="{251EBEC4-B1AA-9891-B7E4-2C52487C8E56}"/>
              </a:ext>
            </a:extLst>
          </p:cNvPr>
          <p:cNvSpPr txBox="1">
            <a:spLocks/>
          </p:cNvSpPr>
          <p:nvPr/>
        </p:nvSpPr>
        <p:spPr>
          <a:xfrm>
            <a:off x="595143" y="315162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08298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B522213-B90B-13C0-3C1C-77A844CD5F78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6591300" cy="255587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JURNAL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SEBUTKAN METODE DALAM PENELITIAN DALAM PREDIKSI DAN REGRESI, AMBIL YG AKURASI DAN EVALUASI PALING BAIK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UNTUK MEMPREDIKSI GAJI KARYAWAN PERLU MENYEDILIKI FAKTOR-FAKTOR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KARENA FAKTOR2 TSB SIGNIFIKAN BERKOLERASI KUAT DGN GAJI, MAKA PERLU MENGGUNAKAN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PENDEKATAN ML DGN MENGGUNAKAN  MULTIVARIATE LINEAR REGRESSION SEBAGAI SOLUSI UNTUK MEMPREDIKSI GAJI KARYAWAN BERDASARKAN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Django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56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5;p43">
            <a:extLst>
              <a:ext uri="{FF2B5EF4-FFF2-40B4-BE49-F238E27FC236}">
                <a16:creationId xmlns:a16="http://schemas.microsoft.com/office/drawing/2014/main" id="{D342D5C0-88BA-DCA1-A8AD-4CEB6D9CBE53}"/>
              </a:ext>
            </a:extLst>
          </p:cNvPr>
          <p:cNvSpPr txBox="1">
            <a:spLocks/>
          </p:cNvSpPr>
          <p:nvPr/>
        </p:nvSpPr>
        <p:spPr>
          <a:xfrm>
            <a:off x="904939" y="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000" b="1" dirty="0" err="1">
                <a:solidFill>
                  <a:srgbClr val="75C4C0"/>
                </a:solidFill>
                <a:latin typeface="Montserrat"/>
                <a:sym typeface="Montserrat"/>
              </a:rPr>
              <a:t>Taksonomi</a:t>
            </a:r>
            <a:r>
              <a:rPr lang="en-ID" sz="3000" b="1" dirty="0">
                <a:solidFill>
                  <a:srgbClr val="75C4C0"/>
                </a:solidFill>
                <a:latin typeface="Montserrat"/>
                <a:sym typeface="Montserrat"/>
              </a:rPr>
              <a:t> Literature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8E6AB-8DBF-33B3-1F68-BAFA0C3230EF}"/>
              </a:ext>
            </a:extLst>
          </p:cNvPr>
          <p:cNvSpPr/>
          <p:nvPr/>
        </p:nvSpPr>
        <p:spPr>
          <a:xfrm>
            <a:off x="173420" y="740979"/>
            <a:ext cx="2798380" cy="4169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D6DA6-1BE3-3154-1DE9-79DCE6B5D654}"/>
              </a:ext>
            </a:extLst>
          </p:cNvPr>
          <p:cNvSpPr/>
          <p:nvPr/>
        </p:nvSpPr>
        <p:spPr>
          <a:xfrm>
            <a:off x="3172810" y="740979"/>
            <a:ext cx="2798380" cy="4169979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34D8F-DC64-49BF-151D-53B4A9D9F6FF}"/>
              </a:ext>
            </a:extLst>
          </p:cNvPr>
          <p:cNvSpPr/>
          <p:nvPr/>
        </p:nvSpPr>
        <p:spPr>
          <a:xfrm>
            <a:off x="6172200" y="740979"/>
            <a:ext cx="2798380" cy="41699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1E859-AB97-80C4-03CA-E5FA16B88783}"/>
              </a:ext>
            </a:extLst>
          </p:cNvPr>
          <p:cNvSpPr/>
          <p:nvPr/>
        </p:nvSpPr>
        <p:spPr>
          <a:xfrm>
            <a:off x="26013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BE5F3-14A9-FDF2-4308-92A9DB8746E2}"/>
              </a:ext>
            </a:extLst>
          </p:cNvPr>
          <p:cNvSpPr/>
          <p:nvPr/>
        </p:nvSpPr>
        <p:spPr>
          <a:xfrm>
            <a:off x="325952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ISU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BE693-5CF3-E66C-6F70-F01F04F96513}"/>
              </a:ext>
            </a:extLst>
          </p:cNvPr>
          <p:cNvSpPr/>
          <p:nvPr/>
        </p:nvSpPr>
        <p:spPr>
          <a:xfrm>
            <a:off x="625891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METODE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4A5E6-C835-5939-0805-235F652275DD}"/>
              </a:ext>
            </a:extLst>
          </p:cNvPr>
          <p:cNvSpPr/>
          <p:nvPr/>
        </p:nvSpPr>
        <p:spPr>
          <a:xfrm>
            <a:off x="3549649" y="3138731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Visualisasi</a:t>
            </a:r>
            <a:r>
              <a:rPr lang="en-US" dirty="0"/>
              <a:t> Framework Django</a:t>
            </a:r>
          </a:p>
          <a:p>
            <a:pPr algn="ctr"/>
            <a:r>
              <a:rPr lang="en-US" dirty="0"/>
              <a:t>[28 - 31]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8733D-405D-D2AF-10BB-BB4BEE7961E7}"/>
              </a:ext>
            </a:extLst>
          </p:cNvPr>
          <p:cNvSpPr/>
          <p:nvPr/>
        </p:nvSpPr>
        <p:spPr>
          <a:xfrm>
            <a:off x="3549649" y="200476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pPr algn="ctr"/>
            <a:r>
              <a:rPr lang="en-US" dirty="0"/>
              <a:t>[12 - 27]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1DAE7-7FB3-A29A-D0C8-5E812494E6BE}"/>
              </a:ext>
            </a:extLst>
          </p:cNvPr>
          <p:cNvSpPr/>
          <p:nvPr/>
        </p:nvSpPr>
        <p:spPr>
          <a:xfrm>
            <a:off x="6549039" y="162580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[12, 15, 17-30]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A4847-00D8-64A1-F5B4-D9EF563BAA86}"/>
              </a:ext>
            </a:extLst>
          </p:cNvPr>
          <p:cNvSpPr/>
          <p:nvPr/>
        </p:nvSpPr>
        <p:spPr>
          <a:xfrm>
            <a:off x="6549039" y="2552689"/>
            <a:ext cx="204470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Statistika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[13 – 14, 16]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08019-BE16-9938-9870-C1F4CF94DE12}"/>
              </a:ext>
            </a:extLst>
          </p:cNvPr>
          <p:cNvSpPr/>
          <p:nvPr/>
        </p:nvSpPr>
        <p:spPr>
          <a:xfrm>
            <a:off x="6549039" y="3466547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[31]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3AEF2-15B6-EDBA-E541-941AB3BB3761}"/>
              </a:ext>
            </a:extLst>
          </p:cNvPr>
          <p:cNvCxnSpPr>
            <a:cxnSpLocks/>
          </p:cNvCxnSpPr>
          <p:nvPr/>
        </p:nvCxnSpPr>
        <p:spPr>
          <a:xfrm>
            <a:off x="3416300" y="25526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D7083-F658-3973-7A33-471BA12E2A7F}"/>
              </a:ext>
            </a:extLst>
          </p:cNvPr>
          <p:cNvCxnSpPr>
            <a:cxnSpLocks/>
          </p:cNvCxnSpPr>
          <p:nvPr/>
        </p:nvCxnSpPr>
        <p:spPr>
          <a:xfrm>
            <a:off x="3403600" y="38353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5DD74F-6B6D-E57C-7884-8AA3EF4D0D78}"/>
              </a:ext>
            </a:extLst>
          </p:cNvPr>
          <p:cNvCxnSpPr>
            <a:cxnSpLocks/>
          </p:cNvCxnSpPr>
          <p:nvPr/>
        </p:nvCxnSpPr>
        <p:spPr>
          <a:xfrm>
            <a:off x="6400800" y="222564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9A0100-3FDF-07FB-FAF2-FD64E73CA438}"/>
              </a:ext>
            </a:extLst>
          </p:cNvPr>
          <p:cNvCxnSpPr>
            <a:cxnSpLocks/>
          </p:cNvCxnSpPr>
          <p:nvPr/>
        </p:nvCxnSpPr>
        <p:spPr>
          <a:xfrm>
            <a:off x="6400800" y="3138731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F8565-39E6-21C1-2EE6-BDDCD9E5F929}"/>
              </a:ext>
            </a:extLst>
          </p:cNvPr>
          <p:cNvCxnSpPr>
            <a:cxnSpLocks/>
          </p:cNvCxnSpPr>
          <p:nvPr/>
        </p:nvCxnSpPr>
        <p:spPr>
          <a:xfrm>
            <a:off x="6400800" y="402534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3C19BB-005D-8D0D-ECCF-9B996310FD6B}"/>
              </a:ext>
            </a:extLst>
          </p:cNvPr>
          <p:cNvCxnSpPr/>
          <p:nvPr/>
        </p:nvCxnSpPr>
        <p:spPr>
          <a:xfrm flipV="1">
            <a:off x="5740400" y="2225649"/>
            <a:ext cx="660400" cy="32704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1BCA55-0C0B-6D26-0D88-88F24A387321}"/>
              </a:ext>
            </a:extLst>
          </p:cNvPr>
          <p:cNvCxnSpPr>
            <a:cxnSpLocks/>
          </p:cNvCxnSpPr>
          <p:nvPr/>
        </p:nvCxnSpPr>
        <p:spPr>
          <a:xfrm>
            <a:off x="5745574" y="2552689"/>
            <a:ext cx="655226" cy="57280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5E03F6-1999-9122-A0F1-7767364DC31A}"/>
              </a:ext>
            </a:extLst>
          </p:cNvPr>
          <p:cNvCxnSpPr>
            <a:cxnSpLocks/>
          </p:cNvCxnSpPr>
          <p:nvPr/>
        </p:nvCxnSpPr>
        <p:spPr>
          <a:xfrm>
            <a:off x="5753100" y="2552688"/>
            <a:ext cx="652874" cy="147265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2181E1-2CFC-1FB5-1E0B-3A5A4D044AE9}"/>
              </a:ext>
            </a:extLst>
          </p:cNvPr>
          <p:cNvCxnSpPr>
            <a:cxnSpLocks/>
          </p:cNvCxnSpPr>
          <p:nvPr/>
        </p:nvCxnSpPr>
        <p:spPr>
          <a:xfrm flipV="1">
            <a:off x="5724129" y="2238360"/>
            <a:ext cx="676671" cy="159702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C824C7-3D8F-6B8D-9A19-C6A578D7B004}"/>
              </a:ext>
            </a:extLst>
          </p:cNvPr>
          <p:cNvCxnSpPr>
            <a:cxnSpLocks/>
          </p:cNvCxnSpPr>
          <p:nvPr/>
        </p:nvCxnSpPr>
        <p:spPr>
          <a:xfrm>
            <a:off x="5724129" y="3824515"/>
            <a:ext cx="692942" cy="200831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1710-4397-75D9-8418-3E3A350B0FA5}"/>
              </a:ext>
            </a:extLst>
          </p:cNvPr>
          <p:cNvSpPr/>
          <p:nvPr/>
        </p:nvSpPr>
        <p:spPr>
          <a:xfrm>
            <a:off x="454531" y="1467154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Perusahaan Lain</a:t>
            </a:r>
          </a:p>
          <a:p>
            <a:pPr algn="ctr"/>
            <a:r>
              <a:rPr lang="en-US" dirty="0"/>
              <a:t>[31]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3100EE-1F7E-1AB1-7F06-764A06D941AB}"/>
              </a:ext>
            </a:extLst>
          </p:cNvPr>
          <p:cNvSpPr/>
          <p:nvPr/>
        </p:nvSpPr>
        <p:spPr>
          <a:xfrm>
            <a:off x="485665" y="226254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Usia</a:t>
            </a:r>
            <a:endParaRPr lang="en-US" dirty="0"/>
          </a:p>
          <a:p>
            <a:pPr algn="ctr"/>
            <a:r>
              <a:rPr lang="en-US" dirty="0"/>
              <a:t>[32]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70E6AC-8E03-4E79-3EED-3DD486E8621B}"/>
              </a:ext>
            </a:extLst>
          </p:cNvPr>
          <p:cNvSpPr/>
          <p:nvPr/>
        </p:nvSpPr>
        <p:spPr>
          <a:xfrm>
            <a:off x="468114" y="2981760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Rata-rata </a:t>
            </a:r>
            <a:r>
              <a:rPr lang="en-US" dirty="0" err="1"/>
              <a:t>Gaji</a:t>
            </a:r>
            <a:endParaRPr lang="en-US" dirty="0"/>
          </a:p>
          <a:p>
            <a:pPr algn="ctr"/>
            <a:r>
              <a:rPr lang="en-US" dirty="0"/>
              <a:t>[31, 34]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34B0E-3BB1-0A14-DB16-52E5384AB33D}"/>
              </a:ext>
            </a:extLst>
          </p:cNvPr>
          <p:cNvSpPr/>
          <p:nvPr/>
        </p:nvSpPr>
        <p:spPr>
          <a:xfrm>
            <a:off x="468114" y="390409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Masa </a:t>
            </a:r>
            <a:r>
              <a:rPr lang="en-US" dirty="0" err="1"/>
              <a:t>Bakti</a:t>
            </a:r>
            <a:r>
              <a:rPr lang="en-US" dirty="0"/>
              <a:t> Di Perusahaan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36DB7-9615-ECDB-F8D3-9CE96FDE016C}"/>
              </a:ext>
            </a:extLst>
          </p:cNvPr>
          <p:cNvCxnSpPr>
            <a:cxnSpLocks/>
          </p:cNvCxnSpPr>
          <p:nvPr/>
        </p:nvCxnSpPr>
        <p:spPr>
          <a:xfrm>
            <a:off x="404209" y="2170140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02455E-A904-12BB-BCB8-4329E718547A}"/>
              </a:ext>
            </a:extLst>
          </p:cNvPr>
          <p:cNvCxnSpPr>
            <a:cxnSpLocks/>
          </p:cNvCxnSpPr>
          <p:nvPr/>
        </p:nvCxnSpPr>
        <p:spPr>
          <a:xfrm>
            <a:off x="404209" y="285986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B1F97-31C4-B359-ACE9-59454B87E735}"/>
              </a:ext>
            </a:extLst>
          </p:cNvPr>
          <p:cNvCxnSpPr>
            <a:cxnSpLocks/>
          </p:cNvCxnSpPr>
          <p:nvPr/>
        </p:nvCxnSpPr>
        <p:spPr>
          <a:xfrm>
            <a:off x="404209" y="360347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D45A8B-CEF9-211C-6832-5B6375367B7A}"/>
              </a:ext>
            </a:extLst>
          </p:cNvPr>
          <p:cNvCxnSpPr>
            <a:cxnSpLocks/>
          </p:cNvCxnSpPr>
          <p:nvPr/>
        </p:nvCxnSpPr>
        <p:spPr>
          <a:xfrm>
            <a:off x="404209" y="458356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A93332-C01C-2F6B-FD2F-7EA9FDA84871}"/>
              </a:ext>
            </a:extLst>
          </p:cNvPr>
          <p:cNvCxnSpPr>
            <a:cxnSpLocks/>
          </p:cNvCxnSpPr>
          <p:nvPr/>
        </p:nvCxnSpPr>
        <p:spPr>
          <a:xfrm>
            <a:off x="2707531" y="2181015"/>
            <a:ext cx="708769" cy="351458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9B12-3F8D-0B6D-532A-DCA79EE3AE73}"/>
              </a:ext>
            </a:extLst>
          </p:cNvPr>
          <p:cNvCxnSpPr>
            <a:cxnSpLocks/>
          </p:cNvCxnSpPr>
          <p:nvPr/>
        </p:nvCxnSpPr>
        <p:spPr>
          <a:xfrm flipV="1">
            <a:off x="2721067" y="2532473"/>
            <a:ext cx="695233" cy="33558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2B6DF5-0A72-F62C-089D-C727E4962A9B}"/>
              </a:ext>
            </a:extLst>
          </p:cNvPr>
          <p:cNvCxnSpPr>
            <a:cxnSpLocks/>
          </p:cNvCxnSpPr>
          <p:nvPr/>
        </p:nvCxnSpPr>
        <p:spPr>
          <a:xfrm flipV="1">
            <a:off x="2741009" y="2540658"/>
            <a:ext cx="675291" cy="1062815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E3433B-9206-4328-65CB-E625C1533451}"/>
              </a:ext>
            </a:extLst>
          </p:cNvPr>
          <p:cNvCxnSpPr>
            <a:cxnSpLocks/>
          </p:cNvCxnSpPr>
          <p:nvPr/>
        </p:nvCxnSpPr>
        <p:spPr>
          <a:xfrm flipV="1">
            <a:off x="2734660" y="2538926"/>
            <a:ext cx="681640" cy="2044637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7369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782</Words>
  <Application>Microsoft Office PowerPoint</Application>
  <PresentationFormat>On-screen Show (16:9)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Montserrat</vt:lpstr>
      <vt:lpstr>Arial</vt:lpstr>
      <vt:lpstr>Livine Meeting by Slidesgo</vt:lpstr>
      <vt:lpstr>PEMODELAN BERBASIS DATA UNTUK MEMPREDIKSI GAJI BERDASARKAN FAKTOR-FAKTOR SPESIFIK DENGAN PENDEKATAN MACHINE LEARNING</vt:lpstr>
      <vt:lpstr>FORM OF RESEARCH</vt:lpstr>
      <vt:lpstr>Latar Belakang</vt:lpstr>
      <vt:lpstr>Identifikasi Masalah</vt:lpstr>
      <vt:lpstr>Tujuan</vt:lpstr>
      <vt:lpstr>Manfaat</vt:lpstr>
      <vt:lpstr>Rancangan Hipotesis Penelitian</vt:lpstr>
      <vt:lpstr>State Of The Art</vt:lpstr>
      <vt:lpstr>PowerPoint Presentation</vt:lpstr>
      <vt:lpstr>Dataset Yang Digunakan</vt:lpstr>
      <vt:lpstr>GAP Penelitian</vt:lpstr>
      <vt:lpstr>Metodologi Penelitian</vt:lpstr>
      <vt:lpstr>Hasil Capaian</vt:lpstr>
      <vt:lpstr>Kesimpulan dan Saran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BERBASIS DATA UNTUK MEMPREDIKSI GAJI BERDASARKAN FAKTOR-FAKTOR SPESIFIK DENGAN PENDEKATAN MACHINE LEARNING</dc:title>
  <cp:lastModifiedBy>Nurtri Ramadhanti</cp:lastModifiedBy>
  <cp:revision>16</cp:revision>
  <dcterms:modified xsi:type="dcterms:W3CDTF">2022-07-16T11:43:05Z</dcterms:modified>
</cp:coreProperties>
</file>