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63" r:id="rId7"/>
    <p:sldId id="259" r:id="rId8"/>
    <p:sldId id="261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4817-C5B9-CF2D-C7AB-FF32EE26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EDE3C-22B3-9CF5-6D38-E8C8E19A6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3E030-47CD-3A40-7DCF-6196F4AF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1D912-5D9D-EF8E-62F4-E58DB332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10F1-E7C8-FC9A-1249-A5920406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261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2B5-E761-DC6E-EB05-53EE1325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7B92A-C7E3-72B5-841A-9CF5D206E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8CC9-1C98-7098-9DF5-187631DCA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2954-4953-7049-D96D-C343C628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CB0D-17B1-745E-EA9E-0186254D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107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6D9B9-2F31-D125-5530-36F0BA99C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9610B-2407-762A-AA5D-2B17095C2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F5C7-E3D1-F45E-F5EE-027B98D7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A597-161C-0608-4953-5766136E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8CB5-A1FC-BBDB-2110-CFB54AB8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14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FC40-72A5-3DAD-76CE-2B0E14B3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E740-16B8-531C-811E-0719AE1D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33C9-36BD-BABC-83F1-B7636590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0F3B8-5498-404F-ADFF-CF7517EB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94BD-051C-793E-29F2-4B06DB29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85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0D9D-F9D7-D260-1257-B7E9AF12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0418E-628C-BB3D-3E96-FE7AF59D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1FC8F-1035-B1F9-C9C6-A4706A18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95AB7-293E-D0D2-E06A-AF7CFCB4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7853-5F38-1ED8-ACEF-8507F64B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74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DDED-E243-BAAA-2E24-4E496860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9621-8B8A-183E-9EC7-F081CF0AC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D518D-B3E4-669A-7EC8-F3E15D751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DB016-096F-FBA1-9A94-1F421584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E466-C2BE-7DA3-9FC8-5C189038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33909-2ED1-8EC9-90FB-B8560CF1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701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C1A7-764C-3CA8-75C0-CA72B109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FD1A9-289F-AAB2-78AE-93F2EB786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05190-AEC5-076B-E33F-B4C88A3C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B03CE-83A0-3C99-C3FC-28261B8A9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53396-A62F-C44E-8136-01FDE3401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762E0-25EC-6F91-F6F1-AB11E505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1FAD0-D076-AF9D-4A9B-04C13F99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8C8AC9-022B-2A09-E3BA-9C7A70C7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449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F70E-71DF-FFAB-2BF5-6EAAF0B9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CF874-3E3B-AC84-F3CD-9468D333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B15DE-2317-586B-B0CF-48D3CA91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D5A53-3CF4-77C4-D7C1-B56B5950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065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D5D31-6D82-2D87-6DC8-80BBD57A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9C547-C666-08E3-F366-C2FF8912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51401-9B9C-A1A3-5C82-4B9D8D72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803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4EF7-8A28-1B1A-3E29-A2704B1E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0F0A-730F-6576-B3B6-0B9E3342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3F9D5-7937-AB89-6CEB-67A2B0A24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16B6-8A1D-0002-AE93-30091CAB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74D0-B957-017D-6578-A0A5CEE7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D1F7-638D-0436-E2C2-284E82F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39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1547-8667-0662-81C2-480CD6A1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1EB3B-6F4A-0F0D-98EA-B02AD364C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8DF34-8B39-5159-6989-FCEE6A84B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5EA3B-FD86-9F58-848B-3E39F881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EDC42-4C68-E1E1-5F56-D6008633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10F3-7703-BBE7-F19A-9A9F5CEC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52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0D20A-E1D3-D509-5E22-8856E816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2036-982A-C3E3-DE35-27978CED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FC12-CE58-9976-408C-6DCD1FC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170F8-E1E9-4B6E-86F9-A71EB38292AC}" type="datetimeFigureOut">
              <a:rPr lang="en-ID" smtClean="0"/>
              <a:t>04/07/2022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C7F67-0D71-2A4A-898F-1EC35748C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D65D-D9E5-0D9F-521E-7925F6B26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4265C-D91F-452E-BB94-64E9B290D2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17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26AC-0A9C-5D15-CADE-C908B1146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 BERBASIS DATA UNTUK MEMPREDIKSI GAJI BERDASARKAN FAKTOR-FAKTOR SPESIFIK DENGAN PENDEKATAN </a:t>
            </a:r>
            <a:r>
              <a:rPr lang="en-ID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endParaRPr lang="en-ID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4C87-7B43-DE3F-C9D7-2345C11D9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1913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4586-6D4F-093C-8397-02E2A78E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B9E-0021-301D-4C18-FECE80B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endParaRPr lang="en-US" dirty="0"/>
          </a:p>
          <a:p>
            <a:r>
              <a:rPr lang="en-US" dirty="0" err="1"/>
              <a:t>Dapet</a:t>
            </a:r>
            <a:r>
              <a:rPr lang="en-US" dirty="0"/>
              <a:t> </a:t>
            </a:r>
            <a:r>
              <a:rPr lang="en-US" dirty="0" err="1"/>
              <a:t>darimana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apa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Direktur</a:t>
            </a:r>
            <a:r>
              <a:rPr lang="en-US" dirty="0"/>
              <a:t>, w </a:t>
            </a:r>
            <a:r>
              <a:rPr lang="en-US" dirty="0" err="1"/>
              <a:t>direktur</a:t>
            </a:r>
            <a:r>
              <a:rPr lang="en-US" dirty="0"/>
              <a:t>, </a:t>
            </a:r>
            <a:r>
              <a:rPr lang="en-US" dirty="0" err="1"/>
              <a:t>manajer</a:t>
            </a:r>
            <a:r>
              <a:rPr lang="en-US" dirty="0"/>
              <a:t> senior, </a:t>
            </a:r>
            <a:r>
              <a:rPr lang="en-US" dirty="0" err="1"/>
              <a:t>kepala</a:t>
            </a:r>
            <a:r>
              <a:rPr lang="en-US" dirty="0"/>
              <a:t> divisi, staff </a:t>
            </a:r>
            <a:r>
              <a:rPr lang="en-US"/>
              <a:t>pegawai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54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4586-6D4F-093C-8397-02E2A78E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B9E-0021-301D-4C18-FECE80B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Pada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faktor-faktor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umur</a:t>
            </a:r>
            <a:r>
              <a:rPr lang="en-US" dirty="0"/>
              <a:t>, job level,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, masa </a:t>
            </a:r>
            <a:r>
              <a:rPr lang="en-US" dirty="0" err="1"/>
              <a:t>bakti</a:t>
            </a:r>
            <a:r>
              <a:rPr lang="en-US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Belum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machine learning </a:t>
            </a:r>
            <a:r>
              <a:rPr lang="en-US" dirty="0" err="1"/>
              <a:t>divisualisasikan</a:t>
            </a:r>
            <a:r>
              <a:rPr lang="en-US" dirty="0"/>
              <a:t> pada framework Django.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Dikarenakan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yang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model machine learning yang </a:t>
            </a:r>
            <a:r>
              <a:rPr lang="en-US" dirty="0" err="1"/>
              <a:t>handal</a:t>
            </a:r>
            <a:r>
              <a:rPr lang="en-US" dirty="0"/>
              <a:t> (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dan </a:t>
            </a:r>
            <a:r>
              <a:rPr lang="en-US" dirty="0" err="1"/>
              <a:t>evaluasi</a:t>
            </a:r>
            <a:r>
              <a:rPr lang="en-US" dirty="0"/>
              <a:t> model </a:t>
            </a:r>
            <a:r>
              <a:rPr lang="en-US" dirty="0" err="1"/>
              <a:t>baik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166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32B-4618-1D5E-DA81-82205875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Metodologi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AB18-77BD-1701-DF6F-C3FDA28D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8ED10-2B38-D4D1-ADD0-E163CEA03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4190"/>
            <a:ext cx="5400040" cy="471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AE815-31A3-8575-EB77-070B06B9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4" y="1242577"/>
            <a:ext cx="4483151" cy="537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CB65-5B1D-F2AD-113F-359993E5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Capaian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48F3-0D85-03E3-1E51-58658A609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Keluaran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penelitian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berupa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artikel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jurnal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nasional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SINTA 3 yang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diterima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Buku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dan HAKI yang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sudah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terbit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ISBN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Hasilnya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: 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Korelasi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independent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signifikan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terhadap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dependen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 Model </a:t>
            </a:r>
            <a:r>
              <a:rPr lang="en-US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machine learning multivariate linear regression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mendapatkan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hasil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sebesar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90.9%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memenuhi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uji </a:t>
            </a:r>
            <a:r>
              <a:rPr lang="en-US" sz="2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asumsi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0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66A6-9067-B2D4-EBBB-5E9D56A6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 dan Saran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12FF-DFC2-0061-659A-0CCC9F33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0569"/>
          </a:xfrm>
        </p:spPr>
        <p:txBody>
          <a:bodyPr>
            <a:normAutofit lnSpcReduction="10000"/>
          </a:bodyPr>
          <a:lstStyle/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Berdasarkan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pada model OLS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didapatkan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nilai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sebesar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0,909.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tersebut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merupakan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nilai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baik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sehingga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dikatakan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</a:t>
            </a:r>
            <a:r>
              <a:rPr lang="en-US" sz="2000" i="1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machine learning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berperforma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baik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memprediksi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gaji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 </a:t>
            </a:r>
            <a:endParaRPr lang="en-US" sz="20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Berdasarkan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uji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validitas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nilai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akurasi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0,909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menunjukkan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bahwa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MonthlyIncome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dipengaruhi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oleh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faktor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independen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(Age,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YearsAtCompany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)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sebesar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0,909 </a:t>
            </a:r>
            <a:r>
              <a:rPr lang="en-US" sz="2000" spc="-5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atau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90,9%. </a:t>
            </a:r>
            <a:endParaRPr lang="en-ID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Visualisasi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data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dari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hasil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model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prediksi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gaji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karyawan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digunakan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menjadi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bentuk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aplikasi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berbasis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web base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menggunakan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framework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Django.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aplikasi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tersebut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admin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melakukan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prediksi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gaji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karyawan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mudah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dan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A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cepat</a:t>
            </a:r>
            <a:r>
              <a:rPr lang="en-A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ID" sz="3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F21589-85BA-CB77-80A5-8B00FD97B8BA}"/>
              </a:ext>
            </a:extLst>
          </p:cNvPr>
          <p:cNvSpPr txBox="1">
            <a:spLocks/>
          </p:cNvSpPr>
          <p:nvPr/>
        </p:nvSpPr>
        <p:spPr>
          <a:xfrm>
            <a:off x="744793" y="4321278"/>
            <a:ext cx="10515600" cy="2500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Diharapkan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model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dibangun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terhindar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dari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outlier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dan 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over fitting</a:t>
            </a: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Diharapkan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model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dibangun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dapat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memberikan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rekomendasi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apa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saja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dominan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dan optimum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memprediksi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gaji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dengan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menggabungkan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machine learning dan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algoritma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optimasi</a:t>
            </a:r>
            <a:endParaRPr lang="en-US" sz="2000" spc="-5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Perlu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pengkajian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secara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komperehensif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mempelajari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sebelum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pemodelan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disebut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i="1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hyper parameter tunning 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bertujuan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mendapatkan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variabel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yang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baik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untuk</a:t>
            </a:r>
            <a:r>
              <a:rPr lang="en-US" sz="2000" spc="-5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ea typeface="SimSun" panose="02010600030101010101" pitchFamily="2" charset="-122"/>
              </a:rPr>
              <a:t>pemodelan</a:t>
            </a:r>
            <a:endParaRPr lang="en-ID" sz="3200" i="1" dirty="0"/>
          </a:p>
        </p:txBody>
      </p:sp>
    </p:spTree>
    <p:extLst>
      <p:ext uri="{BB962C8B-B14F-4D97-AF65-F5344CB8AC3E}">
        <p14:creationId xmlns:p14="http://schemas.microsoft.com/office/powerpoint/2010/main" val="387309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26AC-0A9C-5D15-CADE-C908B1146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 PENELITIAN</a:t>
            </a:r>
            <a:endParaRPr lang="en-ID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4C87-7B43-DE3F-C9D7-2345C11D9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584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CD0-C359-632F-E592-01BA08E8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4116-19EB-8144-6648-23EB8733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Penentuan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adalah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salah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berpengaruh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internal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kemajuan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Namun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perkembangan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perusahaan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belum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memliki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media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keputusan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berdasarkan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faktor-faktor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spesifik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Oleh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Hasil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gaji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pendekatan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machine learning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diintegrasikan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framework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Django.</a:t>
            </a:r>
            <a:endParaRPr lang="en-ID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penetapan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penggajian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dimasa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datang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Urgensi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pada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penelitian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pemodelan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tools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menentukan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gaji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karyawan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8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E474-11C1-180A-FEA6-BD6675C3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2C42-F958-D82B-122F-976F95AF5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koelasi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mempertimbangkan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yang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0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7321-0F06-636D-B4F2-33808CB5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3B2D-2088-609E-6610-C7A77117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3129833"/>
          </a:xfrm>
        </p:spPr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pendekatan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linier regression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job level, total lama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bekerja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masa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bakti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Django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menyajikan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352187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7321-0F06-636D-B4F2-33808CB5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3B2D-2088-609E-6610-C7A77117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Merekomendasikan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kualitas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tampilan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agar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realtime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270413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20CD-B3D3-52BD-DFCF-B06FC2D2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Rancangan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Hipotesis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Penelitian</a:t>
            </a:r>
            <a:endParaRPr lang="en-ID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3A96-1861-0308-83D3-04660414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Hipotesis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penelitian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D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  <a:tabLst>
                <a:tab pos="180340" algn="l"/>
              </a:tabLst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D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D" sz="20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: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spesifik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korelasi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positif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berpotensi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faktor-faktor</a:t>
            </a:r>
            <a:r>
              <a:rPr lang="en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gaji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karyawan</a:t>
            </a:r>
            <a:r>
              <a:rPr lang="en-ID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53944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702A-2D45-232B-CA39-DFC4D36EC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3375-A69A-8762-D001-9BCA7FAE9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JURNAL</a:t>
            </a:r>
          </a:p>
          <a:p>
            <a:endParaRPr lang="en-US" dirty="0"/>
          </a:p>
          <a:p>
            <a:r>
              <a:rPr lang="en-US" dirty="0"/>
              <a:t>SEBUTKAN METODE DALAM PENELITIAN DALAM PREDIKSI DAN REGRESI, AMBIL YG AKURASI DAN EVALUASI PALING BAIK</a:t>
            </a:r>
          </a:p>
          <a:p>
            <a:r>
              <a:rPr lang="en-US" dirty="0"/>
              <a:t>MODEL UNTUK MEMPREDIKSI GAJI KARYAWAN PERLU MENYEDILIKI FAKTOR-FAKTOR SPESIFIK</a:t>
            </a:r>
          </a:p>
          <a:p>
            <a:r>
              <a:rPr lang="en-US" dirty="0"/>
              <a:t>KARENA FAKTOR2 TSB SIGNIFIKAN BERKOLERASI KUAT DGN GAJI, MAKA PERLU MENGGUNAKAN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r>
              <a:rPr lang="en-US" dirty="0"/>
              <a:t>PENDEKATAN ML DGN MENGGUNAKAN  MULTIVARIATE LINEAR REGRESSION SEBAGAI SOLUSI UNTUK MEMPREDIKSI GAJI KARYAWAN BERDASARKAN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framework Django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254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4586-6D4F-093C-8397-02E2A78E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Taksonomi</a:t>
            </a:r>
            <a:r>
              <a:rPr lang="en-US" dirty="0"/>
              <a:t> Literature Review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5B9E-0021-301D-4C18-FECE80B05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Isu</a:t>
            </a:r>
            <a:r>
              <a:rPr lang="en-US" dirty="0"/>
              <a:t> = </a:t>
            </a:r>
            <a:r>
              <a:rPr lang="en-US" dirty="0" err="1"/>
              <a:t>Prediksi</a:t>
            </a:r>
            <a:r>
              <a:rPr lang="en-US" dirty="0"/>
              <a:t>, framework,</a:t>
            </a:r>
          </a:p>
          <a:p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taksonomi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, dan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kesimpulan</a:t>
            </a:r>
            <a:endParaRPr lang="en-US" dirty="0"/>
          </a:p>
          <a:p>
            <a:r>
              <a:rPr lang="en-US" dirty="0" err="1"/>
              <a:t>Mengambil</a:t>
            </a:r>
            <a:r>
              <a:rPr lang="en-US" dirty="0"/>
              <a:t> paper yang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pada </a:t>
            </a:r>
            <a:r>
              <a:rPr lang="en-US" dirty="0" err="1"/>
              <a:t>laporan</a:t>
            </a:r>
            <a:endParaRPr lang="en-US" dirty="0"/>
          </a:p>
          <a:p>
            <a:r>
              <a:rPr lang="en-US" dirty="0" err="1"/>
              <a:t>Membandingkan</a:t>
            </a:r>
            <a:r>
              <a:rPr lang="en-US" dirty="0"/>
              <a:t> paper</a:t>
            </a:r>
          </a:p>
          <a:p>
            <a:r>
              <a:rPr lang="en-US" dirty="0" err="1"/>
              <a:t>Evaluasi</a:t>
            </a:r>
            <a:r>
              <a:rPr lang="en-US" dirty="0"/>
              <a:t> model,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.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. (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desc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) (MAPE, MAE, RSME)</a:t>
            </a:r>
          </a:p>
          <a:p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studinya</a:t>
            </a:r>
            <a:r>
              <a:rPr lang="en-US" dirty="0"/>
              <a:t>, </a:t>
            </a:r>
            <a:r>
              <a:rPr lang="en-US" dirty="0" err="1"/>
              <a:t>pakainya</a:t>
            </a:r>
            <a:r>
              <a:rPr lang="en-US" dirty="0"/>
              <a:t> yang mana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/>
              <a:t>Dari 20 paper mana yang paling </a:t>
            </a:r>
            <a:r>
              <a:rPr lang="en-US" dirty="0" err="1"/>
              <a:t>mendekati</a:t>
            </a:r>
            <a:endParaRPr lang="en-US" dirty="0"/>
          </a:p>
          <a:p>
            <a:r>
              <a:rPr lang="en-US" dirty="0" err="1"/>
              <a:t>Teori</a:t>
            </a:r>
            <a:r>
              <a:rPr lang="en-US" dirty="0"/>
              <a:t> yang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  <a:p>
            <a:r>
              <a:rPr lang="en-US" dirty="0"/>
              <a:t>Dari 2 </a:t>
            </a:r>
            <a:r>
              <a:rPr lang="en-US" dirty="0" err="1"/>
              <a:t>isu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paper,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grafik</a:t>
            </a:r>
            <a:endParaRPr lang="en-US" dirty="0"/>
          </a:p>
          <a:p>
            <a:r>
              <a:rPr lang="en-US" dirty="0" err="1"/>
              <a:t>Metodenya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juga</a:t>
            </a:r>
          </a:p>
          <a:p>
            <a:r>
              <a:rPr lang="en-US" dirty="0" err="1"/>
              <a:t>Klasifikasi</a:t>
            </a:r>
            <a:r>
              <a:rPr lang="en-US" dirty="0"/>
              <a:t> dataset (</a:t>
            </a:r>
            <a:r>
              <a:rPr lang="en-US" dirty="0" err="1"/>
              <a:t>pegawai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)\</a:t>
            </a:r>
          </a:p>
          <a:p>
            <a:r>
              <a:rPr lang="en-US" dirty="0"/>
              <a:t>Cari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review paper yang paling </a:t>
            </a:r>
            <a:r>
              <a:rPr lang="en-US" dirty="0" err="1"/>
              <a:t>terdekat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8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733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PEMODELAN BERBASIS DATA UNTUK MEMPREDIKSI GAJI BERDASARKAN FAKTOR-FAKTOR SPESIFIK DENGAN PENDEKATAN MACHINE LEARNING</vt:lpstr>
      <vt:lpstr>AGENDA PENELITIAN</vt:lpstr>
      <vt:lpstr>Latar Belakang</vt:lpstr>
      <vt:lpstr>Identifikasi Masalah</vt:lpstr>
      <vt:lpstr>Tujuan</vt:lpstr>
      <vt:lpstr>Manfaat</vt:lpstr>
      <vt:lpstr>Rancangan Hipotesis Penelitian</vt:lpstr>
      <vt:lpstr>State Of The Art</vt:lpstr>
      <vt:lpstr>Taksonomi Literature Review</vt:lpstr>
      <vt:lpstr>Dataset Yang Digunakan</vt:lpstr>
      <vt:lpstr>GAP Penelitian</vt:lpstr>
      <vt:lpstr>Metodologi Penelitian</vt:lpstr>
      <vt:lpstr>Hasil Capaian</vt:lpstr>
      <vt:lpstr>Kesimpulan dan Saran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BERBASIS DATA UNTUK MEMPREDIKSI GAJI BERDASARKAN FAKTOR-FAKTOR SPESIFIK DENGAN PENDEKATAN MACHINE LEARNING</dc:title>
  <dc:creator>Nurtri Ramadhanti</dc:creator>
  <cp:lastModifiedBy>Nurtri Ramadhanti</cp:lastModifiedBy>
  <cp:revision>8</cp:revision>
  <dcterms:created xsi:type="dcterms:W3CDTF">2022-06-30T09:30:27Z</dcterms:created>
  <dcterms:modified xsi:type="dcterms:W3CDTF">2022-07-04T11:37:08Z</dcterms:modified>
</cp:coreProperties>
</file>