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256" r:id="rId2"/>
    <p:sldId id="301" r:id="rId3"/>
    <p:sldId id="304" r:id="rId4"/>
    <p:sldId id="305" r:id="rId5"/>
    <p:sldId id="306" r:id="rId6"/>
    <p:sldId id="307" r:id="rId7"/>
    <p:sldId id="309" r:id="rId8"/>
    <p:sldId id="311" r:id="rId9"/>
    <p:sldId id="322" r:id="rId10"/>
    <p:sldId id="314" r:id="rId11"/>
    <p:sldId id="315" r:id="rId12"/>
    <p:sldId id="316" r:id="rId13"/>
    <p:sldId id="318" r:id="rId14"/>
    <p:sldId id="319" r:id="rId15"/>
    <p:sldId id="323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00"/>
    <a:srgbClr val="75C4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F754AD-7086-4A31-866A-E85A645EE72C}">
  <a:tblStyle styleId="{32F754AD-7086-4A31-866A-E85A645EE7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0cb23979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0cb23979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266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872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80cb239799_2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80cb239799_2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254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582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0cb23979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0cb23979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17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7664a20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7664a20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1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087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607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253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87664a200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87664a200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5153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87664a208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87664a2081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876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7664a208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7664a208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1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845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">
    <p:bg>
      <p:bgPr>
        <a:solidFill>
          <a:schemeClr val="accent2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10800000">
            <a:off x="7843922" y="-1058801"/>
            <a:ext cx="2481900" cy="24819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 rot="4458820">
            <a:off x="-1488663" y="4124021"/>
            <a:ext cx="2387832" cy="2387832"/>
          </a:xfrm>
          <a:prstGeom prst="blockArc">
            <a:avLst>
              <a:gd name="adj1" fmla="val 12582103"/>
              <a:gd name="adj2" fmla="val 16685375"/>
              <a:gd name="adj3" fmla="val 10255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909825" y="1507250"/>
            <a:ext cx="7315200" cy="33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963450" y="1133350"/>
            <a:ext cx="72171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301363" y="4271528"/>
            <a:ext cx="1705500" cy="1705500"/>
          </a:xfrm>
          <a:prstGeom prst="blockArc">
            <a:avLst>
              <a:gd name="adj1" fmla="val 10676778"/>
              <a:gd name="adj2" fmla="val 16322302"/>
              <a:gd name="adj3" fmla="val 11982"/>
            </a:avLst>
          </a:prstGeom>
          <a:solidFill>
            <a:srgbClr val="BDC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 rot="5400000">
            <a:off x="-1062873" y="-1049951"/>
            <a:ext cx="1957800" cy="1957800"/>
          </a:xfrm>
          <a:prstGeom prst="blockArc">
            <a:avLst>
              <a:gd name="adj1" fmla="val 16339879"/>
              <a:gd name="adj2" fmla="val 21412310"/>
              <a:gd name="adj3" fmla="val 1204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086359" y="2562701"/>
            <a:ext cx="3552000" cy="15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2" name="Google Shape;62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33325" y="4230575"/>
            <a:ext cx="53772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/>
          <p:nvPr/>
        </p:nvSpPr>
        <p:spPr>
          <a:xfrm>
            <a:off x="-76800" y="-76500"/>
            <a:ext cx="4638900" cy="52773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7"/>
          <p:cNvSpPr/>
          <p:nvPr/>
        </p:nvSpPr>
        <p:spPr>
          <a:xfrm rot="10800000">
            <a:off x="735300" y="724075"/>
            <a:ext cx="3241500" cy="39459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750000" y="717175"/>
            <a:ext cx="3226800" cy="3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5909000" y="5999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17"/>
          <p:cNvSpPr txBox="1">
            <a:spLocks noGrp="1"/>
          </p:cNvSpPr>
          <p:nvPr>
            <p:ph type="subTitle" idx="2"/>
          </p:nvPr>
        </p:nvSpPr>
        <p:spPr>
          <a:xfrm>
            <a:off x="5909000" y="10353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subTitle" idx="3"/>
          </p:nvPr>
        </p:nvSpPr>
        <p:spPr>
          <a:xfrm>
            <a:off x="5909000" y="202852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4"/>
          </p:nvPr>
        </p:nvSpPr>
        <p:spPr>
          <a:xfrm>
            <a:off x="5909000" y="24450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subTitle" idx="5"/>
          </p:nvPr>
        </p:nvSpPr>
        <p:spPr>
          <a:xfrm>
            <a:off x="5909000" y="34570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6"/>
          </p:nvPr>
        </p:nvSpPr>
        <p:spPr>
          <a:xfrm>
            <a:off x="5909000" y="38547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831900" y="717175"/>
            <a:ext cx="3144900" cy="3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_1_1">
    <p:bg>
      <p:bgPr>
        <a:noFill/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-154350" y="236675"/>
            <a:ext cx="9452700" cy="661500"/>
          </a:xfrm>
          <a:prstGeom prst="rect">
            <a:avLst/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21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63" r:id="rId8"/>
    <p:sldLayoutId id="2147483667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Universitas Logistik Dan Bisnis Internasional</a:t>
            </a:r>
            <a:endParaRPr dirty="0"/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PEMODELAN BERBASIS DATA UNTUK MEMPREDIKSI GAJI BERDASARKAN FAKTOR-FAKTOR SPESIFIK DENGAN PENDEKATAN </a:t>
            </a:r>
            <a:r>
              <a:rPr lang="en-ID" sz="24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Yang Digunakan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46992-754C-D602-6906-0A797321D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455" t="41612" r="20568" b="25038"/>
          <a:stretch/>
        </p:blipFill>
        <p:spPr>
          <a:xfrm>
            <a:off x="796983" y="1631372"/>
            <a:ext cx="7550033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85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GAP Penelitian</a:t>
            </a:r>
            <a:endParaRPr dirty="0"/>
          </a:p>
        </p:txBody>
      </p:sp>
      <p:sp>
        <p:nvSpPr>
          <p:cNvPr id="7" name="Google Shape;270;p35">
            <a:extLst>
              <a:ext uri="{FF2B5EF4-FFF2-40B4-BE49-F238E27FC236}">
                <a16:creationId xmlns:a16="http://schemas.microsoft.com/office/drawing/2014/main" id="{34E923F9-EA5D-48A5-279A-DA3221E5D726}"/>
              </a:ext>
            </a:extLst>
          </p:cNvPr>
          <p:cNvSpPr txBox="1">
            <a:spLocks/>
          </p:cNvSpPr>
          <p:nvPr/>
        </p:nvSpPr>
        <p:spPr>
          <a:xfrm>
            <a:off x="1883100" y="1572773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700" dirty="0"/>
              <a:t>Pada </a:t>
            </a:r>
            <a:r>
              <a:rPr lang="en-US" sz="1700" dirty="0" err="1"/>
              <a:t>penelitian</a:t>
            </a:r>
            <a:r>
              <a:rPr lang="en-US" sz="1700" dirty="0"/>
              <a:t> </a:t>
            </a:r>
            <a:r>
              <a:rPr lang="en-US" sz="1700" dirty="0" err="1"/>
              <a:t>sebelumnya</a:t>
            </a:r>
            <a:r>
              <a:rPr lang="en-US" sz="1700" dirty="0"/>
              <a:t>,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memprediksi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belum</a:t>
            </a:r>
            <a:r>
              <a:rPr lang="en-US" sz="1700" dirty="0"/>
              <a:t> </a:t>
            </a:r>
            <a:r>
              <a:rPr lang="en-US" sz="1700" dirty="0" err="1"/>
              <a:t>banyak</a:t>
            </a:r>
            <a:r>
              <a:rPr lang="en-US" sz="1700" dirty="0"/>
              <a:t> </a:t>
            </a:r>
            <a:r>
              <a:rPr lang="en-US" sz="1700" dirty="0" err="1"/>
              <a:t>menggunakan</a:t>
            </a:r>
            <a:r>
              <a:rPr lang="en-US" sz="1700" dirty="0"/>
              <a:t> </a:t>
            </a:r>
            <a:r>
              <a:rPr lang="en-US" sz="1700" dirty="0" err="1"/>
              <a:t>faktor-faktor</a:t>
            </a:r>
            <a:r>
              <a:rPr lang="en-US" sz="1700" dirty="0"/>
              <a:t> </a:t>
            </a:r>
            <a:r>
              <a:rPr lang="en-US" sz="1700" dirty="0" err="1"/>
              <a:t>spesifik</a:t>
            </a:r>
            <a:r>
              <a:rPr lang="en-US" sz="1700" dirty="0"/>
              <a:t> </a:t>
            </a:r>
            <a:r>
              <a:rPr lang="en-US" sz="1700" dirty="0" err="1"/>
              <a:t>diantaranya</a:t>
            </a:r>
            <a:r>
              <a:rPr lang="en-US" sz="1700" dirty="0"/>
              <a:t> </a:t>
            </a:r>
            <a:r>
              <a:rPr lang="en-US" sz="1700" dirty="0" err="1"/>
              <a:t>umur</a:t>
            </a:r>
            <a:r>
              <a:rPr lang="en-US" sz="1700" dirty="0"/>
              <a:t>, job level, </a:t>
            </a:r>
            <a:r>
              <a:rPr lang="en-US" sz="1700" dirty="0" err="1"/>
              <a:t>pengalaman</a:t>
            </a:r>
            <a:r>
              <a:rPr lang="en-US" sz="1700" dirty="0"/>
              <a:t> </a:t>
            </a:r>
            <a:r>
              <a:rPr lang="en-US" sz="1700" dirty="0" err="1"/>
              <a:t>kerja</a:t>
            </a:r>
            <a:r>
              <a:rPr lang="en-US" sz="1700" dirty="0"/>
              <a:t>, masa </a:t>
            </a:r>
            <a:r>
              <a:rPr lang="en-US" sz="1700" dirty="0" err="1"/>
              <a:t>bakti</a:t>
            </a:r>
            <a:r>
              <a:rPr lang="en-US" sz="1700" dirty="0"/>
              <a:t>.</a:t>
            </a:r>
          </a:p>
        </p:txBody>
      </p:sp>
      <p:sp>
        <p:nvSpPr>
          <p:cNvPr id="9" name="Google Shape;272;p35">
            <a:extLst>
              <a:ext uri="{FF2B5EF4-FFF2-40B4-BE49-F238E27FC236}">
                <a16:creationId xmlns:a16="http://schemas.microsoft.com/office/drawing/2014/main" id="{8FFC66EF-6589-F1FF-7419-056BE0FEB97C}"/>
              </a:ext>
            </a:extLst>
          </p:cNvPr>
          <p:cNvSpPr txBox="1">
            <a:spLocks/>
          </p:cNvSpPr>
          <p:nvPr/>
        </p:nvSpPr>
        <p:spPr>
          <a:xfrm>
            <a:off x="1883100" y="2596243"/>
            <a:ext cx="6473900" cy="528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700" dirty="0"/>
              <a:t>Belum </a:t>
            </a:r>
            <a:r>
              <a:rPr lang="en-US" sz="1700" dirty="0" err="1"/>
              <a:t>ada</a:t>
            </a:r>
            <a:r>
              <a:rPr lang="en-US" sz="1700" dirty="0"/>
              <a:t> </a:t>
            </a:r>
            <a:r>
              <a:rPr lang="en-US" sz="1700" dirty="0" err="1"/>
              <a:t>mengintegrasikan</a:t>
            </a:r>
            <a:r>
              <a:rPr lang="en-US" sz="1700" dirty="0"/>
              <a:t> </a:t>
            </a:r>
            <a:r>
              <a:rPr lang="en-US" sz="1700" dirty="0" err="1"/>
              <a:t>secara</a:t>
            </a:r>
            <a:r>
              <a:rPr lang="en-US" sz="1700" dirty="0"/>
              <a:t> </a:t>
            </a:r>
            <a:r>
              <a:rPr lang="en-US" sz="1700" dirty="0" err="1"/>
              <a:t>realtime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pemodelan</a:t>
            </a:r>
            <a:r>
              <a:rPr lang="en-US" sz="1700" dirty="0"/>
              <a:t> </a:t>
            </a:r>
            <a:r>
              <a:rPr lang="en-US" sz="1700" dirty="0" err="1"/>
              <a:t>menggunakan</a:t>
            </a:r>
            <a:r>
              <a:rPr lang="en-US" sz="1700" dirty="0"/>
              <a:t> machine learning </a:t>
            </a:r>
            <a:r>
              <a:rPr lang="en-US" sz="1700" dirty="0" err="1"/>
              <a:t>divisualisasikan</a:t>
            </a:r>
            <a:r>
              <a:rPr lang="en-US" sz="1700" dirty="0"/>
              <a:t> pada framework Django.</a:t>
            </a:r>
          </a:p>
        </p:txBody>
      </p:sp>
      <p:sp>
        <p:nvSpPr>
          <p:cNvPr id="11" name="Google Shape;274;p35">
            <a:extLst>
              <a:ext uri="{FF2B5EF4-FFF2-40B4-BE49-F238E27FC236}">
                <a16:creationId xmlns:a16="http://schemas.microsoft.com/office/drawing/2014/main" id="{1DAEC98F-4A99-74B1-B57A-D189F7BE6565}"/>
              </a:ext>
            </a:extLst>
          </p:cNvPr>
          <p:cNvSpPr txBox="1">
            <a:spLocks/>
          </p:cNvSpPr>
          <p:nvPr/>
        </p:nvSpPr>
        <p:spPr>
          <a:xfrm>
            <a:off x="1883100" y="3529618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700" dirty="0" err="1"/>
              <a:t>Dikarenakan</a:t>
            </a:r>
            <a:r>
              <a:rPr lang="en-US" sz="1700" dirty="0"/>
              <a:t> </a:t>
            </a:r>
            <a:r>
              <a:rPr lang="en-US" sz="1700" dirty="0" err="1"/>
              <a:t>banyak</a:t>
            </a:r>
            <a:r>
              <a:rPr lang="en-US" sz="1700" dirty="0"/>
              <a:t> </a:t>
            </a:r>
            <a:r>
              <a:rPr lang="en-US" sz="1700" dirty="0" err="1"/>
              <a:t>faktor</a:t>
            </a:r>
            <a:r>
              <a:rPr lang="en-US" sz="1700" dirty="0"/>
              <a:t> yang </a:t>
            </a:r>
            <a:r>
              <a:rPr lang="en-US" sz="1700" dirty="0" err="1"/>
              <a:t>dianalisis</a:t>
            </a:r>
            <a:r>
              <a:rPr lang="en-US" sz="1700" dirty="0"/>
              <a:t> </a:t>
            </a:r>
            <a:r>
              <a:rPr lang="en-US" sz="1700" dirty="0" err="1"/>
              <a:t>memerlukan</a:t>
            </a:r>
            <a:r>
              <a:rPr lang="en-US" sz="1700" dirty="0"/>
              <a:t> model machine learning yang </a:t>
            </a:r>
            <a:r>
              <a:rPr lang="en-US" sz="1700" dirty="0" err="1"/>
              <a:t>handal</a:t>
            </a:r>
            <a:r>
              <a:rPr lang="en-US" sz="1700" dirty="0"/>
              <a:t> (</a:t>
            </a:r>
            <a:r>
              <a:rPr lang="en-US" sz="1700" dirty="0" err="1"/>
              <a:t>akurasi</a:t>
            </a:r>
            <a:r>
              <a:rPr lang="en-US" sz="1700" dirty="0"/>
              <a:t> </a:t>
            </a:r>
            <a:r>
              <a:rPr lang="en-US" sz="1700" dirty="0" err="1"/>
              <a:t>tinggi</a:t>
            </a:r>
            <a:r>
              <a:rPr lang="en-US" sz="1700" dirty="0"/>
              <a:t> dan </a:t>
            </a:r>
            <a:r>
              <a:rPr lang="en-US" sz="1700" dirty="0" err="1"/>
              <a:t>evaluasi</a:t>
            </a:r>
            <a:r>
              <a:rPr lang="en-US" sz="1700" dirty="0"/>
              <a:t> model </a:t>
            </a:r>
            <a:r>
              <a:rPr lang="en-US" sz="1700" dirty="0" err="1"/>
              <a:t>baik</a:t>
            </a:r>
            <a:r>
              <a:rPr lang="en-US" sz="1700" dirty="0"/>
              <a:t>)</a:t>
            </a:r>
          </a:p>
        </p:txBody>
      </p:sp>
      <p:sp>
        <p:nvSpPr>
          <p:cNvPr id="12" name="Google Shape;276;p35">
            <a:extLst>
              <a:ext uri="{FF2B5EF4-FFF2-40B4-BE49-F238E27FC236}">
                <a16:creationId xmlns:a16="http://schemas.microsoft.com/office/drawing/2014/main" id="{E9E88162-6DC4-ADE1-E108-38D60179153C}"/>
              </a:ext>
            </a:extLst>
          </p:cNvPr>
          <p:cNvSpPr txBox="1">
            <a:spLocks/>
          </p:cNvSpPr>
          <p:nvPr/>
        </p:nvSpPr>
        <p:spPr>
          <a:xfrm>
            <a:off x="787000" y="163084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1.</a:t>
            </a:r>
          </a:p>
        </p:txBody>
      </p:sp>
      <p:sp>
        <p:nvSpPr>
          <p:cNvPr id="13" name="Google Shape;277;p35">
            <a:extLst>
              <a:ext uri="{FF2B5EF4-FFF2-40B4-BE49-F238E27FC236}">
                <a16:creationId xmlns:a16="http://schemas.microsoft.com/office/drawing/2014/main" id="{BFC09210-5DCB-4300-5FA7-8DCB96581EDD}"/>
              </a:ext>
            </a:extLst>
          </p:cNvPr>
          <p:cNvSpPr txBox="1">
            <a:spLocks/>
          </p:cNvSpPr>
          <p:nvPr/>
        </p:nvSpPr>
        <p:spPr>
          <a:xfrm>
            <a:off x="787000" y="2646277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14" name="Google Shape;278;p35">
            <a:extLst>
              <a:ext uri="{FF2B5EF4-FFF2-40B4-BE49-F238E27FC236}">
                <a16:creationId xmlns:a16="http://schemas.microsoft.com/office/drawing/2014/main" id="{E37BD2D8-36A4-C204-5B99-D92397901C3D}"/>
              </a:ext>
            </a:extLst>
          </p:cNvPr>
          <p:cNvSpPr txBox="1">
            <a:spLocks/>
          </p:cNvSpPr>
          <p:nvPr/>
        </p:nvSpPr>
        <p:spPr>
          <a:xfrm>
            <a:off x="787000" y="3661701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3.</a:t>
            </a:r>
          </a:p>
        </p:txBody>
      </p:sp>
      <p:sp>
        <p:nvSpPr>
          <p:cNvPr id="15" name="Google Shape;279;p35">
            <a:extLst>
              <a:ext uri="{FF2B5EF4-FFF2-40B4-BE49-F238E27FC236}">
                <a16:creationId xmlns:a16="http://schemas.microsoft.com/office/drawing/2014/main" id="{F37E0463-A1F3-74DD-1EC2-6CFABB812C47}"/>
              </a:ext>
            </a:extLst>
          </p:cNvPr>
          <p:cNvSpPr/>
          <p:nvPr/>
        </p:nvSpPr>
        <p:spPr>
          <a:xfrm>
            <a:off x="787000" y="264626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0;p35">
            <a:extLst>
              <a:ext uri="{FF2B5EF4-FFF2-40B4-BE49-F238E27FC236}">
                <a16:creationId xmlns:a16="http://schemas.microsoft.com/office/drawing/2014/main" id="{6051BD70-0FDD-A510-76C4-73E8C6BDFACD}"/>
              </a:ext>
            </a:extLst>
          </p:cNvPr>
          <p:cNvSpPr/>
          <p:nvPr/>
        </p:nvSpPr>
        <p:spPr>
          <a:xfrm>
            <a:off x="787000" y="162391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1;p35">
            <a:extLst>
              <a:ext uri="{FF2B5EF4-FFF2-40B4-BE49-F238E27FC236}">
                <a16:creationId xmlns:a16="http://schemas.microsoft.com/office/drawing/2014/main" id="{258395DF-1A4E-DF27-4308-5F77813ABCD2}"/>
              </a:ext>
            </a:extLst>
          </p:cNvPr>
          <p:cNvSpPr/>
          <p:nvPr/>
        </p:nvSpPr>
        <p:spPr>
          <a:xfrm>
            <a:off x="787000" y="3661689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2;p35">
            <a:extLst>
              <a:ext uri="{FF2B5EF4-FFF2-40B4-BE49-F238E27FC236}">
                <a16:creationId xmlns:a16="http://schemas.microsoft.com/office/drawing/2014/main" id="{A18FA76B-92FF-DCA8-B3A4-80AB6AD7DE41}"/>
              </a:ext>
            </a:extLst>
          </p:cNvPr>
          <p:cNvSpPr txBox="1">
            <a:spLocks/>
          </p:cNvSpPr>
          <p:nvPr/>
        </p:nvSpPr>
        <p:spPr>
          <a:xfrm>
            <a:off x="787000" y="174119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9" name="Google Shape;283;p35">
            <a:extLst>
              <a:ext uri="{FF2B5EF4-FFF2-40B4-BE49-F238E27FC236}">
                <a16:creationId xmlns:a16="http://schemas.microsoft.com/office/drawing/2014/main" id="{0AE016C1-F686-9E05-2457-440147882720}"/>
              </a:ext>
            </a:extLst>
          </p:cNvPr>
          <p:cNvSpPr txBox="1">
            <a:spLocks/>
          </p:cNvSpPr>
          <p:nvPr/>
        </p:nvSpPr>
        <p:spPr>
          <a:xfrm>
            <a:off x="787000" y="2756677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  <p:sp>
        <p:nvSpPr>
          <p:cNvPr id="20" name="Google Shape;284;p35">
            <a:extLst>
              <a:ext uri="{FF2B5EF4-FFF2-40B4-BE49-F238E27FC236}">
                <a16:creationId xmlns:a16="http://schemas.microsoft.com/office/drawing/2014/main" id="{31E0E280-1068-41C3-CA49-91C133B669FD}"/>
              </a:ext>
            </a:extLst>
          </p:cNvPr>
          <p:cNvSpPr txBox="1">
            <a:spLocks/>
          </p:cNvSpPr>
          <p:nvPr/>
        </p:nvSpPr>
        <p:spPr>
          <a:xfrm>
            <a:off x="787000" y="3772159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64659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Metodologi Penelitian</a:t>
            </a:r>
            <a:endParaRPr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50620A5-CC4C-BBA4-DE86-68EBC13CF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9" y="1206500"/>
            <a:ext cx="4302010" cy="37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4EDAFA3-1D56-30BC-7EC7-A4BD48254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60" y="1082750"/>
            <a:ext cx="3235791" cy="388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37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Hasil Capaian</a:t>
            </a:r>
            <a:endParaRPr dirty="0"/>
          </a:p>
        </p:txBody>
      </p:sp>
      <p:sp>
        <p:nvSpPr>
          <p:cNvPr id="7" name="Google Shape;270;p35">
            <a:extLst>
              <a:ext uri="{FF2B5EF4-FFF2-40B4-BE49-F238E27FC236}">
                <a16:creationId xmlns:a16="http://schemas.microsoft.com/office/drawing/2014/main" id="{34E923F9-EA5D-48A5-279A-DA3221E5D726}"/>
              </a:ext>
            </a:extLst>
          </p:cNvPr>
          <p:cNvSpPr txBox="1">
            <a:spLocks/>
          </p:cNvSpPr>
          <p:nvPr/>
        </p:nvSpPr>
        <p:spPr>
          <a:xfrm>
            <a:off x="1883100" y="1630843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700" dirty="0" err="1"/>
              <a:t>Keluaran</a:t>
            </a:r>
            <a:r>
              <a:rPr lang="en-US" sz="1700" dirty="0"/>
              <a:t> </a:t>
            </a:r>
            <a:r>
              <a:rPr lang="en-US" sz="1700" dirty="0" err="1"/>
              <a:t>penelitian</a:t>
            </a:r>
            <a:r>
              <a:rPr lang="en-US" sz="1700" dirty="0"/>
              <a:t> </a:t>
            </a:r>
            <a:r>
              <a:rPr lang="en-US" sz="1700" dirty="0" err="1"/>
              <a:t>berupa</a:t>
            </a:r>
            <a:r>
              <a:rPr lang="en-US" sz="1700" dirty="0"/>
              <a:t> </a:t>
            </a:r>
            <a:r>
              <a:rPr lang="en-US" sz="1700" dirty="0" err="1"/>
              <a:t>artikel</a:t>
            </a:r>
            <a:r>
              <a:rPr lang="en-US" sz="1700" dirty="0"/>
              <a:t> </a:t>
            </a:r>
            <a:r>
              <a:rPr lang="en-US" sz="1700" dirty="0" err="1"/>
              <a:t>jurnal</a:t>
            </a:r>
            <a:r>
              <a:rPr lang="en-US" sz="1700" dirty="0"/>
              <a:t> </a:t>
            </a:r>
            <a:r>
              <a:rPr lang="en-US" sz="1700" dirty="0" err="1"/>
              <a:t>nasional</a:t>
            </a:r>
            <a:r>
              <a:rPr lang="en-US" sz="1700" dirty="0"/>
              <a:t> SINTA 3 yang </a:t>
            </a:r>
            <a:r>
              <a:rPr lang="en-US" sz="1700" dirty="0" err="1"/>
              <a:t>sudah</a:t>
            </a:r>
            <a:r>
              <a:rPr lang="en-US" sz="1700" dirty="0"/>
              <a:t> </a:t>
            </a:r>
            <a:r>
              <a:rPr lang="en-US" sz="1700" dirty="0" err="1"/>
              <a:t>diterima</a:t>
            </a:r>
            <a:endParaRPr lang="en-US" sz="1700" dirty="0"/>
          </a:p>
        </p:txBody>
      </p:sp>
      <p:sp>
        <p:nvSpPr>
          <p:cNvPr id="9" name="Google Shape;272;p35">
            <a:extLst>
              <a:ext uri="{FF2B5EF4-FFF2-40B4-BE49-F238E27FC236}">
                <a16:creationId xmlns:a16="http://schemas.microsoft.com/office/drawing/2014/main" id="{8FFC66EF-6589-F1FF-7419-056BE0FEB97C}"/>
              </a:ext>
            </a:extLst>
          </p:cNvPr>
          <p:cNvSpPr txBox="1">
            <a:spLocks/>
          </p:cNvSpPr>
          <p:nvPr/>
        </p:nvSpPr>
        <p:spPr>
          <a:xfrm>
            <a:off x="1883100" y="2833917"/>
            <a:ext cx="6473900" cy="5286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en-US" sz="1700" dirty="0" err="1"/>
              <a:t>Buku</a:t>
            </a:r>
            <a:r>
              <a:rPr lang="en-US" sz="1700" dirty="0"/>
              <a:t> dan HAKI yang </a:t>
            </a:r>
            <a:r>
              <a:rPr lang="en-US" sz="1700" dirty="0" err="1"/>
              <a:t>sudah</a:t>
            </a:r>
            <a:r>
              <a:rPr lang="en-US" sz="1700" dirty="0"/>
              <a:t> </a:t>
            </a:r>
            <a:r>
              <a:rPr lang="en-US" sz="1700" dirty="0" err="1"/>
              <a:t>terbit</a:t>
            </a:r>
            <a:r>
              <a:rPr lang="en-US" sz="1700" dirty="0"/>
              <a:t> ISBN</a:t>
            </a:r>
          </a:p>
        </p:txBody>
      </p:sp>
      <p:sp>
        <p:nvSpPr>
          <p:cNvPr id="11" name="Google Shape;274;p35">
            <a:extLst>
              <a:ext uri="{FF2B5EF4-FFF2-40B4-BE49-F238E27FC236}">
                <a16:creationId xmlns:a16="http://schemas.microsoft.com/office/drawing/2014/main" id="{1DAEC98F-4A99-74B1-B57A-D189F7BE6565}"/>
              </a:ext>
            </a:extLst>
          </p:cNvPr>
          <p:cNvSpPr txBox="1">
            <a:spLocks/>
          </p:cNvSpPr>
          <p:nvPr/>
        </p:nvSpPr>
        <p:spPr>
          <a:xfrm>
            <a:off x="1883100" y="3529618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 dirty="0" err="1"/>
              <a:t>Hasilnya</a:t>
            </a:r>
            <a:r>
              <a:rPr lang="en-US" sz="1700" dirty="0"/>
              <a:t>:  </a:t>
            </a:r>
            <a:r>
              <a:rPr lang="en-US" sz="1700" dirty="0" err="1"/>
              <a:t>Korelasi</a:t>
            </a:r>
            <a:r>
              <a:rPr lang="en-US" sz="1700" dirty="0"/>
              <a:t> </a:t>
            </a:r>
            <a:r>
              <a:rPr lang="en-US" sz="1700" dirty="0" err="1"/>
              <a:t>variabel</a:t>
            </a:r>
            <a:r>
              <a:rPr lang="en-US" sz="1700" dirty="0"/>
              <a:t> independent </a:t>
            </a:r>
            <a:r>
              <a:rPr lang="en-US" sz="1700" dirty="0" err="1"/>
              <a:t>signifikan</a:t>
            </a:r>
            <a:r>
              <a:rPr lang="en-US" sz="1700" dirty="0"/>
              <a:t> </a:t>
            </a:r>
            <a:r>
              <a:rPr lang="en-US" sz="1700" dirty="0" err="1"/>
              <a:t>terhadap</a:t>
            </a:r>
            <a:r>
              <a:rPr lang="en-US" sz="1700" dirty="0"/>
              <a:t> </a:t>
            </a:r>
            <a:r>
              <a:rPr lang="en-US" sz="1700" dirty="0" err="1"/>
              <a:t>variabel</a:t>
            </a:r>
            <a:r>
              <a:rPr lang="en-US" sz="1700" dirty="0"/>
              <a:t> </a:t>
            </a:r>
            <a:r>
              <a:rPr lang="en-US" sz="1700" dirty="0" err="1"/>
              <a:t>dependen</a:t>
            </a:r>
            <a:r>
              <a:rPr lang="en-US" sz="1700" dirty="0"/>
              <a:t>. Model machine learning multivariate linear regression </a:t>
            </a:r>
            <a:r>
              <a:rPr lang="en-US" sz="1700" dirty="0" err="1"/>
              <a:t>mendapatkan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akurasi</a:t>
            </a:r>
            <a:r>
              <a:rPr lang="en-US" sz="1700" dirty="0"/>
              <a:t> </a:t>
            </a:r>
            <a:r>
              <a:rPr lang="en-US" sz="1700" dirty="0" err="1"/>
              <a:t>sebesar</a:t>
            </a:r>
            <a:r>
              <a:rPr lang="en-US" sz="1700" dirty="0"/>
              <a:t> 90.9%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memenuhi</a:t>
            </a:r>
            <a:r>
              <a:rPr lang="en-US" sz="1700" dirty="0"/>
              <a:t> uji </a:t>
            </a:r>
            <a:r>
              <a:rPr lang="en-US" sz="1700" dirty="0" err="1"/>
              <a:t>asumsi</a:t>
            </a:r>
            <a:r>
              <a:rPr lang="en-US" sz="1700" dirty="0"/>
              <a:t>.</a:t>
            </a:r>
          </a:p>
        </p:txBody>
      </p:sp>
      <p:sp>
        <p:nvSpPr>
          <p:cNvPr id="12" name="Google Shape;276;p35">
            <a:extLst>
              <a:ext uri="{FF2B5EF4-FFF2-40B4-BE49-F238E27FC236}">
                <a16:creationId xmlns:a16="http://schemas.microsoft.com/office/drawing/2014/main" id="{E9E88162-6DC4-ADE1-E108-38D60179153C}"/>
              </a:ext>
            </a:extLst>
          </p:cNvPr>
          <p:cNvSpPr txBox="1">
            <a:spLocks/>
          </p:cNvSpPr>
          <p:nvPr/>
        </p:nvSpPr>
        <p:spPr>
          <a:xfrm>
            <a:off x="787000" y="163084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1.</a:t>
            </a:r>
          </a:p>
        </p:txBody>
      </p:sp>
      <p:sp>
        <p:nvSpPr>
          <p:cNvPr id="13" name="Google Shape;277;p35">
            <a:extLst>
              <a:ext uri="{FF2B5EF4-FFF2-40B4-BE49-F238E27FC236}">
                <a16:creationId xmlns:a16="http://schemas.microsoft.com/office/drawing/2014/main" id="{BFC09210-5DCB-4300-5FA7-8DCB96581EDD}"/>
              </a:ext>
            </a:extLst>
          </p:cNvPr>
          <p:cNvSpPr txBox="1">
            <a:spLocks/>
          </p:cNvSpPr>
          <p:nvPr/>
        </p:nvSpPr>
        <p:spPr>
          <a:xfrm>
            <a:off x="787000" y="2646277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14" name="Google Shape;278;p35">
            <a:extLst>
              <a:ext uri="{FF2B5EF4-FFF2-40B4-BE49-F238E27FC236}">
                <a16:creationId xmlns:a16="http://schemas.microsoft.com/office/drawing/2014/main" id="{E37BD2D8-36A4-C204-5B99-D92397901C3D}"/>
              </a:ext>
            </a:extLst>
          </p:cNvPr>
          <p:cNvSpPr txBox="1">
            <a:spLocks/>
          </p:cNvSpPr>
          <p:nvPr/>
        </p:nvSpPr>
        <p:spPr>
          <a:xfrm>
            <a:off x="787000" y="3661701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3.</a:t>
            </a:r>
          </a:p>
        </p:txBody>
      </p:sp>
      <p:sp>
        <p:nvSpPr>
          <p:cNvPr id="15" name="Google Shape;279;p35">
            <a:extLst>
              <a:ext uri="{FF2B5EF4-FFF2-40B4-BE49-F238E27FC236}">
                <a16:creationId xmlns:a16="http://schemas.microsoft.com/office/drawing/2014/main" id="{F37E0463-A1F3-74DD-1EC2-6CFABB812C47}"/>
              </a:ext>
            </a:extLst>
          </p:cNvPr>
          <p:cNvSpPr/>
          <p:nvPr/>
        </p:nvSpPr>
        <p:spPr>
          <a:xfrm>
            <a:off x="787000" y="264626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0;p35">
            <a:extLst>
              <a:ext uri="{FF2B5EF4-FFF2-40B4-BE49-F238E27FC236}">
                <a16:creationId xmlns:a16="http://schemas.microsoft.com/office/drawing/2014/main" id="{6051BD70-0FDD-A510-76C4-73E8C6BDFACD}"/>
              </a:ext>
            </a:extLst>
          </p:cNvPr>
          <p:cNvSpPr/>
          <p:nvPr/>
        </p:nvSpPr>
        <p:spPr>
          <a:xfrm>
            <a:off x="787000" y="162391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1;p35">
            <a:extLst>
              <a:ext uri="{FF2B5EF4-FFF2-40B4-BE49-F238E27FC236}">
                <a16:creationId xmlns:a16="http://schemas.microsoft.com/office/drawing/2014/main" id="{258395DF-1A4E-DF27-4308-5F77813ABCD2}"/>
              </a:ext>
            </a:extLst>
          </p:cNvPr>
          <p:cNvSpPr/>
          <p:nvPr/>
        </p:nvSpPr>
        <p:spPr>
          <a:xfrm>
            <a:off x="787000" y="3661689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2;p35">
            <a:extLst>
              <a:ext uri="{FF2B5EF4-FFF2-40B4-BE49-F238E27FC236}">
                <a16:creationId xmlns:a16="http://schemas.microsoft.com/office/drawing/2014/main" id="{A18FA76B-92FF-DCA8-B3A4-80AB6AD7DE41}"/>
              </a:ext>
            </a:extLst>
          </p:cNvPr>
          <p:cNvSpPr txBox="1">
            <a:spLocks/>
          </p:cNvSpPr>
          <p:nvPr/>
        </p:nvSpPr>
        <p:spPr>
          <a:xfrm>
            <a:off x="787000" y="174119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9" name="Google Shape;283;p35">
            <a:extLst>
              <a:ext uri="{FF2B5EF4-FFF2-40B4-BE49-F238E27FC236}">
                <a16:creationId xmlns:a16="http://schemas.microsoft.com/office/drawing/2014/main" id="{0AE016C1-F686-9E05-2457-440147882720}"/>
              </a:ext>
            </a:extLst>
          </p:cNvPr>
          <p:cNvSpPr txBox="1">
            <a:spLocks/>
          </p:cNvSpPr>
          <p:nvPr/>
        </p:nvSpPr>
        <p:spPr>
          <a:xfrm>
            <a:off x="787000" y="2756677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  <p:sp>
        <p:nvSpPr>
          <p:cNvPr id="20" name="Google Shape;284;p35">
            <a:extLst>
              <a:ext uri="{FF2B5EF4-FFF2-40B4-BE49-F238E27FC236}">
                <a16:creationId xmlns:a16="http://schemas.microsoft.com/office/drawing/2014/main" id="{31E0E280-1068-41C3-CA49-91C133B669FD}"/>
              </a:ext>
            </a:extLst>
          </p:cNvPr>
          <p:cNvSpPr txBox="1">
            <a:spLocks/>
          </p:cNvSpPr>
          <p:nvPr/>
        </p:nvSpPr>
        <p:spPr>
          <a:xfrm>
            <a:off x="787000" y="3772159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50419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3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Kesimpulan dan Saran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A7F80-4BD8-7D35-1C00-F745CC8F74C0}"/>
              </a:ext>
            </a:extLst>
          </p:cNvPr>
          <p:cNvSpPr txBox="1"/>
          <p:nvPr/>
        </p:nvSpPr>
        <p:spPr>
          <a:xfrm>
            <a:off x="129998" y="1593463"/>
            <a:ext cx="4946497" cy="297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Berdasarkan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hasi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pada model OLS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didapatkan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nilai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akurasi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sebesar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0,909.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Akurasi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tersebut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merupakan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nilai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akurasi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yang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baik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,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sehingga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dapat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dikatakan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model </a:t>
            </a:r>
            <a:r>
              <a:rPr lang="en-US" sz="1250" i="1" spc="-5" dirty="0">
                <a:effectLst/>
                <a:latin typeface="+mj-lt"/>
                <a:ea typeface="SimSun" panose="02010600030101010101" pitchFamily="2" charset="-122"/>
              </a:rPr>
              <a:t>machine learning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dapat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berperforma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baik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untuk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memprediksi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gaji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. </a:t>
            </a:r>
            <a:endParaRPr lang="en-US" sz="1250" spc="-5" dirty="0">
              <a:latin typeface="+mj-lt"/>
              <a:ea typeface="SimSun" panose="02010600030101010101" pitchFamily="2" charset="-122"/>
            </a:endParaRPr>
          </a:p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Berdasarkan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uji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validitas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,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nilai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akurasi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0,909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menunjukkan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bahwa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MonthlyIncome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dipengaruhi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oleh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faktor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independen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(Age,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YearsAtCompany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)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sebesar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0,909 </a:t>
            </a:r>
            <a:r>
              <a:rPr lang="en-US" sz="1250" spc="-5" dirty="0" err="1">
                <a:effectLst/>
                <a:latin typeface="+mj-lt"/>
                <a:ea typeface="SimSun" panose="02010600030101010101" pitchFamily="2" charset="-122"/>
              </a:rPr>
              <a:t>atau</a:t>
            </a:r>
            <a:r>
              <a:rPr lang="en-US" sz="1250" spc="-5" dirty="0">
                <a:effectLst/>
                <a:latin typeface="+mj-lt"/>
                <a:ea typeface="SimSun" panose="02010600030101010101" pitchFamily="2" charset="-122"/>
              </a:rPr>
              <a:t> 90,9%. </a:t>
            </a:r>
            <a:endParaRPr lang="en-ID" sz="1250" spc="-5" dirty="0">
              <a:effectLst/>
              <a:latin typeface="+mj-lt"/>
              <a:ea typeface="SimSun" panose="02010600030101010101" pitchFamily="2" charset="-122"/>
            </a:endParaRPr>
          </a:p>
          <a:p>
            <a:pPr marL="685800" indent="-457200" algn="just">
              <a:buFont typeface="+mj-lt"/>
              <a:buAutoNum type="arabicPeriod"/>
            </a:pP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Visualisasi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data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dari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hasil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model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prediksi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gaji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karyawan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dapat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digunakan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menjadi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bentuk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aplikasi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berbasis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i="1" dirty="0">
                <a:effectLst/>
                <a:latin typeface="+mj-lt"/>
                <a:ea typeface="SimSun" panose="02010600030101010101" pitchFamily="2" charset="-122"/>
              </a:rPr>
              <a:t>web base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dengan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menggunakan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i="1" dirty="0">
                <a:effectLst/>
                <a:latin typeface="+mj-lt"/>
                <a:ea typeface="SimSun" panose="02010600030101010101" pitchFamily="2" charset="-122"/>
              </a:rPr>
              <a:t>framework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Django.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Dengan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aplikasi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tersebut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, admin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dapat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melakukan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prediksi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gaji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karyawan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dengan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mudah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dan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dengan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 </a:t>
            </a:r>
            <a:r>
              <a:rPr lang="en-AU" sz="1250" dirty="0" err="1">
                <a:effectLst/>
                <a:latin typeface="+mj-lt"/>
                <a:ea typeface="SimSun" panose="02010600030101010101" pitchFamily="2" charset="-122"/>
              </a:rPr>
              <a:t>cepat</a:t>
            </a:r>
            <a:r>
              <a:rPr lang="en-AU" sz="1250" dirty="0">
                <a:effectLst/>
                <a:latin typeface="+mj-lt"/>
                <a:ea typeface="SimSun" panose="02010600030101010101" pitchFamily="2" charset="-122"/>
              </a:rPr>
              <a:t>.</a:t>
            </a:r>
            <a:endParaRPr lang="en-ID" sz="1250" dirty="0">
              <a:effectLst/>
              <a:latin typeface="+mj-lt"/>
              <a:ea typeface="SimSun" panose="02010600030101010101" pitchFamily="2" charset="-122"/>
            </a:endParaRPr>
          </a:p>
          <a:p>
            <a:pPr marL="514350" indent="-514350">
              <a:buFont typeface="+mj-lt"/>
              <a:buAutoNum type="arabicPeriod"/>
            </a:pPr>
            <a:endParaRPr lang="en-ID" sz="125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0627B-650A-3A93-9BFF-D872A95167F8}"/>
              </a:ext>
            </a:extLst>
          </p:cNvPr>
          <p:cNvSpPr txBox="1"/>
          <p:nvPr/>
        </p:nvSpPr>
        <p:spPr>
          <a:xfrm>
            <a:off x="5076495" y="1593463"/>
            <a:ext cx="3755830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Diharapkan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model 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dibangun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terhindar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dari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outlier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dan </a:t>
            </a: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over fitting</a:t>
            </a:r>
          </a:p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Diharapkan</a:t>
            </a: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model 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dibangun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dapat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memberikan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rekomendasi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variabel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apa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saja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dominan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dan optimum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untuk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memprediksi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gaji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dengan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menggabungkan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machine learning dan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algoritma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optimasi</a:t>
            </a:r>
            <a:endParaRPr lang="en-US" sz="1250" spc="-5" dirty="0">
              <a:latin typeface="+mj-lt"/>
              <a:ea typeface="SimSun" panose="02010600030101010101" pitchFamily="2" charset="-122"/>
            </a:endParaRPr>
          </a:p>
          <a:p>
            <a:pPr marL="685800" indent="-457200" algn="just">
              <a:spcAft>
                <a:spcPts val="30"/>
              </a:spcAft>
              <a:buFont typeface="+mj-lt"/>
              <a:buAutoNum type="arabicPeriod"/>
            </a:pP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Perlu</a:t>
            </a: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pengkajian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secara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komperehensif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untuk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mempelajari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variabel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sebelum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pemodelan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disebut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i="1" spc="-5" dirty="0">
                <a:latin typeface="+mj-lt"/>
                <a:ea typeface="SimSun" panose="02010600030101010101" pitchFamily="2" charset="-122"/>
              </a:rPr>
              <a:t>hyper parameter tunning 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bertujuan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mendapatkan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variabel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yang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baik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untuk</a:t>
            </a:r>
            <a:r>
              <a:rPr lang="en-US" sz="1250" spc="-5" dirty="0">
                <a:latin typeface="+mj-lt"/>
                <a:ea typeface="SimSun" panose="02010600030101010101" pitchFamily="2" charset="-122"/>
              </a:rPr>
              <a:t> </a:t>
            </a:r>
            <a:r>
              <a:rPr lang="en-US" sz="1250" spc="-5" dirty="0" err="1">
                <a:latin typeface="+mj-lt"/>
                <a:ea typeface="SimSun" panose="02010600030101010101" pitchFamily="2" charset="-122"/>
              </a:rPr>
              <a:t>pemodelan</a:t>
            </a:r>
            <a:endParaRPr lang="en-ID" sz="1250" i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CAB82-455B-81A3-72C3-C4AAD440503E}"/>
              </a:ext>
            </a:extLst>
          </p:cNvPr>
          <p:cNvSpPr txBox="1"/>
          <p:nvPr/>
        </p:nvSpPr>
        <p:spPr>
          <a:xfrm>
            <a:off x="774480" y="1069730"/>
            <a:ext cx="1779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Kesimpulan :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34CE1-9E85-9474-185A-E6FF7316569A}"/>
              </a:ext>
            </a:extLst>
          </p:cNvPr>
          <p:cNvSpPr txBox="1"/>
          <p:nvPr/>
        </p:nvSpPr>
        <p:spPr>
          <a:xfrm>
            <a:off x="5238749" y="1071468"/>
            <a:ext cx="1779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chemeClr val="accent3"/>
                </a:solidFill>
              </a:rPr>
              <a:t>Saran 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2991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049E-D006-EADB-D21B-3E1173D4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F8408-FE73-6921-456E-175657FE9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680" y="2817663"/>
            <a:ext cx="4000639" cy="620100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Do you have any question?</a:t>
            </a:r>
          </a:p>
        </p:txBody>
      </p:sp>
    </p:spTree>
    <p:extLst>
      <p:ext uri="{BB962C8B-B14F-4D97-AF65-F5344CB8AC3E}">
        <p14:creationId xmlns:p14="http://schemas.microsoft.com/office/powerpoint/2010/main" val="299030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subTitle" idx="3"/>
          </p:nvPr>
        </p:nvSpPr>
        <p:spPr>
          <a:xfrm>
            <a:off x="1702759" y="3108012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Research Timeline</a:t>
            </a:r>
            <a:endParaRPr dirty="0"/>
          </a:p>
        </p:txBody>
      </p:sp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994675" y="1535675"/>
            <a:ext cx="2700900" cy="23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br>
              <a:rPr lang="en" dirty="0"/>
            </a:br>
            <a:r>
              <a:rPr lang="en" dirty="0"/>
              <a:t>PENELITIAN</a:t>
            </a:r>
            <a:endParaRPr dirty="0"/>
          </a:p>
        </p:txBody>
      </p:sp>
      <p:sp>
        <p:nvSpPr>
          <p:cNvPr id="277" name="Google Shape;277;p35"/>
          <p:cNvSpPr txBox="1">
            <a:spLocks noGrp="1"/>
          </p:cNvSpPr>
          <p:nvPr>
            <p:ph type="title" idx="4294967295"/>
          </p:nvPr>
        </p:nvSpPr>
        <p:spPr>
          <a:xfrm>
            <a:off x="694009" y="3173977"/>
            <a:ext cx="649650" cy="564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6C5AE80-4F25-FB79-F54C-C5EBF6EF3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0" y="152400"/>
            <a:ext cx="4360244" cy="4247962"/>
          </a:xfrm>
        </p:spPr>
        <p:txBody>
          <a:bodyPr/>
          <a:lstStyle/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Latar</a:t>
            </a:r>
            <a:r>
              <a:rPr lang="en-US" sz="1700" dirty="0"/>
              <a:t> </a:t>
            </a:r>
            <a:r>
              <a:rPr lang="en-US" sz="1700" dirty="0" err="1"/>
              <a:t>Belakang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Identifikasi</a:t>
            </a:r>
            <a:r>
              <a:rPr lang="en-US" sz="1700" dirty="0"/>
              <a:t> </a:t>
            </a:r>
            <a:r>
              <a:rPr lang="en-US" sz="1700" dirty="0" err="1"/>
              <a:t>Masalah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Tujuan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Manfaat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Rancangan</a:t>
            </a:r>
            <a:r>
              <a:rPr lang="en-US" sz="1700" dirty="0"/>
              <a:t> </a:t>
            </a:r>
            <a:r>
              <a:rPr lang="en-US" sz="1700" dirty="0" err="1"/>
              <a:t>Hipotesis</a:t>
            </a:r>
            <a:r>
              <a:rPr lang="en-US" sz="1700" dirty="0"/>
              <a:t> </a:t>
            </a:r>
            <a:r>
              <a:rPr lang="en-US" sz="1700" dirty="0" err="1"/>
              <a:t>Penelitian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/>
              <a:t>State Of The Art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Taksonomi</a:t>
            </a:r>
            <a:r>
              <a:rPr lang="en-US" sz="1700" dirty="0"/>
              <a:t> Literature Review</a:t>
            </a:r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/>
              <a:t>Dataset Yang </a:t>
            </a:r>
            <a:r>
              <a:rPr lang="en-US" sz="1700" dirty="0" err="1"/>
              <a:t>Digunakan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/>
              <a:t>GAP </a:t>
            </a:r>
            <a:r>
              <a:rPr lang="en-US" sz="1700" dirty="0" err="1"/>
              <a:t>Penelitian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 err="1"/>
              <a:t>Metodologi</a:t>
            </a:r>
            <a:r>
              <a:rPr lang="en-US" sz="1700" dirty="0"/>
              <a:t> </a:t>
            </a:r>
            <a:r>
              <a:rPr lang="en-US" sz="1700" dirty="0" err="1"/>
              <a:t>Penelitian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/>
              <a:t>Hasil </a:t>
            </a:r>
            <a:r>
              <a:rPr lang="en-US" sz="1700" dirty="0" err="1"/>
              <a:t>Capaian</a:t>
            </a:r>
            <a:endParaRPr lang="en-US" sz="1700" dirty="0"/>
          </a:p>
          <a:p>
            <a:pPr marL="482600" indent="-342900">
              <a:lnSpc>
                <a:spcPct val="150000"/>
              </a:lnSpc>
              <a:buAutoNum type="arabicPeriod"/>
            </a:pPr>
            <a:r>
              <a:rPr lang="en-US" sz="1700" dirty="0"/>
              <a:t>Kesimpulan dan Saran</a:t>
            </a:r>
            <a:endParaRPr lang="en-ID" sz="1700" dirty="0"/>
          </a:p>
        </p:txBody>
      </p:sp>
    </p:spTree>
    <p:extLst>
      <p:ext uri="{BB962C8B-B14F-4D97-AF65-F5344CB8AC3E}">
        <p14:creationId xmlns:p14="http://schemas.microsoft.com/office/powerpoint/2010/main" val="143747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234" name="Google Shape;234;p33"/>
          <p:cNvSpPr txBox="1">
            <a:spLocks noGrp="1"/>
          </p:cNvSpPr>
          <p:nvPr>
            <p:ph type="subTitle" idx="1"/>
          </p:nvPr>
        </p:nvSpPr>
        <p:spPr>
          <a:xfrm>
            <a:off x="393700" y="1412750"/>
            <a:ext cx="8072825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sz="1500" dirty="0" err="1">
                <a:solidFill>
                  <a:schemeClr val="tx1"/>
                </a:solidFill>
              </a:rPr>
              <a:t>Penentuan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adalah</a:t>
            </a:r>
            <a:r>
              <a:rPr lang="en-ID" sz="1500" dirty="0">
                <a:solidFill>
                  <a:schemeClr val="tx1"/>
                </a:solidFill>
              </a:rPr>
              <a:t> salah </a:t>
            </a:r>
            <a:r>
              <a:rPr lang="en-ID" sz="1500" dirty="0" err="1">
                <a:solidFill>
                  <a:schemeClr val="tx1"/>
                </a:solidFill>
              </a:rPr>
              <a:t>satu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faktor</a:t>
            </a:r>
            <a:r>
              <a:rPr lang="en-ID" sz="1500" dirty="0">
                <a:solidFill>
                  <a:schemeClr val="tx1"/>
                </a:solidFill>
              </a:rPr>
              <a:t> yang </a:t>
            </a:r>
            <a:r>
              <a:rPr lang="en-ID" sz="1500" dirty="0" err="1">
                <a:solidFill>
                  <a:schemeClr val="tx1"/>
                </a:solidFill>
              </a:rPr>
              <a:t>berpengaruh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secara</a:t>
            </a:r>
            <a:r>
              <a:rPr lang="en-ID" sz="1500" dirty="0">
                <a:solidFill>
                  <a:schemeClr val="tx1"/>
                </a:solidFill>
              </a:rPr>
              <a:t> internal </a:t>
            </a:r>
            <a:r>
              <a:rPr lang="en-ID" sz="1500" dirty="0" err="1">
                <a:solidFill>
                  <a:schemeClr val="tx1"/>
                </a:solidFill>
              </a:rPr>
              <a:t>terhadap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kemajuan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perusahaan</a:t>
            </a:r>
            <a:r>
              <a:rPr lang="en-ID" sz="15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500" dirty="0" err="1">
                <a:solidFill>
                  <a:schemeClr val="tx1"/>
                </a:solidFill>
              </a:rPr>
              <a:t>Namun</a:t>
            </a:r>
            <a:r>
              <a:rPr lang="en-ID" sz="1500" dirty="0">
                <a:solidFill>
                  <a:schemeClr val="tx1"/>
                </a:solidFill>
              </a:rPr>
              <a:t>, </a:t>
            </a:r>
            <a:r>
              <a:rPr lang="en-ID" sz="1500" dirty="0" err="1">
                <a:solidFill>
                  <a:schemeClr val="tx1"/>
                </a:solidFill>
              </a:rPr>
              <a:t>perkembangan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perusahaan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saat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ini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belum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memliki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suatu</a:t>
            </a:r>
            <a:r>
              <a:rPr lang="en-ID" sz="1500" dirty="0">
                <a:solidFill>
                  <a:schemeClr val="tx1"/>
                </a:solidFill>
              </a:rPr>
              <a:t> media </a:t>
            </a:r>
            <a:r>
              <a:rPr lang="en-ID" sz="1500" dirty="0" err="1">
                <a:solidFill>
                  <a:schemeClr val="tx1"/>
                </a:solidFill>
              </a:rPr>
              <a:t>keputusan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untuk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melakukan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prediksi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karyawan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berdasarkan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faktor-faktor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spesifik</a:t>
            </a:r>
            <a:r>
              <a:rPr lang="en-ID" sz="15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500" dirty="0">
                <a:solidFill>
                  <a:schemeClr val="tx1"/>
                </a:solidFill>
              </a:rPr>
              <a:t>Oleh </a:t>
            </a:r>
            <a:r>
              <a:rPr lang="en-ID" sz="1500" dirty="0" err="1">
                <a:solidFill>
                  <a:schemeClr val="tx1"/>
                </a:solidFill>
              </a:rPr>
              <a:t>karena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itu</a:t>
            </a:r>
            <a:r>
              <a:rPr lang="en-ID" sz="1500" dirty="0">
                <a:solidFill>
                  <a:schemeClr val="tx1"/>
                </a:solidFill>
              </a:rPr>
              <a:t>, </a:t>
            </a:r>
            <a:r>
              <a:rPr lang="en-ID" sz="1500" dirty="0" err="1">
                <a:solidFill>
                  <a:schemeClr val="tx1"/>
                </a:solidFill>
              </a:rPr>
              <a:t>dibutuhkan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pemodelan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untuk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memprediksi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karyawan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berdasarkan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faktor-faktor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spesifik</a:t>
            </a:r>
            <a:r>
              <a:rPr lang="en-ID" sz="15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500" dirty="0">
                <a:solidFill>
                  <a:schemeClr val="tx1"/>
                </a:solidFill>
              </a:rPr>
              <a:t>Hasil </a:t>
            </a:r>
            <a:r>
              <a:rPr lang="en-ID" sz="1500" dirty="0" err="1">
                <a:solidFill>
                  <a:schemeClr val="tx1"/>
                </a:solidFill>
              </a:rPr>
              <a:t>pemodelan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prediksi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dengan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pendekatan</a:t>
            </a:r>
            <a:r>
              <a:rPr lang="en-ID" sz="1500" dirty="0">
                <a:solidFill>
                  <a:schemeClr val="tx1"/>
                </a:solidFill>
              </a:rPr>
              <a:t> machine learning </a:t>
            </a:r>
            <a:r>
              <a:rPr lang="en-ID" sz="1500" dirty="0" err="1">
                <a:solidFill>
                  <a:schemeClr val="tx1"/>
                </a:solidFill>
              </a:rPr>
              <a:t>diintegrasikan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dengan</a:t>
            </a:r>
            <a:r>
              <a:rPr lang="en-ID" sz="1500" dirty="0">
                <a:solidFill>
                  <a:schemeClr val="tx1"/>
                </a:solidFill>
              </a:rPr>
              <a:t> framework Django.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500" dirty="0" err="1">
                <a:solidFill>
                  <a:schemeClr val="tx1"/>
                </a:solidFill>
              </a:rPr>
              <a:t>Pentingnya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studi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ini</a:t>
            </a:r>
            <a:r>
              <a:rPr lang="en-ID" sz="1500" dirty="0">
                <a:solidFill>
                  <a:schemeClr val="tx1"/>
                </a:solidFill>
              </a:rPr>
              <a:t>, </a:t>
            </a:r>
            <a:r>
              <a:rPr lang="en-ID" sz="1500" dirty="0" err="1">
                <a:solidFill>
                  <a:schemeClr val="tx1"/>
                </a:solidFill>
              </a:rPr>
              <a:t>tidak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hanya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untuk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penetapan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saja</a:t>
            </a:r>
            <a:r>
              <a:rPr lang="en-ID" sz="1500" dirty="0">
                <a:solidFill>
                  <a:schemeClr val="tx1"/>
                </a:solidFill>
              </a:rPr>
              <a:t>, </a:t>
            </a:r>
            <a:r>
              <a:rPr lang="en-ID" sz="1500" dirty="0" err="1">
                <a:solidFill>
                  <a:schemeClr val="tx1"/>
                </a:solidFill>
              </a:rPr>
              <a:t>tetapi</a:t>
            </a:r>
            <a:r>
              <a:rPr lang="en-ID" sz="1500" dirty="0">
                <a:solidFill>
                  <a:schemeClr val="tx1"/>
                </a:solidFill>
              </a:rPr>
              <a:t> juga </a:t>
            </a:r>
            <a:r>
              <a:rPr lang="en-ID" sz="1500" dirty="0" err="1">
                <a:solidFill>
                  <a:schemeClr val="tx1"/>
                </a:solidFill>
              </a:rPr>
              <a:t>menjadi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studi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terkait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pemodelan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prediksi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penggajian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secara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umum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dimasa</a:t>
            </a:r>
            <a:r>
              <a:rPr lang="en-ID" sz="1500" dirty="0">
                <a:solidFill>
                  <a:schemeClr val="tx1"/>
                </a:solidFill>
              </a:rPr>
              <a:t> yang </a:t>
            </a:r>
            <a:r>
              <a:rPr lang="en-ID" sz="1500" dirty="0" err="1">
                <a:solidFill>
                  <a:schemeClr val="tx1"/>
                </a:solidFill>
              </a:rPr>
              <a:t>akan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datang</a:t>
            </a:r>
            <a:r>
              <a:rPr lang="en-ID" sz="1500" dirty="0">
                <a:solidFill>
                  <a:schemeClr val="tx1"/>
                </a:solidFill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500" dirty="0" err="1">
                <a:solidFill>
                  <a:schemeClr val="tx1"/>
                </a:solidFill>
              </a:rPr>
              <a:t>Urgensi</a:t>
            </a:r>
            <a:r>
              <a:rPr lang="en-ID" sz="1500" dirty="0">
                <a:solidFill>
                  <a:schemeClr val="tx1"/>
                </a:solidFill>
              </a:rPr>
              <a:t> pada </a:t>
            </a:r>
            <a:r>
              <a:rPr lang="en-ID" sz="1500" dirty="0" err="1">
                <a:solidFill>
                  <a:schemeClr val="tx1"/>
                </a:solidFill>
              </a:rPr>
              <a:t>penelitian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ini</a:t>
            </a:r>
            <a:r>
              <a:rPr lang="en-ID" sz="1500" dirty="0">
                <a:solidFill>
                  <a:schemeClr val="tx1"/>
                </a:solidFill>
              </a:rPr>
              <a:t>, </a:t>
            </a:r>
            <a:r>
              <a:rPr lang="en-ID" sz="1500" dirty="0" err="1">
                <a:solidFill>
                  <a:schemeClr val="tx1"/>
                </a:solidFill>
              </a:rPr>
              <a:t>pemodelan</a:t>
            </a:r>
            <a:r>
              <a:rPr lang="en-ID" sz="1500" dirty="0">
                <a:solidFill>
                  <a:schemeClr val="tx1"/>
                </a:solidFill>
              </a:rPr>
              <a:t> yang </a:t>
            </a:r>
            <a:r>
              <a:rPr lang="en-ID" sz="1500" dirty="0" err="1">
                <a:solidFill>
                  <a:schemeClr val="tx1"/>
                </a:solidFill>
              </a:rPr>
              <a:t>dibuat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dapat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digunakan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sebagai</a:t>
            </a:r>
            <a:r>
              <a:rPr lang="en-ID" sz="1500" dirty="0">
                <a:solidFill>
                  <a:schemeClr val="tx1"/>
                </a:solidFill>
              </a:rPr>
              <a:t> tools </a:t>
            </a:r>
            <a:r>
              <a:rPr lang="en-ID" sz="1500" dirty="0" err="1">
                <a:solidFill>
                  <a:schemeClr val="tx1"/>
                </a:solidFill>
              </a:rPr>
              <a:t>untuk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menentukan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gaji</a:t>
            </a:r>
            <a:r>
              <a:rPr lang="en-ID" sz="1500" dirty="0">
                <a:solidFill>
                  <a:schemeClr val="tx1"/>
                </a:solidFill>
              </a:rPr>
              <a:t> </a:t>
            </a:r>
            <a:r>
              <a:rPr lang="en-ID" sz="1500" dirty="0" err="1">
                <a:solidFill>
                  <a:schemeClr val="tx1"/>
                </a:solidFill>
              </a:rPr>
              <a:t>karyawan</a:t>
            </a:r>
            <a:r>
              <a:rPr lang="en-ID" sz="15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5896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Identifikasi Masalah</a:t>
            </a:r>
            <a:endParaRPr dirty="0"/>
          </a:p>
        </p:txBody>
      </p:sp>
      <p:sp>
        <p:nvSpPr>
          <p:cNvPr id="7" name="Google Shape;270;p35">
            <a:extLst>
              <a:ext uri="{FF2B5EF4-FFF2-40B4-BE49-F238E27FC236}">
                <a16:creationId xmlns:a16="http://schemas.microsoft.com/office/drawing/2014/main" id="{34E923F9-EA5D-48A5-279A-DA3221E5D726}"/>
              </a:ext>
            </a:extLst>
          </p:cNvPr>
          <p:cNvSpPr txBox="1">
            <a:spLocks/>
          </p:cNvSpPr>
          <p:nvPr/>
        </p:nvSpPr>
        <p:spPr>
          <a:xfrm>
            <a:off x="1883100" y="1558389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700" dirty="0" err="1"/>
              <a:t>Bagaimana</a:t>
            </a:r>
            <a:r>
              <a:rPr lang="en-US" sz="1700" dirty="0"/>
              <a:t> </a:t>
            </a:r>
            <a:r>
              <a:rPr lang="en-US" sz="1700" dirty="0" err="1"/>
              <a:t>menganalisa</a:t>
            </a:r>
            <a:r>
              <a:rPr lang="en-US" sz="1700" dirty="0"/>
              <a:t> </a:t>
            </a:r>
            <a:r>
              <a:rPr lang="en-US" sz="1700" dirty="0" err="1"/>
              <a:t>karakterisik</a:t>
            </a:r>
            <a:r>
              <a:rPr lang="en-US" sz="1700" dirty="0"/>
              <a:t> dan </a:t>
            </a:r>
            <a:r>
              <a:rPr lang="en-US" sz="1700" dirty="0" err="1"/>
              <a:t>korelasi</a:t>
            </a:r>
            <a:r>
              <a:rPr lang="en-US" sz="1700" dirty="0"/>
              <a:t> data </a:t>
            </a:r>
            <a:r>
              <a:rPr lang="en-US" sz="1700" dirty="0" err="1"/>
              <a:t>terkait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?</a:t>
            </a:r>
            <a:endParaRPr lang="en-ID" sz="1700" dirty="0"/>
          </a:p>
        </p:txBody>
      </p:sp>
      <p:sp>
        <p:nvSpPr>
          <p:cNvPr id="9" name="Google Shape;272;p35">
            <a:extLst>
              <a:ext uri="{FF2B5EF4-FFF2-40B4-BE49-F238E27FC236}">
                <a16:creationId xmlns:a16="http://schemas.microsoft.com/office/drawing/2014/main" id="{8FFC66EF-6589-F1FF-7419-056BE0FEB97C}"/>
              </a:ext>
            </a:extLst>
          </p:cNvPr>
          <p:cNvSpPr txBox="1">
            <a:spLocks/>
          </p:cNvSpPr>
          <p:nvPr/>
        </p:nvSpPr>
        <p:spPr>
          <a:xfrm>
            <a:off x="1883100" y="2554874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700" dirty="0" err="1"/>
              <a:t>Bagaimana</a:t>
            </a:r>
            <a:r>
              <a:rPr lang="en-US" sz="1700" dirty="0"/>
              <a:t> </a:t>
            </a:r>
            <a:r>
              <a:rPr lang="en-US" sz="1700" dirty="0" err="1"/>
              <a:t>membuat</a:t>
            </a:r>
            <a:r>
              <a:rPr lang="en-US" sz="1700" dirty="0"/>
              <a:t> model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berdasarkan</a:t>
            </a:r>
            <a:r>
              <a:rPr lang="en-US" sz="1700" dirty="0"/>
              <a:t> </a:t>
            </a:r>
            <a:r>
              <a:rPr lang="en-US" sz="1700" dirty="0" err="1"/>
              <a:t>kualitas</a:t>
            </a:r>
            <a:r>
              <a:rPr lang="en-US" sz="1700" dirty="0"/>
              <a:t> data </a:t>
            </a:r>
            <a:r>
              <a:rPr lang="en-US" sz="1700" dirty="0" err="1"/>
              <a:t>dengan</a:t>
            </a:r>
            <a:r>
              <a:rPr lang="en-US" sz="1700" dirty="0"/>
              <a:t> </a:t>
            </a:r>
            <a:r>
              <a:rPr lang="en-US" sz="1700" dirty="0" err="1"/>
              <a:t>mempertimbangkan</a:t>
            </a:r>
            <a:r>
              <a:rPr lang="en-US" sz="1700" dirty="0"/>
              <a:t> </a:t>
            </a:r>
            <a:r>
              <a:rPr lang="en-US" sz="1700" dirty="0" err="1"/>
              <a:t>faktor-faktor</a:t>
            </a:r>
            <a:r>
              <a:rPr lang="en-US" sz="1700" dirty="0"/>
              <a:t> </a:t>
            </a:r>
            <a:r>
              <a:rPr lang="en-US" sz="1700" dirty="0" err="1"/>
              <a:t>spesifik</a:t>
            </a:r>
            <a:r>
              <a:rPr lang="en-US" sz="1700" dirty="0"/>
              <a:t>?</a:t>
            </a:r>
            <a:endParaRPr lang="en-ID" sz="1700" dirty="0"/>
          </a:p>
        </p:txBody>
      </p:sp>
      <p:sp>
        <p:nvSpPr>
          <p:cNvPr id="11" name="Google Shape;274;p35">
            <a:extLst>
              <a:ext uri="{FF2B5EF4-FFF2-40B4-BE49-F238E27FC236}">
                <a16:creationId xmlns:a16="http://schemas.microsoft.com/office/drawing/2014/main" id="{1DAEC98F-4A99-74B1-B57A-D189F7BE6565}"/>
              </a:ext>
            </a:extLst>
          </p:cNvPr>
          <p:cNvSpPr txBox="1">
            <a:spLocks/>
          </p:cNvSpPr>
          <p:nvPr/>
        </p:nvSpPr>
        <p:spPr>
          <a:xfrm>
            <a:off x="1883100" y="3529618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700" dirty="0" err="1"/>
              <a:t>Bagaimana</a:t>
            </a:r>
            <a:r>
              <a:rPr lang="en-US" sz="1700" dirty="0"/>
              <a:t> </a:t>
            </a:r>
            <a:r>
              <a:rPr lang="en-US" sz="1700" dirty="0" err="1"/>
              <a:t>merancang</a:t>
            </a:r>
            <a:r>
              <a:rPr lang="en-US" sz="1700" dirty="0"/>
              <a:t> framework yang </a:t>
            </a:r>
            <a:r>
              <a:rPr lang="en-US" sz="1700" dirty="0" err="1"/>
              <a:t>dinamis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menampilkan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?</a:t>
            </a:r>
          </a:p>
        </p:txBody>
      </p:sp>
      <p:sp>
        <p:nvSpPr>
          <p:cNvPr id="12" name="Google Shape;276;p35">
            <a:extLst>
              <a:ext uri="{FF2B5EF4-FFF2-40B4-BE49-F238E27FC236}">
                <a16:creationId xmlns:a16="http://schemas.microsoft.com/office/drawing/2014/main" id="{E9E88162-6DC4-ADE1-E108-38D60179153C}"/>
              </a:ext>
            </a:extLst>
          </p:cNvPr>
          <p:cNvSpPr txBox="1">
            <a:spLocks/>
          </p:cNvSpPr>
          <p:nvPr/>
        </p:nvSpPr>
        <p:spPr>
          <a:xfrm>
            <a:off x="787000" y="163084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1.</a:t>
            </a:r>
          </a:p>
        </p:txBody>
      </p:sp>
      <p:sp>
        <p:nvSpPr>
          <p:cNvPr id="13" name="Google Shape;277;p35">
            <a:extLst>
              <a:ext uri="{FF2B5EF4-FFF2-40B4-BE49-F238E27FC236}">
                <a16:creationId xmlns:a16="http://schemas.microsoft.com/office/drawing/2014/main" id="{BFC09210-5DCB-4300-5FA7-8DCB96581EDD}"/>
              </a:ext>
            </a:extLst>
          </p:cNvPr>
          <p:cNvSpPr txBox="1">
            <a:spLocks/>
          </p:cNvSpPr>
          <p:nvPr/>
        </p:nvSpPr>
        <p:spPr>
          <a:xfrm>
            <a:off x="787000" y="2646277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14" name="Google Shape;278;p35">
            <a:extLst>
              <a:ext uri="{FF2B5EF4-FFF2-40B4-BE49-F238E27FC236}">
                <a16:creationId xmlns:a16="http://schemas.microsoft.com/office/drawing/2014/main" id="{E37BD2D8-36A4-C204-5B99-D92397901C3D}"/>
              </a:ext>
            </a:extLst>
          </p:cNvPr>
          <p:cNvSpPr txBox="1">
            <a:spLocks/>
          </p:cNvSpPr>
          <p:nvPr/>
        </p:nvSpPr>
        <p:spPr>
          <a:xfrm>
            <a:off x="787000" y="3661701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3.</a:t>
            </a:r>
          </a:p>
        </p:txBody>
      </p:sp>
      <p:sp>
        <p:nvSpPr>
          <p:cNvPr id="15" name="Google Shape;279;p35">
            <a:extLst>
              <a:ext uri="{FF2B5EF4-FFF2-40B4-BE49-F238E27FC236}">
                <a16:creationId xmlns:a16="http://schemas.microsoft.com/office/drawing/2014/main" id="{F37E0463-A1F3-74DD-1EC2-6CFABB812C47}"/>
              </a:ext>
            </a:extLst>
          </p:cNvPr>
          <p:cNvSpPr/>
          <p:nvPr/>
        </p:nvSpPr>
        <p:spPr>
          <a:xfrm>
            <a:off x="787000" y="264626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0;p35">
            <a:extLst>
              <a:ext uri="{FF2B5EF4-FFF2-40B4-BE49-F238E27FC236}">
                <a16:creationId xmlns:a16="http://schemas.microsoft.com/office/drawing/2014/main" id="{6051BD70-0FDD-A510-76C4-73E8C6BDFACD}"/>
              </a:ext>
            </a:extLst>
          </p:cNvPr>
          <p:cNvSpPr/>
          <p:nvPr/>
        </p:nvSpPr>
        <p:spPr>
          <a:xfrm>
            <a:off x="787000" y="162391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1;p35">
            <a:extLst>
              <a:ext uri="{FF2B5EF4-FFF2-40B4-BE49-F238E27FC236}">
                <a16:creationId xmlns:a16="http://schemas.microsoft.com/office/drawing/2014/main" id="{258395DF-1A4E-DF27-4308-5F77813ABCD2}"/>
              </a:ext>
            </a:extLst>
          </p:cNvPr>
          <p:cNvSpPr/>
          <p:nvPr/>
        </p:nvSpPr>
        <p:spPr>
          <a:xfrm>
            <a:off x="787000" y="3661689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2;p35">
            <a:extLst>
              <a:ext uri="{FF2B5EF4-FFF2-40B4-BE49-F238E27FC236}">
                <a16:creationId xmlns:a16="http://schemas.microsoft.com/office/drawing/2014/main" id="{A18FA76B-92FF-DCA8-B3A4-80AB6AD7DE41}"/>
              </a:ext>
            </a:extLst>
          </p:cNvPr>
          <p:cNvSpPr txBox="1">
            <a:spLocks/>
          </p:cNvSpPr>
          <p:nvPr/>
        </p:nvSpPr>
        <p:spPr>
          <a:xfrm>
            <a:off x="787000" y="174119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9" name="Google Shape;283;p35">
            <a:extLst>
              <a:ext uri="{FF2B5EF4-FFF2-40B4-BE49-F238E27FC236}">
                <a16:creationId xmlns:a16="http://schemas.microsoft.com/office/drawing/2014/main" id="{0AE016C1-F686-9E05-2457-440147882720}"/>
              </a:ext>
            </a:extLst>
          </p:cNvPr>
          <p:cNvSpPr txBox="1">
            <a:spLocks/>
          </p:cNvSpPr>
          <p:nvPr/>
        </p:nvSpPr>
        <p:spPr>
          <a:xfrm>
            <a:off x="787000" y="2756677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  <p:sp>
        <p:nvSpPr>
          <p:cNvPr id="20" name="Google Shape;284;p35">
            <a:extLst>
              <a:ext uri="{FF2B5EF4-FFF2-40B4-BE49-F238E27FC236}">
                <a16:creationId xmlns:a16="http://schemas.microsoft.com/office/drawing/2014/main" id="{31E0E280-1068-41C3-CA49-91C133B669FD}"/>
              </a:ext>
            </a:extLst>
          </p:cNvPr>
          <p:cNvSpPr txBox="1">
            <a:spLocks/>
          </p:cNvSpPr>
          <p:nvPr/>
        </p:nvSpPr>
        <p:spPr>
          <a:xfrm>
            <a:off x="787000" y="3772159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55415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</a:t>
            </a:r>
            <a:endParaRPr dirty="0"/>
          </a:p>
        </p:txBody>
      </p:sp>
      <p:sp>
        <p:nvSpPr>
          <p:cNvPr id="7" name="Google Shape;270;p35">
            <a:extLst>
              <a:ext uri="{FF2B5EF4-FFF2-40B4-BE49-F238E27FC236}">
                <a16:creationId xmlns:a16="http://schemas.microsoft.com/office/drawing/2014/main" id="{34E923F9-EA5D-48A5-279A-DA3221E5D726}"/>
              </a:ext>
            </a:extLst>
          </p:cNvPr>
          <p:cNvSpPr txBox="1">
            <a:spLocks/>
          </p:cNvSpPr>
          <p:nvPr/>
        </p:nvSpPr>
        <p:spPr>
          <a:xfrm>
            <a:off x="1608100" y="1071249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700" dirty="0" err="1"/>
              <a:t>Menganalisa</a:t>
            </a:r>
            <a:r>
              <a:rPr lang="en-US" sz="1700" dirty="0"/>
              <a:t> </a:t>
            </a:r>
            <a:r>
              <a:rPr lang="en-US" sz="1700" dirty="0" err="1"/>
              <a:t>korelasi</a:t>
            </a:r>
            <a:r>
              <a:rPr lang="en-US" sz="1700" dirty="0"/>
              <a:t> data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berdasarkan</a:t>
            </a:r>
            <a:r>
              <a:rPr lang="en-US" sz="1700" dirty="0"/>
              <a:t> </a:t>
            </a:r>
            <a:r>
              <a:rPr lang="en-US" sz="1700" dirty="0" err="1"/>
              <a:t>faktor-faktor</a:t>
            </a:r>
            <a:r>
              <a:rPr lang="en-US" sz="1700" dirty="0"/>
              <a:t> </a:t>
            </a:r>
            <a:r>
              <a:rPr lang="en-US" sz="1700" dirty="0" err="1"/>
              <a:t>spesifik</a:t>
            </a:r>
            <a:r>
              <a:rPr lang="en-US" sz="1700" dirty="0"/>
              <a:t>.</a:t>
            </a:r>
            <a:endParaRPr lang="en-ID" sz="1700" dirty="0"/>
          </a:p>
        </p:txBody>
      </p:sp>
      <p:sp>
        <p:nvSpPr>
          <p:cNvPr id="9" name="Google Shape;272;p35">
            <a:extLst>
              <a:ext uri="{FF2B5EF4-FFF2-40B4-BE49-F238E27FC236}">
                <a16:creationId xmlns:a16="http://schemas.microsoft.com/office/drawing/2014/main" id="{8FFC66EF-6589-F1FF-7419-056BE0FEB97C}"/>
              </a:ext>
            </a:extLst>
          </p:cNvPr>
          <p:cNvSpPr txBox="1">
            <a:spLocks/>
          </p:cNvSpPr>
          <p:nvPr/>
        </p:nvSpPr>
        <p:spPr>
          <a:xfrm>
            <a:off x="1608100" y="2075153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700" dirty="0" err="1"/>
              <a:t>Menggunakan</a:t>
            </a:r>
            <a:r>
              <a:rPr lang="en-US" sz="1700" dirty="0"/>
              <a:t> </a:t>
            </a:r>
            <a:r>
              <a:rPr lang="en-US" sz="1700" dirty="0" err="1"/>
              <a:t>pendekatan</a:t>
            </a:r>
            <a:r>
              <a:rPr lang="en-US" sz="1700" dirty="0"/>
              <a:t> machine learning </a:t>
            </a:r>
            <a:r>
              <a:rPr lang="en-US" sz="1700" dirty="0" err="1"/>
              <a:t>yaitu</a:t>
            </a:r>
            <a:r>
              <a:rPr lang="en-US" sz="1700" dirty="0"/>
              <a:t> model multivariate linier regression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pemodelan</a:t>
            </a:r>
            <a:r>
              <a:rPr lang="en-US" sz="1700" dirty="0"/>
              <a:t>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berdasarkan</a:t>
            </a:r>
            <a:r>
              <a:rPr lang="en-US" sz="1700" dirty="0"/>
              <a:t> parameter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faktor-faktor</a:t>
            </a:r>
            <a:r>
              <a:rPr lang="en-US" sz="1700" dirty="0"/>
              <a:t> </a:t>
            </a:r>
            <a:r>
              <a:rPr lang="en-US" sz="1700" dirty="0" err="1"/>
              <a:t>spesifik</a:t>
            </a:r>
            <a:r>
              <a:rPr lang="en-US" sz="1700" dirty="0"/>
              <a:t> </a:t>
            </a:r>
            <a:r>
              <a:rPr lang="en-US" sz="1700" dirty="0" err="1"/>
              <a:t>seperti</a:t>
            </a:r>
            <a:r>
              <a:rPr lang="en-US" sz="1700" dirty="0"/>
              <a:t> </a:t>
            </a:r>
            <a:r>
              <a:rPr lang="en-ID" sz="1700" dirty="0" err="1"/>
              <a:t>umur</a:t>
            </a:r>
            <a:r>
              <a:rPr lang="en-ID" sz="1700" dirty="0"/>
              <a:t>, job level, total lama </a:t>
            </a:r>
            <a:r>
              <a:rPr lang="en-ID" sz="1700" dirty="0" err="1"/>
              <a:t>bekerja</a:t>
            </a:r>
            <a:r>
              <a:rPr lang="en-ID" sz="1700" dirty="0"/>
              <a:t>, masa </a:t>
            </a:r>
            <a:r>
              <a:rPr lang="en-ID" sz="1700" dirty="0" err="1"/>
              <a:t>bakti</a:t>
            </a:r>
            <a:r>
              <a:rPr lang="en-ID" sz="1700" dirty="0"/>
              <a:t>.</a:t>
            </a:r>
          </a:p>
        </p:txBody>
      </p:sp>
      <p:sp>
        <p:nvSpPr>
          <p:cNvPr id="11" name="Google Shape;274;p35">
            <a:extLst>
              <a:ext uri="{FF2B5EF4-FFF2-40B4-BE49-F238E27FC236}">
                <a16:creationId xmlns:a16="http://schemas.microsoft.com/office/drawing/2014/main" id="{1DAEC98F-4A99-74B1-B57A-D189F7BE6565}"/>
              </a:ext>
            </a:extLst>
          </p:cNvPr>
          <p:cNvSpPr txBox="1">
            <a:spLocks/>
          </p:cNvSpPr>
          <p:nvPr/>
        </p:nvSpPr>
        <p:spPr>
          <a:xfrm>
            <a:off x="1608100" y="3758218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US" sz="1700" dirty="0" err="1"/>
              <a:t>Menggunakan</a:t>
            </a:r>
            <a:r>
              <a:rPr lang="en-US" sz="1700" dirty="0"/>
              <a:t> framework Django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menyajikan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.</a:t>
            </a:r>
          </a:p>
        </p:txBody>
      </p:sp>
      <p:sp>
        <p:nvSpPr>
          <p:cNvPr id="12" name="Google Shape;276;p35">
            <a:extLst>
              <a:ext uri="{FF2B5EF4-FFF2-40B4-BE49-F238E27FC236}">
                <a16:creationId xmlns:a16="http://schemas.microsoft.com/office/drawing/2014/main" id="{E9E88162-6DC4-ADE1-E108-38D60179153C}"/>
              </a:ext>
            </a:extLst>
          </p:cNvPr>
          <p:cNvSpPr txBox="1">
            <a:spLocks/>
          </p:cNvSpPr>
          <p:nvPr/>
        </p:nvSpPr>
        <p:spPr>
          <a:xfrm>
            <a:off x="512000" y="114370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1.</a:t>
            </a:r>
          </a:p>
        </p:txBody>
      </p:sp>
      <p:sp>
        <p:nvSpPr>
          <p:cNvPr id="13" name="Google Shape;277;p35">
            <a:extLst>
              <a:ext uri="{FF2B5EF4-FFF2-40B4-BE49-F238E27FC236}">
                <a16:creationId xmlns:a16="http://schemas.microsoft.com/office/drawing/2014/main" id="{BFC09210-5DCB-4300-5FA7-8DCB96581EDD}"/>
              </a:ext>
            </a:extLst>
          </p:cNvPr>
          <p:cNvSpPr txBox="1">
            <a:spLocks/>
          </p:cNvSpPr>
          <p:nvPr/>
        </p:nvSpPr>
        <p:spPr>
          <a:xfrm>
            <a:off x="512000" y="2166556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14" name="Google Shape;278;p35">
            <a:extLst>
              <a:ext uri="{FF2B5EF4-FFF2-40B4-BE49-F238E27FC236}">
                <a16:creationId xmlns:a16="http://schemas.microsoft.com/office/drawing/2014/main" id="{E37BD2D8-36A4-C204-5B99-D92397901C3D}"/>
              </a:ext>
            </a:extLst>
          </p:cNvPr>
          <p:cNvSpPr txBox="1">
            <a:spLocks/>
          </p:cNvSpPr>
          <p:nvPr/>
        </p:nvSpPr>
        <p:spPr>
          <a:xfrm>
            <a:off x="512000" y="3890301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3.</a:t>
            </a:r>
          </a:p>
        </p:txBody>
      </p:sp>
      <p:sp>
        <p:nvSpPr>
          <p:cNvPr id="15" name="Google Shape;279;p35">
            <a:extLst>
              <a:ext uri="{FF2B5EF4-FFF2-40B4-BE49-F238E27FC236}">
                <a16:creationId xmlns:a16="http://schemas.microsoft.com/office/drawing/2014/main" id="{F37E0463-A1F3-74DD-1EC2-6CFABB812C47}"/>
              </a:ext>
            </a:extLst>
          </p:cNvPr>
          <p:cNvSpPr/>
          <p:nvPr/>
        </p:nvSpPr>
        <p:spPr>
          <a:xfrm>
            <a:off x="512000" y="2166545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0;p35">
            <a:extLst>
              <a:ext uri="{FF2B5EF4-FFF2-40B4-BE49-F238E27FC236}">
                <a16:creationId xmlns:a16="http://schemas.microsoft.com/office/drawing/2014/main" id="{6051BD70-0FDD-A510-76C4-73E8C6BDFACD}"/>
              </a:ext>
            </a:extLst>
          </p:cNvPr>
          <p:cNvSpPr/>
          <p:nvPr/>
        </p:nvSpPr>
        <p:spPr>
          <a:xfrm>
            <a:off x="512000" y="113677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81;p35">
            <a:extLst>
              <a:ext uri="{FF2B5EF4-FFF2-40B4-BE49-F238E27FC236}">
                <a16:creationId xmlns:a16="http://schemas.microsoft.com/office/drawing/2014/main" id="{258395DF-1A4E-DF27-4308-5F77813ABCD2}"/>
              </a:ext>
            </a:extLst>
          </p:cNvPr>
          <p:cNvSpPr/>
          <p:nvPr/>
        </p:nvSpPr>
        <p:spPr>
          <a:xfrm>
            <a:off x="512000" y="3890289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2;p35">
            <a:extLst>
              <a:ext uri="{FF2B5EF4-FFF2-40B4-BE49-F238E27FC236}">
                <a16:creationId xmlns:a16="http://schemas.microsoft.com/office/drawing/2014/main" id="{A18FA76B-92FF-DCA8-B3A4-80AB6AD7DE41}"/>
              </a:ext>
            </a:extLst>
          </p:cNvPr>
          <p:cNvSpPr txBox="1">
            <a:spLocks/>
          </p:cNvSpPr>
          <p:nvPr/>
        </p:nvSpPr>
        <p:spPr>
          <a:xfrm>
            <a:off x="512000" y="125405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9" name="Google Shape;283;p35">
            <a:extLst>
              <a:ext uri="{FF2B5EF4-FFF2-40B4-BE49-F238E27FC236}">
                <a16:creationId xmlns:a16="http://schemas.microsoft.com/office/drawing/2014/main" id="{0AE016C1-F686-9E05-2457-440147882720}"/>
              </a:ext>
            </a:extLst>
          </p:cNvPr>
          <p:cNvSpPr txBox="1">
            <a:spLocks/>
          </p:cNvSpPr>
          <p:nvPr/>
        </p:nvSpPr>
        <p:spPr>
          <a:xfrm>
            <a:off x="512000" y="2276956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  <p:sp>
        <p:nvSpPr>
          <p:cNvPr id="20" name="Google Shape;284;p35">
            <a:extLst>
              <a:ext uri="{FF2B5EF4-FFF2-40B4-BE49-F238E27FC236}">
                <a16:creationId xmlns:a16="http://schemas.microsoft.com/office/drawing/2014/main" id="{31E0E280-1068-41C3-CA49-91C133B669FD}"/>
              </a:ext>
            </a:extLst>
          </p:cNvPr>
          <p:cNvSpPr txBox="1">
            <a:spLocks/>
          </p:cNvSpPr>
          <p:nvPr/>
        </p:nvSpPr>
        <p:spPr>
          <a:xfrm>
            <a:off x="512000" y="4000759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399022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title"/>
          </p:nvPr>
        </p:nvSpPr>
        <p:spPr>
          <a:xfrm>
            <a:off x="1094125" y="28167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Manfaat</a:t>
            </a:r>
            <a:endParaRPr dirty="0"/>
          </a:p>
        </p:txBody>
      </p:sp>
      <p:sp>
        <p:nvSpPr>
          <p:cNvPr id="7" name="Google Shape;270;p35">
            <a:extLst>
              <a:ext uri="{FF2B5EF4-FFF2-40B4-BE49-F238E27FC236}">
                <a16:creationId xmlns:a16="http://schemas.microsoft.com/office/drawing/2014/main" id="{34E923F9-EA5D-48A5-279A-DA3221E5D726}"/>
              </a:ext>
            </a:extLst>
          </p:cNvPr>
          <p:cNvSpPr txBox="1">
            <a:spLocks/>
          </p:cNvSpPr>
          <p:nvPr/>
        </p:nvSpPr>
        <p:spPr>
          <a:xfrm>
            <a:off x="1798600" y="1833249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</a:pPr>
            <a:r>
              <a:rPr lang="en-US" sz="1700" dirty="0" err="1"/>
              <a:t>Merekomendasikan</a:t>
            </a:r>
            <a:r>
              <a:rPr lang="en-US" sz="1700" dirty="0"/>
              <a:t> model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berdasarkan</a:t>
            </a:r>
            <a:r>
              <a:rPr lang="en-US" sz="1700" dirty="0"/>
              <a:t> </a:t>
            </a:r>
            <a:r>
              <a:rPr lang="en-US" sz="1700" dirty="0" err="1"/>
              <a:t>kualitas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faktor-faktor</a:t>
            </a:r>
            <a:r>
              <a:rPr lang="en-US" sz="1700" dirty="0"/>
              <a:t> </a:t>
            </a:r>
            <a:r>
              <a:rPr lang="en-US" sz="1700" dirty="0" err="1"/>
              <a:t>spesifik</a:t>
            </a:r>
            <a:r>
              <a:rPr lang="en-US" sz="1700" dirty="0"/>
              <a:t>.</a:t>
            </a:r>
            <a:endParaRPr lang="en-ID" sz="1700" dirty="0"/>
          </a:p>
        </p:txBody>
      </p:sp>
      <p:sp>
        <p:nvSpPr>
          <p:cNvPr id="9" name="Google Shape;272;p35">
            <a:extLst>
              <a:ext uri="{FF2B5EF4-FFF2-40B4-BE49-F238E27FC236}">
                <a16:creationId xmlns:a16="http://schemas.microsoft.com/office/drawing/2014/main" id="{8FFC66EF-6589-F1FF-7419-056BE0FEB97C}"/>
              </a:ext>
            </a:extLst>
          </p:cNvPr>
          <p:cNvSpPr txBox="1">
            <a:spLocks/>
          </p:cNvSpPr>
          <p:nvPr/>
        </p:nvSpPr>
        <p:spPr>
          <a:xfrm>
            <a:off x="1798600" y="2837153"/>
            <a:ext cx="64739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n-US" sz="1700" dirty="0" err="1"/>
              <a:t>Membuat</a:t>
            </a:r>
            <a:r>
              <a:rPr lang="en-US" sz="1700" dirty="0"/>
              <a:t> </a:t>
            </a:r>
            <a:r>
              <a:rPr lang="en-US" sz="1700" dirty="0" err="1"/>
              <a:t>tampilan</a:t>
            </a:r>
            <a:r>
              <a:rPr lang="en-US" sz="1700" dirty="0"/>
              <a:t> framework agar </a:t>
            </a:r>
            <a:r>
              <a:rPr lang="en-US" sz="1700" dirty="0" err="1"/>
              <a:t>mudah</a:t>
            </a:r>
            <a:r>
              <a:rPr lang="en-US" sz="1700" dirty="0"/>
              <a:t> </a:t>
            </a:r>
            <a:r>
              <a:rPr lang="en-US" sz="1700" dirty="0" err="1"/>
              <a:t>digunakan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melakukan</a:t>
            </a:r>
            <a:r>
              <a:rPr lang="en-US" sz="1700" dirty="0"/>
              <a:t> </a:t>
            </a:r>
            <a:r>
              <a:rPr lang="en-US" sz="1700" dirty="0" err="1"/>
              <a:t>prediksi</a:t>
            </a:r>
            <a:r>
              <a:rPr lang="en-US" sz="1700" dirty="0"/>
              <a:t> </a:t>
            </a:r>
            <a:r>
              <a:rPr lang="en-US" sz="1700" dirty="0" err="1"/>
              <a:t>gaji</a:t>
            </a:r>
            <a:r>
              <a:rPr lang="en-US" sz="1700" dirty="0"/>
              <a:t> </a:t>
            </a:r>
            <a:r>
              <a:rPr lang="en-US" sz="1700" dirty="0" err="1"/>
              <a:t>karyawan</a:t>
            </a:r>
            <a:r>
              <a:rPr lang="en-US" sz="1700" dirty="0"/>
              <a:t> </a:t>
            </a:r>
            <a:r>
              <a:rPr lang="en-US" sz="1700" dirty="0" err="1"/>
              <a:t>secara</a:t>
            </a:r>
            <a:r>
              <a:rPr lang="en-US" sz="1700" dirty="0"/>
              <a:t> </a:t>
            </a:r>
            <a:r>
              <a:rPr lang="en-US" sz="1700" dirty="0" err="1"/>
              <a:t>realtime</a:t>
            </a:r>
            <a:r>
              <a:rPr lang="en-US" sz="1700" dirty="0"/>
              <a:t>.</a:t>
            </a:r>
            <a:endParaRPr lang="en-ID" sz="1700" dirty="0"/>
          </a:p>
        </p:txBody>
      </p:sp>
      <p:sp>
        <p:nvSpPr>
          <p:cNvPr id="12" name="Google Shape;276;p35">
            <a:extLst>
              <a:ext uri="{FF2B5EF4-FFF2-40B4-BE49-F238E27FC236}">
                <a16:creationId xmlns:a16="http://schemas.microsoft.com/office/drawing/2014/main" id="{E9E88162-6DC4-ADE1-E108-38D60179153C}"/>
              </a:ext>
            </a:extLst>
          </p:cNvPr>
          <p:cNvSpPr txBox="1">
            <a:spLocks/>
          </p:cNvSpPr>
          <p:nvPr/>
        </p:nvSpPr>
        <p:spPr>
          <a:xfrm>
            <a:off x="702500" y="190570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1.</a:t>
            </a:r>
          </a:p>
        </p:txBody>
      </p:sp>
      <p:sp>
        <p:nvSpPr>
          <p:cNvPr id="13" name="Google Shape;277;p35">
            <a:extLst>
              <a:ext uri="{FF2B5EF4-FFF2-40B4-BE49-F238E27FC236}">
                <a16:creationId xmlns:a16="http://schemas.microsoft.com/office/drawing/2014/main" id="{BFC09210-5DCB-4300-5FA7-8DCB96581EDD}"/>
              </a:ext>
            </a:extLst>
          </p:cNvPr>
          <p:cNvSpPr txBox="1">
            <a:spLocks/>
          </p:cNvSpPr>
          <p:nvPr/>
        </p:nvSpPr>
        <p:spPr>
          <a:xfrm>
            <a:off x="702500" y="2928556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15" name="Google Shape;279;p35">
            <a:extLst>
              <a:ext uri="{FF2B5EF4-FFF2-40B4-BE49-F238E27FC236}">
                <a16:creationId xmlns:a16="http://schemas.microsoft.com/office/drawing/2014/main" id="{F37E0463-A1F3-74DD-1EC2-6CFABB812C47}"/>
              </a:ext>
            </a:extLst>
          </p:cNvPr>
          <p:cNvSpPr/>
          <p:nvPr/>
        </p:nvSpPr>
        <p:spPr>
          <a:xfrm>
            <a:off x="702500" y="2928545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0;p35">
            <a:extLst>
              <a:ext uri="{FF2B5EF4-FFF2-40B4-BE49-F238E27FC236}">
                <a16:creationId xmlns:a16="http://schemas.microsoft.com/office/drawing/2014/main" id="{6051BD70-0FDD-A510-76C4-73E8C6BDFACD}"/>
              </a:ext>
            </a:extLst>
          </p:cNvPr>
          <p:cNvSpPr/>
          <p:nvPr/>
        </p:nvSpPr>
        <p:spPr>
          <a:xfrm>
            <a:off x="702500" y="1898776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82;p35">
            <a:extLst>
              <a:ext uri="{FF2B5EF4-FFF2-40B4-BE49-F238E27FC236}">
                <a16:creationId xmlns:a16="http://schemas.microsoft.com/office/drawing/2014/main" id="{A18FA76B-92FF-DCA8-B3A4-80AB6AD7DE41}"/>
              </a:ext>
            </a:extLst>
          </p:cNvPr>
          <p:cNvSpPr txBox="1">
            <a:spLocks/>
          </p:cNvSpPr>
          <p:nvPr/>
        </p:nvSpPr>
        <p:spPr>
          <a:xfrm>
            <a:off x="702500" y="201605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9" name="Google Shape;283;p35">
            <a:extLst>
              <a:ext uri="{FF2B5EF4-FFF2-40B4-BE49-F238E27FC236}">
                <a16:creationId xmlns:a16="http://schemas.microsoft.com/office/drawing/2014/main" id="{0AE016C1-F686-9E05-2457-440147882720}"/>
              </a:ext>
            </a:extLst>
          </p:cNvPr>
          <p:cNvSpPr txBox="1">
            <a:spLocks/>
          </p:cNvSpPr>
          <p:nvPr/>
        </p:nvSpPr>
        <p:spPr>
          <a:xfrm>
            <a:off x="702500" y="3038956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862790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50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Rancangan Hipotesis Penelitian</a:t>
            </a:r>
            <a:endParaRPr dirty="0"/>
          </a:p>
        </p:txBody>
      </p:sp>
      <p:sp>
        <p:nvSpPr>
          <p:cNvPr id="640" name="Google Shape;640;p50"/>
          <p:cNvSpPr txBox="1"/>
          <p:nvPr/>
        </p:nvSpPr>
        <p:spPr>
          <a:xfrm>
            <a:off x="1548656" y="2327758"/>
            <a:ext cx="7117362" cy="33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H0</a:t>
            </a:r>
            <a:r>
              <a:rPr lang="en" sz="18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: Tidak ada korelasi faktor-faktor spesifik untuk menentukan gaji karyawan</a:t>
            </a:r>
            <a:endParaRPr sz="1800" dirty="0">
              <a:solidFill>
                <a:schemeClr val="tx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50"/>
          <p:cNvSpPr txBox="1"/>
          <p:nvPr/>
        </p:nvSpPr>
        <p:spPr>
          <a:xfrm>
            <a:off x="424597" y="1447746"/>
            <a:ext cx="3368086" cy="27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27316F"/>
                </a:solidFill>
                <a:latin typeface="Montserrat"/>
                <a:ea typeface="Montserrat"/>
                <a:cs typeface="Montserrat"/>
                <a:sym typeface="Montserrat"/>
              </a:rPr>
              <a:t>Hipotesis penelitian/kerja: </a:t>
            </a:r>
            <a:endParaRPr sz="1800" b="1" dirty="0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3FDF4-4E7A-5DAF-3402-613C51D05428}"/>
              </a:ext>
            </a:extLst>
          </p:cNvPr>
          <p:cNvSpPr txBox="1"/>
          <p:nvPr/>
        </p:nvSpPr>
        <p:spPr>
          <a:xfrm>
            <a:off x="1548656" y="3259239"/>
            <a:ext cx="6957568" cy="129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1800" b="1" dirty="0">
                <a:solidFill>
                  <a:schemeClr val="tx1"/>
                </a:solidFill>
                <a:latin typeface="Montserrat"/>
              </a:rPr>
              <a:t>H1</a:t>
            </a:r>
            <a:r>
              <a:rPr lang="en-ID" sz="1800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: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faktor-faktor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spesifik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mempunyai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korelasi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positif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dan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berpotensi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menjadi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faktor-faktor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utama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menentukan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gaji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 </a:t>
            </a:r>
            <a:r>
              <a:rPr lang="en-ID" sz="1800" dirty="0" err="1">
                <a:solidFill>
                  <a:schemeClr val="tx1"/>
                </a:solidFill>
                <a:latin typeface="Montserrat"/>
              </a:rPr>
              <a:t>karyawan</a:t>
            </a:r>
            <a:r>
              <a:rPr lang="en-ID" sz="1800" dirty="0">
                <a:solidFill>
                  <a:schemeClr val="tx1"/>
                </a:solidFill>
                <a:latin typeface="Montserrat"/>
              </a:rPr>
              <a:t>.</a:t>
            </a:r>
          </a:p>
        </p:txBody>
      </p:sp>
      <p:sp>
        <p:nvSpPr>
          <p:cNvPr id="8" name="Google Shape;279;p35">
            <a:extLst>
              <a:ext uri="{FF2B5EF4-FFF2-40B4-BE49-F238E27FC236}">
                <a16:creationId xmlns:a16="http://schemas.microsoft.com/office/drawing/2014/main" id="{696811B5-6CB4-CC01-1CBB-33A50DDC6415}"/>
              </a:ext>
            </a:extLst>
          </p:cNvPr>
          <p:cNvSpPr/>
          <p:nvPr/>
        </p:nvSpPr>
        <p:spPr>
          <a:xfrm>
            <a:off x="595143" y="3041212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75C4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80;p35">
            <a:extLst>
              <a:ext uri="{FF2B5EF4-FFF2-40B4-BE49-F238E27FC236}">
                <a16:creationId xmlns:a16="http://schemas.microsoft.com/office/drawing/2014/main" id="{0B80E504-33E2-6037-49E2-94ADC6A59EA8}"/>
              </a:ext>
            </a:extLst>
          </p:cNvPr>
          <p:cNvSpPr/>
          <p:nvPr/>
        </p:nvSpPr>
        <p:spPr>
          <a:xfrm>
            <a:off x="595143" y="2011443"/>
            <a:ext cx="821100" cy="821100"/>
          </a:xfrm>
          <a:prstGeom prst="round1Rect">
            <a:avLst>
              <a:gd name="adj" fmla="val 16667"/>
            </a:avLst>
          </a:prstGeom>
          <a:solidFill>
            <a:srgbClr val="FBB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2;p35">
            <a:extLst>
              <a:ext uri="{FF2B5EF4-FFF2-40B4-BE49-F238E27FC236}">
                <a16:creationId xmlns:a16="http://schemas.microsoft.com/office/drawing/2014/main" id="{77CCDB79-C962-10F7-D6C1-47988E709911}"/>
              </a:ext>
            </a:extLst>
          </p:cNvPr>
          <p:cNvSpPr txBox="1">
            <a:spLocks/>
          </p:cNvSpPr>
          <p:nvPr/>
        </p:nvSpPr>
        <p:spPr>
          <a:xfrm>
            <a:off x="595143" y="2128720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1.</a:t>
            </a:r>
          </a:p>
        </p:txBody>
      </p:sp>
      <p:sp>
        <p:nvSpPr>
          <p:cNvPr id="11" name="Google Shape;283;p35">
            <a:extLst>
              <a:ext uri="{FF2B5EF4-FFF2-40B4-BE49-F238E27FC236}">
                <a16:creationId xmlns:a16="http://schemas.microsoft.com/office/drawing/2014/main" id="{251EBEC4-B1AA-9891-B7E4-2C52487C8E56}"/>
              </a:ext>
            </a:extLst>
          </p:cNvPr>
          <p:cNvSpPr txBox="1">
            <a:spLocks/>
          </p:cNvSpPr>
          <p:nvPr/>
        </p:nvSpPr>
        <p:spPr>
          <a:xfrm>
            <a:off x="595143" y="3151623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Montserrat"/>
              <a:buNone/>
              <a:defRPr sz="30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08298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>
            <a:spLocks noGrp="1"/>
          </p:cNvSpPr>
          <p:nvPr>
            <p:ph type="title"/>
          </p:nvPr>
        </p:nvSpPr>
        <p:spPr>
          <a:xfrm>
            <a:off x="1094125" y="2810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State Of The Art</a:t>
            </a:r>
            <a:endParaRPr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B522213-B90B-13C0-3C1C-77A844CD5F78}"/>
              </a:ext>
            </a:extLst>
          </p:cNvPr>
          <p:cNvSpPr txBox="1">
            <a:spLocks/>
          </p:cNvSpPr>
          <p:nvPr/>
        </p:nvSpPr>
        <p:spPr>
          <a:xfrm>
            <a:off x="838200" y="1520825"/>
            <a:ext cx="6591300" cy="255587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JURNAL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SEBUTKAN METODE DALAM PENELITIAN DALAM PREDIKSI DAN REGRESI, AMBIL YG AKURASI DAN EVALUASI PALING BAIK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UNTUK MEMPREDIKSI GAJI KARYAWAN PERLU MENYEDILIKI FAKTOR-FAKTOR SPESIFIK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KARENA FAKTOR2 TSB SIGNIFIKAN BERKOLERASI KUAT DGN GAJI, MAKA PERLU MENGGUNAKAN FAKTOR </a:t>
            </a:r>
            <a:r>
              <a:rPr lang="en-US" dirty="0" err="1"/>
              <a:t>FAKTOR</a:t>
            </a:r>
            <a:r>
              <a:rPr lang="en-US" dirty="0"/>
              <a:t> SPESIFIK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PENDEKATAN ML DGN MENGGUNAKAN  MULTIVARIATE LINEAR REGRESSION SEBAGAI SOLUSI UNTUK MEMPREDIKSI GAJI KARYAWAN BERDASARKAN FAKTOR </a:t>
            </a:r>
            <a:r>
              <a:rPr lang="en-US" dirty="0" err="1"/>
              <a:t>FAKTOR</a:t>
            </a:r>
            <a:r>
              <a:rPr lang="en-US" dirty="0"/>
              <a:t> SPESIFIK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Mengintegrasikan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framework Django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85634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5;p43">
            <a:extLst>
              <a:ext uri="{FF2B5EF4-FFF2-40B4-BE49-F238E27FC236}">
                <a16:creationId xmlns:a16="http://schemas.microsoft.com/office/drawing/2014/main" id="{D342D5C0-88BA-DCA1-A8AD-4CEB6D9CBE53}"/>
              </a:ext>
            </a:extLst>
          </p:cNvPr>
          <p:cNvSpPr txBox="1">
            <a:spLocks/>
          </p:cNvSpPr>
          <p:nvPr/>
        </p:nvSpPr>
        <p:spPr>
          <a:xfrm>
            <a:off x="904939" y="0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3000" b="1" dirty="0" err="1">
                <a:solidFill>
                  <a:srgbClr val="75C4C0"/>
                </a:solidFill>
                <a:latin typeface="Montserrat"/>
                <a:sym typeface="Montserrat"/>
              </a:rPr>
              <a:t>Taksonomi</a:t>
            </a:r>
            <a:r>
              <a:rPr lang="en-ID" sz="3000" b="1" dirty="0">
                <a:solidFill>
                  <a:srgbClr val="75C4C0"/>
                </a:solidFill>
                <a:latin typeface="Montserrat"/>
                <a:sym typeface="Montserrat"/>
              </a:rPr>
              <a:t> Literature 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C8E6AB-8DBF-33B3-1F68-BAFA0C3230EF}"/>
              </a:ext>
            </a:extLst>
          </p:cNvPr>
          <p:cNvSpPr/>
          <p:nvPr/>
        </p:nvSpPr>
        <p:spPr>
          <a:xfrm>
            <a:off x="173420" y="740979"/>
            <a:ext cx="2798380" cy="41699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3D6DA6-1BE3-3154-1DE9-79DCE6B5D654}"/>
              </a:ext>
            </a:extLst>
          </p:cNvPr>
          <p:cNvSpPr/>
          <p:nvPr/>
        </p:nvSpPr>
        <p:spPr>
          <a:xfrm>
            <a:off x="3172810" y="740979"/>
            <a:ext cx="2798380" cy="4169979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34D8F-DC64-49BF-151D-53B4A9D9F6FF}"/>
              </a:ext>
            </a:extLst>
          </p:cNvPr>
          <p:cNvSpPr/>
          <p:nvPr/>
        </p:nvSpPr>
        <p:spPr>
          <a:xfrm>
            <a:off x="6172200" y="740979"/>
            <a:ext cx="2798380" cy="416997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C1E859-AB97-80C4-03CA-E5FA16B88783}"/>
              </a:ext>
            </a:extLst>
          </p:cNvPr>
          <p:cNvSpPr/>
          <p:nvPr/>
        </p:nvSpPr>
        <p:spPr>
          <a:xfrm>
            <a:off x="260130" y="797357"/>
            <a:ext cx="2624959" cy="432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DATASET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BE5F3-14A9-FDF2-4308-92A9DB8746E2}"/>
              </a:ext>
            </a:extLst>
          </p:cNvPr>
          <p:cNvSpPr/>
          <p:nvPr/>
        </p:nvSpPr>
        <p:spPr>
          <a:xfrm>
            <a:off x="3259520" y="797357"/>
            <a:ext cx="2624959" cy="432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ISU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ABE693-5CF3-E66C-6F70-F01F04F96513}"/>
              </a:ext>
            </a:extLst>
          </p:cNvPr>
          <p:cNvSpPr/>
          <p:nvPr/>
        </p:nvSpPr>
        <p:spPr>
          <a:xfrm>
            <a:off x="6258910" y="797357"/>
            <a:ext cx="2624959" cy="432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METODE</a:t>
            </a:r>
            <a:endParaRPr lang="en-ID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B4A5E6-C835-5939-0805-235F652275DD}"/>
              </a:ext>
            </a:extLst>
          </p:cNvPr>
          <p:cNvSpPr/>
          <p:nvPr/>
        </p:nvSpPr>
        <p:spPr>
          <a:xfrm>
            <a:off x="3549649" y="3138731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Visualisasi</a:t>
            </a:r>
            <a:r>
              <a:rPr lang="en-US" dirty="0"/>
              <a:t> Framework Django</a:t>
            </a:r>
          </a:p>
          <a:p>
            <a:pPr algn="ctr"/>
            <a:r>
              <a:rPr lang="en-US" dirty="0"/>
              <a:t>[28 - 31]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38733D-405D-D2AF-10BB-BB4BEE7961E7}"/>
              </a:ext>
            </a:extLst>
          </p:cNvPr>
          <p:cNvSpPr/>
          <p:nvPr/>
        </p:nvSpPr>
        <p:spPr>
          <a:xfrm>
            <a:off x="3549649" y="2004769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Gaji</a:t>
            </a:r>
            <a:r>
              <a:rPr lang="en-US" dirty="0"/>
              <a:t> </a:t>
            </a:r>
            <a:r>
              <a:rPr lang="en-US" dirty="0" err="1"/>
              <a:t>Pegawai</a:t>
            </a:r>
            <a:endParaRPr lang="en-US" dirty="0"/>
          </a:p>
          <a:p>
            <a:pPr algn="ctr"/>
            <a:r>
              <a:rPr lang="en-US" dirty="0"/>
              <a:t>[12 - 27]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1DAE7-7FB3-A29A-D0C8-5E812494E6BE}"/>
              </a:ext>
            </a:extLst>
          </p:cNvPr>
          <p:cNvSpPr/>
          <p:nvPr/>
        </p:nvSpPr>
        <p:spPr>
          <a:xfrm>
            <a:off x="6549039" y="1625803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Machine Learning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[12, 15, 17-30]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A4847-00D8-64A1-F5B4-D9EF563BAA86}"/>
              </a:ext>
            </a:extLst>
          </p:cNvPr>
          <p:cNvSpPr/>
          <p:nvPr/>
        </p:nvSpPr>
        <p:spPr>
          <a:xfrm>
            <a:off x="6549039" y="2552689"/>
            <a:ext cx="2044700" cy="558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Statistika</a:t>
            </a:r>
            <a:endParaRPr lang="en-US" dirty="0">
              <a:solidFill>
                <a:sysClr val="windowText" lastClr="000000"/>
              </a:solidFill>
            </a:endParaRP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[13 – 14, 16]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408019-BE16-9938-9870-C1F4CF94DE12}"/>
              </a:ext>
            </a:extLst>
          </p:cNvPr>
          <p:cNvSpPr/>
          <p:nvPr/>
        </p:nvSpPr>
        <p:spPr>
          <a:xfrm>
            <a:off x="6549039" y="3466547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Deep Learning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[31]</a:t>
            </a:r>
            <a:endParaRPr lang="en-ID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73AEF2-15B6-EDBA-E541-941AB3BB3761}"/>
              </a:ext>
            </a:extLst>
          </p:cNvPr>
          <p:cNvCxnSpPr>
            <a:cxnSpLocks/>
          </p:cNvCxnSpPr>
          <p:nvPr/>
        </p:nvCxnSpPr>
        <p:spPr>
          <a:xfrm>
            <a:off x="3416300" y="2552689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B4D7083-F658-3973-7A33-471BA12E2A7F}"/>
              </a:ext>
            </a:extLst>
          </p:cNvPr>
          <p:cNvCxnSpPr>
            <a:cxnSpLocks/>
          </p:cNvCxnSpPr>
          <p:nvPr/>
        </p:nvCxnSpPr>
        <p:spPr>
          <a:xfrm>
            <a:off x="3403600" y="3835389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5DD74F-6B6D-E57C-7884-8AA3EF4D0D78}"/>
              </a:ext>
            </a:extLst>
          </p:cNvPr>
          <p:cNvCxnSpPr>
            <a:cxnSpLocks/>
          </p:cNvCxnSpPr>
          <p:nvPr/>
        </p:nvCxnSpPr>
        <p:spPr>
          <a:xfrm>
            <a:off x="6400800" y="2225649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9A0100-3FDF-07FB-FAF2-FD64E73CA438}"/>
              </a:ext>
            </a:extLst>
          </p:cNvPr>
          <p:cNvCxnSpPr>
            <a:cxnSpLocks/>
          </p:cNvCxnSpPr>
          <p:nvPr/>
        </p:nvCxnSpPr>
        <p:spPr>
          <a:xfrm>
            <a:off x="6400800" y="3138731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5F8565-39E6-21C1-2EE6-BDDCD9E5F929}"/>
              </a:ext>
            </a:extLst>
          </p:cNvPr>
          <p:cNvCxnSpPr>
            <a:cxnSpLocks/>
          </p:cNvCxnSpPr>
          <p:nvPr/>
        </p:nvCxnSpPr>
        <p:spPr>
          <a:xfrm>
            <a:off x="6400800" y="4025347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3C19BB-005D-8D0D-ECCF-9B996310FD6B}"/>
              </a:ext>
            </a:extLst>
          </p:cNvPr>
          <p:cNvCxnSpPr/>
          <p:nvPr/>
        </p:nvCxnSpPr>
        <p:spPr>
          <a:xfrm flipV="1">
            <a:off x="5740400" y="2225649"/>
            <a:ext cx="660400" cy="327040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91BCA55-0C0B-6D26-0D88-88F24A387321}"/>
              </a:ext>
            </a:extLst>
          </p:cNvPr>
          <p:cNvCxnSpPr>
            <a:cxnSpLocks/>
          </p:cNvCxnSpPr>
          <p:nvPr/>
        </p:nvCxnSpPr>
        <p:spPr>
          <a:xfrm>
            <a:off x="5745574" y="2552689"/>
            <a:ext cx="655226" cy="572809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5E03F6-1999-9122-A0F1-7767364DC31A}"/>
              </a:ext>
            </a:extLst>
          </p:cNvPr>
          <p:cNvCxnSpPr>
            <a:cxnSpLocks/>
          </p:cNvCxnSpPr>
          <p:nvPr/>
        </p:nvCxnSpPr>
        <p:spPr>
          <a:xfrm>
            <a:off x="5753100" y="2552688"/>
            <a:ext cx="652874" cy="1472659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92181E1-2CFC-1FB5-1E0B-3A5A4D044AE9}"/>
              </a:ext>
            </a:extLst>
          </p:cNvPr>
          <p:cNvCxnSpPr>
            <a:cxnSpLocks/>
          </p:cNvCxnSpPr>
          <p:nvPr/>
        </p:nvCxnSpPr>
        <p:spPr>
          <a:xfrm flipV="1">
            <a:off x="5724129" y="2238360"/>
            <a:ext cx="676671" cy="1597029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0C824C7-3D8F-6B8D-9A19-C6A578D7B004}"/>
              </a:ext>
            </a:extLst>
          </p:cNvPr>
          <p:cNvCxnSpPr>
            <a:cxnSpLocks/>
          </p:cNvCxnSpPr>
          <p:nvPr/>
        </p:nvCxnSpPr>
        <p:spPr>
          <a:xfrm>
            <a:off x="5724129" y="3824515"/>
            <a:ext cx="692942" cy="200831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34F1710-4397-75D9-8418-3E3A350B0FA5}"/>
              </a:ext>
            </a:extLst>
          </p:cNvPr>
          <p:cNvSpPr/>
          <p:nvPr/>
        </p:nvSpPr>
        <p:spPr>
          <a:xfrm>
            <a:off x="454531" y="1467154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Bekerja</a:t>
            </a:r>
            <a:r>
              <a:rPr lang="en-US" dirty="0"/>
              <a:t> Di Perusahaan Lain</a:t>
            </a:r>
          </a:p>
          <a:p>
            <a:pPr algn="ctr"/>
            <a:r>
              <a:rPr lang="en-US" dirty="0"/>
              <a:t>[31]</a:t>
            </a:r>
            <a:endParaRPr lang="en-ID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3100EE-1F7E-1AB1-7F06-764A06D941AB}"/>
              </a:ext>
            </a:extLst>
          </p:cNvPr>
          <p:cNvSpPr/>
          <p:nvPr/>
        </p:nvSpPr>
        <p:spPr>
          <a:xfrm>
            <a:off x="485665" y="2262543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Usia</a:t>
            </a:r>
            <a:endParaRPr lang="en-US" dirty="0"/>
          </a:p>
          <a:p>
            <a:pPr algn="ctr"/>
            <a:r>
              <a:rPr lang="en-US" dirty="0"/>
              <a:t>[32]</a:t>
            </a:r>
            <a:endParaRPr lang="en-ID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70E6AC-8E03-4E79-3EED-3DD486E8621B}"/>
              </a:ext>
            </a:extLst>
          </p:cNvPr>
          <p:cNvSpPr/>
          <p:nvPr/>
        </p:nvSpPr>
        <p:spPr>
          <a:xfrm>
            <a:off x="468114" y="2981760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Rata-rata </a:t>
            </a:r>
            <a:r>
              <a:rPr lang="en-US" dirty="0" err="1"/>
              <a:t>Gaji</a:t>
            </a:r>
            <a:endParaRPr lang="en-US" dirty="0"/>
          </a:p>
          <a:p>
            <a:pPr algn="ctr"/>
            <a:r>
              <a:rPr lang="en-US" dirty="0"/>
              <a:t>[31, 34]</a:t>
            </a:r>
            <a:endParaRPr lang="en-ID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734B0E-3BB1-0A14-DB16-52E5384AB33D}"/>
              </a:ext>
            </a:extLst>
          </p:cNvPr>
          <p:cNvSpPr/>
          <p:nvPr/>
        </p:nvSpPr>
        <p:spPr>
          <a:xfrm>
            <a:off x="468114" y="3904099"/>
            <a:ext cx="2044700" cy="558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Masa </a:t>
            </a:r>
            <a:r>
              <a:rPr lang="en-US" dirty="0" err="1"/>
              <a:t>Bakti</a:t>
            </a:r>
            <a:r>
              <a:rPr lang="en-US" dirty="0"/>
              <a:t> Di Perusahaan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E36DB7-9615-ECDB-F8D3-9CE96FDE016C}"/>
              </a:ext>
            </a:extLst>
          </p:cNvPr>
          <p:cNvCxnSpPr>
            <a:cxnSpLocks/>
          </p:cNvCxnSpPr>
          <p:nvPr/>
        </p:nvCxnSpPr>
        <p:spPr>
          <a:xfrm>
            <a:off x="404209" y="2170140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02455E-A904-12BB-BCB8-4329E718547A}"/>
              </a:ext>
            </a:extLst>
          </p:cNvPr>
          <p:cNvCxnSpPr>
            <a:cxnSpLocks/>
          </p:cNvCxnSpPr>
          <p:nvPr/>
        </p:nvCxnSpPr>
        <p:spPr>
          <a:xfrm>
            <a:off x="404209" y="2859867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17B1F97-31C4-B359-ACE9-59454B87E735}"/>
              </a:ext>
            </a:extLst>
          </p:cNvPr>
          <p:cNvCxnSpPr>
            <a:cxnSpLocks/>
          </p:cNvCxnSpPr>
          <p:nvPr/>
        </p:nvCxnSpPr>
        <p:spPr>
          <a:xfrm>
            <a:off x="404209" y="3603473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D45A8B-CEF9-211C-6832-5B6375367B7A}"/>
              </a:ext>
            </a:extLst>
          </p:cNvPr>
          <p:cNvCxnSpPr>
            <a:cxnSpLocks/>
          </p:cNvCxnSpPr>
          <p:nvPr/>
        </p:nvCxnSpPr>
        <p:spPr>
          <a:xfrm>
            <a:off x="404209" y="4583563"/>
            <a:ext cx="2336800" cy="0"/>
          </a:xfrm>
          <a:prstGeom prst="line">
            <a:avLst/>
          </a:prstGeom>
          <a:ln w="57150"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A93332-C01C-2F6B-FD2F-7EA9FDA84871}"/>
              </a:ext>
            </a:extLst>
          </p:cNvPr>
          <p:cNvCxnSpPr>
            <a:cxnSpLocks/>
          </p:cNvCxnSpPr>
          <p:nvPr/>
        </p:nvCxnSpPr>
        <p:spPr>
          <a:xfrm>
            <a:off x="2707531" y="2181015"/>
            <a:ext cx="708769" cy="351458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849B12-3F8D-0B6D-532A-DCA79EE3AE73}"/>
              </a:ext>
            </a:extLst>
          </p:cNvPr>
          <p:cNvCxnSpPr>
            <a:cxnSpLocks/>
          </p:cNvCxnSpPr>
          <p:nvPr/>
        </p:nvCxnSpPr>
        <p:spPr>
          <a:xfrm flipV="1">
            <a:off x="2721067" y="2532473"/>
            <a:ext cx="695233" cy="335580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2B6DF5-0A72-F62C-089D-C727E4962A9B}"/>
              </a:ext>
            </a:extLst>
          </p:cNvPr>
          <p:cNvCxnSpPr>
            <a:cxnSpLocks/>
          </p:cNvCxnSpPr>
          <p:nvPr/>
        </p:nvCxnSpPr>
        <p:spPr>
          <a:xfrm flipV="1">
            <a:off x="2741009" y="2540658"/>
            <a:ext cx="675291" cy="1062815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E3433B-9206-4328-65CB-E625C1533451}"/>
              </a:ext>
            </a:extLst>
          </p:cNvPr>
          <p:cNvCxnSpPr>
            <a:cxnSpLocks/>
          </p:cNvCxnSpPr>
          <p:nvPr/>
        </p:nvCxnSpPr>
        <p:spPr>
          <a:xfrm flipV="1">
            <a:off x="2734660" y="2538926"/>
            <a:ext cx="681640" cy="2044637"/>
          </a:xfrm>
          <a:prstGeom prst="line">
            <a:avLst/>
          </a:prstGeom>
          <a:ln>
            <a:solidFill>
              <a:schemeClr val="accent6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273697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595959"/>
      </a:accent4>
      <a:accent5>
        <a:srgbClr val="C2C2C2"/>
      </a:accent5>
      <a:accent6>
        <a:srgbClr val="F2F2F2"/>
      </a:accent6>
      <a:hlink>
        <a:srgbClr val="75C4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784</Words>
  <Application>Microsoft Office PowerPoint</Application>
  <PresentationFormat>On-screen Show (16:9)</PresentationFormat>
  <Paragraphs>119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Times New Roman</vt:lpstr>
      <vt:lpstr>Montserrat</vt:lpstr>
      <vt:lpstr>Livine Meeting by Slidesgo</vt:lpstr>
      <vt:lpstr>PEMODELAN BERBASIS DATA UNTUK MEMPREDIKSI GAJI BERDASARKAN FAKTOR-FAKTOR SPESIFIK DENGAN PENDEKATAN MACHINE LEARNING</vt:lpstr>
      <vt:lpstr>AGENDA PENELITIAN</vt:lpstr>
      <vt:lpstr>Latar Belakang</vt:lpstr>
      <vt:lpstr>Identifikasi Masalah</vt:lpstr>
      <vt:lpstr>Tujuan</vt:lpstr>
      <vt:lpstr>Manfaat</vt:lpstr>
      <vt:lpstr>Rancangan Hipotesis Penelitian</vt:lpstr>
      <vt:lpstr>State Of The Art</vt:lpstr>
      <vt:lpstr>PowerPoint Presentation</vt:lpstr>
      <vt:lpstr>Dataset Yang Digunakan</vt:lpstr>
      <vt:lpstr>GAP Penelitian</vt:lpstr>
      <vt:lpstr>Metodologi Penelitian</vt:lpstr>
      <vt:lpstr>Hasil Capaian</vt:lpstr>
      <vt:lpstr>Kesimpulan dan Saran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PEMODELAN BERBASIS DATA UNTUK MEMPREDIKSI GAJI BERDASARKAN FAKTOR-FAKTOR SPESIFIK DENGAN PENDEKATAN MACHINE LEARNING</dc:title>
  <cp:lastModifiedBy>Nurtri Ramadhanti</cp:lastModifiedBy>
  <cp:revision>15</cp:revision>
  <dcterms:modified xsi:type="dcterms:W3CDTF">2022-07-12T09:08:39Z</dcterms:modified>
</cp:coreProperties>
</file>