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6"/>
  </p:notesMasterIdLst>
  <p:sldIdLst>
    <p:sldId id="328" r:id="rId2"/>
    <p:sldId id="325" r:id="rId3"/>
    <p:sldId id="303" r:id="rId4"/>
    <p:sldId id="305" r:id="rId5"/>
    <p:sldId id="323" r:id="rId6"/>
    <p:sldId id="326" r:id="rId7"/>
    <p:sldId id="317" r:id="rId8"/>
    <p:sldId id="316" r:id="rId9"/>
    <p:sldId id="319" r:id="rId10"/>
    <p:sldId id="320" r:id="rId11"/>
    <p:sldId id="321" r:id="rId12"/>
    <p:sldId id="322" r:id="rId13"/>
    <p:sldId id="327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0000"/>
    <a:srgbClr val="00CFCC"/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1C6D4B-ED4B-4B61-9E71-DE38E1F26E8A}">
  <a:tblStyle styleId="{861C6D4B-ED4B-4B61-9E71-DE38E1F26E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3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584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0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35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07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14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6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35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63" r:id="rId5"/>
    <p:sldLayoutId id="2147483665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 flipV="1">
            <a:off x="5858188" y="4132696"/>
            <a:ext cx="153978" cy="14859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121208" y="159326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509101" y="3998421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87DFDC7-A0C9-48B7-86C2-0BF1D5649DD3}"/>
              </a:ext>
            </a:extLst>
          </p:cNvPr>
          <p:cNvSpPr/>
          <p:nvPr/>
        </p:nvSpPr>
        <p:spPr>
          <a:xfrm>
            <a:off x="0" y="374021"/>
            <a:ext cx="9144000" cy="4341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4812A7-4B95-4707-86AB-4604627FA75F}"/>
              </a:ext>
            </a:extLst>
          </p:cNvPr>
          <p:cNvSpPr txBox="1"/>
          <p:nvPr/>
        </p:nvSpPr>
        <p:spPr>
          <a:xfrm>
            <a:off x="2050622" y="527205"/>
            <a:ext cx="5081598" cy="92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600" b="1" dirty="0">
                <a:solidFill>
                  <a:schemeClr val="bg2"/>
                </a:solidFill>
                <a:latin typeface="Share Tech"/>
                <a:sym typeface="Share Tech"/>
              </a:rPr>
              <a:t>ANALISIS DATA PEGAWAI UNTUK MEMPREDIKSI GAJI </a:t>
            </a:r>
            <a:br>
              <a:rPr lang="en-US" sz="1600" b="1" dirty="0">
                <a:solidFill>
                  <a:schemeClr val="bg2"/>
                </a:solidFill>
                <a:latin typeface="Share Tech"/>
                <a:sym typeface="Share Tech"/>
              </a:rPr>
            </a:br>
            <a:r>
              <a:rPr lang="en-US" sz="1600" b="1" dirty="0">
                <a:solidFill>
                  <a:schemeClr val="bg2"/>
                </a:solidFill>
                <a:latin typeface="Share Tech"/>
                <a:sym typeface="Share Tech"/>
              </a:rPr>
              <a:t>BERDASARKAN FAKTOR-FAKTOR SPESIFIK </a:t>
            </a:r>
            <a:br>
              <a:rPr lang="en-US" sz="1600" b="1" dirty="0">
                <a:solidFill>
                  <a:schemeClr val="bg2"/>
                </a:solidFill>
                <a:latin typeface="Share Tech"/>
                <a:sym typeface="Share Tech"/>
              </a:rPr>
            </a:br>
            <a:r>
              <a:rPr lang="en-US" sz="1600" b="1" dirty="0">
                <a:solidFill>
                  <a:schemeClr val="bg2"/>
                </a:solidFill>
                <a:latin typeface="Share Tech"/>
                <a:sym typeface="Share Tech"/>
              </a:rPr>
              <a:t>DENGAN PENDEKATAN </a:t>
            </a:r>
            <a:r>
              <a:rPr lang="en-US" sz="1600" b="1" i="1" dirty="0">
                <a:solidFill>
                  <a:schemeClr val="bg2"/>
                </a:solidFill>
                <a:latin typeface="Share Tech"/>
                <a:sym typeface="Share Tech"/>
              </a:rPr>
              <a:t>MACHINE LEARNING</a:t>
            </a:r>
            <a:endParaRPr lang="en-ID" sz="1600" b="1" i="1" dirty="0">
              <a:solidFill>
                <a:schemeClr val="bg2"/>
              </a:solidFill>
              <a:latin typeface="Share Tech"/>
              <a:sym typeface="Share Tech"/>
            </a:endParaRPr>
          </a:p>
        </p:txBody>
      </p:sp>
      <p:sp>
        <p:nvSpPr>
          <p:cNvPr id="34" name="Google Shape;434;p25">
            <a:extLst>
              <a:ext uri="{FF2B5EF4-FFF2-40B4-BE49-F238E27FC236}">
                <a16:creationId xmlns:a16="http://schemas.microsoft.com/office/drawing/2014/main" id="{66FF9246-06D9-4974-A280-C784E1A1E1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60541" y="1472481"/>
            <a:ext cx="3295500" cy="338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/>
                </a:solidFill>
                <a:latin typeface="Share Tech"/>
                <a:cs typeface="Arial"/>
                <a:sym typeface="Arial"/>
              </a:rPr>
              <a:t>PROYEK II</a:t>
            </a:r>
            <a:endParaRPr sz="1200" b="1" dirty="0">
              <a:solidFill>
                <a:schemeClr val="bg2"/>
              </a:solidFill>
              <a:latin typeface="Share Tech"/>
              <a:cs typeface="Arial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B8E3E2-11BC-4FD3-9B68-5D6D6F2ED551}"/>
              </a:ext>
            </a:extLst>
          </p:cNvPr>
          <p:cNvSpPr txBox="1"/>
          <p:nvPr/>
        </p:nvSpPr>
        <p:spPr>
          <a:xfrm>
            <a:off x="2757645" y="3654564"/>
            <a:ext cx="37142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hare Tech"/>
                <a:sym typeface="Share Tech"/>
              </a:rPr>
              <a:t>PROGRAM DIPLOMA IV TEKNIK INFORMATIKA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Share Tech"/>
                <a:sym typeface="Share Tech"/>
              </a:rPr>
              <a:t>POLITEKNIK POS INDONESIA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Share Tech"/>
                <a:sym typeface="Share Tech"/>
              </a:rPr>
              <a:t>BANDUNG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Share Tech"/>
                <a:sym typeface="Share Tech"/>
              </a:rPr>
              <a:t>2021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4E96BD-C983-411F-85D8-766E3BD4E19F}"/>
              </a:ext>
            </a:extLst>
          </p:cNvPr>
          <p:cNvSpPr txBox="1"/>
          <p:nvPr/>
        </p:nvSpPr>
        <p:spPr>
          <a:xfrm>
            <a:off x="2282674" y="1930324"/>
            <a:ext cx="4451234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err="1">
                <a:solidFill>
                  <a:schemeClr val="bg2"/>
                </a:solidFill>
                <a:latin typeface="Share Tech"/>
                <a:sym typeface="Maven Pro"/>
              </a:rPr>
              <a:t>Bachtiar</a:t>
            </a:r>
            <a:r>
              <a:rPr lang="en-US" sz="1200" b="1" dirty="0">
                <a:solidFill>
                  <a:schemeClr val="bg2"/>
                </a:solidFill>
                <a:latin typeface="Share Tech"/>
                <a:sym typeface="Maven Pro"/>
              </a:rPr>
              <a:t> Ramadhan (1204077)</a:t>
            </a:r>
            <a:br>
              <a:rPr lang="en-ID" sz="1200" b="1" dirty="0">
                <a:solidFill>
                  <a:schemeClr val="bg2"/>
                </a:solidFill>
                <a:latin typeface="Share Tech"/>
                <a:sym typeface="Maven Pro"/>
              </a:rPr>
            </a:br>
            <a:r>
              <a:rPr lang="en-US" sz="1200" b="1" dirty="0">
                <a:solidFill>
                  <a:schemeClr val="bg2"/>
                </a:solidFill>
                <a:latin typeface="Share Tech"/>
                <a:sym typeface="Maven Pro"/>
              </a:rPr>
              <a:t>Nur Tri Ramadhanti </a:t>
            </a:r>
            <a:r>
              <a:rPr lang="en-US" sz="1200" b="1" dirty="0" err="1">
                <a:solidFill>
                  <a:schemeClr val="bg2"/>
                </a:solidFill>
                <a:latin typeface="Share Tech"/>
                <a:sym typeface="Maven Pro"/>
              </a:rPr>
              <a:t>Adiningrum</a:t>
            </a:r>
            <a:r>
              <a:rPr lang="en-US" sz="1200" b="1" dirty="0">
                <a:solidFill>
                  <a:schemeClr val="bg2"/>
                </a:solidFill>
                <a:latin typeface="Share Tech"/>
                <a:sym typeface="Maven Pro"/>
              </a:rPr>
              <a:t> (1204061)</a:t>
            </a:r>
            <a:endParaRPr lang="en-ID" sz="1200" b="1" dirty="0">
              <a:solidFill>
                <a:schemeClr val="bg2"/>
              </a:solidFill>
              <a:latin typeface="Share Tech"/>
              <a:sym typeface="Maven Pro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13B59D7-E97C-4A05-8E27-214B849D81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46" y="2598762"/>
            <a:ext cx="878949" cy="788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941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4734871" y="758301"/>
            <a:ext cx="2040502" cy="440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NORMALITAS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621629" y="539769"/>
            <a:ext cx="24457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LINEARITAS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783161" y="4209041"/>
            <a:ext cx="3579519" cy="827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2"/>
                </a:solidFill>
              </a:rPr>
              <a:t>Plot </a:t>
            </a:r>
            <a:r>
              <a:rPr lang="en-ID" sz="1000" dirty="0" err="1">
                <a:solidFill>
                  <a:schemeClr val="bg2"/>
                </a:solidFill>
              </a:rPr>
              <a:t>sebar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menenujukkan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sisa</a:t>
            </a:r>
            <a:r>
              <a:rPr lang="en-ID" sz="1000" dirty="0">
                <a:solidFill>
                  <a:schemeClr val="bg2"/>
                </a:solidFill>
              </a:rPr>
              <a:t> yang </a:t>
            </a:r>
            <a:r>
              <a:rPr lang="en-ID" sz="1000" dirty="0" err="1">
                <a:solidFill>
                  <a:schemeClr val="bg2"/>
                </a:solidFill>
              </a:rPr>
              <a:t>tersebar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merata</a:t>
            </a:r>
            <a:r>
              <a:rPr lang="en-ID" sz="1000" dirty="0">
                <a:solidFill>
                  <a:schemeClr val="bg2"/>
                </a:solidFill>
              </a:rPr>
              <a:t> di </a:t>
            </a:r>
            <a:r>
              <a:rPr lang="en-ID" sz="1000" dirty="0" err="1">
                <a:solidFill>
                  <a:schemeClr val="bg2"/>
                </a:solidFill>
              </a:rPr>
              <a:t>sekitar</a:t>
            </a:r>
            <a:r>
              <a:rPr lang="en-ID" sz="1000" dirty="0">
                <a:solidFill>
                  <a:schemeClr val="bg2"/>
                </a:solidFill>
              </a:rPr>
              <a:t> garis diagonal, </a:t>
            </a:r>
            <a:r>
              <a:rPr lang="en-ID" sz="1000" dirty="0" err="1">
                <a:solidFill>
                  <a:schemeClr val="bg2"/>
                </a:solidFill>
              </a:rPr>
              <a:t>sehingga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dapat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diasumsikan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bahwa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ada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b="1" dirty="0" err="1">
                <a:solidFill>
                  <a:schemeClr val="bg2"/>
                </a:solidFill>
              </a:rPr>
              <a:t>hubungan</a:t>
            </a:r>
            <a:r>
              <a:rPr lang="en-ID" sz="1000" b="1" dirty="0">
                <a:solidFill>
                  <a:schemeClr val="bg2"/>
                </a:solidFill>
              </a:rPr>
              <a:t> linier </a:t>
            </a:r>
            <a:r>
              <a:rPr lang="en-ID" sz="1000" b="1" dirty="0" err="1">
                <a:solidFill>
                  <a:schemeClr val="bg2"/>
                </a:solidFill>
              </a:rPr>
              <a:t>antara</a:t>
            </a:r>
            <a:r>
              <a:rPr lang="en-ID" sz="1000" b="1" dirty="0">
                <a:solidFill>
                  <a:schemeClr val="bg2"/>
                </a:solidFill>
              </a:rPr>
              <a:t> variable independent dan </a:t>
            </a:r>
            <a:r>
              <a:rPr lang="en-ID" sz="1000" b="1" dirty="0" err="1">
                <a:solidFill>
                  <a:schemeClr val="bg2"/>
                </a:solidFill>
              </a:rPr>
              <a:t>dependen</a:t>
            </a:r>
            <a:r>
              <a:rPr lang="en-ID" sz="1000" b="1" dirty="0">
                <a:solidFill>
                  <a:schemeClr val="bg2"/>
                </a:solidFill>
              </a:rPr>
              <a:t>.</a:t>
            </a:r>
            <a:endParaRPr sz="800" b="1" dirty="0">
              <a:solidFill>
                <a:schemeClr val="bg2"/>
              </a:solidFill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591458" y="106623"/>
            <a:ext cx="34243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PROSES EVALUASI DATA</a:t>
            </a:r>
            <a:endParaRPr lang="en-ID" sz="3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9FD9-FE47-4913-8A7E-5D5C1580B992}"/>
              </a:ext>
            </a:extLst>
          </p:cNvPr>
          <p:cNvSpPr txBox="1"/>
          <p:nvPr/>
        </p:nvSpPr>
        <p:spPr>
          <a:xfrm>
            <a:off x="4983624" y="3100707"/>
            <a:ext cx="34429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diketahui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hipotesa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sebagai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berikut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2"/>
                </a:solidFill>
                <a:latin typeface="Share Tech"/>
              </a:rPr>
              <a:t>H0 = Residual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terdistribusi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normal.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2"/>
                </a:solidFill>
                <a:latin typeface="Share Tech"/>
              </a:rPr>
              <a:t>H1 = Residual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terdistribusi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secara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normal</a:t>
            </a:r>
            <a:endParaRPr lang="en" sz="800" dirty="0">
              <a:solidFill>
                <a:schemeClr val="bg2"/>
              </a:solidFill>
              <a:latin typeface="Share Tech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85B90-8B4F-45C0-9A25-0599C6845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25" t="24087" r="30121" b="25009"/>
          <a:stretch/>
        </p:blipFill>
        <p:spPr>
          <a:xfrm>
            <a:off x="892868" y="1120677"/>
            <a:ext cx="3122956" cy="31301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70AFD5-2981-42FD-A507-E6B561DC1C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50" t="23015" r="25904" b="37236"/>
          <a:stretch/>
        </p:blipFill>
        <p:spPr>
          <a:xfrm>
            <a:off x="4908692" y="1204728"/>
            <a:ext cx="3516261" cy="189597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DCAB1B8-06F1-4950-9469-4B33DA30E31E}"/>
              </a:ext>
            </a:extLst>
          </p:cNvPr>
          <p:cNvSpPr txBox="1"/>
          <p:nvPr/>
        </p:nvSpPr>
        <p:spPr>
          <a:xfrm>
            <a:off x="4983624" y="3642525"/>
            <a:ext cx="34429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2"/>
                </a:solidFill>
                <a:latin typeface="Share Tech"/>
              </a:rPr>
              <a:t>Dari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hasil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perhitungan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diatas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diketahui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bahwa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nilai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p-value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dihitung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metode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Anderson-Darling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0,00032261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. Angka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tersebut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berada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di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bawah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nilai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threshold yang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ditentukan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yaitu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0,05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, yang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berarti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tolah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H0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terima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H1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atau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dikatakan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residual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terdistribusi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secara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normal.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Sehingga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disimpulakn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normalitas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terpenuhi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.</a:t>
            </a:r>
            <a:endParaRPr lang="en" sz="600" dirty="0">
              <a:solidFill>
                <a:schemeClr val="bg2"/>
              </a:solidFill>
              <a:latin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33177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4" grpId="0"/>
      <p:bldP spid="605" grpId="0" build="p"/>
      <p:bldP spid="66" grpId="0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4734871" y="758301"/>
            <a:ext cx="2260840" cy="440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AUTOKORELASI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621629" y="539769"/>
            <a:ext cx="282665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MULTIKOLINEARITAS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621629" y="3355505"/>
            <a:ext cx="3579519" cy="1267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200" dirty="0" err="1">
                <a:solidFill>
                  <a:schemeClr val="bg2"/>
                </a:solidFill>
                <a:latin typeface="Share Tech"/>
              </a:rPr>
              <a:t>Berdasarkan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gambar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di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dilihat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nilai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variabel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Age,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JobLevel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TotalWorkingYears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YearsAtCompany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memiliki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nilai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kurang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10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sehingga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dengan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tingkat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signifikansi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sebesar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 0,05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disimpulkan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bahwa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pada data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tersebut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multikolinearitas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pada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variabel-variabel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prediktor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.</a:t>
            </a:r>
            <a:endParaRPr sz="1050" b="1" dirty="0">
              <a:solidFill>
                <a:schemeClr val="bg2"/>
              </a:solidFill>
              <a:latin typeface="Share Tech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591458" y="106623"/>
            <a:ext cx="34243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PROSES EVALUASI DATA</a:t>
            </a:r>
            <a:endParaRPr lang="en-ID" sz="3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9FD9-FE47-4913-8A7E-5D5C1580B992}"/>
              </a:ext>
            </a:extLst>
          </p:cNvPr>
          <p:cNvSpPr txBox="1"/>
          <p:nvPr/>
        </p:nvSpPr>
        <p:spPr>
          <a:xfrm>
            <a:off x="4734870" y="1184469"/>
            <a:ext cx="36916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ID" sz="1100" dirty="0">
                <a:solidFill>
                  <a:schemeClr val="bg2"/>
                </a:solidFill>
                <a:latin typeface="Share Tech"/>
              </a:rPr>
              <a:t>Pada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langkah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ini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akan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dilakukan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perhitungan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skor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Durbin-Watson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durbin_watson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( )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fungsi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statsmodel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dibuat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kemudian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menilainya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dengan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kondisi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sebagai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berikut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: </a:t>
            </a:r>
          </a:p>
          <a:p>
            <a:pPr marL="228600" lvl="0" indent="-228600" algn="just">
              <a:buClr>
                <a:schemeClr val="bg2"/>
              </a:buClr>
              <a:buAutoNum type="arabicPeriod"/>
            </a:pPr>
            <a:r>
              <a:rPr lang="en-ID" sz="1100" dirty="0">
                <a:solidFill>
                  <a:schemeClr val="bg2"/>
                </a:solidFill>
                <a:latin typeface="Share Tech"/>
              </a:rPr>
              <a:t>Jika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skor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Durbin-Watson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kurang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1,5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maka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terdapat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autokorelasi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positif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dan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terpenuhi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. </a:t>
            </a:r>
          </a:p>
          <a:p>
            <a:pPr marL="228600" lvl="0" indent="-228600" algn="just">
              <a:buClr>
                <a:schemeClr val="bg2"/>
              </a:buClr>
              <a:buAutoNum type="arabicPeriod"/>
            </a:pPr>
            <a:r>
              <a:rPr lang="en-ID" sz="1100" dirty="0">
                <a:solidFill>
                  <a:schemeClr val="bg2"/>
                </a:solidFill>
                <a:latin typeface="Share Tech"/>
              </a:rPr>
              <a:t>Jika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skor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Durbin-Watson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antara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1,5 – 2,5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maka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ada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autokorelasi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dan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puas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. </a:t>
            </a:r>
          </a:p>
          <a:p>
            <a:pPr marL="228600" lvl="0" indent="-228600" algn="just">
              <a:buClr>
                <a:schemeClr val="bg2"/>
              </a:buClr>
              <a:buAutoNum type="arabicPeriod"/>
            </a:pPr>
            <a:r>
              <a:rPr lang="en-ID" sz="1100" dirty="0">
                <a:solidFill>
                  <a:schemeClr val="bg2"/>
                </a:solidFill>
                <a:latin typeface="Share Tech"/>
              </a:rPr>
              <a:t>Jika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skor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Durbin-Watson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lebih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2,5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maka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terdapat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autokorelasi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negative 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dan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puas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. </a:t>
            </a:r>
            <a:endParaRPr lang="en" sz="1100" dirty="0">
              <a:solidFill>
                <a:schemeClr val="bg2"/>
              </a:solidFill>
              <a:latin typeface="Share Tech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CAB1B8-06F1-4950-9469-4B33DA30E31E}"/>
              </a:ext>
            </a:extLst>
          </p:cNvPr>
          <p:cNvSpPr txBox="1"/>
          <p:nvPr/>
        </p:nvSpPr>
        <p:spPr>
          <a:xfrm>
            <a:off x="4734871" y="3935423"/>
            <a:ext cx="3691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hasil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perhitungannya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2,160636228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.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diasumsikan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bahwa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sedikit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atau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ada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autokorelasi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, yang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berarti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puas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.</a:t>
            </a:r>
            <a:endParaRPr lang="en" sz="900" dirty="0">
              <a:solidFill>
                <a:schemeClr val="bg2"/>
              </a:solidFill>
              <a:latin typeface="Share Tech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45DB9-D3EB-4168-8374-A1367C1D5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8" t="32524" r="37470" b="44094"/>
          <a:stretch/>
        </p:blipFill>
        <p:spPr>
          <a:xfrm>
            <a:off x="1096660" y="1184469"/>
            <a:ext cx="2640441" cy="2077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BF0FF-C564-46D7-9441-A5181536B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47" t="47763" r="64217" b="41951"/>
          <a:stretch/>
        </p:blipFill>
        <p:spPr>
          <a:xfrm>
            <a:off x="5384867" y="3056107"/>
            <a:ext cx="2640441" cy="8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4" grpId="0"/>
      <p:bldP spid="605" grpId="0" build="p"/>
      <p:bldP spid="66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621629" y="539769"/>
            <a:ext cx="305800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HOMOSKEDASTISITAS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668862" y="3947994"/>
            <a:ext cx="7806275" cy="844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200" dirty="0">
                <a:solidFill>
                  <a:schemeClr val="bg2"/>
                </a:solidFill>
                <a:latin typeface="Share Tech"/>
              </a:rPr>
              <a:t>Dari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grafik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scatterplot di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terlihat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titik-titik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menyebar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secara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acak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serta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tersebar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baik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di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maupun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di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bawah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angka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0 (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nol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) pada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sumbu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Y.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Maka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diambil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kesimpulan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bahwa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terdaat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gejala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heteroskedastisitas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pada model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regresi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digunakan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.</a:t>
            </a:r>
            <a:endParaRPr sz="1050" b="1" dirty="0">
              <a:solidFill>
                <a:schemeClr val="bg2"/>
              </a:solidFill>
              <a:latin typeface="Share Tech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591458" y="106623"/>
            <a:ext cx="34243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PROSES EVALUASI DATA</a:t>
            </a:r>
            <a:endParaRPr lang="en-ID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FC628-0E4F-42F8-ABAE-F5E72F04C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31" t="19905" r="17350" b="25913"/>
          <a:stretch/>
        </p:blipFill>
        <p:spPr>
          <a:xfrm>
            <a:off x="1774633" y="1119105"/>
            <a:ext cx="5075294" cy="28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" grpId="0"/>
      <p:bldP spid="60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456737" y="684423"/>
            <a:ext cx="305800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KESIMPULAN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591458" y="106623"/>
            <a:ext cx="34243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KESIMPULAN &amp; SARAN</a:t>
            </a:r>
            <a:endParaRPr lang="en-ID" sz="3600" b="1" dirty="0"/>
          </a:p>
        </p:txBody>
      </p:sp>
      <p:sp>
        <p:nvSpPr>
          <p:cNvPr id="7" name="Google Shape;604;p30">
            <a:extLst>
              <a:ext uri="{FF2B5EF4-FFF2-40B4-BE49-F238E27FC236}">
                <a16:creationId xmlns:a16="http://schemas.microsoft.com/office/drawing/2014/main" id="{1D71DEC6-2D2D-4087-9866-EA6F98D42FA1}"/>
              </a:ext>
            </a:extLst>
          </p:cNvPr>
          <p:cNvSpPr txBox="1">
            <a:spLocks/>
          </p:cNvSpPr>
          <p:nvPr/>
        </p:nvSpPr>
        <p:spPr>
          <a:xfrm>
            <a:off x="5310266" y="787799"/>
            <a:ext cx="3058005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ID" b="1" dirty="0">
                <a:solidFill>
                  <a:schemeClr val="bg2"/>
                </a:solidFill>
              </a:rPr>
              <a:t>SARAN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BD9ED-326B-4A35-8EDF-D7E74D5688D4}"/>
              </a:ext>
            </a:extLst>
          </p:cNvPr>
          <p:cNvSpPr txBox="1"/>
          <p:nvPr/>
        </p:nvSpPr>
        <p:spPr>
          <a:xfrm>
            <a:off x="0" y="1432499"/>
            <a:ext cx="4984229" cy="3380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spcAft>
                <a:spcPts val="8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Hasil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dari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analisis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karakteristik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data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gaji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karyawan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,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didapatkan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parameter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berkaitan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dengan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gaji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karyawan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yaitu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Age,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JobLevel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,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TotalWorkingYears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, dan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YearsAtCompany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. </a:t>
            </a:r>
          </a:p>
          <a:p>
            <a:pPr marL="742950" lvl="1" indent="-285750" algn="just">
              <a:spcAft>
                <a:spcPts val="8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Model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dibuat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berhasil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melewati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semua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pengujian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dalam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langkah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validasi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model.</a:t>
            </a:r>
          </a:p>
          <a:p>
            <a:pPr marL="742950" lvl="1" indent="-285750" algn="just">
              <a:spcAft>
                <a:spcPts val="800"/>
              </a:spcAft>
              <a:buFont typeface="+mj-lt"/>
              <a:buAutoNum type="arabicPeriod"/>
            </a:pP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Berdasarkan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model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diambil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dari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model OLS kami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mendapatkan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nilai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akurasi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sebesar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0,909.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Akurasi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tersebut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merupakan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nilai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akurasi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baik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,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sehingga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dapat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dikatakan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model machine learning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dapat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berperforma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baik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untuk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memprediksi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gaji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.</a:t>
            </a:r>
            <a:endParaRPr lang="en-ID" sz="1100" dirty="0">
              <a:solidFill>
                <a:schemeClr val="bg2"/>
              </a:solidFill>
              <a:latin typeface="Share Tech"/>
              <a:sym typeface="Maven Pro"/>
            </a:endParaRPr>
          </a:p>
          <a:p>
            <a:pPr marL="742950" lvl="1" indent="-285750" algn="just">
              <a:spcAft>
                <a:spcPts val="800"/>
              </a:spcAft>
              <a:buFont typeface="+mj-lt"/>
              <a:buAutoNum type="arabicPeriod"/>
            </a:pP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Berdasakan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uji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validitas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,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nilai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akurasi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0,909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menunjukkan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bahwa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MonthlyIncome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dipengaruhi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oleh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faktor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independen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(Age,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YearsAtCompany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)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sebesar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0,909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atau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90,9%. Nilai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sisa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dari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akurasi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tersebut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adalah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0,091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atau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9,1%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artinya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MonthlyIncome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dipengaruhi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oleh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faktor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lain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tidak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diketahui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sebesar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9,1%.</a:t>
            </a:r>
            <a:endParaRPr lang="en-ID" sz="1100" dirty="0">
              <a:solidFill>
                <a:schemeClr val="bg2"/>
              </a:solidFill>
              <a:latin typeface="Share Tech"/>
              <a:sym typeface="Maven Pro"/>
            </a:endParaRPr>
          </a:p>
          <a:p>
            <a:pPr marL="742950" lvl="1" indent="-285750" algn="just">
              <a:spcAft>
                <a:spcPts val="800"/>
              </a:spcAft>
              <a:buFont typeface="+mj-lt"/>
              <a:buAutoNum type="arabicPeriod"/>
            </a:pP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Visualisasi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data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dari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hasil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model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prediksi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gaji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karyawan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dapat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digunakan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menjadi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bentuk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aplikasi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berbasis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web base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dengan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  <a:sym typeface="Maven Pro"/>
              </a:rPr>
              <a:t>menggunakan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</a:t>
            </a:r>
            <a:r>
              <a:rPr lang="en-US" sz="1100" i="1" dirty="0">
                <a:solidFill>
                  <a:schemeClr val="bg2"/>
                </a:solidFill>
                <a:latin typeface="Share Tech"/>
                <a:sym typeface="Maven Pro"/>
              </a:rPr>
              <a:t>framework</a:t>
            </a:r>
            <a:r>
              <a:rPr lang="en-US" sz="1100" dirty="0">
                <a:solidFill>
                  <a:schemeClr val="bg2"/>
                </a:solidFill>
                <a:latin typeface="Share Tech"/>
                <a:sym typeface="Maven Pro"/>
              </a:rPr>
              <a:t> Django.</a:t>
            </a:r>
            <a:endParaRPr lang="en-ID" sz="1100" dirty="0">
              <a:solidFill>
                <a:schemeClr val="bg2"/>
              </a:solidFill>
              <a:latin typeface="Share Tech"/>
              <a:sym typeface="Maven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A97A6-E0E7-4FE5-A224-0C747D7DC88D}"/>
              </a:ext>
            </a:extLst>
          </p:cNvPr>
          <p:cNvSpPr txBox="1"/>
          <p:nvPr/>
        </p:nvSpPr>
        <p:spPr>
          <a:xfrm>
            <a:off x="5310266" y="1432499"/>
            <a:ext cx="3507697" cy="137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100" dirty="0" err="1">
                <a:solidFill>
                  <a:schemeClr val="bg2"/>
                </a:solidFill>
                <a:latin typeface="Share Tech"/>
              </a:rPr>
              <a:t>Pembuatan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model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prediksi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digunakan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lebih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beragam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untuk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membandingkan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performa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antara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model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satu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dengan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model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lainnya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.</a:t>
            </a:r>
            <a:endParaRPr lang="en-ID" sz="1100" dirty="0">
              <a:solidFill>
                <a:schemeClr val="bg2"/>
              </a:solidFill>
              <a:latin typeface="Share Tech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100" dirty="0" err="1">
                <a:solidFill>
                  <a:schemeClr val="bg2"/>
                </a:solidFill>
                <a:latin typeface="Share Tech"/>
              </a:rPr>
              <a:t>Sumber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data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digunakan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kurang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maksimal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. Pada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penelitian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ini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hanya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didapatkan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real yang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berasal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Kaggle.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Diharapkan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kedepannya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data real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langsung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Share Tech"/>
              </a:rPr>
              <a:t>perusahaan</a:t>
            </a:r>
            <a:r>
              <a:rPr lang="en-US" sz="1100" dirty="0">
                <a:solidFill>
                  <a:schemeClr val="bg2"/>
                </a:solidFill>
                <a:latin typeface="Share Tech"/>
              </a:rPr>
              <a:t>.</a:t>
            </a:r>
            <a:endParaRPr lang="en-ID" sz="1100" dirty="0">
              <a:solidFill>
                <a:schemeClr val="bg2"/>
              </a:solidFill>
              <a:latin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6899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0746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TERIMA KASIH</a:t>
            </a:r>
            <a:endParaRPr sz="4800"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 IV TEKNIK INFORMATIKA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POLITEKNIK POS INDONESIA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BANDUNG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2021</a:t>
            </a: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23D46A1A-8AFC-4B17-8657-A7BD44C98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631" y="188363"/>
            <a:ext cx="3174559" cy="577800"/>
          </a:xfrm>
        </p:spPr>
        <p:txBody>
          <a:bodyPr/>
          <a:lstStyle/>
          <a:p>
            <a:r>
              <a:rPr lang="en-US" b="1" dirty="0">
                <a:solidFill>
                  <a:srgbClr val="00CFCC"/>
                </a:solidFill>
              </a:rPr>
              <a:t>PENDAHULUAN</a:t>
            </a:r>
            <a:endParaRPr lang="en-ID" b="1" dirty="0">
              <a:solidFill>
                <a:srgbClr val="00CF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2F716F-C572-4E2A-B864-8BBC2C03FEE0}"/>
              </a:ext>
            </a:extLst>
          </p:cNvPr>
          <p:cNvSpPr/>
          <p:nvPr/>
        </p:nvSpPr>
        <p:spPr>
          <a:xfrm>
            <a:off x="0" y="772160"/>
            <a:ext cx="9144000" cy="3881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71C56-3B82-4469-B58C-B86E4169DEEF}"/>
              </a:ext>
            </a:extLst>
          </p:cNvPr>
          <p:cNvSpPr txBox="1"/>
          <p:nvPr/>
        </p:nvSpPr>
        <p:spPr>
          <a:xfrm>
            <a:off x="307631" y="943005"/>
            <a:ext cx="433182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	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Perkembangan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ilmu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pengetahuan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dan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teknologi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pada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Revolusi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Industri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4.0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semakin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berkembang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pesat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Perubahan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karakteristik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pekerjaan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salah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satu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dampak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tersendiri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datangnya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revolusi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industri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4.0.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Tentunya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perlu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memiliki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keunggulan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manajemen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efektif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dalam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menghadapi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hal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tersebut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demikian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salah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astu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aspek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berpengaruh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besar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terhadap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kemajuan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dan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keberhasilan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sebuah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kinerja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</a:p>
          <a:p>
            <a:pPr algn="just"/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	Oleh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karena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itu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penentuan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tepat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oleh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faktor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internal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terhadap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kemajuan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Sangat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disayangkan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perkembangan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saat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ini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belum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memliki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suatu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media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keputusan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untuk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melakukan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berdasarkan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kualitas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data.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5A997-AF54-486B-936D-32CE4998E6B9}"/>
              </a:ext>
            </a:extLst>
          </p:cNvPr>
          <p:cNvSpPr txBox="1"/>
          <p:nvPr/>
        </p:nvSpPr>
        <p:spPr>
          <a:xfrm>
            <a:off x="4693011" y="943005"/>
            <a:ext cx="40609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	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Penelitian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ini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bertujuan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untuk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mengetahui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Karakteristik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dataset yang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digunakan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untuk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memprediksi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terdiri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parameter-parameter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berdasarkan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faktor-faktor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spesifik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Selanjutnya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faktor-faktor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tersebut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diuji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validitas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dan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korelasinya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menggunakan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pendekatan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i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machine learning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metode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i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regression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</a:p>
          <a:p>
            <a:pPr algn="just"/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	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Tentunya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hasil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perlu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divisualisasikan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secara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realtime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untuk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dapat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digunakan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oleh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dalam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menentukan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keputusan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cepat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Visualisasi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hasil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tersebut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ditampilkan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berbasis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web base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framework Django. </a:t>
            </a:r>
            <a:endParaRPr lang="en-ID" spc="-5" dirty="0">
              <a:solidFill>
                <a:schemeClr val="bg2"/>
              </a:solidFill>
              <a:latin typeface="Share Tech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0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49C2C75-A08A-497A-B6E4-C31DD512CCC1}"/>
              </a:ext>
            </a:extLst>
          </p:cNvPr>
          <p:cNvSpPr/>
          <p:nvPr/>
        </p:nvSpPr>
        <p:spPr>
          <a:xfrm>
            <a:off x="0" y="772160"/>
            <a:ext cx="9144000" cy="3881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0D3DB-BD9D-4182-81D5-3BB02E2FE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631" y="109392"/>
            <a:ext cx="3174559" cy="577800"/>
          </a:xfrm>
        </p:spPr>
        <p:txBody>
          <a:bodyPr/>
          <a:lstStyle/>
          <a:p>
            <a:r>
              <a:rPr lang="en-US" b="1" dirty="0">
                <a:solidFill>
                  <a:srgbClr val="00CFCC"/>
                </a:solidFill>
              </a:rPr>
              <a:t>TINJAUAN STUDI</a:t>
            </a:r>
            <a:endParaRPr lang="en-ID" b="1" dirty="0">
              <a:solidFill>
                <a:srgbClr val="00CFCC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58C0EB1-E3B0-4AA0-AE56-F116963CD055}"/>
              </a:ext>
            </a:extLst>
          </p:cNvPr>
          <p:cNvSpPr txBox="1"/>
          <p:nvPr/>
        </p:nvSpPr>
        <p:spPr>
          <a:xfrm>
            <a:off x="127417" y="3618455"/>
            <a:ext cx="18643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Bagaimana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mengetahui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yang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dikeluarkan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berdasarkan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lama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7412B7D-46E9-4900-8798-BC6CB1011EB4}"/>
              </a:ext>
            </a:extLst>
          </p:cNvPr>
          <p:cNvSpPr txBox="1"/>
          <p:nvPr/>
        </p:nvSpPr>
        <p:spPr>
          <a:xfrm>
            <a:off x="1209430" y="3337557"/>
            <a:ext cx="78229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Masalah</a:t>
            </a:r>
            <a:endParaRPr lang="en-ID" sz="1300" b="1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C43F9A0-E39E-407B-846F-023737BDCFEC}"/>
              </a:ext>
            </a:extLst>
          </p:cNvPr>
          <p:cNvSpPr txBox="1"/>
          <p:nvPr/>
        </p:nvSpPr>
        <p:spPr>
          <a:xfrm>
            <a:off x="3050441" y="3656333"/>
            <a:ext cx="74010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Metode</a:t>
            </a:r>
            <a:endParaRPr lang="en-ID" sz="1300" b="1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C0E661-9AD4-4D70-AC5A-94781A08D468}"/>
              </a:ext>
            </a:extLst>
          </p:cNvPr>
          <p:cNvSpPr txBox="1"/>
          <p:nvPr/>
        </p:nvSpPr>
        <p:spPr>
          <a:xfrm>
            <a:off x="4986048" y="2694364"/>
            <a:ext cx="53101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Hasil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64AC4B-A77D-457A-8730-9D94E1FD750C}"/>
              </a:ext>
            </a:extLst>
          </p:cNvPr>
          <p:cNvSpPr txBox="1"/>
          <p:nvPr/>
        </p:nvSpPr>
        <p:spPr>
          <a:xfrm>
            <a:off x="4007775" y="2285858"/>
            <a:ext cx="78229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300" b="1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7787785-2E0A-47A2-AC50-4B21B604FB91}"/>
              </a:ext>
            </a:extLst>
          </p:cNvPr>
          <p:cNvSpPr txBox="1"/>
          <p:nvPr/>
        </p:nvSpPr>
        <p:spPr>
          <a:xfrm>
            <a:off x="2108255" y="2015162"/>
            <a:ext cx="1853389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Mengetahui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prediksi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karyawan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berdasarkan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tahun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lama masa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37E87D-9584-4CE4-AD1A-5307B62C8C3C}"/>
              </a:ext>
            </a:extLst>
          </p:cNvPr>
          <p:cNvSpPr txBox="1"/>
          <p:nvPr/>
        </p:nvSpPr>
        <p:spPr>
          <a:xfrm>
            <a:off x="3014649" y="3887495"/>
            <a:ext cx="143961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300" i="1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B84A95D-C2B4-439F-97B5-DCCBEA350FA8}"/>
              </a:ext>
            </a:extLst>
          </p:cNvPr>
          <p:cNvSpPr txBox="1"/>
          <p:nvPr/>
        </p:nvSpPr>
        <p:spPr>
          <a:xfrm>
            <a:off x="4097984" y="2061464"/>
            <a:ext cx="123416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Regresi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Linear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CEAC19-3AFB-4ACF-9058-AB88038250FD}"/>
              </a:ext>
            </a:extLst>
          </p:cNvPr>
          <p:cNvSpPr txBox="1"/>
          <p:nvPr/>
        </p:nvSpPr>
        <p:spPr>
          <a:xfrm>
            <a:off x="1244049" y="798684"/>
            <a:ext cx="6655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1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IMPLEMENTASI MODEL REGRESI LINEAR SEDERHANA UNTUK PREDIKSI GAJI BERDASARKAN PENGALAMAN LAMA BEKERJA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CA10C42-6BB5-4F09-B991-7DBB956544A9}"/>
              </a:ext>
            </a:extLst>
          </p:cNvPr>
          <p:cNvSpPr txBox="1"/>
          <p:nvPr/>
        </p:nvSpPr>
        <p:spPr>
          <a:xfrm>
            <a:off x="5007770" y="2922674"/>
            <a:ext cx="3875156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Hasil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prediksi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menunjukan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bahwa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pengalaman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memberikan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pengaruh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positif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terhadap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Artinya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,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semakin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lama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pengalaman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karyawan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maka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semakin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berpengaruh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positif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terhadap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yang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diterima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Sehingga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fungsi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regresi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linear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layak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digunakan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untuk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memprediksi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pengaruh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pengalaman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terhadap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karyawan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31184D-A698-4070-AE5C-3DBEDD34970A}"/>
              </a:ext>
            </a:extLst>
          </p:cNvPr>
          <p:cNvSpPr txBox="1"/>
          <p:nvPr/>
        </p:nvSpPr>
        <p:spPr>
          <a:xfrm>
            <a:off x="1272180" y="1295838"/>
            <a:ext cx="628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Yayan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Adrianova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Eka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Tuah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,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Anyan</a:t>
            </a:r>
            <a:endParaRPr lang="en-ID" sz="1200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  <a:p>
            <a:pPr algn="ctr"/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Program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Studi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Pendidikan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, STKIP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Persada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Khatulistiwa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Sintang</a:t>
            </a:r>
            <a:endParaRPr lang="en-ID" sz="1200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6228C1-B237-4B91-8BA6-2DF605DDDB04}"/>
              </a:ext>
            </a:extLst>
          </p:cNvPr>
          <p:cNvGrpSpPr/>
          <p:nvPr/>
        </p:nvGrpSpPr>
        <p:grpSpPr>
          <a:xfrm>
            <a:off x="1991726" y="2604223"/>
            <a:ext cx="3016044" cy="1039499"/>
            <a:chOff x="1991726" y="2439849"/>
            <a:chExt cx="3906062" cy="12038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FB7D24-AE77-418C-B268-B79148D01DDB}"/>
                </a:ext>
              </a:extLst>
            </p:cNvPr>
            <p:cNvGrpSpPr/>
            <p:nvPr/>
          </p:nvGrpSpPr>
          <p:grpSpPr>
            <a:xfrm>
              <a:off x="1991726" y="2439849"/>
              <a:ext cx="3906062" cy="1203873"/>
              <a:chOff x="1991726" y="2439849"/>
              <a:chExt cx="3906062" cy="1203873"/>
            </a:xfrm>
          </p:grpSpPr>
          <p:grpSp>
            <p:nvGrpSpPr>
              <p:cNvPr id="131" name="Google Shape;8815;p54">
                <a:extLst>
                  <a:ext uri="{FF2B5EF4-FFF2-40B4-BE49-F238E27FC236}">
                    <a16:creationId xmlns:a16="http://schemas.microsoft.com/office/drawing/2014/main" id="{D1EEA544-1BB3-49EF-92B5-41AF6E23989F}"/>
                  </a:ext>
                </a:extLst>
              </p:cNvPr>
              <p:cNvGrpSpPr/>
              <p:nvPr/>
            </p:nvGrpSpPr>
            <p:grpSpPr>
              <a:xfrm>
                <a:off x="2010370" y="2463050"/>
                <a:ext cx="3873269" cy="1109111"/>
                <a:chOff x="6953919" y="3907920"/>
                <a:chExt cx="1133202" cy="475705"/>
              </a:xfrm>
            </p:grpSpPr>
            <p:cxnSp>
              <p:nvCxnSpPr>
                <p:cNvPr id="132" name="Google Shape;8816;p54">
                  <a:extLst>
                    <a:ext uri="{FF2B5EF4-FFF2-40B4-BE49-F238E27FC236}">
                      <a16:creationId xmlns:a16="http://schemas.microsoft.com/office/drawing/2014/main" id="{6F924A20-FA79-49FC-8D74-142FEEEEA240}"/>
                    </a:ext>
                  </a:extLst>
                </p:cNvPr>
                <p:cNvCxnSpPr/>
                <p:nvPr/>
              </p:nvCxnSpPr>
              <p:spPr>
                <a:xfrm rot="10800000">
                  <a:off x="7118546" y="4100689"/>
                  <a:ext cx="0" cy="185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8817;p54">
                  <a:extLst>
                    <a:ext uri="{FF2B5EF4-FFF2-40B4-BE49-F238E27FC236}">
                      <a16:creationId xmlns:a16="http://schemas.microsoft.com/office/drawing/2014/main" id="{21083BF4-840D-479B-A954-560A27AF505F}"/>
                    </a:ext>
                  </a:extLst>
                </p:cNvPr>
                <p:cNvCxnSpPr/>
                <p:nvPr/>
              </p:nvCxnSpPr>
              <p:spPr>
                <a:xfrm>
                  <a:off x="7480500" y="4197025"/>
                  <a:ext cx="0" cy="186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8818;p54">
                  <a:extLst>
                    <a:ext uri="{FF2B5EF4-FFF2-40B4-BE49-F238E27FC236}">
                      <a16:creationId xmlns:a16="http://schemas.microsoft.com/office/drawing/2014/main" id="{58A3072F-BF8B-4176-BA10-45C5B4D546F0}"/>
                    </a:ext>
                  </a:extLst>
                </p:cNvPr>
                <p:cNvCxnSpPr/>
                <p:nvPr/>
              </p:nvCxnSpPr>
              <p:spPr>
                <a:xfrm rot="10800000">
                  <a:off x="7848574" y="3907920"/>
                  <a:ext cx="0" cy="185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8820;p54">
                  <a:extLst>
                    <a:ext uri="{FF2B5EF4-FFF2-40B4-BE49-F238E27FC236}">
                      <a16:creationId xmlns:a16="http://schemas.microsoft.com/office/drawing/2014/main" id="{CBE6262B-0657-4B8C-A39C-C769932ED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919" y="4028918"/>
                  <a:ext cx="1133202" cy="30970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35D7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2" name="Google Shape;441;p25">
                <a:extLst>
                  <a:ext uri="{FF2B5EF4-FFF2-40B4-BE49-F238E27FC236}">
                    <a16:creationId xmlns:a16="http://schemas.microsoft.com/office/drawing/2014/main" id="{9EBF334F-5A2F-4F68-95F4-6C174AF3C9EB}"/>
                  </a:ext>
                </a:extLst>
              </p:cNvPr>
              <p:cNvSpPr/>
              <p:nvPr/>
            </p:nvSpPr>
            <p:spPr>
              <a:xfrm>
                <a:off x="1991726" y="3384437"/>
                <a:ext cx="119993" cy="119993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79" extrusionOk="0">
                    <a:moveTo>
                      <a:pt x="0" y="1"/>
                    </a:moveTo>
                    <a:lnTo>
                      <a:pt x="0" y="4578"/>
                    </a:lnTo>
                    <a:lnTo>
                      <a:pt x="4578" y="4578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4" name="Google Shape;441;p25">
                <a:extLst>
                  <a:ext uri="{FF2B5EF4-FFF2-40B4-BE49-F238E27FC236}">
                    <a16:creationId xmlns:a16="http://schemas.microsoft.com/office/drawing/2014/main" id="{90F68C92-72D0-471D-9098-5034A8111374}"/>
                  </a:ext>
                </a:extLst>
              </p:cNvPr>
              <p:cNvSpPr/>
              <p:nvPr/>
            </p:nvSpPr>
            <p:spPr>
              <a:xfrm>
                <a:off x="3750220" y="3523729"/>
                <a:ext cx="119993" cy="119993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79" extrusionOk="0">
                    <a:moveTo>
                      <a:pt x="0" y="1"/>
                    </a:moveTo>
                    <a:lnTo>
                      <a:pt x="0" y="4578"/>
                    </a:lnTo>
                    <a:lnTo>
                      <a:pt x="4578" y="4578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5" name="Google Shape;441;p25">
                <a:extLst>
                  <a:ext uri="{FF2B5EF4-FFF2-40B4-BE49-F238E27FC236}">
                    <a16:creationId xmlns:a16="http://schemas.microsoft.com/office/drawing/2014/main" id="{9F80D227-74DD-41C4-8894-689DD95FE696}"/>
                  </a:ext>
                </a:extLst>
              </p:cNvPr>
              <p:cNvSpPr/>
              <p:nvPr/>
            </p:nvSpPr>
            <p:spPr>
              <a:xfrm>
                <a:off x="5008041" y="2439849"/>
                <a:ext cx="119993" cy="119993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79" extrusionOk="0">
                    <a:moveTo>
                      <a:pt x="0" y="1"/>
                    </a:moveTo>
                    <a:lnTo>
                      <a:pt x="0" y="4578"/>
                    </a:lnTo>
                    <a:lnTo>
                      <a:pt x="4578" y="4578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6" name="Google Shape;441;p25">
                <a:extLst>
                  <a:ext uri="{FF2B5EF4-FFF2-40B4-BE49-F238E27FC236}">
                    <a16:creationId xmlns:a16="http://schemas.microsoft.com/office/drawing/2014/main" id="{68610F43-ACC7-41B3-BEED-ECF062310DF6}"/>
                  </a:ext>
                </a:extLst>
              </p:cNvPr>
              <p:cNvSpPr/>
              <p:nvPr/>
            </p:nvSpPr>
            <p:spPr>
              <a:xfrm>
                <a:off x="5777795" y="2688663"/>
                <a:ext cx="119993" cy="119993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79" extrusionOk="0">
                    <a:moveTo>
                      <a:pt x="0" y="1"/>
                    </a:moveTo>
                    <a:lnTo>
                      <a:pt x="0" y="4578"/>
                    </a:lnTo>
                    <a:lnTo>
                      <a:pt x="4578" y="4578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43" name="Google Shape;441;p25">
              <a:extLst>
                <a:ext uri="{FF2B5EF4-FFF2-40B4-BE49-F238E27FC236}">
                  <a16:creationId xmlns:a16="http://schemas.microsoft.com/office/drawing/2014/main" id="{D9B1D01C-6253-478D-A5B8-AE8018A93F26}"/>
                </a:ext>
              </a:extLst>
            </p:cNvPr>
            <p:cNvSpPr/>
            <p:nvPr/>
          </p:nvSpPr>
          <p:spPr>
            <a:xfrm>
              <a:off x="2513065" y="2872038"/>
              <a:ext cx="119993" cy="119993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0" y="1"/>
                  </a:moveTo>
                  <a:lnTo>
                    <a:pt x="0" y="4578"/>
                  </a:lnTo>
                  <a:lnTo>
                    <a:pt x="4578" y="4578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24577BF4-F0E3-4E73-B558-A51E3C05D7B1}"/>
              </a:ext>
            </a:extLst>
          </p:cNvPr>
          <p:cNvSpPr txBox="1"/>
          <p:nvPr/>
        </p:nvSpPr>
        <p:spPr>
          <a:xfrm>
            <a:off x="2095936" y="2640356"/>
            <a:ext cx="69990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Tujuan</a:t>
            </a:r>
            <a:endParaRPr lang="en-ID" sz="1300" b="1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8" grpId="0"/>
      <p:bldP spid="128" grpId="0"/>
      <p:bldP spid="129" grpId="0"/>
      <p:bldP spid="130" grpId="0"/>
      <p:bldP spid="137" grpId="0"/>
      <p:bldP spid="138" grpId="0"/>
      <p:bldP spid="140" grpId="0"/>
      <p:bldP spid="141" grpId="0"/>
      <p:bldP spid="147" grpId="0"/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730BF8-BE34-48DD-A157-B3288B11F1B1}"/>
              </a:ext>
            </a:extLst>
          </p:cNvPr>
          <p:cNvSpPr txBox="1"/>
          <p:nvPr/>
        </p:nvSpPr>
        <p:spPr>
          <a:xfrm>
            <a:off x="1465244" y="107877"/>
            <a:ext cx="5277079" cy="592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ctr">
              <a:lnSpc>
                <a:spcPct val="115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sz="3000" b="1" dirty="0">
                <a:solidFill>
                  <a:srgbClr val="00CFCC"/>
                </a:solidFill>
                <a:latin typeface="Share Tech"/>
              </a:rPr>
              <a:t>PERANCANGAN APLIKASI</a:t>
            </a:r>
            <a:endParaRPr lang="en-ID" sz="3000" b="1" dirty="0">
              <a:solidFill>
                <a:srgbClr val="00CFCC"/>
              </a:solidFill>
              <a:latin typeface="Share Tech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7639D-6FEC-49A3-AA19-9BD474267DFA}"/>
              </a:ext>
            </a:extLst>
          </p:cNvPr>
          <p:cNvSpPr/>
          <p:nvPr/>
        </p:nvSpPr>
        <p:spPr>
          <a:xfrm>
            <a:off x="0" y="837970"/>
            <a:ext cx="9144000" cy="3623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29BCF-713C-424A-9ABB-F296A2D04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24405" r="37952" b="13235"/>
          <a:stretch/>
        </p:blipFill>
        <p:spPr>
          <a:xfrm>
            <a:off x="550844" y="1432536"/>
            <a:ext cx="3183874" cy="2701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82616-6A59-4632-8B73-3B34182426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6771" r="5980" b="6945"/>
          <a:stretch/>
        </p:blipFill>
        <p:spPr bwMode="auto">
          <a:xfrm>
            <a:off x="4436276" y="1531688"/>
            <a:ext cx="4300100" cy="2433438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EE369DE-EED9-4810-A682-C447C98A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37" y="837970"/>
            <a:ext cx="3369282" cy="577800"/>
          </a:xfrm>
        </p:spPr>
        <p:txBody>
          <a:bodyPr/>
          <a:lstStyle/>
          <a:p>
            <a:r>
              <a:rPr lang="en-US" sz="2400" b="1" spc="-5" dirty="0">
                <a:solidFill>
                  <a:schemeClr val="bg2"/>
                </a:solidFill>
                <a:effectLst/>
                <a:ea typeface="SimSun" panose="02010600030101010101" pitchFamily="2" charset="-122"/>
              </a:rPr>
              <a:t>USE CASE DIAGRAM</a:t>
            </a:r>
            <a:endParaRPr lang="en-ID" sz="3600" b="1" dirty="0">
              <a:solidFill>
                <a:schemeClr val="bg2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7D3572-3D7C-4E33-9B0F-B04F15C42335}"/>
              </a:ext>
            </a:extLst>
          </p:cNvPr>
          <p:cNvSpPr txBox="1">
            <a:spLocks/>
          </p:cNvSpPr>
          <p:nvPr/>
        </p:nvSpPr>
        <p:spPr>
          <a:xfrm>
            <a:off x="4436276" y="852762"/>
            <a:ext cx="4300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FLOWMAP PREDIKSI GAJI</a:t>
            </a:r>
            <a:endParaRPr lang="en-ID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591457" y="106623"/>
            <a:ext cx="452036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ENTITY RELATIONSHIP DIAGRAM</a:t>
            </a:r>
            <a:endParaRPr lang="en-ID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F319E6-7A5D-4A3A-A588-EDEC1B9E1E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t="23208" r="8164" b="3637"/>
          <a:stretch/>
        </p:blipFill>
        <p:spPr bwMode="auto">
          <a:xfrm>
            <a:off x="1240249" y="1020477"/>
            <a:ext cx="6663502" cy="3716776"/>
          </a:xfrm>
          <a:prstGeom prst="rect">
            <a:avLst/>
          </a:prstGeom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959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C818ABD-0E08-41FB-A994-00156E3578F5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65B8A-1850-4D8E-A5D0-4390720C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40" y="1219879"/>
            <a:ext cx="4309865" cy="32537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E71C9F3-4007-497E-8C20-DA05FD70B48B}"/>
              </a:ext>
            </a:extLst>
          </p:cNvPr>
          <p:cNvSpPr txBox="1">
            <a:spLocks/>
          </p:cNvSpPr>
          <p:nvPr/>
        </p:nvSpPr>
        <p:spPr>
          <a:xfrm>
            <a:off x="591458" y="106623"/>
            <a:ext cx="31410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METODE CRISP-DM</a:t>
            </a:r>
            <a:endParaRPr lang="en-ID" sz="36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6E8412-AAB8-40D9-A4F7-26B9638F5C0D}"/>
              </a:ext>
            </a:extLst>
          </p:cNvPr>
          <p:cNvSpPr txBox="1">
            <a:spLocks/>
          </p:cNvSpPr>
          <p:nvPr/>
        </p:nvSpPr>
        <p:spPr>
          <a:xfrm>
            <a:off x="509011" y="1032501"/>
            <a:ext cx="218320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r"/>
            <a:r>
              <a:rPr lang="en-US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Prediksi</a:t>
            </a:r>
            <a:r>
              <a:rPr lang="en-US" sz="1400" b="1" spc="-5" dirty="0">
                <a:solidFill>
                  <a:srgbClr val="002845"/>
                </a:solidFill>
                <a:ea typeface="SimSun" panose="02010600030101010101" pitchFamily="2" charset="-122"/>
              </a:rPr>
              <a:t> </a:t>
            </a:r>
            <a:r>
              <a:rPr lang="en-US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gaji</a:t>
            </a:r>
            <a:r>
              <a:rPr lang="en-US" sz="1400" b="1" spc="-5" dirty="0">
                <a:solidFill>
                  <a:srgbClr val="002845"/>
                </a:solidFill>
                <a:ea typeface="SimSun" panose="02010600030101010101" pitchFamily="2" charset="-122"/>
              </a:rPr>
              <a:t> </a:t>
            </a:r>
            <a:r>
              <a:rPr lang="en-US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berdasarkan</a:t>
            </a:r>
            <a:r>
              <a:rPr lang="en-US" sz="1400" b="1" spc="-5" dirty="0">
                <a:solidFill>
                  <a:srgbClr val="002845"/>
                </a:solidFill>
                <a:ea typeface="SimSun" panose="02010600030101010101" pitchFamily="2" charset="-122"/>
              </a:rPr>
              <a:t> </a:t>
            </a:r>
            <a:r>
              <a:rPr lang="en-US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faktor-faktor</a:t>
            </a:r>
            <a:r>
              <a:rPr lang="en-US" sz="1400" b="1" spc="-5" dirty="0">
                <a:solidFill>
                  <a:srgbClr val="002845"/>
                </a:solidFill>
                <a:ea typeface="SimSun" panose="02010600030101010101" pitchFamily="2" charset="-122"/>
              </a:rPr>
              <a:t> </a:t>
            </a:r>
            <a:r>
              <a:rPr lang="en-US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spesifik</a:t>
            </a:r>
            <a:endParaRPr lang="en-ID" b="1" dirty="0">
              <a:solidFill>
                <a:srgbClr val="002845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805F5D-306C-4AD8-B780-01901AF6F14C}"/>
              </a:ext>
            </a:extLst>
          </p:cNvPr>
          <p:cNvSpPr txBox="1">
            <a:spLocks/>
          </p:cNvSpPr>
          <p:nvPr/>
        </p:nvSpPr>
        <p:spPr>
          <a:xfrm>
            <a:off x="5997910" y="1122442"/>
            <a:ext cx="218320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ID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Pemahaman</a:t>
            </a:r>
            <a:r>
              <a:rPr lang="en-ID" sz="1400" b="1" spc="-5" dirty="0">
                <a:solidFill>
                  <a:srgbClr val="002845"/>
                </a:solidFill>
                <a:ea typeface="SimSun" panose="02010600030101010101" pitchFamily="2" charset="-122"/>
              </a:rPr>
              <a:t> data </a:t>
            </a:r>
            <a:r>
              <a:rPr lang="en-ID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mengacu</a:t>
            </a:r>
            <a:r>
              <a:rPr lang="en-ID" sz="1400" b="1" spc="-5" dirty="0">
                <a:solidFill>
                  <a:srgbClr val="002845"/>
                </a:solidFill>
                <a:ea typeface="SimSun" panose="02010600030101010101" pitchFamily="2" charset="-122"/>
              </a:rPr>
              <a:t> pada data </a:t>
            </a:r>
            <a:r>
              <a:rPr lang="en-ID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kepegawaian</a:t>
            </a:r>
            <a:endParaRPr lang="en-ID" sz="1400" b="1" spc="-5" dirty="0">
              <a:solidFill>
                <a:srgbClr val="002845"/>
              </a:solidFill>
              <a:ea typeface="SimSun" panose="02010600030101010101" pitchFamily="2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FA96CA-5C38-4FF0-8779-EF9666506F07}"/>
              </a:ext>
            </a:extLst>
          </p:cNvPr>
          <p:cNvSpPr txBox="1">
            <a:spLocks/>
          </p:cNvSpPr>
          <p:nvPr/>
        </p:nvSpPr>
        <p:spPr>
          <a:xfrm>
            <a:off x="6690621" y="1993950"/>
            <a:ext cx="218320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ID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Memperbaiki</a:t>
            </a:r>
            <a:r>
              <a:rPr lang="en-ID" sz="1400" b="1" spc="-5" dirty="0">
                <a:solidFill>
                  <a:srgbClr val="002845"/>
                </a:solidFill>
                <a:ea typeface="SimSun" panose="02010600030101010101" pitchFamily="2" charset="-122"/>
              </a:rPr>
              <a:t> </a:t>
            </a:r>
            <a:r>
              <a:rPr lang="en-ID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masalah</a:t>
            </a:r>
            <a:r>
              <a:rPr lang="en-ID" sz="1400" b="1" spc="-5" dirty="0">
                <a:solidFill>
                  <a:srgbClr val="002845"/>
                </a:solidFill>
                <a:ea typeface="SimSun" panose="02010600030101010101" pitchFamily="2" charset="-122"/>
              </a:rPr>
              <a:t> yang </a:t>
            </a:r>
            <a:r>
              <a:rPr lang="en-ID" sz="1400" b="1" spc="-5" dirty="0" err="1">
                <a:solidFill>
                  <a:srgbClr val="002845"/>
                </a:solidFill>
                <a:ea typeface="SimSun" panose="02010600030101010101" pitchFamily="2" charset="-122"/>
              </a:rPr>
              <a:t>terdapat</a:t>
            </a:r>
            <a:r>
              <a:rPr lang="en-ID" sz="1400" b="1" spc="-5" dirty="0">
                <a:solidFill>
                  <a:srgbClr val="002845"/>
                </a:solidFill>
                <a:ea typeface="SimSun" panose="02010600030101010101" pitchFamily="2" charset="-122"/>
              </a:rPr>
              <a:t> pada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F72E8-E357-437F-B343-7D6C3082C134}"/>
              </a:ext>
            </a:extLst>
          </p:cNvPr>
          <p:cNvSpPr txBox="1"/>
          <p:nvPr/>
        </p:nvSpPr>
        <p:spPr>
          <a:xfrm>
            <a:off x="6093502" y="3554289"/>
            <a:ext cx="29080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Pemilihan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teknik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data mining dan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menentukan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parameter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dengan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nilai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yang optimal.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25A13-DA2E-40BB-8D9C-F57115BA8241}"/>
              </a:ext>
            </a:extLst>
          </p:cNvPr>
          <p:cNvSpPr txBox="1"/>
          <p:nvPr/>
        </p:nvSpPr>
        <p:spPr>
          <a:xfrm>
            <a:off x="2929227" y="4513657"/>
            <a:ext cx="2979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Evaluasi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terhadap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kualitas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dan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efektivitas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dalam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fase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pemodelan</a:t>
            </a:r>
            <a:endParaRPr lang="en-ID" b="1" spc="-5" dirty="0">
              <a:solidFill>
                <a:srgbClr val="002845"/>
              </a:solidFill>
              <a:latin typeface="Share Tech"/>
              <a:ea typeface="SimSun" panose="02010600030101010101" pitchFamily="2" charset="-122"/>
              <a:sym typeface="Share Tech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F3645-2FEC-4E3C-AF43-880E17227721}"/>
              </a:ext>
            </a:extLst>
          </p:cNvPr>
          <p:cNvSpPr txBox="1"/>
          <p:nvPr/>
        </p:nvSpPr>
        <p:spPr>
          <a:xfrm>
            <a:off x="-38058" y="2518753"/>
            <a:ext cx="2304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H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asil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dipersentasikan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ke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dalam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</a:t>
            </a:r>
            <a:r>
              <a:rPr lang="en-ID" b="1" spc="-5" dirty="0" err="1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bentuk</a:t>
            </a:r>
            <a:r>
              <a:rPr lang="en-ID" b="1" spc="-5" dirty="0">
                <a:solidFill>
                  <a:srgbClr val="002845"/>
                </a:solidFill>
                <a:latin typeface="Share Tech"/>
                <a:ea typeface="SimSun" panose="02010600030101010101" pitchFamily="2" charset="-122"/>
                <a:sym typeface="Share Tech"/>
              </a:rPr>
              <a:t> web base</a:t>
            </a:r>
          </a:p>
        </p:txBody>
      </p:sp>
    </p:spTree>
    <p:extLst>
      <p:ext uri="{BB962C8B-B14F-4D97-AF65-F5344CB8AC3E}">
        <p14:creationId xmlns:p14="http://schemas.microsoft.com/office/powerpoint/2010/main" val="367040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836-E613-4383-A061-4563CABB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161707"/>
            <a:ext cx="6966539" cy="577800"/>
          </a:xfrm>
        </p:spPr>
        <p:txBody>
          <a:bodyPr/>
          <a:lstStyle/>
          <a:p>
            <a:r>
              <a:rPr lang="en-US" sz="2400" b="1" spc="-5" dirty="0">
                <a:effectLst/>
                <a:ea typeface="SimSun" panose="02010600030101010101" pitchFamily="2" charset="-122"/>
              </a:rPr>
              <a:t>PROSES </a:t>
            </a:r>
            <a:r>
              <a:rPr lang="en-US" sz="2400" b="1" spc="-5" dirty="0">
                <a:ea typeface="SimSun" panose="02010600030101010101" pitchFamily="2" charset="-122"/>
              </a:rPr>
              <a:t>HIMPUNAN DATA</a:t>
            </a:r>
            <a:endParaRPr lang="en-ID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88912-7103-428E-8215-9014D89FB6C3}"/>
              </a:ext>
            </a:extLst>
          </p:cNvPr>
          <p:cNvSpPr/>
          <p:nvPr/>
        </p:nvSpPr>
        <p:spPr>
          <a:xfrm>
            <a:off x="0" y="837969"/>
            <a:ext cx="9144000" cy="3623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Google Shape;1588;p49">
            <a:extLst>
              <a:ext uri="{FF2B5EF4-FFF2-40B4-BE49-F238E27FC236}">
                <a16:creationId xmlns:a16="http://schemas.microsoft.com/office/drawing/2014/main" id="{4A35557D-4B32-44B2-BCBC-C5A578A238B3}"/>
              </a:ext>
            </a:extLst>
          </p:cNvPr>
          <p:cNvSpPr txBox="1">
            <a:spLocks/>
          </p:cNvSpPr>
          <p:nvPr/>
        </p:nvSpPr>
        <p:spPr>
          <a:xfrm>
            <a:off x="611436" y="850010"/>
            <a:ext cx="3762260" cy="3611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bg1"/>
              </a:buClr>
            </a:pP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Pada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tahap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ini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,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hal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dilakukan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memahami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dan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mempersiapkan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data yang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dikenal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istilah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b="1" i="1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Data Preprocessing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.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Metode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digunakan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dalam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b="1" i="1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Data Preprocessing</a:t>
            </a:r>
            <a:r>
              <a:rPr lang="en-US" sz="1600" b="1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pada model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ini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b="1" i="1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Data Cleaning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.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Berikut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tahapan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himpunan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data: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Import Library 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Import Data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Encoder Data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Replace Missing Value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Drop Data</a:t>
            </a:r>
          </a:p>
          <a:p>
            <a:pPr algn="just">
              <a:buClr>
                <a:schemeClr val="bg2"/>
              </a:buClr>
            </a:pP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Dari Proses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Himpunan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Data,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menyisakan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faktor-faktor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pengaruh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terhadap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faktor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dependen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(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MonthlyIncome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).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76A5D-7200-47A1-86A1-95B87A042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5" t="39597" r="39638" b="40022"/>
          <a:stretch/>
        </p:blipFill>
        <p:spPr>
          <a:xfrm>
            <a:off x="4373696" y="2846138"/>
            <a:ext cx="4564273" cy="1186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9889F7-3F5D-4B37-B000-338B60616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4" t="43263" r="10001" b="16275"/>
          <a:stretch/>
        </p:blipFill>
        <p:spPr>
          <a:xfrm>
            <a:off x="4503410" y="994872"/>
            <a:ext cx="4337625" cy="1336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F07674-EFF0-4235-AB9C-C1320F961B4C}"/>
              </a:ext>
            </a:extLst>
          </p:cNvPr>
          <p:cNvSpPr txBox="1"/>
          <p:nvPr/>
        </p:nvSpPr>
        <p:spPr>
          <a:xfrm>
            <a:off x="4791093" y="2427857"/>
            <a:ext cx="3762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Share Tech"/>
              </a:rPr>
              <a:t>Tabel</a:t>
            </a:r>
            <a:r>
              <a:rPr lang="en-US" sz="1000" dirty="0">
                <a:solidFill>
                  <a:schemeClr val="bg2"/>
                </a:solidFill>
                <a:latin typeface="Share Tech"/>
              </a:rPr>
              <a:t> data </a:t>
            </a:r>
            <a:r>
              <a:rPr lang="en-US" sz="1000" dirty="0" err="1">
                <a:solidFill>
                  <a:schemeClr val="bg2"/>
                </a:solidFill>
                <a:latin typeface="Share Tech"/>
              </a:rPr>
              <a:t>setelah</a:t>
            </a:r>
            <a:r>
              <a:rPr lang="en-US" sz="1000" dirty="0">
                <a:solidFill>
                  <a:schemeClr val="bg2"/>
                </a:solidFill>
                <a:latin typeface="Share Tech"/>
              </a:rPr>
              <a:t> proses Encoder dan Replace Missing Value</a:t>
            </a:r>
            <a:endParaRPr lang="en-ID" sz="1000" dirty="0">
              <a:solidFill>
                <a:schemeClr val="bg2"/>
              </a:solidFill>
              <a:latin typeface="Share Tech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64F8B-F093-4CE6-BCE3-46C62B874B64}"/>
              </a:ext>
            </a:extLst>
          </p:cNvPr>
          <p:cNvSpPr txBox="1"/>
          <p:nvPr/>
        </p:nvSpPr>
        <p:spPr>
          <a:xfrm>
            <a:off x="4791093" y="4059310"/>
            <a:ext cx="3762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Share Tech"/>
              </a:rPr>
              <a:t>Data Akhir</a:t>
            </a:r>
            <a:endParaRPr lang="en-ID" sz="1000" dirty="0">
              <a:solidFill>
                <a:schemeClr val="bg2"/>
              </a:solidFill>
              <a:latin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5055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836-E613-4383-A061-4563CABB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161707"/>
            <a:ext cx="6966539" cy="577800"/>
          </a:xfrm>
        </p:spPr>
        <p:txBody>
          <a:bodyPr/>
          <a:lstStyle/>
          <a:p>
            <a:r>
              <a:rPr lang="en-US" sz="2400" b="1" spc="-5" dirty="0">
                <a:effectLst/>
                <a:ea typeface="SimSun" panose="02010600030101010101" pitchFamily="2" charset="-122"/>
              </a:rPr>
              <a:t>PROSES DATA MINING &amp; PENGETAHUAN</a:t>
            </a:r>
            <a:endParaRPr lang="en-ID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88912-7103-428E-8215-9014D89FB6C3}"/>
              </a:ext>
            </a:extLst>
          </p:cNvPr>
          <p:cNvSpPr/>
          <p:nvPr/>
        </p:nvSpPr>
        <p:spPr>
          <a:xfrm>
            <a:off x="0" y="837970"/>
            <a:ext cx="9144000" cy="3623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32719-C6DC-48AD-B02F-F8C0DE7DDA06}"/>
              </a:ext>
            </a:extLst>
          </p:cNvPr>
          <p:cNvSpPr txBox="1"/>
          <p:nvPr/>
        </p:nvSpPr>
        <p:spPr>
          <a:xfrm>
            <a:off x="618825" y="915350"/>
            <a:ext cx="38319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chemeClr val="bg2"/>
                </a:solidFill>
                <a:latin typeface="Share Tech"/>
              </a:rPr>
              <a:t>Pada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tahapan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Proses Data Mining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hal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dilakukan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memilih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metode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sesuai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dengan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karakter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data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dikenal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dengan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istilah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b="1" i="1" dirty="0">
                <a:solidFill>
                  <a:schemeClr val="bg2"/>
                </a:solidFill>
                <a:latin typeface="Share Tech"/>
              </a:rPr>
              <a:t>Modelling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. Pada model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ini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digunakan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Proses Data Mining Prediction. Pada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tahapan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Pengetahuan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hal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dilakukan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memahami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model dan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pengetahuan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sesuai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sehingga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memilih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model. Model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digunakan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Linear Regression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b="1" i="1" dirty="0">
                <a:solidFill>
                  <a:schemeClr val="bg2"/>
                </a:solidFill>
                <a:latin typeface="Share Tech"/>
              </a:rPr>
              <a:t>Scikit Learn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.</a:t>
            </a:r>
          </a:p>
          <a:p>
            <a:pPr algn="just"/>
            <a:r>
              <a:rPr lang="en-ID" dirty="0" err="1">
                <a:solidFill>
                  <a:schemeClr val="bg2"/>
                </a:solidFill>
                <a:latin typeface="Share Tech"/>
              </a:rPr>
              <a:t>Berikut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tercantum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dalam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proses data mining dan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pengetahuan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: </a:t>
            </a:r>
          </a:p>
          <a:p>
            <a:pPr marL="342900" indent="-342900" algn="just">
              <a:buClr>
                <a:schemeClr val="bg2"/>
              </a:buClr>
              <a:buAutoNum type="arabicPeriod"/>
            </a:pPr>
            <a:r>
              <a:rPr lang="en-ID" b="1" dirty="0">
                <a:solidFill>
                  <a:schemeClr val="bg2"/>
                </a:solidFill>
                <a:latin typeface="Share Tech"/>
              </a:rPr>
              <a:t>Data </a:t>
            </a:r>
            <a:r>
              <a:rPr lang="en-ID" b="1" dirty="0" err="1">
                <a:solidFill>
                  <a:schemeClr val="bg2"/>
                </a:solidFill>
                <a:latin typeface="Share Tech"/>
              </a:rPr>
              <a:t>Preprocessing</a:t>
            </a:r>
            <a:r>
              <a:rPr lang="en-ID" b="1" dirty="0">
                <a:solidFill>
                  <a:schemeClr val="bg2"/>
                </a:solidFill>
                <a:latin typeface="Share Tech"/>
              </a:rPr>
              <a:t> Testing</a:t>
            </a:r>
          </a:p>
          <a:p>
            <a:pPr marL="342900" indent="-342900" algn="just">
              <a:buClr>
                <a:schemeClr val="bg2"/>
              </a:buClr>
              <a:buAutoNum type="arabicPeriod"/>
            </a:pPr>
            <a:r>
              <a:rPr lang="en-ID" b="1" dirty="0" err="1">
                <a:solidFill>
                  <a:schemeClr val="bg2"/>
                </a:solidFill>
                <a:latin typeface="Share Tech"/>
              </a:rPr>
              <a:t>Visualisasi</a:t>
            </a:r>
            <a:r>
              <a:rPr lang="en-ID" b="1" dirty="0">
                <a:solidFill>
                  <a:schemeClr val="bg2"/>
                </a:solidFill>
                <a:latin typeface="Share Tech"/>
              </a:rPr>
              <a:t> Data</a:t>
            </a:r>
          </a:p>
          <a:p>
            <a:pPr marL="342900" indent="-342900" algn="just">
              <a:buClr>
                <a:schemeClr val="bg2"/>
              </a:buClr>
              <a:buAutoNum type="arabicPeriod"/>
            </a:pPr>
            <a:r>
              <a:rPr lang="en-ID" b="1" dirty="0">
                <a:solidFill>
                  <a:schemeClr val="bg2"/>
                </a:solidFill>
                <a:latin typeface="Share Tech"/>
              </a:rPr>
              <a:t>Modelling </a:t>
            </a:r>
            <a:r>
              <a:rPr lang="en-ID" b="1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b="1" dirty="0">
                <a:solidFill>
                  <a:schemeClr val="bg2"/>
                </a:solidFill>
                <a:latin typeface="Share Tech"/>
              </a:rPr>
              <a:t>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2FF6D-7588-4375-B7B4-419EFBBA6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2" t="29510" r="12410" b="24379"/>
          <a:stretch/>
        </p:blipFill>
        <p:spPr>
          <a:xfrm>
            <a:off x="4572000" y="915350"/>
            <a:ext cx="4340645" cy="1673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36591-E8B9-4C3D-8CF5-75D594DE0260}"/>
                  </a:ext>
                </a:extLst>
              </p:cNvPr>
              <p:cNvSpPr txBox="1"/>
              <p:nvPr/>
            </p:nvSpPr>
            <p:spPr>
              <a:xfrm>
                <a:off x="4704202" y="2688115"/>
                <a:ext cx="4208443" cy="162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D" sz="1000" dirty="0">
                    <a:solidFill>
                      <a:schemeClr val="bg2"/>
                    </a:solidFill>
                  </a:rPr>
                  <a:t>Berdasarkan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nilai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koefisien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variabel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independen</a:t>
                </a:r>
                <a:r>
                  <a:rPr lang="en-ID" sz="1000" dirty="0">
                    <a:solidFill>
                      <a:schemeClr val="bg2"/>
                    </a:solidFill>
                  </a:rPr>
                  <a:t> dan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Intersept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didapat</a:t>
                </a:r>
                <a:r>
                  <a:rPr lang="en-ID" sz="1000" dirty="0">
                    <a:solidFill>
                      <a:schemeClr val="bg2"/>
                    </a:solidFill>
                  </a:rPr>
                  <a:t>,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maka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persamaan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regresi</a:t>
                </a:r>
                <a:r>
                  <a:rPr lang="en-ID" sz="1000" dirty="0">
                    <a:solidFill>
                      <a:schemeClr val="bg2"/>
                    </a:solidFill>
                  </a:rPr>
                  <a:t> linear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multivariabel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sebagai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berikut</a:t>
                </a:r>
                <a:r>
                  <a:rPr lang="en-ID" sz="1000" dirty="0">
                    <a:solidFill>
                      <a:schemeClr val="bg2"/>
                    </a:solidFill>
                  </a:rPr>
                  <a:t> :</a:t>
                </a:r>
              </a:p>
              <a:p>
                <a:pPr algn="just"/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=−1728 −5,054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1+3871,7530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2+46,9405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3 −9,8560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D" sz="1000" dirty="0">
                  <a:solidFill>
                    <a:schemeClr val="bg2"/>
                  </a:solidFill>
                </a:endParaRPr>
              </a:p>
              <a:p>
                <a:pPr algn="just"/>
                <a:endParaRPr lang="en-ID" sz="1000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en-ID" sz="1000" dirty="0" err="1">
                    <a:solidFill>
                      <a:schemeClr val="bg2"/>
                    </a:solidFill>
                  </a:rPr>
                  <a:t>Atau</a:t>
                </a:r>
                <a:endParaRPr lang="en-ID" sz="1000" dirty="0">
                  <a:solidFill>
                    <a:schemeClr val="bg2"/>
                  </a:solidFill>
                </a:endParaRPr>
              </a:p>
              <a:p>
                <a:pPr algn="just"/>
                <a:endParaRPr lang="en-US" sz="1000" dirty="0">
                  <a:solidFill>
                    <a:schemeClr val="bg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𝑴𝒐𝒏𝒕𝒉𝒍𝒚𝑰𝒏𝒄𝒐𝒎𝒆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𝟏𝟕𝟐𝟖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𝟓𝟎𝟒</m:t>
                      </m:r>
                      <m:d>
                        <m:dPr>
                          <m:ctrlP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𝑨𝒈𝒆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𝟑𝟖𝟕𝟏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𝟕𝟓𝟑𝟎</m:t>
                      </m:r>
                      <m:d>
                        <m:dPr>
                          <m:ctrlP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𝑱𝒐𝒃𝑳𝒆𝒗𝒆𝒍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𝟗𝟒𝟎𝟓</m:t>
                      </m:r>
                      <m:d>
                        <m:dPr>
                          <m:ctrlP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𝑻𝒐𝒕𝒂𝒍𝑾𝒐𝒓𝒌𝒊𝒏𝒈𝒀𝒆𝒂𝒓𝒔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𝟖𝟒𝟔𝟎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𝒀𝒆𝒂𝒓𝒔𝑨𝒕𝑪𝒐𝒎𝒑𝒂𝒏𝒚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36591-E8B9-4C3D-8CF5-75D594DE0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02" y="2688115"/>
                <a:ext cx="4208443" cy="1624163"/>
              </a:xfrm>
              <a:prstGeom prst="rect">
                <a:avLst/>
              </a:prstGeom>
              <a:blipFill>
                <a:blip r:embed="rId3"/>
                <a:stretch>
                  <a:fillRect b="-3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5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837970"/>
            <a:ext cx="9144000" cy="3590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714952"/>
            <a:ext cx="2340624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R-SQUARE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748298" y="2510195"/>
            <a:ext cx="1881300" cy="440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T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2819415"/>
            <a:ext cx="2338464" cy="139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Pengujian asumsi terdiri dari beberapa proses yaitu 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Linearitas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Normalitas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Multikolinearitas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Autokorelasi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Homoskedastisitas</a:t>
            </a:r>
            <a:endParaRPr sz="1200" b="1" dirty="0">
              <a:solidFill>
                <a:schemeClr val="bg2"/>
              </a:solidFill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742816" y="705024"/>
            <a:ext cx="24457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F (ANOVA)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748758" y="1239554"/>
            <a:ext cx="2428721" cy="1158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Berdasarkan Uji F - Statistic ANOVA menggunakan model OLS, didapat :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F - Statistic = 2750, 622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</a:rPr>
              <a:t> P - Value = 0,00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Keputusan : </a:t>
            </a:r>
            <a:r>
              <a:rPr lang="en-US" sz="1200" dirty="0" err="1">
                <a:solidFill>
                  <a:schemeClr val="bg2"/>
                </a:solidFill>
              </a:rPr>
              <a:t>Tolak</a:t>
            </a:r>
            <a:r>
              <a:rPr lang="en-US" sz="1200" dirty="0">
                <a:solidFill>
                  <a:schemeClr val="bg2"/>
                </a:solidFill>
              </a:rPr>
              <a:t> H0, </a:t>
            </a:r>
            <a:r>
              <a:rPr lang="en-US" sz="1200" dirty="0" err="1">
                <a:solidFill>
                  <a:schemeClr val="bg2"/>
                </a:solidFill>
              </a:rPr>
              <a:t>Terima</a:t>
            </a:r>
            <a:r>
              <a:rPr lang="en-US" sz="1200" dirty="0">
                <a:solidFill>
                  <a:schemeClr val="bg2"/>
                </a:solidFill>
              </a:rPr>
              <a:t> H1.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966458" y="1193463"/>
            <a:ext cx="2428721" cy="1051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Berdasarkan perhitungan </a:t>
            </a:r>
            <a:r>
              <a:rPr lang="en" sz="1200" b="1" dirty="0">
                <a:solidFill>
                  <a:schemeClr val="bg2"/>
                </a:solidFill>
              </a:rPr>
              <a:t>R-Square</a:t>
            </a:r>
            <a:r>
              <a:rPr lang="en" sz="1200" dirty="0">
                <a:solidFill>
                  <a:schemeClr val="bg2"/>
                </a:solidFill>
              </a:rPr>
              <a:t>, didapat akurasi sebesar </a:t>
            </a:r>
            <a:r>
              <a:rPr lang="en" sz="1200" b="1" dirty="0">
                <a:solidFill>
                  <a:schemeClr val="bg2"/>
                </a:solidFill>
              </a:rPr>
              <a:t>0,909</a:t>
            </a:r>
            <a:r>
              <a:rPr lang="en" sz="1200" dirty="0">
                <a:solidFill>
                  <a:schemeClr val="bg2"/>
                </a:solidFill>
              </a:rPr>
              <a:t> atau </a:t>
            </a:r>
            <a:r>
              <a:rPr lang="en" sz="1200" b="1" dirty="0">
                <a:solidFill>
                  <a:schemeClr val="bg2"/>
                </a:solidFill>
              </a:rPr>
              <a:t>90,9%</a:t>
            </a:r>
            <a:r>
              <a:rPr lang="en" sz="1200" dirty="0">
                <a:solidFill>
                  <a:schemeClr val="bg2"/>
                </a:solidFill>
              </a:rPr>
              <a:t>. Sehingga dapat disimpulkan bahwa model berforma dengan baik.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327115"/>
            <a:ext cx="2338464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ASUMSI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Google Shape;615;p30"/>
          <p:cNvCxnSpPr>
            <a:cxnSpLocks/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618824" y="161707"/>
            <a:ext cx="696653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PROSES EVALUASI DATA</a:t>
            </a:r>
            <a:endParaRPr lang="en-ID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786EB-F05C-40EB-BAEF-2138A9AA6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54" t="50430" r="34819" b="32910"/>
          <a:stretch/>
        </p:blipFill>
        <p:spPr>
          <a:xfrm>
            <a:off x="763614" y="3148936"/>
            <a:ext cx="2393447" cy="106107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21F9FD9-FE47-4913-8A7E-5D5C1580B992}"/>
              </a:ext>
            </a:extLst>
          </p:cNvPr>
          <p:cNvSpPr txBox="1"/>
          <p:nvPr/>
        </p:nvSpPr>
        <p:spPr>
          <a:xfrm>
            <a:off x="750981" y="2858332"/>
            <a:ext cx="2393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/>
                </a:solidFill>
              </a:rPr>
              <a:t>Berdasarkan </a:t>
            </a:r>
            <a:r>
              <a:rPr lang="en" sz="1100" b="1" dirty="0">
                <a:solidFill>
                  <a:schemeClr val="bg2"/>
                </a:solidFill>
              </a:rPr>
              <a:t>Uji-t</a:t>
            </a:r>
            <a:r>
              <a:rPr lang="en" sz="1100" dirty="0">
                <a:solidFill>
                  <a:schemeClr val="bg2"/>
                </a:solidFill>
              </a:rPr>
              <a:t> menggunakan model OLS, didapat :</a:t>
            </a:r>
          </a:p>
        </p:txBody>
      </p:sp>
    </p:spTree>
    <p:extLst>
      <p:ext uri="{BB962C8B-B14F-4D97-AF65-F5344CB8AC3E}">
        <p14:creationId xmlns:p14="http://schemas.microsoft.com/office/powerpoint/2010/main" val="11527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" grpId="0"/>
      <p:bldP spid="602" grpId="0"/>
      <p:bldP spid="603" grpId="0" build="p"/>
      <p:bldP spid="604" grpId="0"/>
      <p:bldP spid="605" grpId="0" build="p"/>
      <p:bldP spid="606" grpId="0" build="p"/>
      <p:bldP spid="608" grpId="0"/>
      <p:bldP spid="66" grpId="0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1183</Words>
  <Application>Microsoft Office PowerPoint</Application>
  <PresentationFormat>On-screen Show (16:9)</PresentationFormat>
  <Paragraphs>114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Fira Sans Condensed Medium</vt:lpstr>
      <vt:lpstr>Maven Pro</vt:lpstr>
      <vt:lpstr>Share Tech</vt:lpstr>
      <vt:lpstr>Data Science Consulting by Slidesgo</vt:lpstr>
      <vt:lpstr>PowerPoint Presentation</vt:lpstr>
      <vt:lpstr>PENDAHULUAN</vt:lpstr>
      <vt:lpstr>TINJAUAN STUDI</vt:lpstr>
      <vt:lpstr>USE CASE DIAGRAM</vt:lpstr>
      <vt:lpstr>PowerPoint Presentation</vt:lpstr>
      <vt:lpstr>PowerPoint Presentation</vt:lpstr>
      <vt:lpstr>PROSES HIMPUNAN DATA</vt:lpstr>
      <vt:lpstr>PROSES DATA MINING &amp; PENGETAHUAN</vt:lpstr>
      <vt:lpstr>R-SQUARE</vt:lpstr>
      <vt:lpstr>UJI NORMALITAS</vt:lpstr>
      <vt:lpstr>UJI AUTOKORELASI</vt:lpstr>
      <vt:lpstr>UJI HOMOSKEDASTISITAS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Nurtri Ramadhanti</cp:lastModifiedBy>
  <cp:revision>17</cp:revision>
  <dcterms:modified xsi:type="dcterms:W3CDTF">2022-01-30T04:55:42Z</dcterms:modified>
</cp:coreProperties>
</file>