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1"/>
  </p:notesMasterIdLst>
  <p:sldIdLst>
    <p:sldId id="256" r:id="rId2"/>
    <p:sldId id="257" r:id="rId3"/>
    <p:sldId id="258" r:id="rId4"/>
    <p:sldId id="259" r:id="rId5"/>
    <p:sldId id="260" r:id="rId6"/>
    <p:sldId id="361" r:id="rId7"/>
    <p:sldId id="370" r:id="rId8"/>
    <p:sldId id="357" r:id="rId9"/>
    <p:sldId id="358" r:id="rId10"/>
    <p:sldId id="359" r:id="rId11"/>
    <p:sldId id="360" r:id="rId12"/>
    <p:sldId id="371" r:id="rId13"/>
    <p:sldId id="372" r:id="rId14"/>
    <p:sldId id="363" r:id="rId15"/>
    <p:sldId id="385" r:id="rId16"/>
    <p:sldId id="265" r:id="rId17"/>
    <p:sldId id="266" r:id="rId18"/>
    <p:sldId id="364" r:id="rId19"/>
    <p:sldId id="365" r:id="rId20"/>
    <p:sldId id="284" r:id="rId21"/>
    <p:sldId id="285" r:id="rId22"/>
    <p:sldId id="311" r:id="rId23"/>
    <p:sldId id="367" r:id="rId24"/>
    <p:sldId id="373" r:id="rId25"/>
    <p:sldId id="292" r:id="rId26"/>
    <p:sldId id="299" r:id="rId27"/>
    <p:sldId id="377" r:id="rId28"/>
    <p:sldId id="387" r:id="rId29"/>
    <p:sldId id="384" r:id="rId30"/>
    <p:sldId id="374" r:id="rId31"/>
    <p:sldId id="375" r:id="rId32"/>
    <p:sldId id="301" r:id="rId33"/>
    <p:sldId id="310" r:id="rId34"/>
    <p:sldId id="386" r:id="rId35"/>
    <p:sldId id="369" r:id="rId36"/>
    <p:sldId id="376" r:id="rId37"/>
    <p:sldId id="261" r:id="rId38"/>
    <p:sldId id="326" r:id="rId39"/>
    <p:sldId id="354" r:id="rId40"/>
    <p:sldId id="277" r:id="rId41"/>
    <p:sldId id="278" r:id="rId42"/>
    <p:sldId id="348" r:id="rId43"/>
    <p:sldId id="315" r:id="rId44"/>
    <p:sldId id="304" r:id="rId45"/>
    <p:sldId id="316" r:id="rId46"/>
    <p:sldId id="353" r:id="rId47"/>
    <p:sldId id="262" r:id="rId48"/>
    <p:sldId id="263" r:id="rId49"/>
    <p:sldId id="355"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9"/>
    <p:restoredTop sz="63550"/>
  </p:normalViewPr>
  <p:slideViewPr>
    <p:cSldViewPr snapToGrid="0" snapToObjects="1">
      <p:cViewPr varScale="1">
        <p:scale>
          <a:sx n="79" d="100"/>
          <a:sy n="79" d="100"/>
        </p:scale>
        <p:origin x="8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59" Type="http://schemas.microsoft.com/office/2015/10/relationships/revisionInfo" Target="revisionInfo.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25T17:23:20.546"/>
    </inkml:context>
    <inkml:brush xml:id="br0">
      <inkml:brushProperty name="width" value="0.14" units="cm"/>
      <inkml:brushProperty name="height" value="0.14" units="cm"/>
      <inkml:brushProperty name="color" value="#E71224"/>
    </inkml:brush>
  </inkml:definitions>
  <inkml:trace contextRef="#ctx0" brushRef="#br0">15674 4590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25T17:23:24.699"/>
    </inkml:context>
    <inkml:brush xml:id="br0">
      <inkml:brushProperty name="width" value="0.14" units="cm"/>
      <inkml:brushProperty name="height" value="0.14" units="cm"/>
      <inkml:brushProperty name="color" value="#E71224"/>
    </inkml:brush>
  </inkml:definitions>
  <inkml:trace contextRef="#ctx0" brushRef="#br0">56229 9855,'0'0,"0"0,0 0,0 0,0 0,0 0,0 0,0 0,0 0,-3-4,-5-10,-4-13,-3-12,-2-12,-6-7,-4-7,-11-6,-16-3,-15-3,-18-4,-18 2,-7 1,0 0,4 1,2 1,-4-4,-6-1,-16-3,-16-1,-1 5,7 6,16 9,6 12,-13 6,-30-3,-19-2,-8 1,-15-1,-38-5,-20 5,9 4,8 4,-13 3,-15 5,10 8,13 10,1 7,-3 9,12 9,28 5,29 8,24 7,7 2,-8 3,-8 2,-2 2,12 2,13 0,5 1,-2 3,-10 1,-12 4,3-4,12-2,19 1,15 4,8 4,2 3,-6 6,-11 2,-4 1,0 0,5-2,11 0,13-4,22-2,15 0,13-3,5-3,-1-4,-3 1,-2 2,0 0,-2 2,2 2,6-1,3 1,6 5,5 3,4 0,6 1,7 0,5-4,7-1,7-1,6 4,6 2,4 0,5 0,3-3,4 1,6 4,1 4,5 5,6-1,12 2,10 1,12 1,15-2,9-3,2-4,-5-9,-11-9,-12-4,-11-4,-5-2,6-1,19 1,23-3,19-5,7-6,-2-8,-10-6,-1-4,7-1,10 0,9-1,1-1,-10-1,-23-1,-23 1,-19-2,-11 1,4 3,7 5,13 3,14 4,10 3,2-2,-3-4,-9-4,-10 0,-5 2,1 3,7-1,16-3,10 0,4 0,-2-3,-9-2,-16-2,-15-1,-4 0,6-2,18 1,22 0,18-1,4-2,-6-2,-4-2,3-1,8-2,11 1,1-2,-9 2,-19 2,-22 2,-18 2,-14-2,3-3,9-4,7-3,-1-2,-1-1,-5-2,-9 1,-10-1,-9 0,-5 0,-11 0,-8 1,-5 0,-3-1,0 1,-2 0,2 0,0 0,0-1,1 4,0-2,-3-1,-4-1,-7-4,-5-4,-2 0,-1 1,0 2,1 1,1-1,0 1,1 0,-3 5,-5 5,-3 3,-4-2,-2 0,-2-2,0 1,-1 1,0-2,4 2,4 1,1-2,3-2,-1 3,1-1,-1 0,1-2,2-1,-2-1,-2 2,-3 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6FF477-D630-5940-918E-E61F80E81249}" type="datetimeFigureOut">
              <a:rPr lang="en-US" smtClean="0"/>
              <a:t>10/27/17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4204C3-38E2-2E4D-9531-4CEDD373D6EA}" type="slidenum">
              <a:rPr lang="en-US" smtClean="0"/>
              <a:t>‹#›</a:t>
            </a:fld>
            <a:endParaRPr lang="en-US"/>
          </a:p>
        </p:txBody>
      </p:sp>
    </p:spTree>
    <p:extLst>
      <p:ext uri="{BB962C8B-B14F-4D97-AF65-F5344CB8AC3E}">
        <p14:creationId xmlns:p14="http://schemas.microsoft.com/office/powerpoint/2010/main" val="1151054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 Id="rId3" Type="http://schemas.openxmlformats.org/officeDocument/2006/relationships/hyperlink" Target="http://my.safaribooksonline.com/9781933988269/ch02#ch02"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D8DD61-C050-A448-B56E-01EFF6FE40B5}" type="slidenum">
              <a:rPr lang="en-US" smtClean="0"/>
              <a:pPr/>
              <a:t>3</a:t>
            </a:fld>
            <a:endParaRPr lang="en-US"/>
          </a:p>
        </p:txBody>
      </p:sp>
    </p:spTree>
    <p:extLst>
      <p:ext uri="{BB962C8B-B14F-4D97-AF65-F5344CB8AC3E}">
        <p14:creationId xmlns:p14="http://schemas.microsoft.com/office/powerpoint/2010/main" val="167055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4204C3-38E2-2E4D-9531-4CEDD373D6EA}" type="slidenum">
              <a:rPr lang="en-US" smtClean="0"/>
              <a:t>25</a:t>
            </a:fld>
            <a:endParaRPr lang="en-US"/>
          </a:p>
        </p:txBody>
      </p:sp>
    </p:spTree>
    <p:extLst>
      <p:ext uri="{BB962C8B-B14F-4D97-AF65-F5344CB8AC3E}">
        <p14:creationId xmlns:p14="http://schemas.microsoft.com/office/powerpoint/2010/main" val="818509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Sticky</a:t>
            </a:r>
            <a:r>
              <a:rPr lang="en-US" baseline="0" dirty="0"/>
              <a:t> sessions hammer your ability to scale. Simply put you can’t move traffic between servers in your web farm. This causes two problems:</a:t>
            </a:r>
          </a:p>
          <a:p>
            <a:endParaRPr lang="en-US" baseline="0" dirty="0"/>
          </a:p>
          <a:p>
            <a:r>
              <a:rPr lang="en-US" baseline="0" dirty="0"/>
              <a:t>If the server the user’s request goes to comes under load (perhaps a noisy neighbor) you cannot move subsequent requests to a more performant server</a:t>
            </a:r>
          </a:p>
          <a:p>
            <a:r>
              <a:rPr lang="en-US" baseline="0" dirty="0"/>
              <a:t>If you need to take down a server for maintenance purposes then you have to kill any users who were using that server.</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memory space or </a:t>
            </a:r>
            <a:r>
              <a:rPr lang="en-US" dirty="0" err="1"/>
              <a:t>filesystem</a:t>
            </a:r>
            <a:r>
              <a:rPr lang="en-US" dirty="0"/>
              <a:t> of the process can be used as a brief, single-transaction cache.” What</a:t>
            </a:r>
            <a:r>
              <a:rPr lang="en-US" baseline="0" dirty="0"/>
              <a:t> does this mean. It means that we should make no assumptions about the persistence of memory on a server or the </a:t>
            </a:r>
            <a:r>
              <a:rPr lang="en-US" baseline="0" dirty="0" err="1"/>
              <a:t>filesystem</a:t>
            </a:r>
            <a:r>
              <a:rPr lang="en-US" baseline="0" dirty="0"/>
              <a:t> of a server beyond the request-response lifecycle. Any subsequent request will have to load the item again as it may be a different process running on a different machine.</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74204C3-38E2-2E4D-9531-4CEDD373D6EA}" type="slidenum">
              <a:rPr lang="en-US" smtClean="0"/>
              <a:t>26</a:t>
            </a:fld>
            <a:endParaRPr lang="en-US"/>
          </a:p>
        </p:txBody>
      </p:sp>
    </p:spTree>
    <p:extLst>
      <p:ext uri="{BB962C8B-B14F-4D97-AF65-F5344CB8AC3E}">
        <p14:creationId xmlns:p14="http://schemas.microsoft.com/office/powerpoint/2010/main" val="1741510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Context and Problem</a:t>
            </a:r>
          </a:p>
          <a:p>
            <a:pPr lvl="1"/>
            <a:r>
              <a:rPr lang="en-GB" dirty="0" smtClean="0"/>
              <a:t>An application may experience peaks of demand that cause it to become overloaded and unable to respond.</a:t>
            </a:r>
          </a:p>
          <a:p>
            <a:pPr lvl="1"/>
            <a:r>
              <a:rPr lang="en-GB" dirty="0" smtClean="0"/>
              <a:t>It could be that part of the application itself becomes overwhelmed – due to a lack of CPU or memory – or it could be that the application depends on a third-party service that can become overwhelmed.</a:t>
            </a:r>
          </a:p>
          <a:p>
            <a:pPr lvl="1"/>
            <a:r>
              <a:rPr lang="en-GB" dirty="0" smtClean="0"/>
              <a:t>For example, there is a limited number of connections in a database connection pool. Long-running queries can lead to a lack of available connections to service requests. These requests in turn back up and overwhelm a server’s thread pool. This can cause queueing of requests on the server. Eventually the server stops serving requests.</a:t>
            </a:r>
          </a:p>
          <a:p>
            <a:endParaRPr lang="en-GB" dirty="0" smtClean="0"/>
          </a:p>
          <a:p>
            <a:r>
              <a:rPr lang="en-GB" dirty="0" smtClean="0"/>
              <a:t>“</a:t>
            </a:r>
            <a:r>
              <a:rPr lang="en-GB" sz="1200" b="0" i="0" u="none" strike="noStrike" kern="1200" baseline="0" dirty="0" smtClean="0">
                <a:solidFill>
                  <a:schemeClr val="tx1"/>
                </a:solidFill>
                <a:latin typeface="+mn-lt"/>
                <a:ea typeface="+mn-ea"/>
                <a:cs typeface="+mn-cs"/>
              </a:rPr>
              <a:t>Done well, middleware simultaneously integrates and decouples systems. It integrates them by passing data and events back and forth between the systems. It decouples them by letting the participating systems removing specific knowledge of and calls to the other systems. Since integration points are the number-one cause of instability, this looks like a good thing.</a:t>
            </a:r>
            <a:r>
              <a:rPr lang="en-GB" dirty="0" smtClean="0"/>
              <a:t>”</a:t>
            </a:r>
          </a:p>
          <a:p>
            <a:endParaRPr lang="en-GB" dirty="0" smtClean="0"/>
          </a:p>
          <a:p>
            <a:r>
              <a:rPr lang="en-GB" dirty="0" smtClean="0"/>
              <a:t>“</a:t>
            </a:r>
            <a:r>
              <a:rPr lang="en-GB" sz="1200" b="0" i="0" u="none" strike="noStrike" kern="1200" baseline="0" dirty="0" smtClean="0">
                <a:solidFill>
                  <a:schemeClr val="tx1"/>
                </a:solidFill>
                <a:latin typeface="+mn-lt"/>
                <a:ea typeface="+mn-ea"/>
                <a:cs typeface="+mn-cs"/>
              </a:rPr>
              <a:t>Any kind of synchronous call-and-response or request/reply method forces the calling system to stop what it’s doing and wait. In this model, the calling system and the receiving system must both be active at the same time—they are synchronous in time—though they may be in different places. This category covers remote procedure calls (RPC), HTTP, XML-RPC, RMI, CORBA,</a:t>
            </a:r>
          </a:p>
          <a:p>
            <a:r>
              <a:rPr lang="en-GB" sz="1200" b="0" i="0" u="none" strike="noStrike" kern="1200" baseline="0" dirty="0" smtClean="0">
                <a:solidFill>
                  <a:schemeClr val="tx1"/>
                </a:solidFill>
                <a:latin typeface="+mn-lt"/>
                <a:ea typeface="+mn-ea"/>
                <a:cs typeface="+mn-cs"/>
              </a:rPr>
              <a:t>DCOM, and any other </a:t>
            </a:r>
            <a:r>
              <a:rPr lang="en-GB" sz="1200" b="0" i="0" u="none" strike="noStrike" kern="1200" baseline="0" dirty="0" err="1" smtClean="0">
                <a:solidFill>
                  <a:schemeClr val="tx1"/>
                </a:solidFill>
                <a:latin typeface="+mn-lt"/>
                <a:ea typeface="+mn-ea"/>
                <a:cs typeface="+mn-cs"/>
              </a:rPr>
              <a:t>analog</a:t>
            </a:r>
            <a:r>
              <a:rPr lang="en-GB" sz="1200" b="0" i="0" u="none" strike="noStrike" kern="1200" baseline="0" dirty="0" smtClean="0">
                <a:solidFill>
                  <a:schemeClr val="tx1"/>
                </a:solidFill>
                <a:latin typeface="+mn-lt"/>
                <a:ea typeface="+mn-ea"/>
                <a:cs typeface="+mn-cs"/>
              </a:rPr>
              <a:t> of local method calls. Tightly coupled middleware amplifies shocks to the system. Synchronous calls are particularly vicious amplifiers that facilitate cascading failures.</a:t>
            </a:r>
            <a:r>
              <a:rPr lang="en-GB" dirty="0" smtClean="0"/>
              <a:t>”</a:t>
            </a:r>
          </a:p>
          <a:p>
            <a:endParaRPr lang="en-GB" dirty="0"/>
          </a:p>
        </p:txBody>
      </p:sp>
      <p:sp>
        <p:nvSpPr>
          <p:cNvPr id="4" name="Slide Number Placeholder 3"/>
          <p:cNvSpPr>
            <a:spLocks noGrp="1"/>
          </p:cNvSpPr>
          <p:nvPr>
            <p:ph type="sldNum" sz="quarter" idx="10"/>
          </p:nvPr>
        </p:nvSpPr>
        <p:spPr/>
        <p:txBody>
          <a:bodyPr/>
          <a:lstStyle/>
          <a:p>
            <a:fld id="{FDF30FF6-4247-4B0A-A585-76173BD71A4A}" type="slidenum">
              <a:rPr lang="en-GB" smtClean="0"/>
              <a:t>27</a:t>
            </a:fld>
            <a:endParaRPr lang="en-GB"/>
          </a:p>
        </p:txBody>
      </p:sp>
    </p:spTree>
    <p:extLst>
      <p:ext uri="{BB962C8B-B14F-4D97-AF65-F5344CB8AC3E}">
        <p14:creationId xmlns:p14="http://schemas.microsoft.com/office/powerpoint/2010/main" val="100453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illustrated in figure 3.3, the Decoupled Invocation pattern is composed of three basic components: a handler, a queue, and a dispatcher that mediates between them. Here’s how the initial request processing works:</a:t>
            </a:r>
          </a:p>
          <a:p>
            <a:r>
              <a:rPr lang="en-GB" dirty="0" smtClean="0"/>
              <a:t>The handler listens for incoming requests from the endpoint.</a:t>
            </a:r>
          </a:p>
          <a:p>
            <a:r>
              <a:rPr lang="en-GB" dirty="0" smtClean="0"/>
              <a:t>When a new request arrives, the handler sends an acknowledgment to the sender.</a:t>
            </a:r>
          </a:p>
          <a:p>
            <a:r>
              <a:rPr lang="en-GB" dirty="0" smtClean="0"/>
              <a:t>The handler is responsible for the initial treatment, or </a:t>
            </a:r>
            <a:r>
              <a:rPr lang="en-GB" dirty="0" err="1" smtClean="0"/>
              <a:t>preprocessing</a:t>
            </a:r>
            <a:r>
              <a:rPr lang="en-GB" dirty="0" smtClean="0"/>
              <a:t>, of incoming messages. This may include message transformation or prioritization based on knowledge it infers from the messages themselves. Overall, this processing should be kept minimal, as the goal is to quickly queue and acknowledge incoming requests.</a:t>
            </a:r>
          </a:p>
          <a:p>
            <a:r>
              <a:rPr lang="en-GB" dirty="0" smtClean="0"/>
              <a:t>The message is put onto a queue.</a:t>
            </a:r>
          </a:p>
          <a:p>
            <a:endParaRPr lang="en-GB" dirty="0" smtClean="0"/>
          </a:p>
          <a:p>
            <a:r>
              <a:rPr lang="en-GB" dirty="0" smtClean="0"/>
              <a:t>The queue, which is the second component of the Decoupled Invocation pattern, stores incoming messages and allows the service to consume the messages at its own steady rate, thus overcoming peak loads.</a:t>
            </a:r>
          </a:p>
          <a:p>
            <a:r>
              <a:rPr lang="en-GB" dirty="0" smtClean="0"/>
              <a:t>You can set up the queue to be persistent so the service won’t lose any requests it has already acknowledged, even if a catastrophic server failure occurs. If the queue is transactional, you can also implement the Transactional Service pattern (see </a:t>
            </a:r>
            <a:r>
              <a:rPr lang="en-GB" dirty="0" smtClean="0">
                <a:hlinkClick r:id="rId3"/>
              </a:rPr>
              <a:t>chapter 2</a:t>
            </a:r>
            <a:r>
              <a:rPr lang="en-GB" dirty="0" smtClean="0"/>
              <a:t>) and increase the overall robustness of the service even further.</a:t>
            </a:r>
          </a:p>
          <a:p>
            <a:r>
              <a:rPr lang="en-GB" dirty="0" smtClean="0"/>
              <a:t>The dispatcher is responsible for creating as many reader components as are needed for the current request load, which is measured by the number of messages waiting in the queue. The dispatcher can also prioritize incoming tasks based on internal considerations, such as resource availability. The dispatcher is a good place to introduce elasticity if the latency of handling the messages is important. (See also the further reading section for an article on the LMAX architecture, which describes a low-latency, high-performance queue between senders and receivers.)</a:t>
            </a:r>
          </a:p>
          <a:p>
            <a:r>
              <a:rPr lang="en-GB" dirty="0" smtClean="0"/>
              <a:t>The handler can acknowledge the request as part of the </a:t>
            </a:r>
            <a:r>
              <a:rPr lang="en-GB" dirty="0" err="1" smtClean="0"/>
              <a:t>preprocessing</a:t>
            </a:r>
            <a:r>
              <a:rPr lang="en-GB" dirty="0" smtClean="0"/>
              <a:t>, but it’s usually best to do this inside an edge component (see the Edge Component pattern in </a:t>
            </a:r>
            <a:r>
              <a:rPr lang="en-GB" dirty="0" smtClean="0">
                <a:hlinkClick r:id="rId3"/>
              </a:rPr>
              <a:t>chapter 2</a:t>
            </a:r>
            <a:r>
              <a:rPr lang="en-GB" dirty="0" smtClean="0"/>
              <a:t>). This helps ensure that the service-processing load is kept to a minimum, allowing the handler to process requests as efficiently as possible.</a:t>
            </a:r>
          </a:p>
          <a:p>
            <a:r>
              <a:rPr lang="en-GB" dirty="0" smtClean="0"/>
              <a:t>Placing requests on the queue is a relatively low-cost operation that can be performed efficiently, making the initial request-handling less susceptible to failure during peaks (as compared to other parts of the request-handling that require more time and resources). The actual handling of the incoming requests can be performed at a reasonable pace, dictated by service resource availability and overall load. Load balancing can be achieved by running multiple readers against the queue.</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FDF30FF6-4247-4B0A-A585-76173BD71A4A}" type="slidenum">
              <a:rPr lang="en-GB" smtClean="0"/>
              <a:t>29</a:t>
            </a:fld>
            <a:endParaRPr lang="en-GB"/>
          </a:p>
        </p:txBody>
      </p:sp>
    </p:spTree>
    <p:extLst>
      <p:ext uri="{BB962C8B-B14F-4D97-AF65-F5344CB8AC3E}">
        <p14:creationId xmlns:p14="http://schemas.microsoft.com/office/powerpoint/2010/main" val="911495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a:r>
            <a:r>
              <a:rPr lang="en-GB" baseline="0" dirty="0"/>
              <a:t> Demo</a:t>
            </a:r>
            <a:endParaRPr lang="en-GB" dirty="0"/>
          </a:p>
          <a:p>
            <a:r>
              <a:rPr lang="en-GB" dirty="0"/>
              <a:t>Run the containers</a:t>
            </a:r>
            <a:r>
              <a:rPr lang="en-GB" baseline="0" dirty="0"/>
              <a:t> using </a:t>
            </a:r>
            <a:r>
              <a:rPr lang="en-GB" baseline="0" dirty="0" err="1"/>
              <a:t>docker</a:t>
            </a:r>
            <a:r>
              <a:rPr lang="en-GB" baseline="0" dirty="0"/>
              <a:t>-compose</a:t>
            </a:r>
            <a:endParaRPr lang="en-GB" dirty="0"/>
          </a:p>
          <a:p>
            <a:r>
              <a:rPr lang="en-GB" dirty="0"/>
              <a:t>Show hitting the website</a:t>
            </a:r>
          </a:p>
          <a:p>
            <a:endParaRPr lang="en-GB" dirty="0"/>
          </a:p>
          <a:p>
            <a:r>
              <a:rPr lang="en-GB" dirty="0"/>
              <a:t>--Walkthrough</a:t>
            </a:r>
          </a:p>
          <a:p>
            <a:r>
              <a:rPr lang="en-GB" dirty="0"/>
              <a:t>Navigate to the </a:t>
            </a:r>
            <a:r>
              <a:rPr lang="en-GB" dirty="0" err="1"/>
              <a:t>startup</a:t>
            </a:r>
            <a:r>
              <a:rPr lang="en-GB" dirty="0"/>
              <a:t> and show we use kestrel to self-host</a:t>
            </a:r>
          </a:p>
          <a:p>
            <a:endParaRPr lang="en-GB" dirty="0"/>
          </a:p>
        </p:txBody>
      </p:sp>
      <p:sp>
        <p:nvSpPr>
          <p:cNvPr id="4" name="Slide Number Placeholder 3"/>
          <p:cNvSpPr>
            <a:spLocks noGrp="1"/>
          </p:cNvSpPr>
          <p:nvPr>
            <p:ph type="sldNum" sz="quarter" idx="10"/>
          </p:nvPr>
        </p:nvSpPr>
        <p:spPr/>
        <p:txBody>
          <a:bodyPr/>
          <a:lstStyle/>
          <a:p>
            <a:fld id="{674204C3-38E2-2E4D-9531-4CEDD373D6EA}" type="slidenum">
              <a:rPr lang="en-US" smtClean="0"/>
              <a:t>30</a:t>
            </a:fld>
            <a:endParaRPr lang="en-US"/>
          </a:p>
        </p:txBody>
      </p:sp>
    </p:spTree>
    <p:extLst>
      <p:ext uri="{BB962C8B-B14F-4D97-AF65-F5344CB8AC3E}">
        <p14:creationId xmlns:p14="http://schemas.microsoft.com/office/powerpoint/2010/main" val="2000812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4204C3-38E2-2E4D-9531-4CEDD373D6EA}" type="slidenum">
              <a:rPr lang="en-US" smtClean="0"/>
              <a:t>31</a:t>
            </a:fld>
            <a:endParaRPr lang="en-US"/>
          </a:p>
        </p:txBody>
      </p:sp>
    </p:spTree>
    <p:extLst>
      <p:ext uri="{BB962C8B-B14F-4D97-AF65-F5344CB8AC3E}">
        <p14:creationId xmlns:p14="http://schemas.microsoft.com/office/powerpoint/2010/main" val="192574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Nothin</a:t>
            </a:r>
            <a:r>
              <a:rPr lang="en-US" baseline="0" dirty="0"/>
              <a:t>g in the 12-factor app manifesto says you cannot vertically scale. </a:t>
            </a:r>
          </a:p>
          <a:p>
            <a:endParaRPr lang="en-US" baseline="0" dirty="0"/>
          </a:p>
          <a:p>
            <a:r>
              <a:rPr lang="en-US" baseline="0" dirty="0"/>
              <a:t>So it is permissible for a 12-factor app to multiplex via threads in the runtime (and indeed some runtimes are expensive to create so this model </a:t>
            </a:r>
            <a:r>
              <a:rPr lang="en-US" i="1" baseline="0" dirty="0"/>
              <a:t>should</a:t>
            </a:r>
            <a:r>
              <a:rPr lang="en-US" baseline="0" dirty="0"/>
              <a:t> be used), or to use asynchronous/evented reactor models to increase throughput when performing IO etc.</a:t>
            </a:r>
          </a:p>
          <a:p>
            <a:endParaRPr lang="en-US" baseline="0" dirty="0"/>
          </a:p>
          <a:p>
            <a:r>
              <a:rPr lang="en-US" baseline="0" dirty="0"/>
              <a:t>But vertical scaling becomes prohibitively expensive at a certain point and does not aid with availability</a:t>
            </a:r>
          </a:p>
          <a:p>
            <a:endParaRPr lang="en-US" baseline="0" dirty="0"/>
          </a:p>
          <a:p>
            <a:r>
              <a:rPr lang="en-US" baseline="0" dirty="0"/>
              <a:t>We don’t demonize because this implies access to low-level OS services which risks software erosion and may not be available on all platforms we deploy to. Instead we should rely on a process manager to provide our runtime management needs. (Note that this implies we should move away from Windows Service deployments as these demonize the console application and use Task Scheduler instead).</a:t>
            </a:r>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674204C3-38E2-2E4D-9531-4CEDD373D6EA}" type="slidenum">
              <a:rPr lang="en-US" smtClean="0"/>
              <a:t>32</a:t>
            </a:fld>
            <a:endParaRPr lang="en-US"/>
          </a:p>
        </p:txBody>
      </p:sp>
    </p:spTree>
    <p:extLst>
      <p:ext uri="{BB962C8B-B14F-4D97-AF65-F5344CB8AC3E}">
        <p14:creationId xmlns:p14="http://schemas.microsoft.com/office/powerpoint/2010/main" val="18552126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quick start aids</a:t>
            </a:r>
            <a:r>
              <a:rPr lang="en-US" baseline="0" dirty="0"/>
              <a:t> scheduling: we can bring capacity on stream rapidly when we need it. Monitor your startup times, use background workers if required to allow a responsive start to receive requests, and a queue for those requests to wait for resources to come on stream if they are expensive.</a:t>
            </a:r>
          </a:p>
          <a:p>
            <a:endParaRPr lang="en-US" baseline="0" dirty="0"/>
          </a:p>
          <a:p>
            <a:r>
              <a:rPr lang="en-US" baseline="0" dirty="0"/>
              <a:t>A graceful shutdown reassures administrators that they can safely terminate instances: the ideal would be:</a:t>
            </a:r>
          </a:p>
          <a:p>
            <a:endParaRPr lang="en-US" baseline="0" dirty="0"/>
          </a:p>
          <a:p>
            <a:r>
              <a:rPr lang="en-US" baseline="0" dirty="0"/>
              <a:t>Web process: finish any existing request, but refuse new requests. Assuming that a request can be completed in under 300ms or so, to allow shutdown to be fast</a:t>
            </a:r>
          </a:p>
          <a:p>
            <a:r>
              <a:rPr lang="en-US" baseline="0" dirty="0"/>
              <a:t>Worker process: either return work to the queue with a </a:t>
            </a:r>
            <a:r>
              <a:rPr lang="en-US" baseline="0" dirty="0" err="1"/>
              <a:t>nack</a:t>
            </a:r>
            <a:r>
              <a:rPr lang="en-US" baseline="0" dirty="0"/>
              <a:t>, or finish work before shutting down. The choice depends on how long work takes (fast jobs under 500ms could be allowed to finish), and the extent to which work is reentrant either by being transacted or idempotent so that it can be canceled and then re-run.</a:t>
            </a:r>
          </a:p>
          <a:p>
            <a:endParaRPr lang="en-US" baseline="0" dirty="0"/>
          </a:p>
          <a:p>
            <a:r>
              <a:rPr lang="en-US" baseline="0" dirty="0"/>
              <a:t>It is also important to consider what happens in the event of catastrophic failure i.e. hardware loss. The use of automatic rollback of transactions, messages to the queue, etc. after a timeout is helpful here as it prevents us failing in an ‘inconsistent’ state.</a:t>
            </a:r>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674204C3-38E2-2E4D-9531-4CEDD373D6EA}" type="slidenum">
              <a:rPr lang="en-US" smtClean="0"/>
              <a:t>33</a:t>
            </a:fld>
            <a:endParaRPr lang="en-US"/>
          </a:p>
        </p:txBody>
      </p:sp>
    </p:spTree>
    <p:extLst>
      <p:ext uri="{BB962C8B-B14F-4D97-AF65-F5344CB8AC3E}">
        <p14:creationId xmlns:p14="http://schemas.microsoft.com/office/powerpoint/2010/main" val="680430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a:r>
            <a:r>
              <a:rPr lang="en-GB" baseline="0" dirty="0"/>
              <a:t> Demo</a:t>
            </a:r>
            <a:endParaRPr lang="en-GB" dirty="0"/>
          </a:p>
          <a:p>
            <a:r>
              <a:rPr lang="en-GB" dirty="0"/>
              <a:t>Run the containers</a:t>
            </a:r>
            <a:r>
              <a:rPr lang="en-GB" baseline="0" dirty="0"/>
              <a:t> using </a:t>
            </a:r>
            <a:r>
              <a:rPr lang="en-GB" baseline="0" dirty="0" err="1"/>
              <a:t>docker</a:t>
            </a:r>
            <a:r>
              <a:rPr lang="en-GB" baseline="0" dirty="0"/>
              <a:t>-compose</a:t>
            </a:r>
            <a:endParaRPr lang="en-GB" dirty="0"/>
          </a:p>
          <a:p>
            <a:r>
              <a:rPr lang="en-GB" dirty="0"/>
              <a:t>Show hitting the website</a:t>
            </a:r>
          </a:p>
          <a:p>
            <a:endParaRPr lang="en-GB" dirty="0"/>
          </a:p>
          <a:p>
            <a:r>
              <a:rPr lang="en-GB" dirty="0"/>
              <a:t>--Walkthrough</a:t>
            </a:r>
          </a:p>
          <a:p>
            <a:r>
              <a:rPr lang="en-GB" dirty="0"/>
              <a:t>Navigate to the </a:t>
            </a:r>
            <a:r>
              <a:rPr lang="en-GB" dirty="0" err="1"/>
              <a:t>startup</a:t>
            </a:r>
            <a:r>
              <a:rPr lang="en-GB" dirty="0"/>
              <a:t> and show we use kestrel to self-host</a:t>
            </a:r>
          </a:p>
          <a:p>
            <a:endParaRPr lang="en-GB" dirty="0"/>
          </a:p>
        </p:txBody>
      </p:sp>
      <p:sp>
        <p:nvSpPr>
          <p:cNvPr id="4" name="Slide Number Placeholder 3"/>
          <p:cNvSpPr>
            <a:spLocks noGrp="1"/>
          </p:cNvSpPr>
          <p:nvPr>
            <p:ph type="sldNum" sz="quarter" idx="10"/>
          </p:nvPr>
        </p:nvSpPr>
        <p:spPr/>
        <p:txBody>
          <a:bodyPr/>
          <a:lstStyle/>
          <a:p>
            <a:fld id="{674204C3-38E2-2E4D-9531-4CEDD373D6EA}" type="slidenum">
              <a:rPr lang="en-US" smtClean="0"/>
              <a:t>35</a:t>
            </a:fld>
            <a:endParaRPr lang="en-US"/>
          </a:p>
        </p:txBody>
      </p:sp>
    </p:spTree>
    <p:extLst>
      <p:ext uri="{BB962C8B-B14F-4D97-AF65-F5344CB8AC3E}">
        <p14:creationId xmlns:p14="http://schemas.microsoft.com/office/powerpoint/2010/main" val="1120328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4204C3-38E2-2E4D-9531-4CEDD373D6EA}" type="slidenum">
              <a:rPr lang="en-US" smtClean="0"/>
              <a:t>36</a:t>
            </a:fld>
            <a:endParaRPr lang="en-US"/>
          </a:p>
        </p:txBody>
      </p:sp>
    </p:spTree>
    <p:extLst>
      <p:ext uri="{BB962C8B-B14F-4D97-AF65-F5344CB8AC3E}">
        <p14:creationId xmlns:p14="http://schemas.microsoft.com/office/powerpoint/2010/main" val="37838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74204C3-38E2-2E4D-9531-4CEDD373D6EA}" type="slidenum">
              <a:rPr lang="en-US" smtClean="0"/>
              <a:t>4</a:t>
            </a:fld>
            <a:endParaRPr lang="en-US"/>
          </a:p>
        </p:txBody>
      </p:sp>
    </p:spTree>
    <p:extLst>
      <p:ext uri="{BB962C8B-B14F-4D97-AF65-F5344CB8AC3E}">
        <p14:creationId xmlns:p14="http://schemas.microsoft.com/office/powerpoint/2010/main" val="31990772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one codebase per app, do</a:t>
            </a:r>
            <a:r>
              <a:rPr lang="en-US" baseline="0" dirty="0"/>
              <a:t> we only mean codebase per process?</a:t>
            </a:r>
          </a:p>
          <a:p>
            <a:endParaRPr lang="en-US" baseline="0" dirty="0"/>
          </a:p>
          <a:p>
            <a:r>
              <a:rPr lang="en-US" baseline="0" dirty="0"/>
              <a:t>Take the example of a web and worker, that share the same model, but the worker uses the same domain model and Db and just handles the long-running workloads.</a:t>
            </a:r>
          </a:p>
          <a:p>
            <a:endParaRPr lang="en-US" baseline="0" dirty="0"/>
          </a:p>
          <a:p>
            <a:r>
              <a:rPr lang="en-US" baseline="0" dirty="0"/>
              <a:t>One or two repos? Some folks (Pivotal) say two because there is a smell that you may actually have two </a:t>
            </a:r>
            <a:r>
              <a:rPr lang="en-US" baseline="0" dirty="0" err="1"/>
              <a:t>microservices</a:t>
            </a:r>
            <a:r>
              <a:rPr lang="en-US" baseline="0" dirty="0"/>
              <a:t>.</a:t>
            </a:r>
          </a:p>
          <a:p>
            <a:endParaRPr lang="en-US" baseline="0" dirty="0"/>
          </a:p>
          <a:p>
            <a:r>
              <a:rPr lang="en-US" baseline="0" dirty="0"/>
              <a:t>The key issue is CI boundaries. Do you have one CI boundary i.e. build and test together? Then put it in the same repo (corollary with admin tools). This is a </a:t>
            </a:r>
            <a:r>
              <a:rPr lang="en-US" baseline="0" dirty="0" err="1"/>
              <a:t>microservice</a:t>
            </a:r>
            <a:r>
              <a:rPr lang="en-US" baseline="0" dirty="0"/>
              <a:t> boundary anyway i.e. a bounded context. Split the repo for separate </a:t>
            </a:r>
            <a:r>
              <a:rPr lang="en-US" baseline="0" dirty="0" err="1"/>
              <a:t>microservices</a:t>
            </a:r>
            <a:r>
              <a:rPr lang="en-US" baseline="0" dirty="0"/>
              <a:t>.</a:t>
            </a:r>
          </a:p>
          <a:p>
            <a:endParaRPr lang="en-US" baseline="0" dirty="0"/>
          </a:p>
          <a:p>
            <a:r>
              <a:rPr lang="en-US" baseline="0" dirty="0"/>
              <a:t>i.e. on app == one </a:t>
            </a:r>
            <a:r>
              <a:rPr lang="en-US" baseline="0" dirty="0" err="1"/>
              <a:t>microservice</a:t>
            </a:r>
            <a:r>
              <a:rPr lang="en-US" baseline="0" dirty="0"/>
              <a:t> == one repo</a:t>
            </a:r>
          </a:p>
          <a:p>
            <a:endParaRPr lang="en-US" baseline="0"/>
          </a:p>
          <a:p>
            <a:endParaRPr lang="en-US" baseline="0" dirty="0"/>
          </a:p>
        </p:txBody>
      </p:sp>
      <p:sp>
        <p:nvSpPr>
          <p:cNvPr id="4" name="Slide Number Placeholder 3"/>
          <p:cNvSpPr>
            <a:spLocks noGrp="1"/>
          </p:cNvSpPr>
          <p:nvPr>
            <p:ph type="sldNum" sz="quarter" idx="10"/>
          </p:nvPr>
        </p:nvSpPr>
        <p:spPr/>
        <p:txBody>
          <a:bodyPr/>
          <a:lstStyle/>
          <a:p>
            <a:fld id="{674204C3-38E2-2E4D-9531-4CEDD373D6EA}" type="slidenum">
              <a:rPr lang="en-US" smtClean="0"/>
              <a:t>38</a:t>
            </a:fld>
            <a:endParaRPr lang="en-US"/>
          </a:p>
        </p:txBody>
      </p:sp>
    </p:spTree>
    <p:extLst>
      <p:ext uri="{BB962C8B-B14F-4D97-AF65-F5344CB8AC3E}">
        <p14:creationId xmlns:p14="http://schemas.microsoft.com/office/powerpoint/2010/main" val="191647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4204C3-38E2-2E4D-9531-4CEDD373D6EA}" type="slidenum">
              <a:rPr lang="en-US" smtClean="0"/>
              <a:t>41</a:t>
            </a:fld>
            <a:endParaRPr lang="en-US"/>
          </a:p>
        </p:txBody>
      </p:sp>
    </p:spTree>
    <p:extLst>
      <p:ext uri="{BB962C8B-B14F-4D97-AF65-F5344CB8AC3E}">
        <p14:creationId xmlns:p14="http://schemas.microsoft.com/office/powerpoint/2010/main" val="11617397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Open a new command prompt</a:t>
            </a:r>
          </a:p>
          <a:p>
            <a:r>
              <a:rPr lang="en-GB" dirty="0"/>
              <a:t>Create a directory</a:t>
            </a:r>
          </a:p>
          <a:p>
            <a:r>
              <a:rPr lang="en-GB" dirty="0"/>
              <a:t>Git clone https://github.com/Arc-Lightning/FutureStack repository</a:t>
            </a:r>
          </a:p>
          <a:p>
            <a:endParaRPr lang="en-GB" dirty="0"/>
          </a:p>
          <a:p>
            <a:r>
              <a:rPr lang="en-GB" dirty="0"/>
              <a:t>Review the </a:t>
            </a:r>
            <a:r>
              <a:rPr lang="en-GB" dirty="0" err="1"/>
              <a:t>Dockerfiles</a:t>
            </a:r>
            <a:r>
              <a:rPr lang="en-GB" baseline="0" dirty="0"/>
              <a:t> in Code</a:t>
            </a:r>
            <a:endParaRPr lang="en-GB" dirty="0"/>
          </a:p>
          <a:p>
            <a:r>
              <a:rPr lang="en-GB" dirty="0"/>
              <a:t>Point out that we grab a clean base image (use runtime only image, not SDK)</a:t>
            </a:r>
          </a:p>
          <a:p>
            <a:r>
              <a:rPr lang="en-GB" dirty="0"/>
              <a:t>Point to the code where we restore the dependencies for the application</a:t>
            </a:r>
          </a:p>
          <a:p>
            <a:r>
              <a:rPr lang="en-GB" dirty="0"/>
              <a:t>We may find that internet connection is poor and we don’t have dependencies</a:t>
            </a:r>
          </a:p>
          <a:p>
            <a:r>
              <a:rPr lang="en-GB" dirty="0"/>
              <a:t>So you need to use the </a:t>
            </a:r>
            <a:r>
              <a:rPr lang="en-GB" dirty="0" err="1"/>
              <a:t>Dockerfile</a:t>
            </a:r>
            <a:r>
              <a:rPr lang="en-GB" dirty="0"/>
              <a:t> to ‘pre-bake’ an image with dependencies realized on the machine</a:t>
            </a:r>
          </a:p>
          <a:p>
            <a:endParaRPr lang="en-GB" dirty="0"/>
          </a:p>
        </p:txBody>
      </p:sp>
      <p:sp>
        <p:nvSpPr>
          <p:cNvPr id="4" name="Slide Number Placeholder 3"/>
          <p:cNvSpPr>
            <a:spLocks noGrp="1"/>
          </p:cNvSpPr>
          <p:nvPr>
            <p:ph type="sldNum" sz="quarter" idx="10"/>
          </p:nvPr>
        </p:nvSpPr>
        <p:spPr/>
        <p:txBody>
          <a:bodyPr/>
          <a:lstStyle/>
          <a:p>
            <a:fld id="{674204C3-38E2-2E4D-9531-4CEDD373D6EA}" type="slidenum">
              <a:rPr lang="en-US" smtClean="0"/>
              <a:t>42</a:t>
            </a:fld>
            <a:endParaRPr lang="en-US"/>
          </a:p>
        </p:txBody>
      </p:sp>
    </p:spTree>
    <p:extLst>
      <p:ext uri="{BB962C8B-B14F-4D97-AF65-F5344CB8AC3E}">
        <p14:creationId xmlns:p14="http://schemas.microsoft.com/office/powerpoint/2010/main" val="8921409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smells here are:</a:t>
            </a:r>
          </a:p>
          <a:p>
            <a:endParaRPr lang="en-US" baseline="0" dirty="0"/>
          </a:p>
          <a:p>
            <a:pPr marL="171450" indent="-171450">
              <a:buFont typeface="Arial" charset="0"/>
              <a:buChar char="•"/>
            </a:pPr>
            <a:r>
              <a:rPr lang="en-US" baseline="0" dirty="0"/>
              <a:t>Per-environment configuration files checked into source control</a:t>
            </a:r>
            <a:endParaRPr lang="en-US" dirty="0"/>
          </a:p>
          <a:p>
            <a:pPr marL="171450" indent="-171450">
              <a:buFont typeface="Arial" charset="0"/>
              <a:buChar char="•"/>
            </a:pPr>
            <a:r>
              <a:rPr lang="en-US" dirty="0" err="1"/>
              <a:t>Templated</a:t>
            </a:r>
            <a:r>
              <a:rPr lang="en-US" baseline="0" dirty="0"/>
              <a:t> configuration files checked into repos that must be merged with per-environment data files</a:t>
            </a:r>
          </a:p>
          <a:p>
            <a:pPr marL="171450" indent="-171450">
              <a:buFont typeface="Arial" charset="0"/>
              <a:buChar char="•"/>
            </a:pPr>
            <a:r>
              <a:rPr lang="en-US" baseline="0" dirty="0"/>
              <a:t>Environment information hard-coded into source code (obviously)</a:t>
            </a:r>
          </a:p>
          <a:p>
            <a:endParaRPr lang="en-US" baseline="0" dirty="0"/>
          </a:p>
          <a:p>
            <a:r>
              <a:rPr lang="en-US" baseline="0" dirty="0"/>
              <a:t>You could still have a configuration file, particularly if your runtime requires it, to tell you how to run the software, provided it is information that does not vary by deploy. Prefer code for many of these settings if possible, especially if you would be likely to re-deploy as a result of any change i.e. routing changes probably mean that you have written a new handler so you would redeploy anyway.</a:t>
            </a:r>
          </a:p>
          <a:p>
            <a:endParaRPr lang="en-US" baseline="0" dirty="0"/>
          </a:p>
          <a:p>
            <a:r>
              <a:rPr lang="en-US" baseline="0" dirty="0"/>
              <a:t>But things that change at runtime, such as connection strings, no-of-threads, timeout values, </a:t>
            </a:r>
            <a:r>
              <a:rPr lang="en-US" baseline="0" dirty="0" err="1"/>
              <a:t>urls</a:t>
            </a:r>
            <a:r>
              <a:rPr lang="en-US" baseline="0" dirty="0"/>
              <a:t> of external services etc. should be stored in environment variables.</a:t>
            </a:r>
          </a:p>
          <a:p>
            <a:endParaRPr lang="en-US" baseline="0" dirty="0"/>
          </a:p>
          <a:p>
            <a:r>
              <a:rPr lang="en-US" baseline="0" dirty="0"/>
              <a:t>Why not just use a file and merge?</a:t>
            </a:r>
          </a:p>
          <a:p>
            <a:endParaRPr lang="en-US" baseline="0" dirty="0"/>
          </a:p>
          <a:p>
            <a:pPr marL="171450" indent="-171450">
              <a:buFont typeface="Arial" charset="0"/>
              <a:buChar char="•"/>
            </a:pPr>
            <a:r>
              <a:rPr lang="en-US" baseline="0" dirty="0"/>
              <a:t>Complexity. It’s simpler just to grab from the </a:t>
            </a:r>
            <a:r>
              <a:rPr lang="en-US" baseline="0" dirty="0" err="1"/>
              <a:t>os</a:t>
            </a:r>
            <a:r>
              <a:rPr lang="en-US" baseline="0" dirty="0"/>
              <a:t>. You want an immutable release artefact, not an artefact that must be rebuilt for every environment that it is deployed to. Avoid rebuilding for different environments, instead rely on an immutable release artefact that does not vary</a:t>
            </a:r>
          </a:p>
          <a:p>
            <a:pPr marL="171450" indent="-171450">
              <a:buFont typeface="Arial" charset="0"/>
              <a:buChar char="•"/>
            </a:pPr>
            <a:r>
              <a:rPr lang="en-US" baseline="0" dirty="0"/>
              <a:t>In PASS environments we may not have access to configuration files</a:t>
            </a:r>
          </a:p>
          <a:p>
            <a:pPr marL="171450" indent="-171450">
              <a:buFont typeface="Arial" charset="0"/>
              <a:buChar char="•"/>
            </a:pPr>
            <a:r>
              <a:rPr lang="en-US" baseline="0" dirty="0"/>
              <a:t>In Container environments its simple to use a .</a:t>
            </a:r>
            <a:r>
              <a:rPr lang="en-US" baseline="0" dirty="0" err="1"/>
              <a:t>env</a:t>
            </a:r>
            <a:r>
              <a:rPr lang="en-US" baseline="0" dirty="0"/>
              <a:t> file to provide the environment information</a:t>
            </a:r>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74204C3-38E2-2E4D-9531-4CEDD373D6EA}" type="slidenum">
              <a:rPr lang="en-US" smtClean="0"/>
              <a:t>43</a:t>
            </a:fld>
            <a:endParaRPr lang="en-US"/>
          </a:p>
        </p:txBody>
      </p:sp>
    </p:spTree>
    <p:extLst>
      <p:ext uri="{BB962C8B-B14F-4D97-AF65-F5344CB8AC3E}">
        <p14:creationId xmlns:p14="http://schemas.microsoft.com/office/powerpoint/2010/main" val="5746958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4204C3-38E2-2E4D-9531-4CEDD373D6EA}" type="slidenum">
              <a:rPr lang="en-US" smtClean="0"/>
              <a:t>44</a:t>
            </a:fld>
            <a:endParaRPr lang="en-US"/>
          </a:p>
        </p:txBody>
      </p:sp>
    </p:spTree>
    <p:extLst>
      <p:ext uri="{BB962C8B-B14F-4D97-AF65-F5344CB8AC3E}">
        <p14:creationId xmlns:p14="http://schemas.microsoft.com/office/powerpoint/2010/main" val="17248164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fairly common nowadays:</a:t>
            </a:r>
            <a:r>
              <a:rPr lang="en-US" baseline="0" dirty="0"/>
              <a:t> gone is the bad old era when people would hop onto the production server and manually edit the running configuration. The issues are numerous but the issue of ‘lost changes’ during the next build is particularly pernicious here.</a:t>
            </a:r>
          </a:p>
          <a:p>
            <a:endParaRPr lang="en-US" baseline="0" dirty="0"/>
          </a:p>
          <a:p>
            <a:r>
              <a:rPr lang="en-US" baseline="0" dirty="0"/>
              <a:t>Note that the environment is factored in at release. Broadly to change the environment should not involve a new build </a:t>
            </a:r>
            <a:r>
              <a:rPr lang="mr-IN" baseline="0" dirty="0"/>
              <a:t>–</a:t>
            </a:r>
            <a:r>
              <a:rPr lang="en-US" baseline="0" dirty="0"/>
              <a:t> the artefact becomes immutable, but may require restarting the app in order to load those environment changes.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674204C3-38E2-2E4D-9531-4CEDD373D6EA}" type="slidenum">
              <a:rPr lang="en-US" smtClean="0"/>
              <a:t>45</a:t>
            </a:fld>
            <a:endParaRPr lang="en-US"/>
          </a:p>
        </p:txBody>
      </p:sp>
    </p:spTree>
    <p:extLst>
      <p:ext uri="{BB962C8B-B14F-4D97-AF65-F5344CB8AC3E}">
        <p14:creationId xmlns:p14="http://schemas.microsoft.com/office/powerpoint/2010/main" val="17060562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Open the application in Code</a:t>
            </a:r>
          </a:p>
          <a:p>
            <a:r>
              <a:rPr lang="en-GB" dirty="0"/>
              <a:t>Show where we have configuration, and it is pulled from environment variables</a:t>
            </a:r>
          </a:p>
          <a:p>
            <a:r>
              <a:rPr lang="en-GB" dirty="0"/>
              <a:t>Show where we have routing etc. in code</a:t>
            </a:r>
          </a:p>
          <a:p>
            <a:endParaRPr lang="en-GB" dirty="0"/>
          </a:p>
          <a:p>
            <a:r>
              <a:rPr lang="en-GB" dirty="0"/>
              <a:t>Edit the </a:t>
            </a:r>
            <a:r>
              <a:rPr lang="en-GB" dirty="0" err="1"/>
              <a:t>docker</a:t>
            </a:r>
            <a:r>
              <a:rPr lang="en-GB" dirty="0"/>
              <a:t>-compose</a:t>
            </a:r>
            <a:r>
              <a:rPr lang="en-GB" baseline="0" dirty="0"/>
              <a:t> file</a:t>
            </a:r>
            <a:r>
              <a:rPr lang="en-GB" dirty="0"/>
              <a:t> in</a:t>
            </a:r>
            <a:r>
              <a:rPr lang="en-GB" baseline="0" dirty="0"/>
              <a:t> Code</a:t>
            </a:r>
            <a:endParaRPr lang="en-GB" dirty="0"/>
          </a:p>
          <a:p>
            <a:r>
              <a:rPr lang="en-GB" dirty="0"/>
              <a:t>Production and Development environment equivalency</a:t>
            </a:r>
          </a:p>
          <a:p>
            <a:r>
              <a:rPr lang="en-GB" dirty="0"/>
              <a:t>Build is done by a flag, we can build and then run</a:t>
            </a:r>
          </a:p>
          <a:p>
            <a:endParaRPr lang="en-GB" dirty="0"/>
          </a:p>
          <a:p>
            <a:endParaRPr lang="en-GB" dirty="0"/>
          </a:p>
        </p:txBody>
      </p:sp>
      <p:sp>
        <p:nvSpPr>
          <p:cNvPr id="4" name="Slide Number Placeholder 3"/>
          <p:cNvSpPr>
            <a:spLocks noGrp="1"/>
          </p:cNvSpPr>
          <p:nvPr>
            <p:ph type="sldNum" sz="quarter" idx="10"/>
          </p:nvPr>
        </p:nvSpPr>
        <p:spPr/>
        <p:txBody>
          <a:bodyPr/>
          <a:lstStyle/>
          <a:p>
            <a:fld id="{674204C3-38E2-2E4D-9531-4CEDD373D6EA}" type="slidenum">
              <a:rPr lang="en-US" smtClean="0"/>
              <a:t>46</a:t>
            </a:fld>
            <a:endParaRPr lang="en-US"/>
          </a:p>
        </p:txBody>
      </p:sp>
    </p:spTree>
    <p:extLst>
      <p:ext uri="{BB962C8B-B14F-4D97-AF65-F5344CB8AC3E}">
        <p14:creationId xmlns:p14="http://schemas.microsoft.com/office/powerpoint/2010/main" val="1066452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7C9A1F-A630-47D6-9126-EADCFBE6256E}" type="slidenum">
              <a:rPr lang="en-GB" smtClean="0"/>
              <a:t>5</a:t>
            </a:fld>
            <a:endParaRPr lang="en-GB"/>
          </a:p>
        </p:txBody>
      </p:sp>
    </p:spTree>
    <p:extLst>
      <p:ext uri="{BB962C8B-B14F-4D97-AF65-F5344CB8AC3E}">
        <p14:creationId xmlns:p14="http://schemas.microsoft.com/office/powerpoint/2010/main" val="1898453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Cloud Native Maturity Model</a:t>
            </a:r>
          </a:p>
          <a:p>
            <a:r>
              <a:rPr lang="en-GB" dirty="0"/>
              <a:t>(Pivotal - )</a:t>
            </a:r>
          </a:p>
          <a:p>
            <a:r>
              <a:rPr lang="en-GB" dirty="0"/>
              <a:t>1. Cloud Ready</a:t>
            </a:r>
          </a:p>
          <a:p>
            <a:r>
              <a:rPr lang="en-GB" dirty="0"/>
              <a:t>    * No permanent disk access</a:t>
            </a:r>
          </a:p>
          <a:p>
            <a:r>
              <a:rPr lang="en-GB" dirty="0"/>
              <a:t>    * Self-contained application</a:t>
            </a:r>
          </a:p>
          <a:p>
            <a:r>
              <a:rPr lang="en-GB" dirty="0"/>
              <a:t>    * Platform managed ports and networking</a:t>
            </a:r>
          </a:p>
          <a:p>
            <a:r>
              <a:rPr lang="en-GB" dirty="0"/>
              <a:t>2. Cloud Friendly</a:t>
            </a:r>
          </a:p>
          <a:p>
            <a:r>
              <a:rPr lang="en-GB" dirty="0"/>
              <a:t>    * 12 Factor App Methodology</a:t>
            </a:r>
          </a:p>
          <a:p>
            <a:r>
              <a:rPr lang="en-GB" dirty="0"/>
              <a:t>    * Horizontally scalable</a:t>
            </a:r>
          </a:p>
          <a:p>
            <a:r>
              <a:rPr lang="en-GB" dirty="0"/>
              <a:t>    * Leverages platform for high availability</a:t>
            </a:r>
          </a:p>
          <a:p>
            <a:r>
              <a:rPr lang="en-GB" dirty="0"/>
              <a:t>3. Cloud Resilient</a:t>
            </a:r>
          </a:p>
          <a:p>
            <a:r>
              <a:rPr lang="en-GB" dirty="0"/>
              <a:t>    * Fault Tolerant and resilient design</a:t>
            </a:r>
          </a:p>
          <a:p>
            <a:r>
              <a:rPr lang="en-GB" dirty="0"/>
              <a:t>    * Cloud-agnostic runtime implementation</a:t>
            </a:r>
          </a:p>
          <a:p>
            <a:r>
              <a:rPr lang="en-GB" dirty="0"/>
              <a:t>    * Bundled metrics and monitoring</a:t>
            </a:r>
          </a:p>
          <a:p>
            <a:r>
              <a:rPr lang="en-GB" dirty="0"/>
              <a:t>    * Proactive failure testing</a:t>
            </a:r>
          </a:p>
          <a:p>
            <a:r>
              <a:rPr lang="en-GB" dirty="0"/>
              <a:t>4. Cloud Native</a:t>
            </a:r>
          </a:p>
          <a:p>
            <a:r>
              <a:rPr lang="en-GB" dirty="0"/>
              <a:t>    * Microservices Architecture</a:t>
            </a:r>
          </a:p>
          <a:p>
            <a:r>
              <a:rPr lang="en-GB" dirty="0"/>
              <a:t>    * API-first design</a:t>
            </a:r>
          </a:p>
          <a:p>
            <a:r>
              <a:rPr lang="en-GB" dirty="0"/>
              <a:t>#</a:t>
            </a:r>
          </a:p>
        </p:txBody>
      </p:sp>
      <p:sp>
        <p:nvSpPr>
          <p:cNvPr id="4" name="Slide Number Placeholder 3"/>
          <p:cNvSpPr>
            <a:spLocks noGrp="1"/>
          </p:cNvSpPr>
          <p:nvPr>
            <p:ph type="sldNum" sz="quarter" idx="10"/>
          </p:nvPr>
        </p:nvSpPr>
        <p:spPr/>
        <p:txBody>
          <a:bodyPr/>
          <a:lstStyle/>
          <a:p>
            <a:fld id="{B4F0337E-0804-4297-9476-A377E05E3529}" type="slidenum">
              <a:rPr lang="en-GB" smtClean="0"/>
              <a:t>14</a:t>
            </a:fld>
            <a:endParaRPr lang="en-GB"/>
          </a:p>
        </p:txBody>
      </p:sp>
    </p:spTree>
    <p:extLst>
      <p:ext uri="{BB962C8B-B14F-4D97-AF65-F5344CB8AC3E}">
        <p14:creationId xmlns:p14="http://schemas.microsoft.com/office/powerpoint/2010/main" val="286695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F200F4-5159-45DE-9DCB-CE07168CEAC9}" type="slidenum">
              <a:rPr lang="en-GB" smtClean="0"/>
              <a:t>19</a:t>
            </a:fld>
            <a:endParaRPr lang="en-GB"/>
          </a:p>
        </p:txBody>
      </p:sp>
    </p:spTree>
    <p:extLst>
      <p:ext uri="{BB962C8B-B14F-4D97-AF65-F5344CB8AC3E}">
        <p14:creationId xmlns:p14="http://schemas.microsoft.com/office/powerpoint/2010/main" val="2173514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4204C3-38E2-2E4D-9531-4CEDD373D6EA}" type="slidenum">
              <a:rPr lang="en-US" smtClean="0"/>
              <a:t>21</a:t>
            </a:fld>
            <a:endParaRPr lang="en-US"/>
          </a:p>
        </p:txBody>
      </p:sp>
    </p:spTree>
    <p:extLst>
      <p:ext uri="{BB962C8B-B14F-4D97-AF65-F5344CB8AC3E}">
        <p14:creationId xmlns:p14="http://schemas.microsoft.com/office/powerpoint/2010/main" val="435951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problem</a:t>
            </a:r>
            <a:r>
              <a:rPr lang="en-US" baseline="0" dirty="0"/>
              <a:t> with hosting in IIS when we think about modern elastic scenarios. </a:t>
            </a:r>
          </a:p>
          <a:p>
            <a:endParaRPr lang="en-US" baseline="0" dirty="0"/>
          </a:p>
          <a:p>
            <a:r>
              <a:rPr lang="en-US" baseline="0" dirty="0"/>
              <a:t>I want to be able to spin up a reverse proxy and have that route traffic to two or more apps for HA and scaling needs. The apps themselves don’t need to provide a lot of the functionality of a web server i.e. serving static files, https negotiation etc. They just need to expose a port so that requests can be routed to them. I can do this easily with something like </a:t>
            </a:r>
            <a:r>
              <a:rPr lang="en-US" baseline="0" dirty="0" err="1"/>
              <a:t>Nginx</a:t>
            </a:r>
            <a:r>
              <a:rPr lang="en-US" baseline="0" dirty="0"/>
              <a:t> or </a:t>
            </a:r>
            <a:r>
              <a:rPr lang="en-US" baseline="0" dirty="0" err="1"/>
              <a:t>HAProxy</a:t>
            </a:r>
            <a:r>
              <a:rPr lang="en-US" baseline="0" dirty="0"/>
              <a:t> talking to an app that exposes a port, using separate instances to deploy to.</a:t>
            </a:r>
          </a:p>
          <a:p>
            <a:endParaRPr lang="en-US" baseline="0" dirty="0"/>
          </a:p>
          <a:p>
            <a:r>
              <a:rPr lang="en-US" baseline="0" dirty="0"/>
              <a:t>This all becomes a little harder with an application container like IIS, as each app would have to be deployed into an IIS web farm, with many apps deployed into the same container, separated by ports and using DNS for resolution. This doesn’t play well with PAAS scenarios or container scenarios as in the former case the provider should be doing this work for us, and in the latter case we want isolation of an app per container </a:t>
            </a:r>
            <a:endParaRPr lang="en-US" dirty="0"/>
          </a:p>
        </p:txBody>
      </p:sp>
      <p:sp>
        <p:nvSpPr>
          <p:cNvPr id="4" name="Slide Number Placeholder 3"/>
          <p:cNvSpPr>
            <a:spLocks noGrp="1"/>
          </p:cNvSpPr>
          <p:nvPr>
            <p:ph type="sldNum" sz="quarter" idx="10"/>
          </p:nvPr>
        </p:nvSpPr>
        <p:spPr/>
        <p:txBody>
          <a:bodyPr/>
          <a:lstStyle/>
          <a:p>
            <a:fld id="{674204C3-38E2-2E4D-9531-4CEDD373D6EA}" type="slidenum">
              <a:rPr lang="en-US" smtClean="0"/>
              <a:t>22</a:t>
            </a:fld>
            <a:endParaRPr lang="en-US"/>
          </a:p>
        </p:txBody>
      </p:sp>
    </p:spTree>
    <p:extLst>
      <p:ext uri="{BB962C8B-B14F-4D97-AF65-F5344CB8AC3E}">
        <p14:creationId xmlns:p14="http://schemas.microsoft.com/office/powerpoint/2010/main" val="358227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a:r>
            <a:r>
              <a:rPr lang="en-GB" baseline="0" dirty="0"/>
              <a:t> Demo</a:t>
            </a:r>
            <a:endParaRPr lang="en-GB" dirty="0"/>
          </a:p>
          <a:p>
            <a:r>
              <a:rPr lang="en-GB" dirty="0"/>
              <a:t>Run the containers</a:t>
            </a:r>
            <a:r>
              <a:rPr lang="en-GB" baseline="0" dirty="0"/>
              <a:t> using </a:t>
            </a:r>
            <a:r>
              <a:rPr lang="en-GB" baseline="0" dirty="0" err="1"/>
              <a:t>docker</a:t>
            </a:r>
            <a:r>
              <a:rPr lang="en-GB" baseline="0" dirty="0"/>
              <a:t>-compose</a:t>
            </a:r>
            <a:endParaRPr lang="en-GB" dirty="0"/>
          </a:p>
          <a:p>
            <a:r>
              <a:rPr lang="en-GB" dirty="0"/>
              <a:t>Show hitting the website</a:t>
            </a:r>
          </a:p>
          <a:p>
            <a:endParaRPr lang="en-GB" dirty="0"/>
          </a:p>
          <a:p>
            <a:r>
              <a:rPr lang="en-GB" dirty="0"/>
              <a:t>--Walkthrough</a:t>
            </a:r>
          </a:p>
          <a:p>
            <a:r>
              <a:rPr lang="en-GB" dirty="0"/>
              <a:t>Navigate to the </a:t>
            </a:r>
            <a:r>
              <a:rPr lang="en-GB" dirty="0" err="1"/>
              <a:t>startup</a:t>
            </a:r>
            <a:r>
              <a:rPr lang="en-GB" dirty="0"/>
              <a:t> and show we use kestrel to self-host</a:t>
            </a:r>
          </a:p>
          <a:p>
            <a:endParaRPr lang="en-GB" dirty="0"/>
          </a:p>
        </p:txBody>
      </p:sp>
      <p:sp>
        <p:nvSpPr>
          <p:cNvPr id="4" name="Slide Number Placeholder 3"/>
          <p:cNvSpPr>
            <a:spLocks noGrp="1"/>
          </p:cNvSpPr>
          <p:nvPr>
            <p:ph type="sldNum" sz="quarter" idx="10"/>
          </p:nvPr>
        </p:nvSpPr>
        <p:spPr/>
        <p:txBody>
          <a:bodyPr/>
          <a:lstStyle/>
          <a:p>
            <a:fld id="{674204C3-38E2-2E4D-9531-4CEDD373D6EA}" type="slidenum">
              <a:rPr lang="en-US" smtClean="0"/>
              <a:t>23</a:t>
            </a:fld>
            <a:endParaRPr lang="en-US"/>
          </a:p>
        </p:txBody>
      </p:sp>
    </p:spTree>
    <p:extLst>
      <p:ext uri="{BB962C8B-B14F-4D97-AF65-F5344CB8AC3E}">
        <p14:creationId xmlns:p14="http://schemas.microsoft.com/office/powerpoint/2010/main" val="3232355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4204C3-38E2-2E4D-9531-4CEDD373D6EA}" type="slidenum">
              <a:rPr lang="en-US" smtClean="0"/>
              <a:t>24</a:t>
            </a:fld>
            <a:endParaRPr lang="en-US"/>
          </a:p>
        </p:txBody>
      </p:sp>
    </p:spTree>
    <p:extLst>
      <p:ext uri="{BB962C8B-B14F-4D97-AF65-F5344CB8AC3E}">
        <p14:creationId xmlns:p14="http://schemas.microsoft.com/office/powerpoint/2010/main" val="532866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00A34CDF-A676-7441-9402-BD55B1C7932B}" type="datetimeFigureOut">
              <a:rPr lang="en-US" smtClean="0"/>
              <a:t>10/27/17</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9E5521E6-DEC7-A84B-98E7-49C3F8254EEA}" type="slidenum">
              <a:rPr lang="en-US" smtClean="0"/>
              <a:t>‹#›</a:t>
            </a:fld>
            <a:endParaRPr lang="en-US"/>
          </a:p>
        </p:txBody>
      </p:sp>
    </p:spTree>
    <p:extLst>
      <p:ext uri="{BB962C8B-B14F-4D97-AF65-F5344CB8AC3E}">
        <p14:creationId xmlns:p14="http://schemas.microsoft.com/office/powerpoint/2010/main" val="1991578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A34CDF-A676-7441-9402-BD55B1C7932B}"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521E6-DEC7-A84B-98E7-49C3F8254EEA}" type="slidenum">
              <a:rPr lang="en-US" smtClean="0"/>
              <a:t>‹#›</a:t>
            </a:fld>
            <a:endParaRPr lang="en-US"/>
          </a:p>
        </p:txBody>
      </p:sp>
    </p:spTree>
    <p:extLst>
      <p:ext uri="{BB962C8B-B14F-4D97-AF65-F5344CB8AC3E}">
        <p14:creationId xmlns:p14="http://schemas.microsoft.com/office/powerpoint/2010/main" val="2677968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A34CDF-A676-7441-9402-BD55B1C7932B}"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521E6-DEC7-A84B-98E7-49C3F8254EEA}" type="slidenum">
              <a:rPr lang="en-US" smtClean="0"/>
              <a:t>‹#›</a:t>
            </a:fld>
            <a:endParaRPr lang="en-US"/>
          </a:p>
        </p:txBody>
      </p:sp>
    </p:spTree>
    <p:extLst>
      <p:ext uri="{BB962C8B-B14F-4D97-AF65-F5344CB8AC3E}">
        <p14:creationId xmlns:p14="http://schemas.microsoft.com/office/powerpoint/2010/main" val="4288966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A34CDF-A676-7441-9402-BD55B1C7932B}"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521E6-DEC7-A84B-98E7-49C3F8254EEA}" type="slidenum">
              <a:rPr lang="en-US" smtClean="0"/>
              <a:t>‹#›</a:t>
            </a:fld>
            <a:endParaRPr lang="en-US"/>
          </a:p>
        </p:txBody>
      </p:sp>
    </p:spTree>
    <p:extLst>
      <p:ext uri="{BB962C8B-B14F-4D97-AF65-F5344CB8AC3E}">
        <p14:creationId xmlns:p14="http://schemas.microsoft.com/office/powerpoint/2010/main" val="2379904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A34CDF-A676-7441-9402-BD55B1C7932B}"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521E6-DEC7-A84B-98E7-49C3F8254EEA}" type="slidenum">
              <a:rPr lang="en-US" smtClean="0"/>
              <a:t>‹#›</a:t>
            </a:fld>
            <a:endParaRPr lang="en-US"/>
          </a:p>
        </p:txBody>
      </p:sp>
    </p:spTree>
    <p:extLst>
      <p:ext uri="{BB962C8B-B14F-4D97-AF65-F5344CB8AC3E}">
        <p14:creationId xmlns:p14="http://schemas.microsoft.com/office/powerpoint/2010/main" val="1499672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A34CDF-A676-7441-9402-BD55B1C7932B}" type="datetimeFigureOut">
              <a:rPr lang="en-US" smtClean="0"/>
              <a:t>10/27/17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521E6-DEC7-A84B-98E7-49C3F8254EEA}" type="slidenum">
              <a:rPr lang="en-US" smtClean="0"/>
              <a:t>‹#›</a:t>
            </a:fld>
            <a:endParaRPr lang="en-US"/>
          </a:p>
        </p:txBody>
      </p:sp>
    </p:spTree>
    <p:extLst>
      <p:ext uri="{BB962C8B-B14F-4D97-AF65-F5344CB8AC3E}">
        <p14:creationId xmlns:p14="http://schemas.microsoft.com/office/powerpoint/2010/main" val="3410724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A34CDF-A676-7441-9402-BD55B1C7932B}" type="datetimeFigureOut">
              <a:rPr lang="en-US" smtClean="0"/>
              <a:t>10/27/17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5521E6-DEC7-A84B-98E7-49C3F8254EEA}" type="slidenum">
              <a:rPr lang="en-US" smtClean="0"/>
              <a:t>‹#›</a:t>
            </a:fld>
            <a:endParaRPr lang="en-US"/>
          </a:p>
        </p:txBody>
      </p:sp>
    </p:spTree>
    <p:extLst>
      <p:ext uri="{BB962C8B-B14F-4D97-AF65-F5344CB8AC3E}">
        <p14:creationId xmlns:p14="http://schemas.microsoft.com/office/powerpoint/2010/main" val="1885877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A34CDF-A676-7441-9402-BD55B1C7932B}" type="datetimeFigureOut">
              <a:rPr lang="en-US" smtClean="0"/>
              <a:t>10/27/17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521E6-DEC7-A84B-98E7-49C3F8254EEA}" type="slidenum">
              <a:rPr lang="en-US" smtClean="0"/>
              <a:t>‹#›</a:t>
            </a:fld>
            <a:endParaRPr lang="en-US"/>
          </a:p>
        </p:txBody>
      </p:sp>
    </p:spTree>
    <p:extLst>
      <p:ext uri="{BB962C8B-B14F-4D97-AF65-F5344CB8AC3E}">
        <p14:creationId xmlns:p14="http://schemas.microsoft.com/office/powerpoint/2010/main" val="3834384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A34CDF-A676-7441-9402-BD55B1C7932B}" type="datetimeFigureOut">
              <a:rPr lang="en-US" smtClean="0"/>
              <a:t>10/27/17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5521E6-DEC7-A84B-98E7-49C3F8254EEA}" type="slidenum">
              <a:rPr lang="en-US" smtClean="0"/>
              <a:t>‹#›</a:t>
            </a:fld>
            <a:endParaRPr lang="en-US"/>
          </a:p>
        </p:txBody>
      </p:sp>
    </p:spTree>
    <p:extLst>
      <p:ext uri="{BB962C8B-B14F-4D97-AF65-F5344CB8AC3E}">
        <p14:creationId xmlns:p14="http://schemas.microsoft.com/office/powerpoint/2010/main" val="4218213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00A34CDF-A676-7441-9402-BD55B1C7932B}" type="datetimeFigureOut">
              <a:rPr lang="en-US" smtClean="0"/>
              <a:t>10/27/17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9E5521E6-DEC7-A84B-98E7-49C3F8254EEA}" type="slidenum">
              <a:rPr lang="en-US" smtClean="0"/>
              <a:t>‹#›</a:t>
            </a:fld>
            <a:endParaRPr lang="en-US"/>
          </a:p>
        </p:txBody>
      </p:sp>
    </p:spTree>
    <p:extLst>
      <p:ext uri="{BB962C8B-B14F-4D97-AF65-F5344CB8AC3E}">
        <p14:creationId xmlns:p14="http://schemas.microsoft.com/office/powerpoint/2010/main" val="274902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00A34CDF-A676-7441-9402-BD55B1C7932B}" type="datetimeFigureOut">
              <a:rPr lang="en-US" smtClean="0"/>
              <a:t>10/27/17</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9E5521E6-DEC7-A84B-98E7-49C3F8254EEA}" type="slidenum">
              <a:rPr lang="en-US" smtClean="0"/>
              <a:t>‹#›</a:t>
            </a:fld>
            <a:endParaRPr lang="en-US"/>
          </a:p>
        </p:txBody>
      </p:sp>
    </p:spTree>
    <p:extLst>
      <p:ext uri="{BB962C8B-B14F-4D97-AF65-F5344CB8AC3E}">
        <p14:creationId xmlns:p14="http://schemas.microsoft.com/office/powerpoint/2010/main" val="83502007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00A34CDF-A676-7441-9402-BD55B1C7932B}" type="datetimeFigureOut">
              <a:rPr lang="en-US" smtClean="0"/>
              <a:t>10/27/17</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9E5521E6-DEC7-A84B-98E7-49C3F8254EEA}" type="slidenum">
              <a:rPr lang="en-US" smtClean="0"/>
              <a:t>‹#›</a:t>
            </a:fld>
            <a:endParaRPr lang="en-US"/>
          </a:p>
        </p:txBody>
      </p:sp>
    </p:spTree>
    <p:extLst>
      <p:ext uri="{BB962C8B-B14F-4D97-AF65-F5344CB8AC3E}">
        <p14:creationId xmlns:p14="http://schemas.microsoft.com/office/powerpoint/2010/main" val="28966784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ustomXml" Target="../ink/ink1.xml"/><Relationship Id="rId4" Type="http://schemas.openxmlformats.org/officeDocument/2006/relationships/image" Target="../media/image2.png"/><Relationship Id="rId5" Type="http://schemas.openxmlformats.org/officeDocument/2006/relationships/customXml" Target="../ink/ink2.xml"/><Relationship Id="rId6"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iancooper/Presentations" TargetMode="External"/><Relationship Id="rId4" Type="http://schemas.openxmlformats.org/officeDocument/2006/relationships/hyperlink" Target="https://github.com/Arc-Lightning/FutureStack"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12-factor apps in .NET</a:t>
            </a:r>
          </a:p>
        </p:txBody>
      </p:sp>
      <p:sp>
        <p:nvSpPr>
          <p:cNvPr id="3" name="Subtitle 2"/>
          <p:cNvSpPr>
            <a:spLocks noGrp="1"/>
          </p:cNvSpPr>
          <p:nvPr>
            <p:ph type="subTitle" idx="1"/>
          </p:nvPr>
        </p:nvSpPr>
        <p:spPr/>
        <p:txBody>
          <a:bodyPr/>
          <a:lstStyle/>
          <a:p>
            <a:r>
              <a:rPr lang="en-US" dirty="0"/>
              <a:t>Building apps for the cloud</a:t>
            </a:r>
          </a:p>
        </p:txBody>
      </p:sp>
    </p:spTree>
    <p:extLst>
      <p:ext uri="{BB962C8B-B14F-4D97-AF65-F5344CB8AC3E}">
        <p14:creationId xmlns:p14="http://schemas.microsoft.com/office/powerpoint/2010/main" val="621660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4455" y="2033423"/>
            <a:ext cx="10598727" cy="2616101"/>
          </a:xfrm>
          <a:prstGeom prst="rect">
            <a:avLst/>
          </a:prstGeom>
        </p:spPr>
        <p:txBody>
          <a:bodyPr wrap="square">
            <a:spAutoFit/>
          </a:bodyPr>
          <a:lstStyle/>
          <a:p>
            <a:r>
              <a:rPr lang="en-GB" sz="3200" dirty="0"/>
              <a:t>“By cloud, we mean any computing environment in which </a:t>
            </a:r>
            <a:r>
              <a:rPr lang="en-GB" sz="3200" b="1" dirty="0"/>
              <a:t>computing</a:t>
            </a:r>
            <a:r>
              <a:rPr lang="en-GB" sz="3200" dirty="0"/>
              <a:t>, </a:t>
            </a:r>
            <a:r>
              <a:rPr lang="en-GB" sz="3200" b="1" dirty="0"/>
              <a:t>networking</a:t>
            </a:r>
            <a:r>
              <a:rPr lang="en-GB" sz="3200" dirty="0"/>
              <a:t>, and </a:t>
            </a:r>
            <a:r>
              <a:rPr lang="en-GB" sz="3200" b="1" dirty="0"/>
              <a:t>storage</a:t>
            </a:r>
            <a:r>
              <a:rPr lang="en-GB" sz="3200" dirty="0"/>
              <a:t> resources can be provisioned and released elastically in an </a:t>
            </a:r>
            <a:r>
              <a:rPr lang="en-GB" sz="3200" b="1" dirty="0"/>
              <a:t>on-demand</a:t>
            </a:r>
            <a:r>
              <a:rPr lang="en-GB" sz="3200" dirty="0"/>
              <a:t>, </a:t>
            </a:r>
            <a:r>
              <a:rPr lang="en-GB" sz="3200" b="1" dirty="0"/>
              <a:t>self-service</a:t>
            </a:r>
            <a:r>
              <a:rPr lang="en-GB" sz="3200" dirty="0"/>
              <a:t> manner.”</a:t>
            </a:r>
          </a:p>
          <a:p>
            <a:pPr algn="r"/>
            <a:r>
              <a:rPr lang="en-GB" dirty="0"/>
              <a:t>    </a:t>
            </a:r>
          </a:p>
          <a:p>
            <a:pPr algn="r"/>
            <a:r>
              <a:rPr lang="en-GB" dirty="0"/>
              <a:t>Migrating to Cloud-Native Application Architectures, Matt Stine</a:t>
            </a:r>
          </a:p>
        </p:txBody>
      </p:sp>
    </p:spTree>
    <p:extLst>
      <p:ext uri="{BB962C8B-B14F-4D97-AF65-F5344CB8AC3E}">
        <p14:creationId xmlns:p14="http://schemas.microsoft.com/office/powerpoint/2010/main" val="1570331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1395" y="3313901"/>
            <a:ext cx="4691496" cy="584775"/>
          </a:xfrm>
          <a:prstGeom prst="rect">
            <a:avLst/>
          </a:prstGeom>
        </p:spPr>
        <p:txBody>
          <a:bodyPr wrap="square">
            <a:spAutoFit/>
          </a:bodyPr>
          <a:lstStyle/>
          <a:p>
            <a:r>
              <a:rPr lang="en-GB" sz="3200" b="1" dirty="0"/>
              <a:t>By Cloud Native we mean:</a:t>
            </a:r>
          </a:p>
        </p:txBody>
      </p:sp>
    </p:spTree>
    <p:extLst>
      <p:ext uri="{BB962C8B-B14F-4D97-AF65-F5344CB8AC3E}">
        <p14:creationId xmlns:p14="http://schemas.microsoft.com/office/powerpoint/2010/main" val="27778722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45EEA6F-7C86-4AE3-96C7-CDA1F8D4944E}"/>
              </a:ext>
            </a:extLst>
          </p:cNvPr>
          <p:cNvSpPr/>
          <p:nvPr/>
        </p:nvSpPr>
        <p:spPr>
          <a:xfrm>
            <a:off x="1330036" y="2807962"/>
            <a:ext cx="9878292" cy="1077218"/>
          </a:xfrm>
          <a:prstGeom prst="rect">
            <a:avLst/>
          </a:prstGeom>
        </p:spPr>
        <p:txBody>
          <a:bodyPr wrap="square">
            <a:spAutoFit/>
          </a:bodyPr>
          <a:lstStyle/>
          <a:p>
            <a:pPr algn="ctr"/>
            <a:r>
              <a:rPr lang="en-GB" sz="3200" b="1" dirty="0"/>
              <a:t>1. An application that has been designed to run in such an environment</a:t>
            </a:r>
          </a:p>
        </p:txBody>
      </p:sp>
    </p:spTree>
    <p:extLst>
      <p:ext uri="{BB962C8B-B14F-4D97-AF65-F5344CB8AC3E}">
        <p14:creationId xmlns:p14="http://schemas.microsoft.com/office/powerpoint/2010/main" val="1506854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F179E70A-44D2-4597-83C9-F04BC06CD66F}"/>
              </a:ext>
            </a:extLst>
          </p:cNvPr>
          <p:cNvSpPr/>
          <p:nvPr/>
        </p:nvSpPr>
        <p:spPr>
          <a:xfrm>
            <a:off x="617022" y="2719830"/>
            <a:ext cx="10861964" cy="1077218"/>
          </a:xfrm>
          <a:prstGeom prst="rect">
            <a:avLst/>
          </a:prstGeom>
        </p:spPr>
        <p:txBody>
          <a:bodyPr wrap="square">
            <a:spAutoFit/>
          </a:bodyPr>
          <a:lstStyle/>
          <a:p>
            <a:pPr algn="ctr"/>
            <a:r>
              <a:rPr lang="en-GB" sz="3200" b="1" dirty="0"/>
              <a:t>2. An application that allows such an environment to be exploited.</a:t>
            </a:r>
          </a:p>
        </p:txBody>
      </p:sp>
    </p:spTree>
    <p:extLst>
      <p:ext uri="{BB962C8B-B14F-4D97-AF65-F5344CB8AC3E}">
        <p14:creationId xmlns:p14="http://schemas.microsoft.com/office/powerpoint/2010/main" val="38270042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512804" y="1364828"/>
          <a:ext cx="11071656" cy="4424313"/>
        </p:xfrm>
        <a:graphic>
          <a:graphicData uri="http://schemas.openxmlformats.org/drawingml/2006/table">
            <a:tbl>
              <a:tblPr firstCol="1" bandRow="1">
                <a:tableStyleId>{3C2FFA5D-87B4-456A-9821-1D502468CF0F}</a:tableStyleId>
              </a:tblPr>
              <a:tblGrid>
                <a:gridCol w="5535828">
                  <a:extLst>
                    <a:ext uri="{9D8B030D-6E8A-4147-A177-3AD203B41FA5}">
                      <a16:colId xmlns="" xmlns:a16="http://schemas.microsoft.com/office/drawing/2014/main" val="2935266257"/>
                    </a:ext>
                  </a:extLst>
                </a:gridCol>
                <a:gridCol w="5535828">
                  <a:extLst>
                    <a:ext uri="{9D8B030D-6E8A-4147-A177-3AD203B41FA5}">
                      <a16:colId xmlns="" xmlns:a16="http://schemas.microsoft.com/office/drawing/2014/main" val="242211618"/>
                    </a:ext>
                  </a:extLst>
                </a:gridCol>
              </a:tblGrid>
              <a:tr h="10785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3200" dirty="0"/>
                        <a:t>1. Cloud Ready</a:t>
                      </a:r>
                    </a:p>
                    <a:p>
                      <a:pPr algn="ctr"/>
                      <a:endParaRPr lang="en-GB" dirty="0"/>
                    </a:p>
                  </a:txBody>
                  <a:tcPr/>
                </a:tc>
                <a:tc>
                  <a:txBody>
                    <a:bodyPr/>
                    <a:lstStyle/>
                    <a:p>
                      <a:pPr marL="285750" indent="-285750">
                        <a:buFont typeface="Arial" panose="020B0604020202020204" pitchFamily="34" charset="0"/>
                        <a:buChar char="•"/>
                      </a:pPr>
                      <a:r>
                        <a:rPr lang="en-GB" sz="2000" dirty="0"/>
                        <a:t> No permanent disk access</a:t>
                      </a:r>
                    </a:p>
                    <a:p>
                      <a:pPr marL="285750" indent="-285750">
                        <a:buFont typeface="Arial" panose="020B0604020202020204" pitchFamily="34" charset="0"/>
                        <a:buChar char="•"/>
                      </a:pPr>
                      <a:r>
                        <a:rPr lang="en-GB" sz="2000" dirty="0"/>
                        <a:t> Self-contained application</a:t>
                      </a:r>
                    </a:p>
                    <a:p>
                      <a:pPr marL="285750" indent="-285750">
                        <a:buFont typeface="Arial" panose="020B0604020202020204" pitchFamily="34" charset="0"/>
                        <a:buChar char="•"/>
                      </a:pPr>
                      <a:r>
                        <a:rPr lang="en-GB" sz="2000" dirty="0"/>
                        <a:t> Platform managed ports and networking</a:t>
                      </a:r>
                    </a:p>
                  </a:txBody>
                  <a:tcPr/>
                </a:tc>
                <a:extLst>
                  <a:ext uri="{0D108BD9-81ED-4DB2-BD59-A6C34878D82A}">
                    <a16:rowId xmlns="" xmlns:a16="http://schemas.microsoft.com/office/drawing/2014/main" val="513343441"/>
                  </a:ext>
                </a:extLst>
              </a:tr>
              <a:tr h="10785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3200" dirty="0"/>
                        <a:t>2. Cloud Friendly</a:t>
                      </a:r>
                    </a:p>
                    <a:p>
                      <a:endParaRPr lang="en-GB" dirty="0"/>
                    </a:p>
                  </a:txBody>
                  <a:tcPr/>
                </a:tc>
                <a:tc>
                  <a:txBody>
                    <a:bodyPr/>
                    <a:lstStyle/>
                    <a:p>
                      <a:pPr marL="285750" indent="-285750">
                        <a:buFont typeface="Arial" panose="020B0604020202020204" pitchFamily="34" charset="0"/>
                        <a:buChar char="•"/>
                      </a:pPr>
                      <a:r>
                        <a:rPr lang="en-GB" dirty="0"/>
                        <a:t>12 Factor App Methodology</a:t>
                      </a:r>
                    </a:p>
                    <a:p>
                      <a:pPr marL="285750" indent="-285750">
                        <a:buFont typeface="Arial" panose="020B0604020202020204" pitchFamily="34" charset="0"/>
                        <a:buChar char="•"/>
                      </a:pPr>
                      <a:r>
                        <a:rPr lang="en-GB" dirty="0"/>
                        <a:t>Horizontally scalable</a:t>
                      </a:r>
                    </a:p>
                    <a:p>
                      <a:pPr marL="285750" indent="-285750">
                        <a:buFont typeface="Arial" panose="020B0604020202020204" pitchFamily="34" charset="0"/>
                        <a:buChar char="•"/>
                      </a:pPr>
                      <a:r>
                        <a:rPr lang="en-GB" dirty="0"/>
                        <a:t>Leverages platform for high availability</a:t>
                      </a:r>
                    </a:p>
                  </a:txBody>
                  <a:tcPr/>
                </a:tc>
                <a:extLst>
                  <a:ext uri="{0D108BD9-81ED-4DB2-BD59-A6C34878D82A}">
                    <a16:rowId xmlns="" xmlns:a16="http://schemas.microsoft.com/office/drawing/2014/main" val="4257965254"/>
                  </a:ext>
                </a:extLst>
              </a:tr>
              <a:tr h="10785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3200" dirty="0"/>
                        <a:t>3. Cloud Resilient</a:t>
                      </a:r>
                    </a:p>
                    <a:p>
                      <a:endParaRPr lang="en-GB" dirty="0"/>
                    </a:p>
                  </a:txBody>
                  <a:tcPr/>
                </a:tc>
                <a:tc>
                  <a:txBody>
                    <a:bodyPr/>
                    <a:lstStyle/>
                    <a:p>
                      <a:pPr marL="285750" indent="-285750">
                        <a:buFont typeface="Arial" panose="020B0604020202020204" pitchFamily="34" charset="0"/>
                        <a:buChar char="•"/>
                      </a:pPr>
                      <a:r>
                        <a:rPr lang="en-GB" dirty="0"/>
                        <a:t>Fault Tolerant and resilient design</a:t>
                      </a:r>
                    </a:p>
                    <a:p>
                      <a:pPr marL="285750" indent="-285750">
                        <a:buFont typeface="Arial" panose="020B0604020202020204" pitchFamily="34" charset="0"/>
                        <a:buChar char="•"/>
                      </a:pPr>
                      <a:r>
                        <a:rPr lang="en-GB" dirty="0"/>
                        <a:t>Cloud-agnostic runtime implementation</a:t>
                      </a:r>
                    </a:p>
                    <a:p>
                      <a:pPr marL="285750" indent="-285750">
                        <a:buFont typeface="Arial" panose="020B0604020202020204" pitchFamily="34" charset="0"/>
                        <a:buChar char="•"/>
                      </a:pPr>
                      <a:r>
                        <a:rPr lang="en-GB" dirty="0"/>
                        <a:t>Bundled metrics and monitoring</a:t>
                      </a:r>
                    </a:p>
                    <a:p>
                      <a:pPr marL="285750" indent="-285750">
                        <a:buFont typeface="Arial" panose="020B0604020202020204" pitchFamily="34" charset="0"/>
                        <a:buChar char="•"/>
                      </a:pPr>
                      <a:r>
                        <a:rPr lang="en-GB" dirty="0"/>
                        <a:t>Proactive failure testing</a:t>
                      </a:r>
                    </a:p>
                  </a:txBody>
                  <a:tcPr/>
                </a:tc>
                <a:extLst>
                  <a:ext uri="{0D108BD9-81ED-4DB2-BD59-A6C34878D82A}">
                    <a16:rowId xmlns="" xmlns:a16="http://schemas.microsoft.com/office/drawing/2014/main" val="176429267"/>
                  </a:ext>
                </a:extLst>
              </a:tr>
              <a:tr h="10785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3200" dirty="0"/>
                        <a:t>4. Cloud Native</a:t>
                      </a:r>
                    </a:p>
                    <a:p>
                      <a:endParaRPr lang="en-GB" dirty="0"/>
                    </a:p>
                  </a:txBody>
                  <a:tcPr/>
                </a:tc>
                <a:tc>
                  <a:txBody>
                    <a:bodyPr/>
                    <a:lstStyle/>
                    <a:p>
                      <a:pPr marL="342900" indent="-342900">
                        <a:buFont typeface="Arial" panose="020B0604020202020204" pitchFamily="34" charset="0"/>
                        <a:buChar char="•"/>
                      </a:pPr>
                      <a:r>
                        <a:rPr lang="en-GB" sz="2000" dirty="0"/>
                        <a:t>Microservices Architecture</a:t>
                      </a:r>
                    </a:p>
                    <a:p>
                      <a:pPr marL="342900" indent="-342900">
                        <a:buFont typeface="Arial" panose="020B0604020202020204" pitchFamily="34" charset="0"/>
                        <a:buChar char="•"/>
                      </a:pPr>
                      <a:r>
                        <a:rPr lang="en-GB" sz="2000" dirty="0"/>
                        <a:t>API-first design</a:t>
                      </a:r>
                    </a:p>
                    <a:p>
                      <a:endParaRPr lang="en-GB" dirty="0"/>
                    </a:p>
                  </a:txBody>
                  <a:tcPr/>
                </a:tc>
                <a:extLst>
                  <a:ext uri="{0D108BD9-81ED-4DB2-BD59-A6C34878D82A}">
                    <a16:rowId xmlns="" xmlns:a16="http://schemas.microsoft.com/office/drawing/2014/main" val="1666897736"/>
                  </a:ext>
                </a:extLst>
              </a:tr>
            </a:tbl>
          </a:graphicData>
        </a:graphic>
      </p:graphicFrame>
      <p:sp>
        <p:nvSpPr>
          <p:cNvPr id="6" name="Title 5"/>
          <p:cNvSpPr>
            <a:spLocks noGrp="1"/>
          </p:cNvSpPr>
          <p:nvPr>
            <p:ph type="title"/>
          </p:nvPr>
        </p:nvSpPr>
        <p:spPr>
          <a:xfrm>
            <a:off x="938509" y="275968"/>
            <a:ext cx="10353762" cy="970450"/>
          </a:xfrm>
        </p:spPr>
        <p:txBody>
          <a:bodyPr/>
          <a:lstStyle/>
          <a:p>
            <a:r>
              <a:rPr lang="en-GB" dirty="0"/>
              <a:t>Cloud Native Maturity Model</a:t>
            </a:r>
          </a:p>
        </p:txBody>
      </p:sp>
      <p:sp>
        <p:nvSpPr>
          <p:cNvPr id="7" name="TextBox 6"/>
          <p:cNvSpPr txBox="1"/>
          <p:nvPr/>
        </p:nvSpPr>
        <p:spPr>
          <a:xfrm>
            <a:off x="8828903" y="5789141"/>
            <a:ext cx="2706130" cy="369332"/>
          </a:xfrm>
          <a:prstGeom prst="rect">
            <a:avLst/>
          </a:prstGeom>
          <a:noFill/>
        </p:spPr>
        <p:txBody>
          <a:bodyPr wrap="square" rtlCol="0">
            <a:spAutoFit/>
          </a:bodyPr>
          <a:lstStyle/>
          <a:p>
            <a:pPr algn="r"/>
            <a:r>
              <a:rPr lang="en-GB" dirty="0" err="1"/>
              <a:t>Faiz</a:t>
            </a:r>
            <a:r>
              <a:rPr lang="en-GB" dirty="0"/>
              <a:t> Parker, Pivotal</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 xmlns:a16="http://schemas.microsoft.com/office/drawing/2014/main" id="{40375A5B-38D2-47DB-9D4B-8E9659EF4DA7}"/>
                  </a:ext>
                </a:extLst>
              </p14:cNvPr>
              <p14:cNvContentPartPr/>
              <p14:nvPr/>
            </p14:nvContentPartPr>
            <p14:xfrm>
              <a:off x="-1302412" y="1018185"/>
              <a:ext cx="144" cy="144"/>
            </p14:xfrm>
          </p:contentPart>
        </mc:Choice>
        <mc:Fallback xmlns="">
          <p:pic>
            <p:nvPicPr>
              <p:cNvPr id="3" name="Ink 2">
                <a:extLst>
                  <a:ext uri="{FF2B5EF4-FFF2-40B4-BE49-F238E27FC236}">
                    <a16:creationId xmlns:a16="http://schemas.microsoft.com/office/drawing/2014/main" id="{40375A5B-38D2-47DB-9D4B-8E9659EF4DA7}"/>
                  </a:ext>
                </a:extLst>
              </p:cNvPr>
              <p:cNvPicPr/>
              <p:nvPr/>
            </p:nvPicPr>
            <p:blipFill>
              <a:blip r:embed="rId4"/>
              <a:stretch>
                <a:fillRect/>
              </a:stretch>
            </p:blipFill>
            <p:spPr>
              <a:xfrm>
                <a:off x="-1312348" y="1008249"/>
                <a:ext cx="2016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 xmlns:a16="http://schemas.microsoft.com/office/drawing/2014/main" id="{9AF9D364-1A1E-4241-83B7-4915B586CCFF}"/>
                  </a:ext>
                </a:extLst>
              </p14:cNvPr>
              <p14:cNvContentPartPr/>
              <p14:nvPr/>
            </p14:nvContentPartPr>
            <p14:xfrm>
              <a:off x="6012068" y="1765113"/>
              <a:ext cx="3616848" cy="1380672"/>
            </p14:xfrm>
          </p:contentPart>
        </mc:Choice>
        <mc:Fallback xmlns="">
          <p:pic>
            <p:nvPicPr>
              <p:cNvPr id="4" name="Ink 3">
                <a:extLst>
                  <a:ext uri="{FF2B5EF4-FFF2-40B4-BE49-F238E27FC236}">
                    <a16:creationId xmlns:a16="http://schemas.microsoft.com/office/drawing/2014/main" id="{9AF9D364-1A1E-4241-83B7-4915B586CCFF}"/>
                  </a:ext>
                </a:extLst>
              </p:cNvPr>
              <p:cNvPicPr/>
              <p:nvPr/>
            </p:nvPicPr>
            <p:blipFill>
              <a:blip r:embed="rId6"/>
              <a:stretch>
                <a:fillRect/>
              </a:stretch>
            </p:blipFill>
            <p:spPr>
              <a:xfrm>
                <a:off x="5986871" y="1739912"/>
                <a:ext cx="3666882" cy="1430715"/>
              </a:xfrm>
              <a:prstGeom prst="rect">
                <a:avLst/>
              </a:prstGeom>
            </p:spPr>
          </p:pic>
        </mc:Fallback>
      </mc:AlternateContent>
    </p:spTree>
    <p:extLst>
      <p:ext uri="{BB962C8B-B14F-4D97-AF65-F5344CB8AC3E}">
        <p14:creationId xmlns:p14="http://schemas.microsoft.com/office/powerpoint/2010/main" val="735921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12372" y="1159327"/>
            <a:ext cx="10400804" cy="830997"/>
          </a:xfrm>
          <a:prstGeom prst="rect">
            <a:avLst/>
          </a:prstGeom>
          <a:noFill/>
        </p:spPr>
        <p:txBody>
          <a:bodyPr wrap="square" rtlCol="0">
            <a:spAutoFit/>
          </a:bodyPr>
          <a:lstStyle/>
          <a:p>
            <a:pPr algn="ctr"/>
            <a:r>
              <a:rPr lang="en-US" sz="2400" dirty="0" smtClean="0"/>
              <a:t>Increasingly we are seeing the guidelines applied not just to applications that run in the cloud but also those that run in containers</a:t>
            </a:r>
            <a:endParaRPr lang="en-US" sz="2400" dirty="0"/>
          </a:p>
        </p:txBody>
      </p:sp>
      <p:sp>
        <p:nvSpPr>
          <p:cNvPr id="4" name="TextBox 3"/>
          <p:cNvSpPr txBox="1"/>
          <p:nvPr/>
        </p:nvSpPr>
        <p:spPr>
          <a:xfrm>
            <a:off x="1012372" y="2552699"/>
            <a:ext cx="10400804" cy="830997"/>
          </a:xfrm>
          <a:prstGeom prst="rect">
            <a:avLst/>
          </a:prstGeom>
          <a:noFill/>
        </p:spPr>
        <p:txBody>
          <a:bodyPr wrap="square" rtlCol="0">
            <a:spAutoFit/>
          </a:bodyPr>
          <a:lstStyle/>
          <a:p>
            <a:pPr algn="ctr"/>
            <a:r>
              <a:rPr lang="en-US" sz="2400" dirty="0" smtClean="0"/>
              <a:t>Containers run ’sandboxed executables’ with the intent of maximizing utilization of resources to lower costs</a:t>
            </a:r>
            <a:endParaRPr lang="en-US" sz="2400" dirty="0"/>
          </a:p>
        </p:txBody>
      </p:sp>
      <p:sp>
        <p:nvSpPr>
          <p:cNvPr id="5" name="TextBox 4"/>
          <p:cNvSpPr txBox="1"/>
          <p:nvPr/>
        </p:nvSpPr>
        <p:spPr>
          <a:xfrm>
            <a:off x="1012372" y="3946071"/>
            <a:ext cx="10400804" cy="830997"/>
          </a:xfrm>
          <a:prstGeom prst="rect">
            <a:avLst/>
          </a:prstGeom>
          <a:noFill/>
        </p:spPr>
        <p:txBody>
          <a:bodyPr wrap="square" rtlCol="0">
            <a:spAutoFit/>
          </a:bodyPr>
          <a:lstStyle/>
          <a:p>
            <a:pPr algn="ctr"/>
            <a:r>
              <a:rPr lang="en-US" sz="2400" dirty="0" smtClean="0"/>
              <a:t>Using tools like Swarm, </a:t>
            </a:r>
            <a:r>
              <a:rPr lang="en-US" sz="2400" dirty="0" err="1" smtClean="0"/>
              <a:t>Kubernetes</a:t>
            </a:r>
            <a:r>
              <a:rPr lang="en-US" sz="2400" dirty="0" smtClean="0"/>
              <a:t>, ACS etc. containers can be scheduled in an on demand, self-service manner </a:t>
            </a:r>
            <a:endParaRPr lang="en-US" sz="2400" dirty="0"/>
          </a:p>
        </p:txBody>
      </p:sp>
      <p:sp>
        <p:nvSpPr>
          <p:cNvPr id="6" name="TextBox 5"/>
          <p:cNvSpPr txBox="1"/>
          <p:nvPr/>
        </p:nvSpPr>
        <p:spPr>
          <a:xfrm>
            <a:off x="1012372" y="5339443"/>
            <a:ext cx="10400804" cy="461665"/>
          </a:xfrm>
          <a:prstGeom prst="rect">
            <a:avLst/>
          </a:prstGeom>
          <a:noFill/>
        </p:spPr>
        <p:txBody>
          <a:bodyPr wrap="square" rtlCol="0">
            <a:spAutoFit/>
          </a:bodyPr>
          <a:lstStyle/>
          <a:p>
            <a:pPr algn="ctr"/>
            <a:r>
              <a:rPr lang="en-US" sz="2400" dirty="0" smtClean="0"/>
              <a:t>So what is good for cloud in 12-Factor, is good for containers</a:t>
            </a:r>
            <a:endParaRPr lang="en-US" sz="2400" dirty="0"/>
          </a:p>
        </p:txBody>
      </p:sp>
    </p:spTree>
    <p:extLst>
      <p:ext uri="{BB962C8B-B14F-4D97-AF65-F5344CB8AC3E}">
        <p14:creationId xmlns:p14="http://schemas.microsoft.com/office/powerpoint/2010/main" val="73354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Origins</a:t>
            </a:r>
          </a:p>
        </p:txBody>
      </p:sp>
      <p:sp>
        <p:nvSpPr>
          <p:cNvPr id="5" name="Text Placeholder 4"/>
          <p:cNvSpPr>
            <a:spLocks noGrp="1"/>
          </p:cNvSpPr>
          <p:nvPr>
            <p:ph type="body" idx="1"/>
          </p:nvPr>
        </p:nvSpPr>
        <p:spPr/>
        <p:txBody>
          <a:bodyPr/>
          <a:lstStyle/>
          <a:p>
            <a:r>
              <a:rPr lang="en-US" dirty="0"/>
              <a:t>Credit where it is due</a:t>
            </a:r>
          </a:p>
        </p:txBody>
      </p:sp>
    </p:spTree>
    <p:extLst>
      <p:ext uri="{BB962C8B-B14F-4D97-AF65-F5344CB8AC3E}">
        <p14:creationId xmlns:p14="http://schemas.microsoft.com/office/powerpoint/2010/main" val="9874665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Twelve Factor App</a:t>
            </a:r>
          </a:p>
        </p:txBody>
      </p:sp>
      <p:pic>
        <p:nvPicPr>
          <p:cNvPr id="7" name="Picture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331255"/>
            <a:ext cx="6096000" cy="3433489"/>
          </a:xfrm>
        </p:spPr>
      </p:pic>
      <p:sp>
        <p:nvSpPr>
          <p:cNvPr id="6" name="Text Placeholder 5"/>
          <p:cNvSpPr>
            <a:spLocks noGrp="1"/>
          </p:cNvSpPr>
          <p:nvPr>
            <p:ph type="body" sz="half" idx="2"/>
          </p:nvPr>
        </p:nvSpPr>
        <p:spPr/>
        <p:txBody>
          <a:bodyPr>
            <a:normAutofit/>
          </a:bodyPr>
          <a:lstStyle/>
          <a:p>
            <a:r>
              <a:rPr lang="en-US" dirty="0"/>
              <a:t>Created by contributors to the </a:t>
            </a:r>
            <a:r>
              <a:rPr lang="en-US" dirty="0" err="1"/>
              <a:t>Heroku</a:t>
            </a:r>
            <a:r>
              <a:rPr lang="en-US" dirty="0"/>
              <a:t> platform (particularly the co-founder Adam Wiggins): </a:t>
            </a:r>
          </a:p>
          <a:p>
            <a:r>
              <a:rPr lang="en-US" dirty="0" err="1"/>
              <a:t>Heroku</a:t>
            </a:r>
            <a:r>
              <a:rPr lang="en-US" dirty="0"/>
              <a:t> is a Polyglot PAAS platform</a:t>
            </a:r>
          </a:p>
          <a:p>
            <a:r>
              <a:rPr lang="en-US" dirty="0"/>
              <a:t>The team derived the guidelines from their experience of what made app successful on Heroku. </a:t>
            </a:r>
          </a:p>
        </p:txBody>
      </p:sp>
    </p:spTree>
    <p:extLst>
      <p:ext uri="{BB962C8B-B14F-4D97-AF65-F5344CB8AC3E}">
        <p14:creationId xmlns:p14="http://schemas.microsoft.com/office/powerpoint/2010/main" val="7702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The 12 Factors</a:t>
            </a:r>
          </a:p>
        </p:txBody>
      </p:sp>
      <p:sp>
        <p:nvSpPr>
          <p:cNvPr id="5" name="Text Placeholder 4"/>
          <p:cNvSpPr>
            <a:spLocks noGrp="1"/>
          </p:cNvSpPr>
          <p:nvPr>
            <p:ph type="body" idx="1"/>
          </p:nvPr>
        </p:nvSpPr>
        <p:spPr/>
        <p:txBody>
          <a:bodyPr/>
          <a:lstStyle/>
          <a:p>
            <a:r>
              <a:rPr lang="en-US" dirty="0"/>
              <a:t>The factors that impact how we design applications for the cloud</a:t>
            </a:r>
          </a:p>
        </p:txBody>
      </p:sp>
    </p:spTree>
    <p:extLst>
      <p:ext uri="{BB962C8B-B14F-4D97-AF65-F5344CB8AC3E}">
        <p14:creationId xmlns:p14="http://schemas.microsoft.com/office/powerpoint/2010/main" val="21917927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52914" y="957943"/>
            <a:ext cx="8171543" cy="4893647"/>
          </a:xfrm>
          <a:prstGeom prst="rect">
            <a:avLst/>
          </a:prstGeom>
          <a:noFill/>
        </p:spPr>
        <p:txBody>
          <a:bodyPr wrap="square" rtlCol="0">
            <a:spAutoFit/>
          </a:bodyPr>
          <a:lstStyle/>
          <a:p>
            <a:pPr marL="457200" indent="-457200">
              <a:buFont typeface="+mj-lt"/>
              <a:buAutoNum type="arabicPeriod"/>
            </a:pPr>
            <a:r>
              <a:rPr lang="en-US" sz="2400" dirty="0"/>
              <a:t>One codebase tracked in revision control, many deploys</a:t>
            </a:r>
          </a:p>
          <a:p>
            <a:pPr marL="457200" indent="-457200">
              <a:buFont typeface="+mj-lt"/>
              <a:buAutoNum type="arabicPeriod"/>
            </a:pPr>
            <a:r>
              <a:rPr lang="en-US" sz="2400" dirty="0"/>
              <a:t>Explicitly declare and isolate dependencies</a:t>
            </a:r>
          </a:p>
          <a:p>
            <a:pPr marL="457200" indent="-457200">
              <a:buFont typeface="+mj-lt"/>
              <a:buAutoNum type="arabicPeriod"/>
            </a:pPr>
            <a:r>
              <a:rPr lang="en-US" sz="2400" dirty="0"/>
              <a:t>Store </a:t>
            </a:r>
            <a:r>
              <a:rPr lang="en-US" sz="2400" dirty="0" err="1"/>
              <a:t>config</a:t>
            </a:r>
            <a:r>
              <a:rPr lang="en-US" sz="2400" dirty="0"/>
              <a:t> in the environment</a:t>
            </a:r>
          </a:p>
          <a:p>
            <a:pPr marL="457200" indent="-457200">
              <a:buFont typeface="+mj-lt"/>
              <a:buAutoNum type="arabicPeriod"/>
            </a:pPr>
            <a:r>
              <a:rPr lang="en-US" sz="2400" dirty="0"/>
              <a:t>Treat backing services as attached resources</a:t>
            </a:r>
          </a:p>
          <a:p>
            <a:pPr marL="457200" indent="-457200">
              <a:buFont typeface="+mj-lt"/>
              <a:buAutoNum type="arabicPeriod"/>
            </a:pPr>
            <a:r>
              <a:rPr lang="en-US" sz="2400" dirty="0"/>
              <a:t>Strictly separate build and run stages</a:t>
            </a:r>
          </a:p>
          <a:p>
            <a:pPr marL="457200" indent="-457200">
              <a:buFont typeface="+mj-lt"/>
              <a:buAutoNum type="arabicPeriod"/>
            </a:pPr>
            <a:r>
              <a:rPr lang="en-US" sz="2400" dirty="0"/>
              <a:t>Execute the app as one or more stateless processes</a:t>
            </a:r>
          </a:p>
          <a:p>
            <a:pPr marL="457200" indent="-457200">
              <a:buFont typeface="+mj-lt"/>
              <a:buAutoNum type="arabicPeriod"/>
            </a:pPr>
            <a:r>
              <a:rPr lang="en-US" sz="2400" dirty="0"/>
              <a:t>Export services via port binding</a:t>
            </a:r>
          </a:p>
          <a:p>
            <a:pPr marL="457200" indent="-457200">
              <a:buFont typeface="+mj-lt"/>
              <a:buAutoNum type="arabicPeriod"/>
            </a:pPr>
            <a:r>
              <a:rPr lang="en-US" sz="2400" dirty="0"/>
              <a:t>Scale out via the process model</a:t>
            </a:r>
          </a:p>
          <a:p>
            <a:pPr marL="457200" indent="-457200">
              <a:buFont typeface="+mj-lt"/>
              <a:buAutoNum type="arabicPeriod"/>
            </a:pPr>
            <a:r>
              <a:rPr lang="en-US" sz="2400" dirty="0"/>
              <a:t>Maximize robustness with fast startup and graceful shutdown</a:t>
            </a:r>
          </a:p>
          <a:p>
            <a:pPr marL="457200" indent="-457200">
              <a:buFont typeface="+mj-lt"/>
              <a:buAutoNum type="arabicPeriod"/>
            </a:pPr>
            <a:r>
              <a:rPr lang="en-US" sz="2400" dirty="0"/>
              <a:t>Keep development, staging, and production as similar as possible</a:t>
            </a:r>
          </a:p>
          <a:p>
            <a:pPr marL="457200" indent="-457200">
              <a:buFont typeface="+mj-lt"/>
              <a:buAutoNum type="arabicPeriod"/>
            </a:pPr>
            <a:r>
              <a:rPr lang="en-US" sz="2400" dirty="0"/>
              <a:t>Treat logs as event streams</a:t>
            </a:r>
          </a:p>
          <a:p>
            <a:pPr marL="457200" indent="-457200">
              <a:buFont typeface="+mj-lt"/>
              <a:buAutoNum type="arabicPeriod"/>
            </a:pPr>
            <a:r>
              <a:rPr lang="en-US" sz="2400" dirty="0"/>
              <a:t>Run admin/management tasks as one-off processes</a:t>
            </a:r>
          </a:p>
        </p:txBody>
      </p:sp>
    </p:spTree>
    <p:extLst>
      <p:ext uri="{BB962C8B-B14F-4D97-AF65-F5344CB8AC3E}">
        <p14:creationId xmlns:p14="http://schemas.microsoft.com/office/powerpoint/2010/main" val="1246785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you?</a:t>
            </a:r>
          </a:p>
        </p:txBody>
      </p:sp>
      <p:sp>
        <p:nvSpPr>
          <p:cNvPr id="3" name="Content Placeholder 2"/>
          <p:cNvSpPr>
            <a:spLocks noGrp="1"/>
          </p:cNvSpPr>
          <p:nvPr>
            <p:ph idx="1"/>
          </p:nvPr>
        </p:nvSpPr>
        <p:spPr/>
        <p:txBody>
          <a:bodyPr>
            <a:normAutofit lnSpcReduction="10000"/>
          </a:bodyPr>
          <a:lstStyle/>
          <a:p>
            <a:r>
              <a:rPr lang="en-GB" dirty="0"/>
              <a:t>Software Developer for 20 years</a:t>
            </a:r>
          </a:p>
          <a:p>
            <a:pPr lvl="1"/>
            <a:r>
              <a:rPr lang="en-GB" dirty="0"/>
              <a:t>Worked mainly for ISVs</a:t>
            </a:r>
          </a:p>
          <a:p>
            <a:pPr lvl="2"/>
            <a:r>
              <a:rPr lang="en-GB" dirty="0"/>
              <a:t>Reuters, SunGard, Misys, Huddle</a:t>
            </a:r>
          </a:p>
          <a:p>
            <a:pPr lvl="1"/>
            <a:r>
              <a:rPr lang="en-GB" dirty="0"/>
              <a:t>Worked for a couple of MIS departments</a:t>
            </a:r>
          </a:p>
          <a:p>
            <a:pPr lvl="2"/>
            <a:r>
              <a:rPr lang="en-GB" dirty="0"/>
              <a:t>DTI, Beazley</a:t>
            </a:r>
          </a:p>
          <a:p>
            <a:r>
              <a:rPr lang="en-GB" dirty="0"/>
              <a:t>Microsoft MVP for C#</a:t>
            </a:r>
          </a:p>
          <a:p>
            <a:pPr lvl="1"/>
            <a:r>
              <a:rPr lang="en-GB" dirty="0"/>
              <a:t>Interested in OO, SOA, EDA,, Messaging, REST</a:t>
            </a:r>
          </a:p>
          <a:p>
            <a:pPr lvl="1"/>
            <a:r>
              <a:rPr lang="en-GB" dirty="0"/>
              <a:t>Interested in Agile methodologies and practices</a:t>
            </a:r>
          </a:p>
          <a:p>
            <a:r>
              <a:rPr lang="en-GB" dirty="0"/>
              <a:t>No smart guys</a:t>
            </a:r>
          </a:p>
          <a:p>
            <a:pPr lvl="1"/>
            <a:r>
              <a:rPr lang="en-GB" dirty="0"/>
              <a:t>Just the guys in this room</a:t>
            </a:r>
            <a:endParaRPr lang="en-US" dirty="0"/>
          </a:p>
          <a:p>
            <a:endParaRPr lang="en-US" dirty="0"/>
          </a:p>
        </p:txBody>
      </p:sp>
    </p:spTree>
    <p:extLst>
      <p:ext uri="{BB962C8B-B14F-4D97-AF65-F5344CB8AC3E}">
        <p14:creationId xmlns:p14="http://schemas.microsoft.com/office/powerpoint/2010/main" val="10112653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Design</a:t>
            </a:r>
          </a:p>
        </p:txBody>
      </p:sp>
      <p:sp>
        <p:nvSpPr>
          <p:cNvPr id="5" name="Text Placeholder 4"/>
          <p:cNvSpPr>
            <a:spLocks noGrp="1"/>
          </p:cNvSpPr>
          <p:nvPr>
            <p:ph type="body" idx="1"/>
          </p:nvPr>
        </p:nvSpPr>
        <p:spPr/>
        <p:txBody>
          <a:bodyPr/>
          <a:lstStyle/>
          <a:p>
            <a:r>
              <a:rPr lang="en-US" dirty="0"/>
              <a:t>The factors that impact how we design applications for the cloud</a:t>
            </a:r>
          </a:p>
        </p:txBody>
      </p:sp>
    </p:spTree>
    <p:extLst>
      <p:ext uri="{BB962C8B-B14F-4D97-AF65-F5344CB8AC3E}">
        <p14:creationId xmlns:p14="http://schemas.microsoft.com/office/powerpoint/2010/main" val="8831651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19216" y="2998000"/>
            <a:ext cx="3274827" cy="830997"/>
          </a:xfrm>
          <a:prstGeom prst="rect">
            <a:avLst/>
          </a:prstGeom>
          <a:noFill/>
        </p:spPr>
        <p:txBody>
          <a:bodyPr wrap="square" rtlCol="0">
            <a:spAutoFit/>
          </a:bodyPr>
          <a:lstStyle/>
          <a:p>
            <a:r>
              <a:rPr lang="en-US" sz="4800"/>
              <a:t>Port Binding</a:t>
            </a:r>
            <a:endParaRPr lang="en-US" sz="4800" dirty="0"/>
          </a:p>
        </p:txBody>
      </p:sp>
    </p:spTree>
    <p:extLst>
      <p:ext uri="{BB962C8B-B14F-4D97-AF65-F5344CB8AC3E}">
        <p14:creationId xmlns:p14="http://schemas.microsoft.com/office/powerpoint/2010/main" val="15798133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6417" y="700210"/>
            <a:ext cx="9962707" cy="861774"/>
          </a:xfrm>
          <a:prstGeom prst="rect">
            <a:avLst/>
          </a:prstGeom>
          <a:noFill/>
        </p:spPr>
        <p:txBody>
          <a:bodyPr wrap="square" rtlCol="0">
            <a:spAutoFit/>
          </a:bodyPr>
          <a:lstStyle/>
          <a:p>
            <a:pPr algn="ctr"/>
            <a:r>
              <a:rPr lang="en-US" sz="3200" b="1" dirty="0"/>
              <a:t>“Export services via port binding”</a:t>
            </a:r>
          </a:p>
          <a:p>
            <a:endParaRPr lang="en-US" dirty="0"/>
          </a:p>
        </p:txBody>
      </p:sp>
      <p:sp>
        <p:nvSpPr>
          <p:cNvPr id="3" name="TextBox 2"/>
          <p:cNvSpPr txBox="1"/>
          <p:nvPr/>
        </p:nvSpPr>
        <p:spPr>
          <a:xfrm>
            <a:off x="618931" y="1677400"/>
            <a:ext cx="10957681" cy="461665"/>
          </a:xfrm>
          <a:prstGeom prst="rect">
            <a:avLst/>
          </a:prstGeom>
          <a:noFill/>
        </p:spPr>
        <p:txBody>
          <a:bodyPr wrap="square" rtlCol="0">
            <a:spAutoFit/>
          </a:bodyPr>
          <a:lstStyle/>
          <a:p>
            <a:r>
              <a:rPr lang="en-US" sz="2400" dirty="0"/>
              <a:t>Your app should bind to a port, and </a:t>
            </a:r>
            <a:r>
              <a:rPr lang="en-US" sz="2400"/>
              <a:t>receive requests via that port, or return responses</a:t>
            </a:r>
            <a:endParaRPr lang="en-US" sz="2400" dirty="0"/>
          </a:p>
        </p:txBody>
      </p:sp>
      <p:sp>
        <p:nvSpPr>
          <p:cNvPr id="4" name="TextBox 3"/>
          <p:cNvSpPr txBox="1"/>
          <p:nvPr/>
        </p:nvSpPr>
        <p:spPr>
          <a:xfrm>
            <a:off x="1765001" y="2475272"/>
            <a:ext cx="7962608" cy="1569660"/>
          </a:xfrm>
          <a:prstGeom prst="rect">
            <a:avLst/>
          </a:prstGeom>
          <a:noFill/>
        </p:spPr>
        <p:txBody>
          <a:bodyPr wrap="square" rtlCol="0">
            <a:spAutoFit/>
          </a:bodyPr>
          <a:lstStyle/>
          <a:p>
            <a:pPr algn="ctr"/>
            <a:r>
              <a:rPr lang="en-US" sz="2400" dirty="0"/>
              <a:t>The App should be self-hosted</a:t>
            </a:r>
          </a:p>
          <a:p>
            <a:pPr algn="ctr"/>
            <a:r>
              <a:rPr lang="en-US" sz="2400" dirty="0"/>
              <a:t>It should spin up, and start listening on a port, or start talking to one</a:t>
            </a:r>
          </a:p>
          <a:p>
            <a:pPr algn="ctr"/>
            <a:r>
              <a:rPr lang="en-US" sz="2400" dirty="0"/>
              <a:t>Apps talk to one another by exposing an address</a:t>
            </a:r>
          </a:p>
        </p:txBody>
      </p:sp>
      <p:sp>
        <p:nvSpPr>
          <p:cNvPr id="5" name="TextBox 4"/>
          <p:cNvSpPr txBox="1"/>
          <p:nvPr/>
        </p:nvSpPr>
        <p:spPr>
          <a:xfrm>
            <a:off x="744279" y="4275764"/>
            <a:ext cx="10558129" cy="1107996"/>
          </a:xfrm>
          <a:prstGeom prst="rect">
            <a:avLst/>
          </a:prstGeom>
          <a:noFill/>
        </p:spPr>
        <p:txBody>
          <a:bodyPr wrap="square" rtlCol="0">
            <a:spAutoFit/>
          </a:bodyPr>
          <a:lstStyle/>
          <a:p>
            <a:pPr algn="ctr"/>
            <a:r>
              <a:rPr lang="en-US" sz="2400" dirty="0"/>
              <a:t>A web app tends to listen to HTTP, but a backing service might listen to AMQP where the ’port’ is a URL to the server</a:t>
            </a:r>
            <a:r>
              <a:rPr lang="en-US" sz="2400"/>
              <a:t>, etc.</a:t>
            </a:r>
            <a:endParaRPr lang="en-US" sz="2400" dirty="0"/>
          </a:p>
          <a:p>
            <a:pPr algn="ctr"/>
            <a:endParaRPr lang="en-US" dirty="0"/>
          </a:p>
        </p:txBody>
      </p:sp>
      <p:sp>
        <p:nvSpPr>
          <p:cNvPr id="6" name="TextBox 5"/>
          <p:cNvSpPr txBox="1"/>
          <p:nvPr/>
        </p:nvSpPr>
        <p:spPr>
          <a:xfrm>
            <a:off x="2007022" y="5614592"/>
            <a:ext cx="7875181" cy="738664"/>
          </a:xfrm>
          <a:prstGeom prst="rect">
            <a:avLst/>
          </a:prstGeom>
          <a:noFill/>
        </p:spPr>
        <p:txBody>
          <a:bodyPr wrap="square" rtlCol="0">
            <a:spAutoFit/>
          </a:bodyPr>
          <a:lstStyle/>
          <a:p>
            <a:pPr algn="ctr"/>
            <a:r>
              <a:rPr lang="en-US" sz="2400" dirty="0"/>
              <a:t>Avoid hosting in an application server, like IIS</a:t>
            </a:r>
          </a:p>
          <a:p>
            <a:endParaRPr lang="en-US" dirty="0"/>
          </a:p>
        </p:txBody>
      </p:sp>
    </p:spTree>
    <p:extLst>
      <p:ext uri="{BB962C8B-B14F-4D97-AF65-F5344CB8AC3E}">
        <p14:creationId xmlns:p14="http://schemas.microsoft.com/office/powerpoint/2010/main" val="106679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1565565" y="2417135"/>
            <a:ext cx="9171708" cy="1200329"/>
          </a:xfrm>
          <a:prstGeom prst="rect">
            <a:avLst/>
          </a:prstGeom>
          <a:noFill/>
        </p:spPr>
        <p:txBody>
          <a:bodyPr wrap="square" rtlCol="0">
            <a:spAutoFit/>
          </a:bodyPr>
          <a:lstStyle/>
          <a:p>
            <a:pPr algn="ctr"/>
            <a:r>
              <a:rPr lang="en-GB" sz="3600" dirty="0"/>
              <a:t>First Demo: A vanilla ASP.NET Core App. Self-Hosted, it listens on a port</a:t>
            </a:r>
          </a:p>
        </p:txBody>
      </p:sp>
    </p:spTree>
    <p:extLst>
      <p:ext uri="{BB962C8B-B14F-4D97-AF65-F5344CB8AC3E}">
        <p14:creationId xmlns:p14="http://schemas.microsoft.com/office/powerpoint/2010/main" val="15534941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200534" y="3105577"/>
            <a:ext cx="1890549" cy="830997"/>
          </a:xfrm>
          <a:prstGeom prst="rect">
            <a:avLst/>
          </a:prstGeom>
          <a:noFill/>
        </p:spPr>
        <p:txBody>
          <a:bodyPr wrap="square" rtlCol="0">
            <a:spAutoFit/>
          </a:bodyPr>
          <a:lstStyle/>
          <a:p>
            <a:r>
              <a:rPr lang="en-US" sz="4800" dirty="0" smtClean="0"/>
              <a:t>Demo</a:t>
            </a:r>
            <a:endParaRPr lang="en-US" sz="4800" dirty="0"/>
          </a:p>
        </p:txBody>
      </p:sp>
    </p:spTree>
    <p:extLst>
      <p:ext uri="{BB962C8B-B14F-4D97-AF65-F5344CB8AC3E}">
        <p14:creationId xmlns:p14="http://schemas.microsoft.com/office/powerpoint/2010/main" val="16318228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10544" y="3030657"/>
            <a:ext cx="6939642" cy="830997"/>
          </a:xfrm>
          <a:prstGeom prst="rect">
            <a:avLst/>
          </a:prstGeom>
          <a:noFill/>
        </p:spPr>
        <p:txBody>
          <a:bodyPr wrap="square" rtlCol="0">
            <a:spAutoFit/>
          </a:bodyPr>
          <a:lstStyle/>
          <a:p>
            <a:r>
              <a:rPr lang="en-US" sz="4800" dirty="0"/>
              <a:t>Processes </a:t>
            </a:r>
            <a:r>
              <a:rPr lang="en-US" sz="4800"/>
              <a:t>and Concurrency</a:t>
            </a:r>
            <a:endParaRPr lang="en-US" sz="4800" dirty="0"/>
          </a:p>
        </p:txBody>
      </p:sp>
    </p:spTree>
    <p:extLst>
      <p:ext uri="{BB962C8B-B14F-4D97-AF65-F5344CB8AC3E}">
        <p14:creationId xmlns:p14="http://schemas.microsoft.com/office/powerpoint/2010/main" val="1141574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69299" y="720987"/>
            <a:ext cx="9587910" cy="861774"/>
          </a:xfrm>
          <a:prstGeom prst="rect">
            <a:avLst/>
          </a:prstGeom>
          <a:noFill/>
        </p:spPr>
        <p:txBody>
          <a:bodyPr wrap="square" rtlCol="0">
            <a:spAutoFit/>
          </a:bodyPr>
          <a:lstStyle/>
          <a:p>
            <a:r>
              <a:rPr lang="en-US" sz="3200" b="1" dirty="0"/>
              <a:t>“Execute the app as one or more stateless processes”</a:t>
            </a:r>
          </a:p>
          <a:p>
            <a:endParaRPr lang="en-US" dirty="0"/>
          </a:p>
        </p:txBody>
      </p:sp>
      <p:sp>
        <p:nvSpPr>
          <p:cNvPr id="3" name="TextBox 2"/>
          <p:cNvSpPr txBox="1"/>
          <p:nvPr/>
        </p:nvSpPr>
        <p:spPr>
          <a:xfrm>
            <a:off x="2292077" y="2112109"/>
            <a:ext cx="7997961" cy="461665"/>
          </a:xfrm>
          <a:prstGeom prst="rect">
            <a:avLst/>
          </a:prstGeom>
          <a:noFill/>
        </p:spPr>
        <p:txBody>
          <a:bodyPr wrap="square" rtlCol="0">
            <a:spAutoFit/>
          </a:bodyPr>
          <a:lstStyle/>
          <a:p>
            <a:r>
              <a:rPr lang="en-US" sz="2400" dirty="0"/>
              <a:t>The first key idea here is that your app should be stateless</a:t>
            </a:r>
          </a:p>
        </p:txBody>
      </p:sp>
      <p:sp>
        <p:nvSpPr>
          <p:cNvPr id="7" name="TextBox 6"/>
          <p:cNvSpPr txBox="1"/>
          <p:nvPr/>
        </p:nvSpPr>
        <p:spPr>
          <a:xfrm>
            <a:off x="2190816" y="3186194"/>
            <a:ext cx="7997961" cy="830997"/>
          </a:xfrm>
          <a:prstGeom prst="rect">
            <a:avLst/>
          </a:prstGeom>
          <a:noFill/>
        </p:spPr>
        <p:txBody>
          <a:bodyPr wrap="square" rtlCol="0">
            <a:spAutoFit/>
          </a:bodyPr>
          <a:lstStyle/>
          <a:p>
            <a:pPr algn="ctr"/>
            <a:r>
              <a:rPr lang="en-US" sz="2400" dirty="0"/>
              <a:t>No sticky sessions, store user’s state  in your backing store</a:t>
            </a:r>
          </a:p>
          <a:p>
            <a:pPr algn="ctr"/>
            <a:r>
              <a:rPr lang="en-US" sz="2400" dirty="0"/>
              <a:t>Reload your state if required to service subsequent requests</a:t>
            </a:r>
          </a:p>
        </p:txBody>
      </p:sp>
      <p:sp>
        <p:nvSpPr>
          <p:cNvPr id="9" name="TextBox 8"/>
          <p:cNvSpPr txBox="1"/>
          <p:nvPr/>
        </p:nvSpPr>
        <p:spPr>
          <a:xfrm>
            <a:off x="2190816" y="4518296"/>
            <a:ext cx="7997961" cy="830997"/>
          </a:xfrm>
          <a:prstGeom prst="rect">
            <a:avLst/>
          </a:prstGeom>
          <a:noFill/>
        </p:spPr>
        <p:txBody>
          <a:bodyPr wrap="square" rtlCol="0">
            <a:spAutoFit/>
          </a:bodyPr>
          <a:lstStyle/>
          <a:p>
            <a:pPr algn="ctr"/>
            <a:r>
              <a:rPr lang="en-US" sz="2400" dirty="0"/>
              <a:t>The memory space or </a:t>
            </a:r>
            <a:r>
              <a:rPr lang="en-US" sz="2400" dirty="0" err="1"/>
              <a:t>filesystem</a:t>
            </a:r>
            <a:r>
              <a:rPr lang="en-US" sz="2400" dirty="0"/>
              <a:t> of the process can be used as a brief, single-transaction cache.</a:t>
            </a:r>
          </a:p>
        </p:txBody>
      </p:sp>
    </p:spTree>
    <p:extLst>
      <p:ext uri="{BB962C8B-B14F-4D97-AF65-F5344CB8AC3E}">
        <p14:creationId xmlns:p14="http://schemas.microsoft.com/office/powerpoint/2010/main" val="139704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7501" y="523342"/>
            <a:ext cx="2148729" cy="540372"/>
          </a:xfrm>
        </p:spPr>
        <p:txBody>
          <a:bodyPr/>
          <a:lstStyle/>
          <a:p>
            <a:r>
              <a:rPr lang="en-GB" sz="3200" b="1" dirty="0" smtClean="0">
                <a:solidFill>
                  <a:schemeClr val="tx1"/>
                </a:solidFill>
                <a:latin typeface="+mn-lt"/>
              </a:rPr>
              <a:t>Task Queues</a:t>
            </a:r>
            <a:r>
              <a:rPr lang="en-GB" sz="3200" dirty="0" smtClean="0">
                <a:solidFill>
                  <a:schemeClr val="tx1"/>
                </a:solidFill>
                <a:latin typeface="+mn-lt"/>
              </a:rPr>
              <a:t> </a:t>
            </a:r>
            <a:endParaRPr lang="en-GB" sz="3200" dirty="0">
              <a:solidFill>
                <a:schemeClr val="tx1"/>
              </a:solidFill>
              <a:latin typeface="+mn-lt"/>
            </a:endParaRPr>
          </a:p>
        </p:txBody>
      </p:sp>
      <p:sp>
        <p:nvSpPr>
          <p:cNvPr id="3" name="Content Placeholder 2"/>
          <p:cNvSpPr>
            <a:spLocks noGrp="1"/>
          </p:cNvSpPr>
          <p:nvPr>
            <p:ph sz="half" idx="1"/>
          </p:nvPr>
        </p:nvSpPr>
        <p:spPr>
          <a:xfrm>
            <a:off x="649852" y="3082042"/>
            <a:ext cx="11181319" cy="861607"/>
          </a:xfrm>
        </p:spPr>
        <p:txBody>
          <a:bodyPr>
            <a:normAutofit/>
          </a:bodyPr>
          <a:lstStyle/>
          <a:p>
            <a:pPr lvl="1" algn="ctr"/>
            <a:r>
              <a:rPr lang="en-GB" sz="2400" dirty="0" smtClean="0"/>
              <a:t>An application may experience peaks of demand that cause it to become overloaded and unable to respond.</a:t>
            </a:r>
          </a:p>
        </p:txBody>
      </p:sp>
      <p:sp>
        <p:nvSpPr>
          <p:cNvPr id="5" name="Rectangle 4"/>
          <p:cNvSpPr/>
          <p:nvPr/>
        </p:nvSpPr>
        <p:spPr>
          <a:xfrm>
            <a:off x="878538" y="4260441"/>
            <a:ext cx="10246659" cy="830997"/>
          </a:xfrm>
          <a:prstGeom prst="rect">
            <a:avLst/>
          </a:prstGeom>
        </p:spPr>
        <p:txBody>
          <a:bodyPr wrap="square">
            <a:spAutoFit/>
          </a:bodyPr>
          <a:lstStyle/>
          <a:p>
            <a:pPr lvl="1" algn="ctr"/>
            <a:r>
              <a:rPr lang="en-GB" sz="2400" dirty="0"/>
              <a:t>It could be that part of the application itself becomes overwhelmed or one of its dependencies becomes overwhelmed.</a:t>
            </a:r>
          </a:p>
        </p:txBody>
      </p:sp>
      <p:sp>
        <p:nvSpPr>
          <p:cNvPr id="6" name="TextBox 5"/>
          <p:cNvSpPr txBox="1"/>
          <p:nvPr/>
        </p:nvSpPr>
        <p:spPr>
          <a:xfrm>
            <a:off x="1040110" y="5413298"/>
            <a:ext cx="10400804" cy="830997"/>
          </a:xfrm>
          <a:prstGeom prst="rect">
            <a:avLst/>
          </a:prstGeom>
          <a:noFill/>
        </p:spPr>
        <p:txBody>
          <a:bodyPr wrap="square" rtlCol="0">
            <a:spAutoFit/>
          </a:bodyPr>
          <a:lstStyle/>
          <a:p>
            <a:pPr algn="ctr"/>
            <a:r>
              <a:rPr lang="en-US" sz="2400" dirty="0" smtClean="0"/>
              <a:t>A task queue offloads work from the process that must respond in a timely fashion i.e. for a webserver &lt; 300 </a:t>
            </a:r>
            <a:r>
              <a:rPr lang="en-US" sz="2400" dirty="0" err="1" smtClean="0"/>
              <a:t>ms</a:t>
            </a:r>
            <a:r>
              <a:rPr lang="en-US" sz="2400" dirty="0" smtClean="0"/>
              <a:t> to one that can respond slower</a:t>
            </a:r>
            <a:endParaRPr lang="en-US" sz="2400" dirty="0"/>
          </a:p>
        </p:txBody>
      </p:sp>
      <p:sp>
        <p:nvSpPr>
          <p:cNvPr id="7" name="Rectangle 6"/>
          <p:cNvSpPr/>
          <p:nvPr/>
        </p:nvSpPr>
        <p:spPr>
          <a:xfrm>
            <a:off x="606336" y="1564921"/>
            <a:ext cx="10791061" cy="1200329"/>
          </a:xfrm>
          <a:prstGeom prst="rect">
            <a:avLst/>
          </a:prstGeom>
        </p:spPr>
        <p:txBody>
          <a:bodyPr wrap="square">
            <a:spAutoFit/>
          </a:bodyPr>
          <a:lstStyle/>
          <a:p>
            <a:pPr algn="ctr"/>
            <a:r>
              <a:rPr lang="en-US" sz="2400" dirty="0"/>
              <a:t>Use separate processes for different workloads</a:t>
            </a:r>
          </a:p>
          <a:p>
            <a:pPr algn="ctr"/>
            <a:r>
              <a:rPr lang="en-US" sz="2400" dirty="0" smtClean="0"/>
              <a:t>HTTP </a:t>
            </a:r>
            <a:r>
              <a:rPr lang="en-US" sz="2400" dirty="0"/>
              <a:t>workloads via a web </a:t>
            </a:r>
            <a:r>
              <a:rPr lang="en-US" sz="2400" dirty="0" smtClean="0"/>
              <a:t>process; Long-running </a:t>
            </a:r>
            <a:r>
              <a:rPr lang="en-US" sz="2400" dirty="0"/>
              <a:t>background tasks by a worker process</a:t>
            </a:r>
            <a:endParaRPr lang="en-US" sz="2400" dirty="0"/>
          </a:p>
        </p:txBody>
      </p:sp>
    </p:spTree>
    <p:extLst>
      <p:ext uri="{BB962C8B-B14F-4D97-AF65-F5344CB8AC3E}">
        <p14:creationId xmlns:p14="http://schemas.microsoft.com/office/powerpoint/2010/main" val="194765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gure 1 - Using a queue to level the load on a serv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186" y="1126671"/>
            <a:ext cx="10907303" cy="386987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623275" y="5685749"/>
            <a:ext cx="8790214" cy="369332"/>
          </a:xfrm>
          <a:prstGeom prst="rect">
            <a:avLst/>
          </a:prstGeom>
        </p:spPr>
        <p:txBody>
          <a:bodyPr wrap="square">
            <a:spAutoFit/>
          </a:bodyPr>
          <a:lstStyle/>
          <a:p>
            <a:r>
              <a:rPr lang="en-US" dirty="0"/>
              <a:t>https://</a:t>
            </a:r>
            <a:r>
              <a:rPr lang="en-US" dirty="0" err="1"/>
              <a:t>docs.microsoft.com</a:t>
            </a:r>
            <a:r>
              <a:rPr lang="en-US" dirty="0"/>
              <a:t>/en-us/azure/architecture/patterns/queue-based-load-leveling</a:t>
            </a:r>
          </a:p>
        </p:txBody>
      </p:sp>
    </p:spTree>
    <p:extLst>
      <p:ext uri="{BB962C8B-B14F-4D97-AF65-F5344CB8AC3E}">
        <p14:creationId xmlns:p14="http://schemas.microsoft.com/office/powerpoint/2010/main" val="17127920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8600" y="5136776"/>
            <a:ext cx="10370012" cy="1366100"/>
          </a:xfrm>
        </p:spPr>
        <p:txBody>
          <a:bodyPr>
            <a:noAutofit/>
          </a:bodyPr>
          <a:lstStyle/>
          <a:p>
            <a:pPr marL="0" indent="0">
              <a:buNone/>
            </a:pPr>
            <a:endParaRPr lang="en-GB" dirty="0" smtClean="0"/>
          </a:p>
          <a:p>
            <a:pPr lvl="2"/>
            <a:r>
              <a:rPr lang="en-GB" sz="2400" dirty="0" smtClean="0"/>
              <a:t>The consumer must be able to control the rate of processing, otherwise a spike is simply passed down the wire.</a:t>
            </a:r>
          </a:p>
          <a:p>
            <a:endParaRPr lang="en-GB" dirty="0"/>
          </a:p>
        </p:txBody>
      </p:sp>
      <p:sp>
        <p:nvSpPr>
          <p:cNvPr id="5" name="Rectangle 4"/>
          <p:cNvSpPr/>
          <p:nvPr/>
        </p:nvSpPr>
        <p:spPr>
          <a:xfrm>
            <a:off x="1093694" y="693903"/>
            <a:ext cx="9906000" cy="830997"/>
          </a:xfrm>
          <a:prstGeom prst="rect">
            <a:avLst/>
          </a:prstGeom>
        </p:spPr>
        <p:txBody>
          <a:bodyPr wrap="square">
            <a:spAutoFit/>
          </a:bodyPr>
          <a:lstStyle/>
          <a:p>
            <a:pPr lvl="1" algn="ctr"/>
            <a:r>
              <a:rPr lang="en-GB" sz="2400" dirty="0" smtClean="0"/>
              <a:t>A </a:t>
            </a:r>
            <a:r>
              <a:rPr lang="en-GB" sz="2400" dirty="0"/>
              <a:t>producer puts a message onto a queue at the service endpoint. A consumer reads messages from the queue.</a:t>
            </a:r>
          </a:p>
        </p:txBody>
      </p:sp>
      <p:sp>
        <p:nvSpPr>
          <p:cNvPr id="6" name="Rectangle 5"/>
          <p:cNvSpPr/>
          <p:nvPr/>
        </p:nvSpPr>
        <p:spPr>
          <a:xfrm>
            <a:off x="1158600" y="1837768"/>
            <a:ext cx="9906000" cy="830997"/>
          </a:xfrm>
          <a:prstGeom prst="rect">
            <a:avLst/>
          </a:prstGeom>
        </p:spPr>
        <p:txBody>
          <a:bodyPr wrap="square">
            <a:spAutoFit/>
          </a:bodyPr>
          <a:lstStyle/>
          <a:p>
            <a:pPr lvl="1" algn="ctr"/>
            <a:r>
              <a:rPr lang="en-GB" sz="2400" dirty="0"/>
              <a:t>The queue stores messages for eventual processing. If the queue is durable we gain guaranteed delivery, and at-least once guarantees.</a:t>
            </a:r>
          </a:p>
        </p:txBody>
      </p:sp>
      <p:sp>
        <p:nvSpPr>
          <p:cNvPr id="7" name="Rectangle 6"/>
          <p:cNvSpPr/>
          <p:nvPr/>
        </p:nvSpPr>
        <p:spPr>
          <a:xfrm>
            <a:off x="1337894" y="2981633"/>
            <a:ext cx="9547412" cy="830997"/>
          </a:xfrm>
          <a:prstGeom prst="rect">
            <a:avLst/>
          </a:prstGeom>
        </p:spPr>
        <p:txBody>
          <a:bodyPr wrap="square">
            <a:spAutoFit/>
          </a:bodyPr>
          <a:lstStyle/>
          <a:p>
            <a:pPr lvl="1"/>
            <a:r>
              <a:rPr lang="en-GB" sz="2400" dirty="0"/>
              <a:t>If the rate of arrival at the endpoint is unpredictable, the queue acts as a buffer that makes it possible to predict the rate of consumption.</a:t>
            </a:r>
          </a:p>
        </p:txBody>
      </p:sp>
      <p:sp>
        <p:nvSpPr>
          <p:cNvPr id="8" name="Rectangle 7"/>
          <p:cNvSpPr/>
          <p:nvPr/>
        </p:nvSpPr>
        <p:spPr>
          <a:xfrm>
            <a:off x="1337894" y="4125498"/>
            <a:ext cx="9816353" cy="830997"/>
          </a:xfrm>
          <a:prstGeom prst="rect">
            <a:avLst/>
          </a:prstGeom>
        </p:spPr>
        <p:txBody>
          <a:bodyPr wrap="square">
            <a:spAutoFit/>
          </a:bodyPr>
          <a:lstStyle/>
          <a:p>
            <a:pPr lvl="1"/>
            <a:r>
              <a:rPr lang="en-GB" sz="2400" dirty="0"/>
              <a:t>This makes it simpler to do capacity planning because peaks of requests are smoothed out by the queue.</a:t>
            </a:r>
          </a:p>
        </p:txBody>
      </p:sp>
    </p:spTree>
    <p:extLst>
      <p:ext uri="{BB962C8B-B14F-4D97-AF65-F5344CB8AC3E}">
        <p14:creationId xmlns:p14="http://schemas.microsoft.com/office/powerpoint/2010/main" val="5601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470697" y="3518802"/>
            <a:ext cx="7502762" cy="82459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Intelligent collaboration for the Enterprise</a:t>
            </a:r>
          </a:p>
        </p:txBody>
      </p:sp>
      <p:pic>
        <p:nvPicPr>
          <p:cNvPr id="5" name="Picture 4" descr="huddle-logo-300dpi-1000px.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99777" y="698445"/>
            <a:ext cx="3048000" cy="1347216"/>
          </a:xfrm>
          <a:prstGeom prst="rect">
            <a:avLst/>
          </a:prstGeom>
        </p:spPr>
      </p:pic>
    </p:spTree>
    <p:extLst>
      <p:ext uri="{BB962C8B-B14F-4D97-AF65-F5344CB8AC3E}">
        <p14:creationId xmlns:p14="http://schemas.microsoft.com/office/powerpoint/2010/main" val="12360875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1565565" y="2888190"/>
            <a:ext cx="9171708" cy="1200329"/>
          </a:xfrm>
          <a:prstGeom prst="rect">
            <a:avLst/>
          </a:prstGeom>
          <a:noFill/>
        </p:spPr>
        <p:txBody>
          <a:bodyPr wrap="square" rtlCol="0">
            <a:spAutoFit/>
          </a:bodyPr>
          <a:lstStyle/>
          <a:p>
            <a:pPr algn="ctr"/>
            <a:r>
              <a:rPr lang="en-GB" sz="3600" dirty="0"/>
              <a:t>Second Demo: A Brighter Worker App, using Console, it listens to AMQP</a:t>
            </a:r>
          </a:p>
        </p:txBody>
      </p:sp>
    </p:spTree>
    <p:extLst>
      <p:ext uri="{BB962C8B-B14F-4D97-AF65-F5344CB8AC3E}">
        <p14:creationId xmlns:p14="http://schemas.microsoft.com/office/powerpoint/2010/main" val="12492295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200534" y="3105577"/>
            <a:ext cx="1890549" cy="830997"/>
          </a:xfrm>
          <a:prstGeom prst="rect">
            <a:avLst/>
          </a:prstGeom>
          <a:noFill/>
        </p:spPr>
        <p:txBody>
          <a:bodyPr wrap="square" rtlCol="0">
            <a:spAutoFit/>
          </a:bodyPr>
          <a:lstStyle/>
          <a:p>
            <a:r>
              <a:rPr lang="en-US" sz="4800" dirty="0" smtClean="0"/>
              <a:t>Demo</a:t>
            </a:r>
            <a:endParaRPr lang="en-US" sz="4800" dirty="0"/>
          </a:p>
        </p:txBody>
      </p:sp>
    </p:spTree>
    <p:extLst>
      <p:ext uri="{BB962C8B-B14F-4D97-AF65-F5344CB8AC3E}">
        <p14:creationId xmlns:p14="http://schemas.microsoft.com/office/powerpoint/2010/main" val="2165869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2802" y="1019503"/>
            <a:ext cx="9587910" cy="861774"/>
          </a:xfrm>
          <a:prstGeom prst="rect">
            <a:avLst/>
          </a:prstGeom>
          <a:noFill/>
        </p:spPr>
        <p:txBody>
          <a:bodyPr wrap="square" rtlCol="0">
            <a:spAutoFit/>
          </a:bodyPr>
          <a:lstStyle/>
          <a:p>
            <a:pPr algn="ctr"/>
            <a:r>
              <a:rPr lang="en-US" sz="3200" b="1" dirty="0"/>
              <a:t>“Scale out via the process model”</a:t>
            </a:r>
          </a:p>
          <a:p>
            <a:endParaRPr lang="en-US" dirty="0"/>
          </a:p>
        </p:txBody>
      </p:sp>
      <p:sp>
        <p:nvSpPr>
          <p:cNvPr id="5" name="TextBox 4"/>
          <p:cNvSpPr txBox="1"/>
          <p:nvPr/>
        </p:nvSpPr>
        <p:spPr>
          <a:xfrm>
            <a:off x="2564529" y="1904387"/>
            <a:ext cx="7224456" cy="461665"/>
          </a:xfrm>
          <a:prstGeom prst="rect">
            <a:avLst/>
          </a:prstGeom>
          <a:noFill/>
        </p:spPr>
        <p:txBody>
          <a:bodyPr wrap="square" rtlCol="0">
            <a:spAutoFit/>
          </a:bodyPr>
          <a:lstStyle/>
          <a:p>
            <a:r>
              <a:rPr lang="en-US" sz="2400" dirty="0"/>
              <a:t>Prefer to scale out, using new instances of the process</a:t>
            </a:r>
          </a:p>
        </p:txBody>
      </p:sp>
      <p:sp>
        <p:nvSpPr>
          <p:cNvPr id="9" name="TextBox 8"/>
          <p:cNvSpPr txBox="1"/>
          <p:nvPr/>
        </p:nvSpPr>
        <p:spPr>
          <a:xfrm>
            <a:off x="2507823" y="3075298"/>
            <a:ext cx="7224456" cy="1200329"/>
          </a:xfrm>
          <a:prstGeom prst="rect">
            <a:avLst/>
          </a:prstGeom>
          <a:noFill/>
        </p:spPr>
        <p:txBody>
          <a:bodyPr wrap="square" rtlCol="0">
            <a:spAutoFit/>
          </a:bodyPr>
          <a:lstStyle/>
          <a:p>
            <a:pPr algn="ctr"/>
            <a:r>
              <a:rPr lang="en-US" sz="2400" dirty="0"/>
              <a:t>As a process is ‘share-nothing’</a:t>
            </a:r>
          </a:p>
          <a:p>
            <a:pPr algn="ctr"/>
            <a:r>
              <a:rPr lang="en-US" sz="2400" dirty="0"/>
              <a:t>We can introduce greater capacity by introducing new processes</a:t>
            </a:r>
          </a:p>
        </p:txBody>
      </p:sp>
      <p:sp>
        <p:nvSpPr>
          <p:cNvPr id="10" name="TextBox 9"/>
          <p:cNvSpPr txBox="1"/>
          <p:nvPr/>
        </p:nvSpPr>
        <p:spPr>
          <a:xfrm>
            <a:off x="2507823" y="5054149"/>
            <a:ext cx="7224456" cy="830997"/>
          </a:xfrm>
          <a:prstGeom prst="rect">
            <a:avLst/>
          </a:prstGeom>
          <a:noFill/>
        </p:spPr>
        <p:txBody>
          <a:bodyPr wrap="square" rtlCol="0">
            <a:spAutoFit/>
          </a:bodyPr>
          <a:lstStyle/>
          <a:p>
            <a:pPr algn="ctr"/>
            <a:r>
              <a:rPr lang="en-US" sz="2400" dirty="0"/>
              <a:t>Don’t demonize use the operating system’s process manager</a:t>
            </a:r>
          </a:p>
        </p:txBody>
      </p:sp>
    </p:spTree>
    <p:extLst>
      <p:ext uri="{BB962C8B-B14F-4D97-AF65-F5344CB8AC3E}">
        <p14:creationId xmlns:p14="http://schemas.microsoft.com/office/powerpoint/2010/main" val="203833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799" y="581753"/>
            <a:ext cx="8910083" cy="1354217"/>
          </a:xfrm>
          <a:prstGeom prst="rect">
            <a:avLst/>
          </a:prstGeom>
          <a:noFill/>
        </p:spPr>
        <p:txBody>
          <a:bodyPr wrap="square" rtlCol="0">
            <a:spAutoFit/>
          </a:bodyPr>
          <a:lstStyle/>
          <a:p>
            <a:pPr algn="ctr"/>
            <a:r>
              <a:rPr lang="en-US" sz="3200" b="1" dirty="0"/>
              <a:t>“Maximize robustness with fast startup and graceful shutdown”</a:t>
            </a:r>
          </a:p>
          <a:p>
            <a:endParaRPr lang="en-US" dirty="0"/>
          </a:p>
        </p:txBody>
      </p:sp>
      <p:sp>
        <p:nvSpPr>
          <p:cNvPr id="5" name="TextBox 4"/>
          <p:cNvSpPr txBox="1"/>
          <p:nvPr/>
        </p:nvSpPr>
        <p:spPr>
          <a:xfrm>
            <a:off x="2065866" y="1935970"/>
            <a:ext cx="8246533" cy="461665"/>
          </a:xfrm>
          <a:prstGeom prst="rect">
            <a:avLst/>
          </a:prstGeom>
          <a:noFill/>
        </p:spPr>
        <p:txBody>
          <a:bodyPr wrap="square" rtlCol="0">
            <a:spAutoFit/>
          </a:bodyPr>
          <a:lstStyle/>
          <a:p>
            <a:r>
              <a:rPr lang="en-US" sz="2400" dirty="0"/>
              <a:t>A process should be able to start and stop at a moment’s notice</a:t>
            </a:r>
          </a:p>
        </p:txBody>
      </p:sp>
      <p:sp>
        <p:nvSpPr>
          <p:cNvPr id="8" name="TextBox 7"/>
          <p:cNvSpPr txBox="1"/>
          <p:nvPr/>
        </p:nvSpPr>
        <p:spPr>
          <a:xfrm>
            <a:off x="2318657" y="4733418"/>
            <a:ext cx="7854043" cy="1200329"/>
          </a:xfrm>
          <a:prstGeom prst="rect">
            <a:avLst/>
          </a:prstGeom>
          <a:noFill/>
        </p:spPr>
        <p:txBody>
          <a:bodyPr wrap="square" rtlCol="0">
            <a:spAutoFit/>
          </a:bodyPr>
          <a:lstStyle/>
          <a:p>
            <a:pPr algn="ctr"/>
            <a:r>
              <a:rPr lang="en-US" sz="2400" dirty="0" smtClean="0"/>
              <a:t>This is needed for elastic scaling, we have to be able to bring new resources online quickly to meet demand or shut them down when done.</a:t>
            </a:r>
            <a:endParaRPr lang="en-US" sz="2400" dirty="0"/>
          </a:p>
        </p:txBody>
      </p:sp>
      <p:sp>
        <p:nvSpPr>
          <p:cNvPr id="10" name="TextBox 9"/>
          <p:cNvSpPr txBox="1"/>
          <p:nvPr/>
        </p:nvSpPr>
        <p:spPr>
          <a:xfrm>
            <a:off x="2576904" y="3749084"/>
            <a:ext cx="7224456" cy="461665"/>
          </a:xfrm>
          <a:prstGeom prst="rect">
            <a:avLst/>
          </a:prstGeom>
          <a:noFill/>
        </p:spPr>
        <p:txBody>
          <a:bodyPr wrap="square" rtlCol="0">
            <a:spAutoFit/>
          </a:bodyPr>
          <a:lstStyle/>
          <a:p>
            <a:pPr algn="ctr"/>
            <a:r>
              <a:rPr lang="en-US" sz="2400" dirty="0"/>
              <a:t>Stop Gracefully</a:t>
            </a:r>
          </a:p>
        </p:txBody>
      </p:sp>
      <p:sp>
        <p:nvSpPr>
          <p:cNvPr id="11" name="TextBox 10"/>
          <p:cNvSpPr txBox="1"/>
          <p:nvPr/>
        </p:nvSpPr>
        <p:spPr>
          <a:xfrm>
            <a:off x="2564529" y="2873029"/>
            <a:ext cx="7224456" cy="461665"/>
          </a:xfrm>
          <a:prstGeom prst="rect">
            <a:avLst/>
          </a:prstGeom>
          <a:noFill/>
        </p:spPr>
        <p:txBody>
          <a:bodyPr wrap="square" rtlCol="0">
            <a:spAutoFit/>
          </a:bodyPr>
          <a:lstStyle/>
          <a:p>
            <a:pPr algn="ctr"/>
            <a:r>
              <a:rPr lang="en-US" sz="2400" dirty="0"/>
              <a:t>Start in a few seconds</a:t>
            </a:r>
          </a:p>
        </p:txBody>
      </p:sp>
    </p:spTree>
    <p:extLst>
      <p:ext uri="{BB962C8B-B14F-4D97-AF65-F5344CB8AC3E}">
        <p14:creationId xmlns:p14="http://schemas.microsoft.com/office/powerpoint/2010/main" val="132977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ing a message queue to distribute work to instances of a serv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457" y="1208313"/>
            <a:ext cx="10793186" cy="42160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15342" y="5783721"/>
            <a:ext cx="8986157" cy="369332"/>
          </a:xfrm>
          <a:prstGeom prst="rect">
            <a:avLst/>
          </a:prstGeom>
        </p:spPr>
        <p:txBody>
          <a:bodyPr wrap="square">
            <a:spAutoFit/>
          </a:bodyPr>
          <a:lstStyle/>
          <a:p>
            <a:r>
              <a:rPr lang="en-US" dirty="0"/>
              <a:t>https://</a:t>
            </a:r>
            <a:r>
              <a:rPr lang="en-US" dirty="0" err="1"/>
              <a:t>docs.microsoft.com</a:t>
            </a:r>
            <a:r>
              <a:rPr lang="en-US" dirty="0"/>
              <a:t>/en-us/azure/architecture/patterns/competing-consumers</a:t>
            </a:r>
          </a:p>
        </p:txBody>
      </p:sp>
    </p:spTree>
    <p:extLst>
      <p:ext uri="{BB962C8B-B14F-4D97-AF65-F5344CB8AC3E}">
        <p14:creationId xmlns:p14="http://schemas.microsoft.com/office/powerpoint/2010/main" val="7571911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1565565" y="2417135"/>
            <a:ext cx="9171708" cy="1754326"/>
          </a:xfrm>
          <a:prstGeom prst="rect">
            <a:avLst/>
          </a:prstGeom>
          <a:noFill/>
        </p:spPr>
        <p:txBody>
          <a:bodyPr wrap="square" rtlCol="0">
            <a:spAutoFit/>
          </a:bodyPr>
          <a:lstStyle/>
          <a:p>
            <a:pPr algn="ctr"/>
            <a:r>
              <a:rPr lang="en-GB" sz="3600" dirty="0"/>
              <a:t>Third Demo: The Docker-Compose File for the App can be used to run multiple instances and load balance between them</a:t>
            </a:r>
          </a:p>
        </p:txBody>
      </p:sp>
    </p:spTree>
    <p:extLst>
      <p:ext uri="{BB962C8B-B14F-4D97-AF65-F5344CB8AC3E}">
        <p14:creationId xmlns:p14="http://schemas.microsoft.com/office/powerpoint/2010/main" val="32434787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200534" y="3105577"/>
            <a:ext cx="1890549" cy="830997"/>
          </a:xfrm>
          <a:prstGeom prst="rect">
            <a:avLst/>
          </a:prstGeom>
          <a:noFill/>
        </p:spPr>
        <p:txBody>
          <a:bodyPr wrap="square" rtlCol="0">
            <a:spAutoFit/>
          </a:bodyPr>
          <a:lstStyle/>
          <a:p>
            <a:r>
              <a:rPr lang="en-US" sz="4800" dirty="0" smtClean="0"/>
              <a:t>Demo</a:t>
            </a:r>
            <a:endParaRPr lang="en-US" sz="4800" dirty="0"/>
          </a:p>
        </p:txBody>
      </p:sp>
    </p:spTree>
    <p:extLst>
      <p:ext uri="{BB962C8B-B14F-4D97-AF65-F5344CB8AC3E}">
        <p14:creationId xmlns:p14="http://schemas.microsoft.com/office/powerpoint/2010/main" val="6530711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Build &amp; Release</a:t>
            </a:r>
          </a:p>
        </p:txBody>
      </p:sp>
      <p:sp>
        <p:nvSpPr>
          <p:cNvPr id="5" name="Text Placeholder 4"/>
          <p:cNvSpPr>
            <a:spLocks noGrp="1"/>
          </p:cNvSpPr>
          <p:nvPr>
            <p:ph type="body" idx="1"/>
          </p:nvPr>
        </p:nvSpPr>
        <p:spPr/>
        <p:txBody>
          <a:bodyPr/>
          <a:lstStyle/>
          <a:p>
            <a:r>
              <a:rPr lang="en-US" dirty="0"/>
              <a:t>The factors that impact how we deploy applications to the cloud</a:t>
            </a:r>
          </a:p>
        </p:txBody>
      </p:sp>
    </p:spTree>
    <p:extLst>
      <p:ext uri="{BB962C8B-B14F-4D97-AF65-F5344CB8AC3E}">
        <p14:creationId xmlns:p14="http://schemas.microsoft.com/office/powerpoint/2010/main" val="21463890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1943" y="637954"/>
            <a:ext cx="8597183" cy="1354217"/>
          </a:xfrm>
          <a:prstGeom prst="rect">
            <a:avLst/>
          </a:prstGeom>
          <a:noFill/>
        </p:spPr>
        <p:txBody>
          <a:bodyPr wrap="square" rtlCol="0">
            <a:spAutoFit/>
          </a:bodyPr>
          <a:lstStyle/>
          <a:p>
            <a:pPr algn="ctr"/>
            <a:r>
              <a:rPr lang="en-US" sz="3200" b="1" dirty="0"/>
              <a:t>“One codebase tracked in revision control, many deploys”</a:t>
            </a:r>
          </a:p>
          <a:p>
            <a:pPr algn="ctr"/>
            <a:endParaRPr lang="en-US" dirty="0"/>
          </a:p>
        </p:txBody>
      </p:sp>
      <p:sp>
        <p:nvSpPr>
          <p:cNvPr id="3" name="TextBox 2"/>
          <p:cNvSpPr txBox="1"/>
          <p:nvPr/>
        </p:nvSpPr>
        <p:spPr>
          <a:xfrm>
            <a:off x="1378689" y="1979790"/>
            <a:ext cx="9835116" cy="461665"/>
          </a:xfrm>
          <a:prstGeom prst="rect">
            <a:avLst/>
          </a:prstGeom>
          <a:noFill/>
        </p:spPr>
        <p:txBody>
          <a:bodyPr wrap="square" rtlCol="0">
            <a:spAutoFit/>
          </a:bodyPr>
          <a:lstStyle/>
          <a:p>
            <a:r>
              <a:rPr lang="en-US" sz="2400" dirty="0"/>
              <a:t>The code repository or repo is a copy of the revision tracking control database</a:t>
            </a:r>
          </a:p>
        </p:txBody>
      </p:sp>
      <p:sp>
        <p:nvSpPr>
          <p:cNvPr id="4" name="TextBox 3"/>
          <p:cNvSpPr txBox="1"/>
          <p:nvPr/>
        </p:nvSpPr>
        <p:spPr>
          <a:xfrm>
            <a:off x="3583170" y="2981675"/>
            <a:ext cx="5291471" cy="830997"/>
          </a:xfrm>
          <a:prstGeom prst="rect">
            <a:avLst/>
          </a:prstGeom>
          <a:noFill/>
        </p:spPr>
        <p:txBody>
          <a:bodyPr wrap="square" rtlCol="0">
            <a:spAutoFit/>
          </a:bodyPr>
          <a:lstStyle/>
          <a:p>
            <a:pPr algn="ctr"/>
            <a:r>
              <a:rPr lang="en-US" sz="2400" dirty="0"/>
              <a:t>1 App == 1 repo</a:t>
            </a:r>
          </a:p>
          <a:p>
            <a:pPr algn="ctr"/>
            <a:r>
              <a:rPr lang="en-US" sz="2400" dirty="0"/>
              <a:t>Multiple repos are a distributed system</a:t>
            </a:r>
          </a:p>
        </p:txBody>
      </p:sp>
      <p:sp>
        <p:nvSpPr>
          <p:cNvPr id="5" name="TextBox 4"/>
          <p:cNvSpPr txBox="1"/>
          <p:nvPr/>
        </p:nvSpPr>
        <p:spPr>
          <a:xfrm>
            <a:off x="890413" y="4275764"/>
            <a:ext cx="10558129" cy="738664"/>
          </a:xfrm>
          <a:prstGeom prst="rect">
            <a:avLst/>
          </a:prstGeom>
          <a:noFill/>
        </p:spPr>
        <p:txBody>
          <a:bodyPr wrap="square" rtlCol="0">
            <a:spAutoFit/>
          </a:bodyPr>
          <a:lstStyle/>
          <a:p>
            <a:r>
              <a:rPr lang="en-US" sz="2400" dirty="0"/>
              <a:t>Shared code must be managed via dependency manager, not shared source in repo</a:t>
            </a:r>
          </a:p>
          <a:p>
            <a:endParaRPr lang="en-US" dirty="0"/>
          </a:p>
        </p:txBody>
      </p:sp>
      <p:sp>
        <p:nvSpPr>
          <p:cNvPr id="6" name="TextBox 5"/>
          <p:cNvSpPr txBox="1"/>
          <p:nvPr/>
        </p:nvSpPr>
        <p:spPr>
          <a:xfrm>
            <a:off x="2231888" y="5388824"/>
            <a:ext cx="7875181" cy="738664"/>
          </a:xfrm>
          <a:prstGeom prst="rect">
            <a:avLst/>
          </a:prstGeom>
          <a:noFill/>
        </p:spPr>
        <p:txBody>
          <a:bodyPr wrap="square" rtlCol="0">
            <a:spAutoFit/>
          </a:bodyPr>
          <a:lstStyle/>
          <a:p>
            <a:r>
              <a:rPr lang="en-US" sz="2400" dirty="0"/>
              <a:t>A deploy is a running instance of the app, using the same repo</a:t>
            </a:r>
          </a:p>
          <a:p>
            <a:endParaRPr lang="en-US" dirty="0"/>
          </a:p>
        </p:txBody>
      </p:sp>
    </p:spTree>
    <p:extLst>
      <p:ext uri="{BB962C8B-B14F-4D97-AF65-F5344CB8AC3E}">
        <p14:creationId xmlns:p14="http://schemas.microsoft.com/office/powerpoint/2010/main" val="1161725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97395" y="2934586"/>
            <a:ext cx="7868094" cy="769441"/>
          </a:xfrm>
          <a:prstGeom prst="rect">
            <a:avLst/>
          </a:prstGeom>
          <a:noFill/>
        </p:spPr>
        <p:txBody>
          <a:bodyPr wrap="square" rtlCol="0">
            <a:spAutoFit/>
          </a:bodyPr>
          <a:lstStyle/>
          <a:p>
            <a:r>
              <a:rPr lang="en-GB" sz="4400" dirty="0"/>
              <a:t>Demo Prep 1: Pulling the Code</a:t>
            </a:r>
          </a:p>
        </p:txBody>
      </p:sp>
    </p:spTree>
    <p:extLst>
      <p:ext uri="{BB962C8B-B14F-4D97-AF65-F5344CB8AC3E}">
        <p14:creationId xmlns:p14="http://schemas.microsoft.com/office/powerpoint/2010/main" val="3217226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838201" y="2157731"/>
            <a:ext cx="4454236" cy="3248457"/>
          </a:xfrm>
        </p:spPr>
        <p:txBody>
          <a:bodyPr>
            <a:normAutofit/>
          </a:bodyPr>
          <a:lstStyle/>
          <a:p>
            <a:pPr lvl="1"/>
            <a:r>
              <a:rPr lang="en-US" dirty="0"/>
              <a:t>Context</a:t>
            </a:r>
          </a:p>
          <a:p>
            <a:pPr lvl="1"/>
            <a:r>
              <a:rPr lang="en-US" dirty="0"/>
              <a:t>Origins</a:t>
            </a:r>
          </a:p>
          <a:p>
            <a:pPr lvl="1"/>
            <a:r>
              <a:rPr lang="en-US" dirty="0"/>
              <a:t>Goals</a:t>
            </a:r>
          </a:p>
          <a:p>
            <a:pPr lvl="1"/>
            <a:r>
              <a:rPr lang="en-US" dirty="0"/>
              <a:t>The 12 Factors</a:t>
            </a:r>
          </a:p>
          <a:p>
            <a:pPr lvl="1"/>
            <a:r>
              <a:rPr lang="en-US" dirty="0"/>
              <a:t>Design</a:t>
            </a:r>
          </a:p>
          <a:p>
            <a:pPr lvl="1"/>
            <a:r>
              <a:rPr lang="en-US" dirty="0"/>
              <a:t>Build and Release</a:t>
            </a:r>
          </a:p>
          <a:p>
            <a:pPr lvl="1"/>
            <a:r>
              <a:rPr lang="en-US" dirty="0"/>
              <a:t>Manage</a:t>
            </a:r>
          </a:p>
        </p:txBody>
      </p:sp>
    </p:spTree>
    <p:extLst>
      <p:ext uri="{BB962C8B-B14F-4D97-AF65-F5344CB8AC3E}">
        <p14:creationId xmlns:p14="http://schemas.microsoft.com/office/powerpoint/2010/main" val="9346113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6814" y="3019643"/>
            <a:ext cx="10842172" cy="830997"/>
          </a:xfrm>
          <a:prstGeom prst="rect">
            <a:avLst/>
          </a:prstGeom>
          <a:noFill/>
        </p:spPr>
        <p:txBody>
          <a:bodyPr wrap="square" rtlCol="0">
            <a:spAutoFit/>
          </a:bodyPr>
          <a:lstStyle/>
          <a:p>
            <a:pPr algn="ctr"/>
            <a:r>
              <a:rPr lang="en-US" sz="4800" dirty="0"/>
              <a:t>Dependencies</a:t>
            </a:r>
          </a:p>
        </p:txBody>
      </p:sp>
    </p:spTree>
    <p:extLst>
      <p:ext uri="{BB962C8B-B14F-4D97-AF65-F5344CB8AC3E}">
        <p14:creationId xmlns:p14="http://schemas.microsoft.com/office/powerpoint/2010/main" val="3479214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484" y="637099"/>
            <a:ext cx="7999228" cy="861774"/>
          </a:xfrm>
          <a:prstGeom prst="rect">
            <a:avLst/>
          </a:prstGeom>
          <a:noFill/>
        </p:spPr>
        <p:txBody>
          <a:bodyPr wrap="square" rtlCol="0">
            <a:spAutoFit/>
          </a:bodyPr>
          <a:lstStyle/>
          <a:p>
            <a:r>
              <a:rPr lang="en-US" sz="3200" b="1" dirty="0"/>
              <a:t>“Explicitly declare and isolate dependencies”</a:t>
            </a:r>
          </a:p>
          <a:p>
            <a:endParaRPr lang="en-US" dirty="0"/>
          </a:p>
        </p:txBody>
      </p:sp>
      <p:sp>
        <p:nvSpPr>
          <p:cNvPr id="3" name="TextBox 2"/>
          <p:cNvSpPr txBox="1"/>
          <p:nvPr/>
        </p:nvSpPr>
        <p:spPr>
          <a:xfrm>
            <a:off x="1391284" y="1695497"/>
            <a:ext cx="10234976" cy="1200329"/>
          </a:xfrm>
          <a:prstGeom prst="rect">
            <a:avLst/>
          </a:prstGeom>
          <a:noFill/>
        </p:spPr>
        <p:txBody>
          <a:bodyPr wrap="square" rtlCol="0">
            <a:spAutoFit/>
          </a:bodyPr>
          <a:lstStyle/>
          <a:p>
            <a:pPr algn="ctr"/>
            <a:r>
              <a:rPr lang="en-US" sz="2400" dirty="0"/>
              <a:t>Requires the ecosystem to support a package manager</a:t>
            </a:r>
          </a:p>
          <a:p>
            <a:pPr algn="ctr"/>
            <a:r>
              <a:rPr lang="en-US" sz="2400" dirty="0"/>
              <a:t>Requires the ability to isolate an app from other apps i.e. no shared dependencies</a:t>
            </a:r>
          </a:p>
        </p:txBody>
      </p:sp>
      <p:sp>
        <p:nvSpPr>
          <p:cNvPr id="4" name="TextBox 3"/>
          <p:cNvSpPr txBox="1"/>
          <p:nvPr/>
        </p:nvSpPr>
        <p:spPr>
          <a:xfrm>
            <a:off x="1276984" y="5592185"/>
            <a:ext cx="10234976" cy="461665"/>
          </a:xfrm>
          <a:prstGeom prst="rect">
            <a:avLst/>
          </a:prstGeom>
          <a:noFill/>
        </p:spPr>
        <p:txBody>
          <a:bodyPr wrap="square" rtlCol="0">
            <a:spAutoFit/>
          </a:bodyPr>
          <a:lstStyle/>
          <a:p>
            <a:pPr algn="ctr"/>
            <a:r>
              <a:rPr lang="en-US" sz="2400" b="1" dirty="0" err="1"/>
              <a:t>git</a:t>
            </a:r>
            <a:r>
              <a:rPr lang="en-US" sz="2400" b="1" dirty="0"/>
              <a:t> clone, </a:t>
            </a:r>
            <a:r>
              <a:rPr lang="en-US" sz="2400" b="1" dirty="0" err="1"/>
              <a:t>dotnet</a:t>
            </a:r>
            <a:r>
              <a:rPr lang="en-US" sz="2400" dirty="0"/>
              <a:t> </a:t>
            </a:r>
            <a:r>
              <a:rPr lang="en-US" sz="2400" b="1" dirty="0"/>
              <a:t>restore, </a:t>
            </a:r>
            <a:r>
              <a:rPr lang="en-US" sz="2400" b="1" dirty="0" err="1"/>
              <a:t>dotnet</a:t>
            </a:r>
            <a:r>
              <a:rPr lang="en-US" sz="2400" b="1" dirty="0"/>
              <a:t> build, </a:t>
            </a:r>
            <a:r>
              <a:rPr lang="en-US" sz="2400" b="1" dirty="0" err="1"/>
              <a:t>dotnet</a:t>
            </a:r>
            <a:r>
              <a:rPr lang="en-US" sz="2400" b="1" dirty="0"/>
              <a:t> run</a:t>
            </a:r>
            <a:r>
              <a:rPr lang="en-US" sz="2400" dirty="0"/>
              <a:t> is a good example of this</a:t>
            </a:r>
          </a:p>
        </p:txBody>
      </p:sp>
      <p:sp>
        <p:nvSpPr>
          <p:cNvPr id="5" name="TextBox 4"/>
          <p:cNvSpPr txBox="1"/>
          <p:nvPr/>
        </p:nvSpPr>
        <p:spPr>
          <a:xfrm>
            <a:off x="1391284" y="3173796"/>
            <a:ext cx="10234976" cy="830997"/>
          </a:xfrm>
          <a:prstGeom prst="rect">
            <a:avLst/>
          </a:prstGeom>
          <a:noFill/>
        </p:spPr>
        <p:txBody>
          <a:bodyPr wrap="square" rtlCol="0">
            <a:spAutoFit/>
          </a:bodyPr>
          <a:lstStyle/>
          <a:p>
            <a:pPr algn="ctr"/>
            <a:r>
              <a:rPr lang="en-US" sz="2400" dirty="0"/>
              <a:t>Examples include a </a:t>
            </a:r>
            <a:r>
              <a:rPr lang="en-US" sz="2400" dirty="0" err="1"/>
              <a:t>gemfile</a:t>
            </a:r>
            <a:r>
              <a:rPr lang="en-US" sz="2400" dirty="0"/>
              <a:t> or a requirements.txt file produced by Pip</a:t>
            </a:r>
          </a:p>
          <a:p>
            <a:pPr algn="ctr"/>
            <a:r>
              <a:rPr lang="en-US" sz="2400" dirty="0"/>
              <a:t>Isolation includes something like Python’s </a:t>
            </a:r>
            <a:r>
              <a:rPr lang="en-US" sz="2400" dirty="0" err="1"/>
              <a:t>virtualenv</a:t>
            </a:r>
            <a:endParaRPr lang="en-US" sz="2400" dirty="0"/>
          </a:p>
        </p:txBody>
      </p:sp>
      <p:sp>
        <p:nvSpPr>
          <p:cNvPr id="6" name="TextBox 5"/>
          <p:cNvSpPr txBox="1"/>
          <p:nvPr/>
        </p:nvSpPr>
        <p:spPr>
          <a:xfrm>
            <a:off x="1091610" y="4431868"/>
            <a:ext cx="10234976" cy="830997"/>
          </a:xfrm>
          <a:prstGeom prst="rect">
            <a:avLst/>
          </a:prstGeom>
          <a:noFill/>
        </p:spPr>
        <p:txBody>
          <a:bodyPr wrap="square" rtlCol="0">
            <a:spAutoFit/>
          </a:bodyPr>
          <a:lstStyle/>
          <a:p>
            <a:pPr algn="ctr"/>
            <a:r>
              <a:rPr lang="en-US" sz="2400" dirty="0"/>
              <a:t>We want to install the runtime and package manager only</a:t>
            </a:r>
          </a:p>
          <a:p>
            <a:pPr algn="ctr"/>
            <a:r>
              <a:rPr lang="en-US" sz="2400" b="1" dirty="0"/>
              <a:t>clone, restore, build, run</a:t>
            </a:r>
          </a:p>
        </p:txBody>
      </p:sp>
    </p:spTree>
    <p:extLst>
      <p:ext uri="{BB962C8B-B14F-4D97-AF65-F5344CB8AC3E}">
        <p14:creationId xmlns:p14="http://schemas.microsoft.com/office/powerpoint/2010/main" val="287673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0149" y="3083442"/>
            <a:ext cx="5847907" cy="646331"/>
          </a:xfrm>
          <a:prstGeom prst="rect">
            <a:avLst/>
          </a:prstGeom>
          <a:noFill/>
        </p:spPr>
        <p:txBody>
          <a:bodyPr wrap="square" rtlCol="0">
            <a:spAutoFit/>
          </a:bodyPr>
          <a:lstStyle/>
          <a:p>
            <a:pPr algn="ctr"/>
            <a:r>
              <a:rPr lang="en-GB" sz="3600" dirty="0"/>
              <a:t>Demo</a:t>
            </a:r>
          </a:p>
        </p:txBody>
      </p:sp>
    </p:spTree>
    <p:extLst>
      <p:ext uri="{BB962C8B-B14F-4D97-AF65-F5344CB8AC3E}">
        <p14:creationId xmlns:p14="http://schemas.microsoft.com/office/powerpoint/2010/main" val="39136507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484" y="637099"/>
            <a:ext cx="7999228" cy="861774"/>
          </a:xfrm>
          <a:prstGeom prst="rect">
            <a:avLst/>
          </a:prstGeom>
          <a:noFill/>
        </p:spPr>
        <p:txBody>
          <a:bodyPr wrap="square" rtlCol="0">
            <a:spAutoFit/>
          </a:bodyPr>
          <a:lstStyle/>
          <a:p>
            <a:pPr algn="ctr"/>
            <a:r>
              <a:rPr lang="en-US" sz="3200" b="1" dirty="0"/>
              <a:t>“Store </a:t>
            </a:r>
            <a:r>
              <a:rPr lang="en-US" sz="3200" b="1" dirty="0" err="1"/>
              <a:t>config</a:t>
            </a:r>
            <a:r>
              <a:rPr lang="en-US" sz="3200" b="1" dirty="0"/>
              <a:t> in the environment”</a:t>
            </a:r>
          </a:p>
          <a:p>
            <a:pPr algn="ctr"/>
            <a:endParaRPr lang="en-US" dirty="0"/>
          </a:p>
        </p:txBody>
      </p:sp>
      <p:sp>
        <p:nvSpPr>
          <p:cNvPr id="3" name="TextBox 2"/>
          <p:cNvSpPr txBox="1"/>
          <p:nvPr/>
        </p:nvSpPr>
        <p:spPr>
          <a:xfrm>
            <a:off x="1547608" y="1445046"/>
            <a:ext cx="10234976" cy="461665"/>
          </a:xfrm>
          <a:prstGeom prst="rect">
            <a:avLst/>
          </a:prstGeom>
          <a:noFill/>
        </p:spPr>
        <p:txBody>
          <a:bodyPr wrap="square" rtlCol="0">
            <a:spAutoFit/>
          </a:bodyPr>
          <a:lstStyle/>
          <a:p>
            <a:pPr algn="ctr"/>
            <a:r>
              <a:rPr lang="en-US" sz="2400" dirty="0"/>
              <a:t>In this case configuration means anything that varies between deploys</a:t>
            </a:r>
          </a:p>
        </p:txBody>
      </p:sp>
      <p:sp>
        <p:nvSpPr>
          <p:cNvPr id="4" name="TextBox 3"/>
          <p:cNvSpPr txBox="1"/>
          <p:nvPr/>
        </p:nvSpPr>
        <p:spPr>
          <a:xfrm>
            <a:off x="1239661" y="4784189"/>
            <a:ext cx="10234976" cy="1200329"/>
          </a:xfrm>
          <a:prstGeom prst="rect">
            <a:avLst/>
          </a:prstGeom>
          <a:noFill/>
        </p:spPr>
        <p:txBody>
          <a:bodyPr wrap="square" rtlCol="0">
            <a:spAutoFit/>
          </a:bodyPr>
          <a:lstStyle/>
          <a:p>
            <a:pPr algn="ctr"/>
            <a:r>
              <a:rPr lang="en-US" sz="2400" dirty="0"/>
              <a:t>Routing tables etc. are not considered configuration for this.</a:t>
            </a:r>
          </a:p>
          <a:p>
            <a:pPr algn="ctr"/>
            <a:r>
              <a:rPr lang="en-US" sz="2400" dirty="0"/>
              <a:t>They can often be set in code</a:t>
            </a:r>
          </a:p>
          <a:p>
            <a:pPr algn="ctr"/>
            <a:r>
              <a:rPr lang="en-US" sz="2400" dirty="0"/>
              <a:t>But even if you use </a:t>
            </a:r>
            <a:r>
              <a:rPr lang="en-US" sz="2400" dirty="0" err="1"/>
              <a:t>config</a:t>
            </a:r>
            <a:r>
              <a:rPr lang="en-US" sz="2400" dirty="0"/>
              <a:t>, it is not </a:t>
            </a:r>
            <a:r>
              <a:rPr lang="en-US" sz="2400" dirty="0" err="1"/>
              <a:t>config</a:t>
            </a:r>
            <a:r>
              <a:rPr lang="en-US" sz="2400" dirty="0"/>
              <a:t> between </a:t>
            </a:r>
            <a:r>
              <a:rPr lang="en-US" sz="2400" dirty="0" err="1"/>
              <a:t>enviroments</a:t>
            </a:r>
            <a:endParaRPr lang="en-US" sz="2400" dirty="0"/>
          </a:p>
        </p:txBody>
      </p:sp>
      <p:sp>
        <p:nvSpPr>
          <p:cNvPr id="5" name="TextBox 4"/>
          <p:cNvSpPr txBox="1"/>
          <p:nvPr/>
        </p:nvSpPr>
        <p:spPr>
          <a:xfrm>
            <a:off x="1547608" y="2263787"/>
            <a:ext cx="10234976" cy="1200329"/>
          </a:xfrm>
          <a:prstGeom prst="rect">
            <a:avLst/>
          </a:prstGeom>
          <a:noFill/>
        </p:spPr>
        <p:txBody>
          <a:bodyPr wrap="square" rtlCol="0">
            <a:spAutoFit/>
          </a:bodyPr>
          <a:lstStyle/>
          <a:p>
            <a:pPr algn="ctr"/>
            <a:r>
              <a:rPr lang="en-US" sz="2400" dirty="0"/>
              <a:t>A 12-factor app requires strict separation between </a:t>
            </a:r>
            <a:r>
              <a:rPr lang="en-US" sz="2400" dirty="0" err="1"/>
              <a:t>config</a:t>
            </a:r>
            <a:r>
              <a:rPr lang="en-US" sz="2400" dirty="0"/>
              <a:t> and code. </a:t>
            </a:r>
          </a:p>
          <a:p>
            <a:pPr algn="ctr"/>
            <a:r>
              <a:rPr lang="en-US" sz="2400" dirty="0" err="1"/>
              <a:t>Config</a:t>
            </a:r>
            <a:r>
              <a:rPr lang="en-US" sz="2400" dirty="0"/>
              <a:t> is not checked into the app’s repository.</a:t>
            </a:r>
          </a:p>
          <a:p>
            <a:pPr algn="ctr"/>
            <a:r>
              <a:rPr lang="en-US" sz="2400" dirty="0"/>
              <a:t>It often contains secrets such as passwords, or topology dependent information</a:t>
            </a:r>
          </a:p>
        </p:txBody>
      </p:sp>
      <p:sp>
        <p:nvSpPr>
          <p:cNvPr id="6" name="TextBox 5"/>
          <p:cNvSpPr txBox="1"/>
          <p:nvPr/>
        </p:nvSpPr>
        <p:spPr>
          <a:xfrm>
            <a:off x="1091610" y="3893320"/>
            <a:ext cx="10234976" cy="461665"/>
          </a:xfrm>
          <a:prstGeom prst="rect">
            <a:avLst/>
          </a:prstGeom>
          <a:noFill/>
        </p:spPr>
        <p:txBody>
          <a:bodyPr wrap="square" rtlCol="0">
            <a:spAutoFit/>
          </a:bodyPr>
          <a:lstStyle/>
          <a:p>
            <a:pPr algn="ctr"/>
            <a:r>
              <a:rPr lang="en-US" sz="2400" dirty="0"/>
              <a:t>Because configuration varies by environment </a:t>
            </a:r>
            <a:r>
              <a:rPr lang="mr-IN" sz="2400" dirty="0"/>
              <a:t>–</a:t>
            </a:r>
            <a:r>
              <a:rPr lang="en-US" sz="2400" dirty="0"/>
              <a:t> store it in environment variables</a:t>
            </a:r>
            <a:endParaRPr lang="en-US" sz="2400" b="1" dirty="0"/>
          </a:p>
        </p:txBody>
      </p:sp>
    </p:spTree>
    <p:extLst>
      <p:ext uri="{BB962C8B-B14F-4D97-AF65-F5344CB8AC3E}">
        <p14:creationId xmlns:p14="http://schemas.microsoft.com/office/powerpoint/2010/main" val="10000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89868" y="2802662"/>
            <a:ext cx="5313914" cy="830997"/>
          </a:xfrm>
          <a:prstGeom prst="rect">
            <a:avLst/>
          </a:prstGeom>
          <a:noFill/>
        </p:spPr>
        <p:txBody>
          <a:bodyPr wrap="square" rtlCol="0">
            <a:spAutoFit/>
          </a:bodyPr>
          <a:lstStyle/>
          <a:p>
            <a:r>
              <a:rPr lang="en-US" sz="4800"/>
              <a:t>Build, Release, Run</a:t>
            </a:r>
            <a:endParaRPr lang="en-US" sz="4800" dirty="0"/>
          </a:p>
        </p:txBody>
      </p:sp>
    </p:spTree>
    <p:extLst>
      <p:ext uri="{BB962C8B-B14F-4D97-AF65-F5344CB8AC3E}">
        <p14:creationId xmlns:p14="http://schemas.microsoft.com/office/powerpoint/2010/main" val="16819808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04517" y="610338"/>
            <a:ext cx="7009161" cy="861774"/>
          </a:xfrm>
          <a:prstGeom prst="rect">
            <a:avLst/>
          </a:prstGeom>
          <a:noFill/>
        </p:spPr>
        <p:txBody>
          <a:bodyPr wrap="square" rtlCol="0">
            <a:spAutoFit/>
          </a:bodyPr>
          <a:lstStyle/>
          <a:p>
            <a:r>
              <a:rPr lang="en-US" sz="3200" b="1"/>
              <a:t>“Strictly separate build and run stages”</a:t>
            </a:r>
            <a:endParaRPr lang="en-US" sz="3200" b="1" dirty="0"/>
          </a:p>
          <a:p>
            <a:endParaRPr lang="en-US" dirty="0"/>
          </a:p>
        </p:txBody>
      </p:sp>
      <p:sp>
        <p:nvSpPr>
          <p:cNvPr id="3" name="TextBox 2"/>
          <p:cNvSpPr txBox="1"/>
          <p:nvPr/>
        </p:nvSpPr>
        <p:spPr>
          <a:xfrm>
            <a:off x="1547608" y="1354886"/>
            <a:ext cx="10234976" cy="830997"/>
          </a:xfrm>
          <a:prstGeom prst="rect">
            <a:avLst/>
          </a:prstGeom>
          <a:noFill/>
        </p:spPr>
        <p:txBody>
          <a:bodyPr wrap="square" rtlCol="0">
            <a:spAutoFit/>
          </a:bodyPr>
          <a:lstStyle/>
          <a:p>
            <a:pPr algn="ctr"/>
            <a:r>
              <a:rPr lang="en-US" sz="2400" dirty="0"/>
              <a:t>The build stage converts the repo into an executable unit: a </a:t>
            </a:r>
            <a:r>
              <a:rPr lang="en-US" sz="2400" i="1" dirty="0"/>
              <a:t>build</a:t>
            </a:r>
          </a:p>
          <a:p>
            <a:pPr algn="ctr"/>
            <a:r>
              <a:rPr lang="en-US" sz="2400" dirty="0"/>
              <a:t>It uses a commit to the repo and fetches dependencies to create an asset</a:t>
            </a:r>
          </a:p>
        </p:txBody>
      </p:sp>
      <p:sp>
        <p:nvSpPr>
          <p:cNvPr id="4" name="TextBox 3"/>
          <p:cNvSpPr txBox="1"/>
          <p:nvPr/>
        </p:nvSpPr>
        <p:spPr>
          <a:xfrm>
            <a:off x="1179824" y="4825355"/>
            <a:ext cx="10234976" cy="1200329"/>
          </a:xfrm>
          <a:prstGeom prst="rect">
            <a:avLst/>
          </a:prstGeom>
          <a:noFill/>
        </p:spPr>
        <p:txBody>
          <a:bodyPr wrap="square" rtlCol="0">
            <a:spAutoFit/>
          </a:bodyPr>
          <a:lstStyle/>
          <a:p>
            <a:pPr algn="ctr"/>
            <a:r>
              <a:rPr lang="en-US" sz="2400" dirty="0"/>
              <a:t>All these stages should be separate.</a:t>
            </a:r>
          </a:p>
          <a:p>
            <a:pPr algn="ctr"/>
            <a:r>
              <a:rPr lang="en-US" sz="2400" dirty="0"/>
              <a:t>For example, no changes to deployed code, you have to alter the repo and build again </a:t>
            </a:r>
          </a:p>
        </p:txBody>
      </p:sp>
      <p:sp>
        <p:nvSpPr>
          <p:cNvPr id="5" name="TextBox 4"/>
          <p:cNvSpPr txBox="1"/>
          <p:nvPr/>
        </p:nvSpPr>
        <p:spPr>
          <a:xfrm>
            <a:off x="1391284" y="2748662"/>
            <a:ext cx="10234976" cy="461665"/>
          </a:xfrm>
          <a:prstGeom prst="rect">
            <a:avLst/>
          </a:prstGeom>
          <a:noFill/>
        </p:spPr>
        <p:txBody>
          <a:bodyPr wrap="square" rtlCol="0">
            <a:spAutoFit/>
          </a:bodyPr>
          <a:lstStyle/>
          <a:p>
            <a:pPr algn="ctr"/>
            <a:r>
              <a:rPr lang="en-US" sz="2400" dirty="0"/>
              <a:t>A release is a combination of a </a:t>
            </a:r>
            <a:r>
              <a:rPr lang="en-US" sz="2400" i="1" dirty="0"/>
              <a:t>build</a:t>
            </a:r>
            <a:r>
              <a:rPr lang="en-US" sz="2400" dirty="0"/>
              <a:t> and the </a:t>
            </a:r>
            <a:r>
              <a:rPr lang="en-US" sz="2400" i="1" dirty="0" err="1"/>
              <a:t>config</a:t>
            </a:r>
            <a:r>
              <a:rPr lang="en-US" sz="2400" dirty="0"/>
              <a:t> for a given environment </a:t>
            </a:r>
          </a:p>
        </p:txBody>
      </p:sp>
      <p:sp>
        <p:nvSpPr>
          <p:cNvPr id="6" name="TextBox 5"/>
          <p:cNvSpPr txBox="1"/>
          <p:nvPr/>
        </p:nvSpPr>
        <p:spPr>
          <a:xfrm>
            <a:off x="1091609" y="3729237"/>
            <a:ext cx="10234976" cy="461665"/>
          </a:xfrm>
          <a:prstGeom prst="rect">
            <a:avLst/>
          </a:prstGeom>
          <a:noFill/>
        </p:spPr>
        <p:txBody>
          <a:bodyPr wrap="square" rtlCol="0">
            <a:spAutoFit/>
          </a:bodyPr>
          <a:lstStyle/>
          <a:p>
            <a:pPr algn="ctr"/>
            <a:r>
              <a:rPr lang="en-US" sz="2400" dirty="0"/>
              <a:t>The run stage executes the app in a given environment</a:t>
            </a:r>
            <a:endParaRPr lang="en-US" sz="2400" b="1" dirty="0"/>
          </a:p>
        </p:txBody>
      </p:sp>
    </p:spTree>
    <p:extLst>
      <p:ext uri="{BB962C8B-B14F-4D97-AF65-F5344CB8AC3E}">
        <p14:creationId xmlns:p14="http://schemas.microsoft.com/office/powerpoint/2010/main" val="482700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0149" y="3083442"/>
            <a:ext cx="5847907" cy="646331"/>
          </a:xfrm>
          <a:prstGeom prst="rect">
            <a:avLst/>
          </a:prstGeom>
          <a:noFill/>
        </p:spPr>
        <p:txBody>
          <a:bodyPr wrap="square" rtlCol="0">
            <a:spAutoFit/>
          </a:bodyPr>
          <a:lstStyle/>
          <a:p>
            <a:pPr algn="ctr"/>
            <a:r>
              <a:rPr lang="en-GB" sz="3600" dirty="0"/>
              <a:t>Demo</a:t>
            </a:r>
          </a:p>
        </p:txBody>
      </p:sp>
    </p:spTree>
    <p:extLst>
      <p:ext uri="{BB962C8B-B14F-4D97-AF65-F5344CB8AC3E}">
        <p14:creationId xmlns:p14="http://schemas.microsoft.com/office/powerpoint/2010/main" val="19853033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517476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50018" y="1626781"/>
            <a:ext cx="6400800" cy="4401205"/>
          </a:xfrm>
          <a:prstGeom prst="rect">
            <a:avLst/>
          </a:prstGeom>
          <a:noFill/>
        </p:spPr>
        <p:txBody>
          <a:bodyPr wrap="square" rtlCol="0">
            <a:spAutoFit/>
          </a:bodyPr>
          <a:lstStyle/>
          <a:p>
            <a:pPr marL="457200" indent="-457200">
              <a:buFont typeface="+mj-lt"/>
              <a:buAutoNum type="arabicPeriod"/>
            </a:pPr>
            <a:r>
              <a:rPr lang="en-US" sz="2000" dirty="0"/>
              <a:t>One codebase tracked in revision control, many deploys</a:t>
            </a:r>
          </a:p>
          <a:p>
            <a:pPr marL="457200" indent="-457200">
              <a:buFont typeface="+mj-lt"/>
              <a:buAutoNum type="arabicPeriod"/>
            </a:pPr>
            <a:r>
              <a:rPr lang="en-US" sz="2000" dirty="0"/>
              <a:t>Explicitly declare and isolate dependencies</a:t>
            </a:r>
          </a:p>
          <a:p>
            <a:pPr marL="457200" indent="-457200">
              <a:buFont typeface="+mj-lt"/>
              <a:buAutoNum type="arabicPeriod"/>
            </a:pPr>
            <a:r>
              <a:rPr lang="en-US" sz="2000" dirty="0"/>
              <a:t>Store </a:t>
            </a:r>
            <a:r>
              <a:rPr lang="en-US" sz="2000" dirty="0" err="1"/>
              <a:t>config</a:t>
            </a:r>
            <a:r>
              <a:rPr lang="en-US" sz="2000" dirty="0"/>
              <a:t> in the environment</a:t>
            </a:r>
          </a:p>
          <a:p>
            <a:pPr marL="457200" indent="-457200">
              <a:buFont typeface="+mj-lt"/>
              <a:buAutoNum type="arabicPeriod"/>
            </a:pPr>
            <a:r>
              <a:rPr lang="en-US" sz="2000" dirty="0"/>
              <a:t>Treat backing services as attached resources</a:t>
            </a:r>
          </a:p>
          <a:p>
            <a:pPr marL="457200" indent="-457200">
              <a:buFont typeface="+mj-lt"/>
              <a:buAutoNum type="arabicPeriod"/>
            </a:pPr>
            <a:r>
              <a:rPr lang="en-US" sz="2000" dirty="0"/>
              <a:t>Strictly separate build and run stages</a:t>
            </a:r>
          </a:p>
          <a:p>
            <a:pPr marL="457200" indent="-457200">
              <a:buFont typeface="+mj-lt"/>
              <a:buAutoNum type="arabicPeriod"/>
            </a:pPr>
            <a:r>
              <a:rPr lang="en-US" sz="2000" dirty="0"/>
              <a:t>Execute the app as one or more stateless processes</a:t>
            </a:r>
          </a:p>
          <a:p>
            <a:pPr marL="457200" indent="-457200">
              <a:buFont typeface="+mj-lt"/>
              <a:buAutoNum type="arabicPeriod"/>
            </a:pPr>
            <a:r>
              <a:rPr lang="en-US" sz="2000" dirty="0"/>
              <a:t>Export services via port binding</a:t>
            </a:r>
          </a:p>
          <a:p>
            <a:pPr marL="457200" indent="-457200">
              <a:buFont typeface="+mj-lt"/>
              <a:buAutoNum type="arabicPeriod"/>
            </a:pPr>
            <a:r>
              <a:rPr lang="en-US" sz="2000" dirty="0"/>
              <a:t>Scale out via the process model</a:t>
            </a:r>
          </a:p>
          <a:p>
            <a:pPr marL="457200" indent="-457200">
              <a:buFont typeface="+mj-lt"/>
              <a:buAutoNum type="arabicPeriod"/>
            </a:pPr>
            <a:r>
              <a:rPr lang="en-US" sz="2000" dirty="0"/>
              <a:t>Maximize robustness with fast startup and graceful shutdown</a:t>
            </a:r>
          </a:p>
          <a:p>
            <a:pPr marL="457200" indent="-457200">
              <a:buFont typeface="+mj-lt"/>
              <a:buAutoNum type="arabicPeriod"/>
            </a:pPr>
            <a:r>
              <a:rPr lang="en-US" sz="2000" dirty="0"/>
              <a:t>Keep development, staging, and production as similar as possible</a:t>
            </a:r>
          </a:p>
          <a:p>
            <a:pPr marL="457200" indent="-457200">
              <a:buFont typeface="+mj-lt"/>
              <a:buAutoNum type="arabicPeriod"/>
            </a:pPr>
            <a:r>
              <a:rPr lang="en-US" sz="2000" dirty="0"/>
              <a:t>Treat logs as event streams</a:t>
            </a:r>
          </a:p>
          <a:p>
            <a:pPr marL="457200" indent="-457200">
              <a:buFont typeface="+mj-lt"/>
              <a:buAutoNum type="arabicPeriod"/>
            </a:pPr>
            <a:r>
              <a:rPr lang="en-US" sz="2000" dirty="0"/>
              <a:t>Run admin/management tasks as one-off processes</a:t>
            </a:r>
          </a:p>
        </p:txBody>
      </p:sp>
      <p:sp>
        <p:nvSpPr>
          <p:cNvPr id="2" name="Title 1"/>
          <p:cNvSpPr>
            <a:spLocks noGrp="1"/>
          </p:cNvSpPr>
          <p:nvPr>
            <p:ph type="title"/>
          </p:nvPr>
        </p:nvSpPr>
        <p:spPr>
          <a:xfrm>
            <a:off x="3213247" y="276371"/>
            <a:ext cx="6474341" cy="1325563"/>
          </a:xfrm>
        </p:spPr>
        <p:txBody>
          <a:bodyPr/>
          <a:lstStyle/>
          <a:p>
            <a:pPr algn="ctr"/>
            <a:r>
              <a:rPr lang="en-GB" dirty="0"/>
              <a:t>Summary</a:t>
            </a:r>
          </a:p>
        </p:txBody>
      </p:sp>
    </p:spTree>
    <p:extLst>
      <p:ext uri="{BB962C8B-B14F-4D97-AF65-F5344CB8AC3E}">
        <p14:creationId xmlns:p14="http://schemas.microsoft.com/office/powerpoint/2010/main" val="12234340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Q&amp;A</a:t>
            </a:r>
          </a:p>
        </p:txBody>
      </p:sp>
      <p:sp>
        <p:nvSpPr>
          <p:cNvPr id="6" name="Text Placeholder 5"/>
          <p:cNvSpPr>
            <a:spLocks noGrp="1"/>
          </p:cNvSpPr>
          <p:nvPr>
            <p:ph type="body" idx="1"/>
          </p:nvPr>
        </p:nvSpPr>
        <p:spPr/>
        <p:txBody>
          <a:bodyPr/>
          <a:lstStyle/>
          <a:p>
            <a:r>
              <a:rPr lang="en-GB" dirty="0"/>
              <a:t>Please share </a:t>
            </a:r>
            <a:r>
              <a:rPr lang="en-GB"/>
              <a:t>your feedback</a:t>
            </a:r>
            <a:endParaRPr lang="en-GB" dirty="0"/>
          </a:p>
        </p:txBody>
      </p:sp>
    </p:spTree>
    <p:extLst>
      <p:ext uri="{BB962C8B-B14F-4D97-AF65-F5344CB8AC3E}">
        <p14:creationId xmlns:p14="http://schemas.microsoft.com/office/powerpoint/2010/main" val="2388119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Housekeeping</a:t>
            </a:r>
          </a:p>
        </p:txBody>
      </p:sp>
      <p:sp>
        <p:nvSpPr>
          <p:cNvPr id="3" name="Content Placeholder 2"/>
          <p:cNvSpPr>
            <a:spLocks noGrp="1"/>
          </p:cNvSpPr>
          <p:nvPr>
            <p:ph idx="1"/>
          </p:nvPr>
        </p:nvSpPr>
        <p:spPr>
          <a:xfrm>
            <a:off x="1034143" y="2233840"/>
            <a:ext cx="7915893" cy="3072946"/>
          </a:xfrm>
        </p:spPr>
        <p:txBody>
          <a:bodyPr>
            <a:normAutofit/>
          </a:bodyPr>
          <a:lstStyle/>
          <a:p>
            <a:r>
              <a:rPr lang="en-GB" dirty="0"/>
              <a:t>Raise your hand if you can’t read the codes of the slides</a:t>
            </a:r>
          </a:p>
          <a:p>
            <a:r>
              <a:rPr lang="en-GB" dirty="0"/>
              <a:t>For simplicity, you can download the slides from </a:t>
            </a:r>
          </a:p>
          <a:p>
            <a:pPr lvl="1"/>
            <a:r>
              <a:rPr lang="en-GB" dirty="0">
                <a:hlinkClick r:id="rId3"/>
              </a:rPr>
              <a:t>https://github.com/iancooper/Presentations</a:t>
            </a:r>
            <a:endParaRPr lang="en-GB" dirty="0"/>
          </a:p>
          <a:p>
            <a:r>
              <a:rPr lang="en-GB" dirty="0"/>
              <a:t>And you can download the code from </a:t>
            </a:r>
          </a:p>
          <a:p>
            <a:pPr lvl="1"/>
            <a:r>
              <a:rPr lang="en-GB" dirty="0">
                <a:hlinkClick r:id="rId4"/>
              </a:rPr>
              <a:t>https://github.com/Arc-Lightning/FutureStack</a:t>
            </a:r>
            <a:endParaRPr lang="en-GB" dirty="0"/>
          </a:p>
          <a:p>
            <a:r>
              <a:rPr lang="en-GB" dirty="0"/>
              <a:t>Which should help from the back of the room.</a:t>
            </a:r>
          </a:p>
        </p:txBody>
      </p:sp>
    </p:spTree>
    <p:extLst>
      <p:ext uri="{BB962C8B-B14F-4D97-AF65-F5344CB8AC3E}">
        <p14:creationId xmlns:p14="http://schemas.microsoft.com/office/powerpoint/2010/main" val="1317582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Context</a:t>
            </a:r>
          </a:p>
        </p:txBody>
      </p:sp>
      <p:sp>
        <p:nvSpPr>
          <p:cNvPr id="5" name="Text Placeholder 4"/>
          <p:cNvSpPr>
            <a:spLocks noGrp="1"/>
          </p:cNvSpPr>
          <p:nvPr>
            <p:ph type="body" idx="1"/>
          </p:nvPr>
        </p:nvSpPr>
        <p:spPr/>
        <p:txBody>
          <a:bodyPr/>
          <a:lstStyle/>
          <a:p>
            <a:r>
              <a:rPr lang="en-US" dirty="0"/>
              <a:t>Why should you care?</a:t>
            </a:r>
          </a:p>
        </p:txBody>
      </p:sp>
    </p:spTree>
    <p:extLst>
      <p:ext uri="{BB962C8B-B14F-4D97-AF65-F5344CB8AC3E}">
        <p14:creationId xmlns:p14="http://schemas.microsoft.com/office/powerpoint/2010/main" val="3859923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9420" y="2944092"/>
            <a:ext cx="9144000" cy="690161"/>
          </a:xfrm>
          <a:prstGeom prst="rect">
            <a:avLst/>
          </a:prstGeom>
        </p:spPr>
        <p:txBody>
          <a:bodyPr vert="horz" lIns="91440" tIns="45720" rIns="91440" bIns="45720" rtlCol="0" anchor="b">
            <a:normAutofit/>
          </a:bodyPr>
          <a:lstStyle/>
          <a:p>
            <a:pPr algn="ctr">
              <a:lnSpc>
                <a:spcPct val="90000"/>
              </a:lnSpc>
              <a:spcBef>
                <a:spcPct val="0"/>
              </a:spcBef>
            </a:pPr>
            <a:r>
              <a:rPr lang="en-US" sz="3200" b="1" kern="1200" dirty="0">
                <a:solidFill>
                  <a:schemeClr val="tx1"/>
                </a:solidFill>
                <a:latin typeface="+mj-lt"/>
                <a:ea typeface="+mj-ea"/>
                <a:cs typeface="+mj-cs"/>
              </a:rPr>
              <a:t>12-Factor Apps are one of the pillars of Cloud Native</a:t>
            </a:r>
          </a:p>
        </p:txBody>
      </p:sp>
    </p:spTree>
    <p:extLst>
      <p:ext uri="{BB962C8B-B14F-4D97-AF65-F5344CB8AC3E}">
        <p14:creationId xmlns:p14="http://schemas.microsoft.com/office/powerpoint/2010/main" val="29341917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1656" y="2985655"/>
            <a:ext cx="9144000" cy="641670"/>
          </a:xfrm>
          <a:prstGeom prst="rect">
            <a:avLst/>
          </a:prstGeom>
        </p:spPr>
        <p:txBody>
          <a:bodyPr vert="horz" lIns="91440" tIns="45720" rIns="91440" bIns="45720" rtlCol="0" anchor="b">
            <a:normAutofit/>
          </a:bodyPr>
          <a:lstStyle/>
          <a:p>
            <a:pPr algn="ctr">
              <a:lnSpc>
                <a:spcPct val="90000"/>
              </a:lnSpc>
              <a:spcBef>
                <a:spcPct val="0"/>
              </a:spcBef>
            </a:pPr>
            <a:r>
              <a:rPr lang="en-US" sz="3200" b="1" kern="1200" dirty="0">
                <a:solidFill>
                  <a:schemeClr val="tx1"/>
                </a:solidFill>
                <a:latin typeface="+mj-lt"/>
                <a:ea typeface="+mj-ea"/>
                <a:cs typeface="+mj-cs"/>
              </a:rPr>
              <a:t>What is Cloud Native?</a:t>
            </a:r>
          </a:p>
        </p:txBody>
      </p:sp>
    </p:spTree>
    <p:extLst>
      <p:ext uri="{BB962C8B-B14F-4D97-AF65-F5344CB8AC3E}">
        <p14:creationId xmlns:p14="http://schemas.microsoft.com/office/powerpoint/2010/main" val="4283175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2040" y="3110345"/>
            <a:ext cx="9695452" cy="615095"/>
          </a:xfrm>
          <a:prstGeom prst="rect">
            <a:avLst/>
          </a:prstGeom>
        </p:spPr>
        <p:txBody>
          <a:bodyPr vert="horz" lIns="91440" tIns="45720" rIns="91440" bIns="45720" rtlCol="0" anchor="b">
            <a:normAutofit/>
          </a:bodyPr>
          <a:lstStyle/>
          <a:p>
            <a:pPr algn="ctr">
              <a:lnSpc>
                <a:spcPct val="90000"/>
              </a:lnSpc>
              <a:spcBef>
                <a:spcPct val="0"/>
              </a:spcBef>
            </a:pPr>
            <a:r>
              <a:rPr lang="en-US" sz="3200" b="1" kern="1200" dirty="0">
                <a:solidFill>
                  <a:schemeClr val="tx1"/>
                </a:solidFill>
                <a:latin typeface="+mj-lt"/>
                <a:ea typeface="+mj-ea"/>
                <a:cs typeface="+mj-cs"/>
              </a:rPr>
              <a:t>Perhaps we first need to ask: what do we mean by cloud?</a:t>
            </a:r>
          </a:p>
        </p:txBody>
      </p:sp>
    </p:spTree>
    <p:extLst>
      <p:ext uri="{BB962C8B-B14F-4D97-AF65-F5344CB8AC3E}">
        <p14:creationId xmlns:p14="http://schemas.microsoft.com/office/powerpoint/2010/main" val="4262465848"/>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12473</TotalTime>
  <Words>3708</Words>
  <Application>Microsoft Macintosh PowerPoint</Application>
  <PresentationFormat>Widescreen</PresentationFormat>
  <Paragraphs>337</Paragraphs>
  <Slides>49</Slides>
  <Notes>26</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Calibri</vt:lpstr>
      <vt:lpstr>Calibri Light</vt:lpstr>
      <vt:lpstr>Mangal</vt:lpstr>
      <vt:lpstr>Arial</vt:lpstr>
      <vt:lpstr>Metropolitan</vt:lpstr>
      <vt:lpstr>12-factor apps in .NET</vt:lpstr>
      <vt:lpstr>Who are you?</vt:lpstr>
      <vt:lpstr>PowerPoint Presentation</vt:lpstr>
      <vt:lpstr>Agenda</vt:lpstr>
      <vt:lpstr>Housekeeping</vt:lpstr>
      <vt:lpstr>Context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Cloud Native Maturity Model</vt:lpstr>
      <vt:lpstr>PowerPoint Presentation</vt:lpstr>
      <vt:lpstr>Origins</vt:lpstr>
      <vt:lpstr>The Twelve Factor App</vt:lpstr>
      <vt:lpstr>The 12 Factors</vt:lpstr>
      <vt:lpstr>PowerPoint Presentation</vt:lpstr>
      <vt:lpstr>Design</vt:lpstr>
      <vt:lpstr>PowerPoint Presentation</vt:lpstr>
      <vt:lpstr>PowerPoint Presentation</vt:lpstr>
      <vt:lpstr>PowerPoint Presentation</vt:lpstr>
      <vt:lpstr>PowerPoint Presentation</vt:lpstr>
      <vt:lpstr>PowerPoint Presentation</vt:lpstr>
      <vt:lpstr>PowerPoint Presentation</vt:lpstr>
      <vt:lpstr>Task Queues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Build &amp; Release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Summary</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12-factor apps in .NET</dc:title>
  <dc:creator>Ian Cooper</dc:creator>
  <cp:lastModifiedBy>Ian Cooper</cp:lastModifiedBy>
  <cp:revision>130</cp:revision>
  <dcterms:created xsi:type="dcterms:W3CDTF">2017-01-03T10:16:24Z</dcterms:created>
  <dcterms:modified xsi:type="dcterms:W3CDTF">2017-10-27T17:24:33Z</dcterms:modified>
</cp:coreProperties>
</file>