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4" r:id="rId14"/>
    <p:sldId id="268" r:id="rId15"/>
    <p:sldId id="269" r:id="rId16"/>
    <p:sldId id="270" r:id="rId17"/>
    <p:sldId id="271" r:id="rId18"/>
    <p:sldId id="272" r:id="rId19"/>
    <p:sldId id="273" r:id="rId20"/>
    <p:sldId id="274" r:id="rId21"/>
    <p:sldId id="275" r:id="rId22"/>
    <p:sldId id="286" r:id="rId23"/>
    <p:sldId id="276" r:id="rId24"/>
    <p:sldId id="285" r:id="rId25"/>
    <p:sldId id="277" r:id="rId26"/>
    <p:sldId id="278" r:id="rId27"/>
    <p:sldId id="279" r:id="rId28"/>
    <p:sldId id="280" r:id="rId29"/>
    <p:sldId id="281" r:id="rId30"/>
    <p:sldId id="282"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9" d="100"/>
          <a:sy n="119" d="100"/>
        </p:scale>
        <p:origin x="-120" y="-3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C9AA6-CC89-4E7A-BBC9-8B22914C2563}" type="datetimeFigureOut">
              <a:rPr lang="en-GB" smtClean="0"/>
              <a:t>18/10/2014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D6511-B405-42D7-AF9C-9CA0B1582BCD}" type="slidenum">
              <a:rPr lang="en-GB" smtClean="0"/>
              <a:t>‹#›</a:t>
            </a:fld>
            <a:endParaRPr lang="en-GB"/>
          </a:p>
        </p:txBody>
      </p:sp>
    </p:spTree>
    <p:extLst>
      <p:ext uri="{BB962C8B-B14F-4D97-AF65-F5344CB8AC3E}">
        <p14:creationId xmlns:p14="http://schemas.microsoft.com/office/powerpoint/2010/main" val="876348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8DD61-C050-A448-B56E-01EFF6FE40B5}" type="slidenum">
              <a:rPr lang="en-US" smtClean="0"/>
              <a:pPr/>
              <a:t>3</a:t>
            </a:fld>
            <a:endParaRPr lang="en-US"/>
          </a:p>
        </p:txBody>
      </p:sp>
    </p:spTree>
    <p:extLst>
      <p:ext uri="{BB962C8B-B14F-4D97-AF65-F5344CB8AC3E}">
        <p14:creationId xmlns:p14="http://schemas.microsoft.com/office/powerpoint/2010/main" val="251431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B3C7A36-1C1C-4387-8B6C-E765AAE602AE}" type="datetimeFigureOut">
              <a:rPr lang="en-GB" smtClean="0"/>
              <a:t>18/10/2014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223D99-3F2F-4CC2-9C11-2863EBA7B36C}" type="slidenum">
              <a:rPr lang="en-GB" smtClean="0"/>
              <a:t>‹#›</a:t>
            </a:fld>
            <a:endParaRPr lang="en-GB"/>
          </a:p>
        </p:txBody>
      </p:sp>
    </p:spTree>
    <p:extLst>
      <p:ext uri="{BB962C8B-B14F-4D97-AF65-F5344CB8AC3E}">
        <p14:creationId xmlns:p14="http://schemas.microsoft.com/office/powerpoint/2010/main" val="9624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B3C7A36-1C1C-4387-8B6C-E765AAE602AE}" type="datetimeFigureOut">
              <a:rPr lang="en-GB" smtClean="0"/>
              <a:t>18/10/2014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223D99-3F2F-4CC2-9C11-2863EBA7B36C}" type="slidenum">
              <a:rPr lang="en-GB" smtClean="0"/>
              <a:t>‹#›</a:t>
            </a:fld>
            <a:endParaRPr lang="en-GB"/>
          </a:p>
        </p:txBody>
      </p:sp>
    </p:spTree>
    <p:extLst>
      <p:ext uri="{BB962C8B-B14F-4D97-AF65-F5344CB8AC3E}">
        <p14:creationId xmlns:p14="http://schemas.microsoft.com/office/powerpoint/2010/main" val="37602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B3C7A36-1C1C-4387-8B6C-E765AAE602AE}" type="datetimeFigureOut">
              <a:rPr lang="en-GB" smtClean="0"/>
              <a:t>18/10/2014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223D99-3F2F-4CC2-9C11-2863EBA7B36C}" type="slidenum">
              <a:rPr lang="en-GB" smtClean="0"/>
              <a:t>‹#›</a:t>
            </a:fld>
            <a:endParaRPr lang="en-GB"/>
          </a:p>
        </p:txBody>
      </p:sp>
    </p:spTree>
    <p:extLst>
      <p:ext uri="{BB962C8B-B14F-4D97-AF65-F5344CB8AC3E}">
        <p14:creationId xmlns:p14="http://schemas.microsoft.com/office/powerpoint/2010/main" val="31198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B3C7A36-1C1C-4387-8B6C-E765AAE602AE}" type="datetimeFigureOut">
              <a:rPr lang="en-GB" smtClean="0"/>
              <a:t>18/10/2014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223D99-3F2F-4CC2-9C11-2863EBA7B36C}" type="slidenum">
              <a:rPr lang="en-GB" smtClean="0"/>
              <a:t>‹#›</a:t>
            </a:fld>
            <a:endParaRPr lang="en-GB"/>
          </a:p>
        </p:txBody>
      </p:sp>
    </p:spTree>
    <p:extLst>
      <p:ext uri="{BB962C8B-B14F-4D97-AF65-F5344CB8AC3E}">
        <p14:creationId xmlns:p14="http://schemas.microsoft.com/office/powerpoint/2010/main" val="29956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C7A36-1C1C-4387-8B6C-E765AAE602AE}" type="datetimeFigureOut">
              <a:rPr lang="en-GB" smtClean="0"/>
              <a:t>18/10/2014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223D99-3F2F-4CC2-9C11-2863EBA7B36C}" type="slidenum">
              <a:rPr lang="en-GB" smtClean="0"/>
              <a:t>‹#›</a:t>
            </a:fld>
            <a:endParaRPr lang="en-GB"/>
          </a:p>
        </p:txBody>
      </p:sp>
    </p:spTree>
    <p:extLst>
      <p:ext uri="{BB962C8B-B14F-4D97-AF65-F5344CB8AC3E}">
        <p14:creationId xmlns:p14="http://schemas.microsoft.com/office/powerpoint/2010/main" val="1233352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B3C7A36-1C1C-4387-8B6C-E765AAE602AE}" type="datetimeFigureOut">
              <a:rPr lang="en-GB" smtClean="0"/>
              <a:t>18/10/2014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223D99-3F2F-4CC2-9C11-2863EBA7B36C}" type="slidenum">
              <a:rPr lang="en-GB" smtClean="0"/>
              <a:t>‹#›</a:t>
            </a:fld>
            <a:endParaRPr lang="en-GB"/>
          </a:p>
        </p:txBody>
      </p:sp>
    </p:spTree>
    <p:extLst>
      <p:ext uri="{BB962C8B-B14F-4D97-AF65-F5344CB8AC3E}">
        <p14:creationId xmlns:p14="http://schemas.microsoft.com/office/powerpoint/2010/main" val="1596733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B3C7A36-1C1C-4387-8B6C-E765AAE602AE}" type="datetimeFigureOut">
              <a:rPr lang="en-GB" smtClean="0"/>
              <a:t>18/10/2014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223D99-3F2F-4CC2-9C11-2863EBA7B36C}" type="slidenum">
              <a:rPr lang="en-GB" smtClean="0"/>
              <a:t>‹#›</a:t>
            </a:fld>
            <a:endParaRPr lang="en-GB"/>
          </a:p>
        </p:txBody>
      </p:sp>
    </p:spTree>
    <p:extLst>
      <p:ext uri="{BB962C8B-B14F-4D97-AF65-F5344CB8AC3E}">
        <p14:creationId xmlns:p14="http://schemas.microsoft.com/office/powerpoint/2010/main" val="94031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B3C7A36-1C1C-4387-8B6C-E765AAE602AE}" type="datetimeFigureOut">
              <a:rPr lang="en-GB" smtClean="0"/>
              <a:t>18/10/2014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6223D99-3F2F-4CC2-9C11-2863EBA7B36C}" type="slidenum">
              <a:rPr lang="en-GB" smtClean="0"/>
              <a:t>‹#›</a:t>
            </a:fld>
            <a:endParaRPr lang="en-GB"/>
          </a:p>
        </p:txBody>
      </p:sp>
    </p:spTree>
    <p:extLst>
      <p:ext uri="{BB962C8B-B14F-4D97-AF65-F5344CB8AC3E}">
        <p14:creationId xmlns:p14="http://schemas.microsoft.com/office/powerpoint/2010/main" val="245149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C7A36-1C1C-4387-8B6C-E765AAE602AE}" type="datetimeFigureOut">
              <a:rPr lang="en-GB" smtClean="0"/>
              <a:t>18/10/2014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6223D99-3F2F-4CC2-9C11-2863EBA7B36C}" type="slidenum">
              <a:rPr lang="en-GB" smtClean="0"/>
              <a:t>‹#›</a:t>
            </a:fld>
            <a:endParaRPr lang="en-GB"/>
          </a:p>
        </p:txBody>
      </p:sp>
    </p:spTree>
    <p:extLst>
      <p:ext uri="{BB962C8B-B14F-4D97-AF65-F5344CB8AC3E}">
        <p14:creationId xmlns:p14="http://schemas.microsoft.com/office/powerpoint/2010/main" val="379612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C7A36-1C1C-4387-8B6C-E765AAE602AE}" type="datetimeFigureOut">
              <a:rPr lang="en-GB" smtClean="0"/>
              <a:t>18/10/2014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223D99-3F2F-4CC2-9C11-2863EBA7B36C}" type="slidenum">
              <a:rPr lang="en-GB" smtClean="0"/>
              <a:t>‹#›</a:t>
            </a:fld>
            <a:endParaRPr lang="en-GB"/>
          </a:p>
        </p:txBody>
      </p:sp>
    </p:spTree>
    <p:extLst>
      <p:ext uri="{BB962C8B-B14F-4D97-AF65-F5344CB8AC3E}">
        <p14:creationId xmlns:p14="http://schemas.microsoft.com/office/powerpoint/2010/main" val="294339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C7A36-1C1C-4387-8B6C-E765AAE602AE}" type="datetimeFigureOut">
              <a:rPr lang="en-GB" smtClean="0"/>
              <a:t>18/10/2014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223D99-3F2F-4CC2-9C11-2863EBA7B36C}" type="slidenum">
              <a:rPr lang="en-GB" smtClean="0"/>
              <a:t>‹#›</a:t>
            </a:fld>
            <a:endParaRPr lang="en-GB"/>
          </a:p>
        </p:txBody>
      </p:sp>
    </p:spTree>
    <p:extLst>
      <p:ext uri="{BB962C8B-B14F-4D97-AF65-F5344CB8AC3E}">
        <p14:creationId xmlns:p14="http://schemas.microsoft.com/office/powerpoint/2010/main" val="15820086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C7A36-1C1C-4387-8B6C-E765AAE602AE}" type="datetimeFigureOut">
              <a:rPr lang="en-GB" smtClean="0"/>
              <a:t>18/10/2014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23D99-3F2F-4CC2-9C11-2863EBA7B36C}" type="slidenum">
              <a:rPr lang="en-GB" smtClean="0"/>
              <a:t>‹#›</a:t>
            </a:fld>
            <a:endParaRPr lang="en-GB"/>
          </a:p>
        </p:txBody>
      </p:sp>
    </p:spTree>
    <p:extLst>
      <p:ext uri="{BB962C8B-B14F-4D97-AF65-F5344CB8AC3E}">
        <p14:creationId xmlns:p14="http://schemas.microsoft.com/office/powerpoint/2010/main" val="38740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Not just layers!</a:t>
            </a:r>
            <a:endParaRPr lang="en-GB" dirty="0"/>
          </a:p>
        </p:txBody>
      </p:sp>
      <p:sp>
        <p:nvSpPr>
          <p:cNvPr id="3" name="Subtitle 2"/>
          <p:cNvSpPr>
            <a:spLocks noGrp="1"/>
          </p:cNvSpPr>
          <p:nvPr>
            <p:ph type="subTitle" idx="1"/>
          </p:nvPr>
        </p:nvSpPr>
        <p:spPr/>
        <p:txBody>
          <a:bodyPr/>
          <a:lstStyle/>
          <a:p>
            <a:r>
              <a:rPr lang="en-GB" dirty="0" smtClean="0"/>
              <a:t>Data Flow Architectures</a:t>
            </a:r>
            <a:endParaRPr lang="en-GB" dirty="0"/>
          </a:p>
        </p:txBody>
      </p:sp>
    </p:spTree>
    <p:extLst>
      <p:ext uri="{BB962C8B-B14F-4D97-AF65-F5344CB8AC3E}">
        <p14:creationId xmlns:p14="http://schemas.microsoft.com/office/powerpoint/2010/main" val="1421092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Candidate model problems</a:t>
            </a:r>
            <a:endParaRPr lang="en-GB" dirty="0"/>
          </a:p>
        </p:txBody>
      </p:sp>
      <p:sp>
        <p:nvSpPr>
          <p:cNvPr id="6" name="Text Placeholder 5"/>
          <p:cNvSpPr>
            <a:spLocks noGrp="1"/>
          </p:cNvSpPr>
          <p:nvPr>
            <p:ph type="body" idx="1"/>
          </p:nvPr>
        </p:nvSpPr>
        <p:spPr/>
        <p:txBody>
          <a:bodyPr/>
          <a:lstStyle/>
          <a:p>
            <a:r>
              <a:rPr lang="en-GB" dirty="0" smtClean="0"/>
              <a:t>How do we decide on the properties of a software architecture</a:t>
            </a:r>
            <a:endParaRPr lang="en-GB" dirty="0"/>
          </a:p>
        </p:txBody>
      </p:sp>
    </p:spTree>
    <p:extLst>
      <p:ext uri="{BB962C8B-B14F-4D97-AF65-F5344CB8AC3E}">
        <p14:creationId xmlns:p14="http://schemas.microsoft.com/office/powerpoint/2010/main" val="34960160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991544" y="404664"/>
            <a:ext cx="4040188" cy="639762"/>
          </a:xfrm>
        </p:spPr>
        <p:txBody>
          <a:bodyPr/>
          <a:lstStyle/>
          <a:p>
            <a:r>
              <a:rPr lang="en-US" dirty="0" smtClean="0"/>
              <a:t>Candidate Models</a:t>
            </a:r>
            <a:endParaRPr lang="en-US" dirty="0"/>
          </a:p>
        </p:txBody>
      </p:sp>
      <p:sp>
        <p:nvSpPr>
          <p:cNvPr id="9" name="Content Placeholder 8"/>
          <p:cNvSpPr>
            <a:spLocks noGrp="1"/>
          </p:cNvSpPr>
          <p:nvPr>
            <p:ph sz="half" idx="2"/>
          </p:nvPr>
        </p:nvSpPr>
        <p:spPr>
          <a:xfrm>
            <a:off x="1981200" y="1124745"/>
            <a:ext cx="4040188" cy="5001419"/>
          </a:xfrm>
        </p:spPr>
        <p:txBody>
          <a:bodyPr>
            <a:normAutofit fontScale="85000" lnSpcReduction="20000"/>
          </a:bodyPr>
          <a:lstStyle/>
          <a:p>
            <a:r>
              <a:rPr lang="en-US" dirty="0" smtClean="0"/>
              <a:t>Intended as a set of sample problems to allow comparison of the solution in different architectural styles.</a:t>
            </a:r>
          </a:p>
          <a:p>
            <a:r>
              <a:rPr lang="en-US" dirty="0" smtClean="0"/>
              <a:t>The idea is that as the problems become well-known then discussion of proposed new architectures can dispense with a description of the problem and proceed to discussion of the solution</a:t>
            </a:r>
          </a:p>
          <a:p>
            <a:r>
              <a:rPr lang="en-US" dirty="0" smtClean="0"/>
              <a:t>Because architectural styles are solving well-known problems, with well known properties comparison of the fitness of architectural styles becomes easier.</a:t>
            </a:r>
            <a:endParaRPr lang="en-US" dirty="0"/>
          </a:p>
        </p:txBody>
      </p:sp>
      <p:sp>
        <p:nvSpPr>
          <p:cNvPr id="10" name="Text Placeholder 9"/>
          <p:cNvSpPr>
            <a:spLocks noGrp="1"/>
          </p:cNvSpPr>
          <p:nvPr>
            <p:ph type="body" sz="quarter" idx="3"/>
          </p:nvPr>
        </p:nvSpPr>
        <p:spPr>
          <a:xfrm>
            <a:off x="6096001" y="404664"/>
            <a:ext cx="4041775" cy="639762"/>
          </a:xfrm>
        </p:spPr>
        <p:txBody>
          <a:bodyPr/>
          <a:lstStyle/>
          <a:p>
            <a:r>
              <a:rPr lang="en-US" dirty="0" smtClean="0"/>
              <a:t>The models</a:t>
            </a:r>
            <a:endParaRPr lang="en-US" dirty="0"/>
          </a:p>
        </p:txBody>
      </p:sp>
      <p:sp>
        <p:nvSpPr>
          <p:cNvPr id="11" name="Content Placeholder 10"/>
          <p:cNvSpPr>
            <a:spLocks noGrp="1"/>
          </p:cNvSpPr>
          <p:nvPr>
            <p:ph sz="quarter" idx="4"/>
          </p:nvPr>
        </p:nvSpPr>
        <p:spPr>
          <a:xfrm>
            <a:off x="6169026" y="1124745"/>
            <a:ext cx="4041775" cy="5001419"/>
          </a:xfrm>
        </p:spPr>
        <p:txBody>
          <a:bodyPr>
            <a:normAutofit fontScale="47500" lnSpcReduction="20000"/>
          </a:bodyPr>
          <a:lstStyle/>
          <a:p>
            <a:pPr marL="0" indent="0">
              <a:buNone/>
            </a:pPr>
            <a:r>
              <a:rPr lang="en-US" b="1" dirty="0" smtClean="0"/>
              <a:t>Keyword </a:t>
            </a:r>
            <a:r>
              <a:rPr lang="en-US" b="1" dirty="0"/>
              <a:t>in Context (KWIC)</a:t>
            </a:r>
            <a:r>
              <a:rPr lang="en-US" dirty="0"/>
              <a:t>: Given a set of lines, </a:t>
            </a:r>
            <a:r>
              <a:rPr lang="en-US" dirty="0" smtClean="0"/>
              <a:t>create an </a:t>
            </a:r>
            <a:r>
              <a:rPr lang="en-US" dirty="0"/>
              <a:t>alphabetized list of the rotations of those lines.</a:t>
            </a:r>
          </a:p>
          <a:p>
            <a:pPr marL="0" indent="0">
              <a:buNone/>
            </a:pPr>
            <a:r>
              <a:rPr lang="en-US" b="1" dirty="0" smtClean="0"/>
              <a:t>Sea </a:t>
            </a:r>
            <a:r>
              <a:rPr lang="en-US" b="1" dirty="0"/>
              <a:t>Buoy</a:t>
            </a:r>
            <a:r>
              <a:rPr lang="en-US" dirty="0"/>
              <a:t>: Collect and transmit weather data both </a:t>
            </a:r>
            <a:r>
              <a:rPr lang="en-US" dirty="0" smtClean="0"/>
              <a:t>automatically and </a:t>
            </a:r>
            <a:r>
              <a:rPr lang="en-US" dirty="0"/>
              <a:t>on demand; allow preemption for </a:t>
            </a:r>
            <a:r>
              <a:rPr lang="en-US" dirty="0" smtClean="0"/>
              <a:t>emergency services</a:t>
            </a:r>
            <a:r>
              <a:rPr lang="en-US" dirty="0"/>
              <a:t>.</a:t>
            </a:r>
          </a:p>
          <a:p>
            <a:pPr marL="0" indent="0">
              <a:buNone/>
            </a:pPr>
            <a:r>
              <a:rPr lang="en-US" b="1" dirty="0"/>
              <a:t>C</a:t>
            </a:r>
            <a:r>
              <a:rPr lang="en-US" b="1" dirty="0" smtClean="0"/>
              <a:t>ruise </a:t>
            </a:r>
            <a:r>
              <a:rPr lang="en-US" b="1" dirty="0"/>
              <a:t>Control</a:t>
            </a:r>
            <a:r>
              <a:rPr lang="en-US" dirty="0"/>
              <a:t>: Maintain the speed of a vehicle</a:t>
            </a:r>
            <a:r>
              <a:rPr lang="en-US" dirty="0" smtClean="0"/>
              <a:t>. </a:t>
            </a:r>
          </a:p>
          <a:p>
            <a:pPr marL="0" indent="0">
              <a:buNone/>
            </a:pPr>
            <a:r>
              <a:rPr lang="en-US" b="1" dirty="0" smtClean="0"/>
              <a:t>Conference </a:t>
            </a:r>
            <a:r>
              <a:rPr lang="en-US" b="1" dirty="0"/>
              <a:t>Refereeing</a:t>
            </a:r>
            <a:r>
              <a:rPr lang="en-US" dirty="0"/>
              <a:t>: Solicit, referee, and </a:t>
            </a:r>
            <a:r>
              <a:rPr lang="en-US" dirty="0" smtClean="0"/>
              <a:t>select papers </a:t>
            </a:r>
            <a:r>
              <a:rPr lang="en-US" dirty="0"/>
              <a:t>for a conference.</a:t>
            </a:r>
          </a:p>
          <a:p>
            <a:pPr marL="0" indent="0">
              <a:buNone/>
            </a:pPr>
            <a:r>
              <a:rPr lang="en-US" b="1" dirty="0" smtClean="0"/>
              <a:t>Mailing </a:t>
            </a:r>
            <a:r>
              <a:rPr lang="en-US" b="1" dirty="0"/>
              <a:t>List Handler</a:t>
            </a:r>
            <a:r>
              <a:rPr lang="en-US" dirty="0"/>
              <a:t>: Merge address information </a:t>
            </a:r>
            <a:r>
              <a:rPr lang="en-US" dirty="0" smtClean="0"/>
              <a:t>from multiple </a:t>
            </a:r>
            <a:r>
              <a:rPr lang="en-US" dirty="0"/>
              <a:t>sources, eliminating duplicates and </a:t>
            </a:r>
            <a:r>
              <a:rPr lang="en-US" dirty="0" smtClean="0"/>
              <a:t>observing reader </a:t>
            </a:r>
            <a:r>
              <a:rPr lang="en-US" dirty="0"/>
              <a:t>preferences.</a:t>
            </a:r>
          </a:p>
          <a:p>
            <a:pPr marL="0" indent="0">
              <a:buNone/>
            </a:pPr>
            <a:r>
              <a:rPr lang="en-US" b="1" dirty="0" smtClean="0"/>
              <a:t>Printer </a:t>
            </a:r>
            <a:r>
              <a:rPr lang="en-US" b="1" dirty="0"/>
              <a:t>Spooler</a:t>
            </a:r>
            <a:r>
              <a:rPr lang="en-US" dirty="0"/>
              <a:t>: Manage print jobs within a </a:t>
            </a:r>
            <a:r>
              <a:rPr lang="en-US" dirty="0" smtClean="0"/>
              <a:t>printer network</a:t>
            </a:r>
            <a:r>
              <a:rPr lang="en-US" dirty="0"/>
              <a:t>.</a:t>
            </a:r>
          </a:p>
          <a:p>
            <a:pPr marL="0" indent="0">
              <a:buNone/>
            </a:pPr>
            <a:r>
              <a:rPr lang="en-US" b="1" dirty="0" smtClean="0"/>
              <a:t>Library</a:t>
            </a:r>
            <a:r>
              <a:rPr lang="en-US" dirty="0" smtClean="0"/>
              <a:t>: </a:t>
            </a:r>
            <a:r>
              <a:rPr lang="en-US" dirty="0"/>
              <a:t>Automate traditional library tasks, such </a:t>
            </a:r>
            <a:r>
              <a:rPr lang="en-US" dirty="0" smtClean="0"/>
              <a:t>as check</a:t>
            </a:r>
            <a:r>
              <a:rPr lang="en-US" dirty="0"/>
              <a:t>-in and check-out of books.</a:t>
            </a:r>
          </a:p>
          <a:p>
            <a:pPr marL="0" indent="0">
              <a:buNone/>
            </a:pPr>
            <a:r>
              <a:rPr lang="en-US" b="1" dirty="0" smtClean="0"/>
              <a:t>Automated </a:t>
            </a:r>
            <a:r>
              <a:rPr lang="en-US" b="1" dirty="0"/>
              <a:t>Teller Machine (ATM)</a:t>
            </a:r>
            <a:r>
              <a:rPr lang="en-US" dirty="0"/>
              <a:t>: Provide the </a:t>
            </a:r>
            <a:r>
              <a:rPr lang="en-US" dirty="0" smtClean="0"/>
              <a:t>usual banking </a:t>
            </a:r>
            <a:r>
              <a:rPr lang="en-US" dirty="0"/>
              <a:t>functions with a remotely-located machine.</a:t>
            </a:r>
          </a:p>
          <a:p>
            <a:pPr marL="0" indent="0">
              <a:buNone/>
            </a:pPr>
            <a:r>
              <a:rPr lang="en-US" b="1" dirty="0" smtClean="0"/>
              <a:t>Calendar </a:t>
            </a:r>
            <a:r>
              <a:rPr lang="en-US" b="1" dirty="0"/>
              <a:t>Scheduler</a:t>
            </a:r>
            <a:r>
              <a:rPr lang="en-US" dirty="0"/>
              <a:t>: Organize a meeting schedule.</a:t>
            </a:r>
          </a:p>
          <a:p>
            <a:pPr marL="0" indent="0">
              <a:buNone/>
            </a:pPr>
            <a:r>
              <a:rPr lang="en-US" b="1" dirty="0" smtClean="0"/>
              <a:t>Compiler</a:t>
            </a:r>
            <a:r>
              <a:rPr lang="en-US" dirty="0"/>
              <a:t>: Translate source code for a </a:t>
            </a:r>
            <a:r>
              <a:rPr lang="en-US" dirty="0" smtClean="0"/>
              <a:t>programming language </a:t>
            </a:r>
            <a:r>
              <a:rPr lang="en-US" dirty="0"/>
              <a:t>to executable </a:t>
            </a:r>
            <a:r>
              <a:rPr lang="en-US" dirty="0" smtClean="0"/>
              <a:t>form.</a:t>
            </a:r>
          </a:p>
          <a:p>
            <a:pPr marL="0" indent="0">
              <a:buNone/>
            </a:pPr>
            <a:r>
              <a:rPr lang="en-US" b="1" dirty="0" smtClean="0"/>
              <a:t>Mobile </a:t>
            </a:r>
            <a:r>
              <a:rPr lang="en-US" b="1" dirty="0"/>
              <a:t>Robot</a:t>
            </a:r>
            <a:r>
              <a:rPr lang="en-US" dirty="0"/>
              <a:t>: Design a mobile robot capable of </a:t>
            </a:r>
            <a:r>
              <a:rPr lang="en-US" dirty="0" smtClean="0"/>
              <a:t>executing tasks </a:t>
            </a:r>
            <a:r>
              <a:rPr lang="en-US" dirty="0"/>
              <a:t>while monitoring the environment, e.g.</a:t>
            </a:r>
            <a:r>
              <a:rPr lang="en-US" dirty="0" smtClean="0"/>
              <a:t>, avoiding </a:t>
            </a:r>
            <a:r>
              <a:rPr lang="en-US" dirty="0"/>
              <a:t>obstacles.</a:t>
            </a:r>
          </a:p>
        </p:txBody>
      </p:sp>
    </p:spTree>
    <p:extLst>
      <p:ext uri="{BB962C8B-B14F-4D97-AF65-F5344CB8AC3E}">
        <p14:creationId xmlns:p14="http://schemas.microsoft.com/office/powerpoint/2010/main" val="25685844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KWIC</a:t>
            </a:r>
            <a:endParaRPr lang="en-US" dirty="0"/>
          </a:p>
        </p:txBody>
      </p:sp>
      <p:sp>
        <p:nvSpPr>
          <p:cNvPr id="11" name="Content Placeholder 10"/>
          <p:cNvSpPr>
            <a:spLocks noGrp="1"/>
          </p:cNvSpPr>
          <p:nvPr>
            <p:ph sz="half" idx="1"/>
          </p:nvPr>
        </p:nvSpPr>
        <p:spPr/>
        <p:txBody>
          <a:bodyPr>
            <a:normAutofit lnSpcReduction="10000"/>
          </a:bodyPr>
          <a:lstStyle/>
          <a:p>
            <a:r>
              <a:rPr lang="en-US" dirty="0" smtClean="0"/>
              <a:t>Keyword in Context originally proposed by </a:t>
            </a:r>
            <a:r>
              <a:rPr lang="en-US" dirty="0" err="1" smtClean="0"/>
              <a:t>Parnas</a:t>
            </a:r>
            <a:r>
              <a:rPr lang="en-US" dirty="0" smtClean="0"/>
              <a:t> to illustrate advantages of different designs [Parnas72]</a:t>
            </a:r>
          </a:p>
          <a:p>
            <a:r>
              <a:rPr lang="en-US" dirty="0" smtClean="0"/>
              <a:t>For a text, a KWIC produces a permuted index</a:t>
            </a:r>
          </a:p>
          <a:p>
            <a:pPr lvl="1"/>
            <a:r>
              <a:rPr lang="en-US" dirty="0" smtClean="0"/>
              <a:t>Every sentence is replicated and permuted in its words i.e. shift from left to right</a:t>
            </a:r>
          </a:p>
          <a:p>
            <a:pPr lvl="1"/>
            <a:r>
              <a:rPr lang="en-US" dirty="0" smtClean="0"/>
              <a:t>Every first word of a permutation is sorted alphabetically and entered into the index</a:t>
            </a:r>
            <a:endParaRPr lang="en-US" dirty="0"/>
          </a:p>
        </p:txBody>
      </p:sp>
      <p:sp>
        <p:nvSpPr>
          <p:cNvPr id="12" name="Content Placeholder 11"/>
          <p:cNvSpPr>
            <a:spLocks noGrp="1"/>
          </p:cNvSpPr>
          <p:nvPr>
            <p:ph sz="half" idx="2"/>
          </p:nvPr>
        </p:nvSpPr>
        <p:spPr/>
        <p:txBody>
          <a:bodyPr>
            <a:normAutofit lnSpcReduction="10000"/>
          </a:bodyPr>
          <a:lstStyle/>
          <a:p>
            <a:r>
              <a:rPr lang="en-US" dirty="0" smtClean="0"/>
              <a:t>The KWIC system accepts an ordered set of lines</a:t>
            </a:r>
          </a:p>
          <a:p>
            <a:r>
              <a:rPr lang="en-US" dirty="0" smtClean="0"/>
              <a:t>Each line is “circularly shifted” by repeatedly removing the first word and appending it to the end of the line</a:t>
            </a:r>
          </a:p>
          <a:p>
            <a:r>
              <a:rPr lang="en-US" dirty="0" smtClean="0"/>
              <a:t>The output of a KWIC system is a listing of all circular shifts of all lines in alphabetical order</a:t>
            </a:r>
          </a:p>
        </p:txBody>
      </p:sp>
    </p:spTree>
    <p:extLst>
      <p:ext uri="{BB962C8B-B14F-4D97-AF65-F5344CB8AC3E}">
        <p14:creationId xmlns:p14="http://schemas.microsoft.com/office/powerpoint/2010/main" val="25555372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477078"/>
            <a:ext cx="10515600" cy="5699885"/>
          </a:xfrm>
        </p:spPr>
        <p:txBody>
          <a:bodyPr/>
          <a:lstStyle/>
          <a:p>
            <a:pPr marL="0" indent="0">
              <a:buNone/>
            </a:pPr>
            <a:r>
              <a:rPr lang="en-GB" b="1" dirty="0" smtClean="0"/>
              <a:t>Brown</a:t>
            </a:r>
            <a:r>
              <a:rPr lang="en-GB" dirty="0" smtClean="0"/>
              <a:t> fox jumped over the lazy dog the quick</a:t>
            </a:r>
          </a:p>
          <a:p>
            <a:pPr marL="0" indent="0">
              <a:buNone/>
            </a:pPr>
            <a:r>
              <a:rPr lang="en-GB" b="1" dirty="0" smtClean="0"/>
              <a:t>Dog</a:t>
            </a:r>
            <a:r>
              <a:rPr lang="en-GB" dirty="0" smtClean="0"/>
              <a:t> the quick brown fox jumped over the lazy</a:t>
            </a:r>
          </a:p>
          <a:p>
            <a:pPr marL="0" indent="0">
              <a:buNone/>
            </a:pPr>
            <a:r>
              <a:rPr lang="en-GB" b="1" dirty="0" smtClean="0"/>
              <a:t>Fox</a:t>
            </a:r>
            <a:r>
              <a:rPr lang="en-GB" dirty="0" smtClean="0"/>
              <a:t> jumped over the lazy dog the quick brown</a:t>
            </a:r>
          </a:p>
          <a:p>
            <a:pPr marL="0" indent="0">
              <a:buNone/>
            </a:pPr>
            <a:r>
              <a:rPr lang="en-GB" b="1" dirty="0" smtClean="0"/>
              <a:t>Jumped</a:t>
            </a:r>
            <a:r>
              <a:rPr lang="en-GB" dirty="0" smtClean="0"/>
              <a:t> over the lazy dog the quick brown fox</a:t>
            </a:r>
          </a:p>
          <a:p>
            <a:pPr marL="0" indent="0">
              <a:buNone/>
            </a:pPr>
            <a:r>
              <a:rPr lang="en-GB" b="1" dirty="0" smtClean="0"/>
              <a:t>Lazy</a:t>
            </a:r>
            <a:r>
              <a:rPr lang="en-GB" dirty="0" smtClean="0"/>
              <a:t> dog the quick brown fox jumped over the</a:t>
            </a:r>
          </a:p>
          <a:p>
            <a:pPr marL="0" indent="0">
              <a:buNone/>
            </a:pPr>
            <a:r>
              <a:rPr lang="en-GB" b="1" dirty="0" smtClean="0"/>
              <a:t>Over</a:t>
            </a:r>
            <a:r>
              <a:rPr lang="en-GB" dirty="0" smtClean="0"/>
              <a:t> the lazy dog the quick brown fox jumped</a:t>
            </a:r>
          </a:p>
          <a:p>
            <a:pPr marL="0" indent="0">
              <a:buNone/>
            </a:pPr>
            <a:r>
              <a:rPr lang="en-GB" b="1" dirty="0" smtClean="0"/>
              <a:t>Quick</a:t>
            </a:r>
            <a:r>
              <a:rPr lang="en-GB" dirty="0" smtClean="0"/>
              <a:t> brown fox jumped over the lazy dog the</a:t>
            </a:r>
          </a:p>
          <a:p>
            <a:pPr marL="0" indent="0">
              <a:buNone/>
            </a:pPr>
            <a:r>
              <a:rPr lang="en-GB" b="1" dirty="0" smtClean="0"/>
              <a:t>The</a:t>
            </a:r>
            <a:r>
              <a:rPr lang="en-GB" dirty="0" smtClean="0"/>
              <a:t> lazy dog the quick brown fox jumped over</a:t>
            </a:r>
          </a:p>
          <a:p>
            <a:pPr marL="0" indent="0">
              <a:buNone/>
            </a:pPr>
            <a:r>
              <a:rPr lang="en-GB" b="1" dirty="0" smtClean="0"/>
              <a:t>The</a:t>
            </a:r>
            <a:r>
              <a:rPr lang="en-GB" dirty="0" smtClean="0"/>
              <a:t> quick brown fox jumped over the lazy dog</a:t>
            </a:r>
          </a:p>
        </p:txBody>
      </p:sp>
    </p:spTree>
    <p:extLst>
      <p:ext uri="{BB962C8B-B14F-4D97-AF65-F5344CB8AC3E}">
        <p14:creationId xmlns:p14="http://schemas.microsoft.com/office/powerpoint/2010/main" val="308043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Dataflow Styles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08786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Pipes and Filters</a:t>
            </a:r>
            <a:endParaRPr lang="en-GB" dirty="0"/>
          </a:p>
        </p:txBody>
      </p:sp>
      <p:sp>
        <p:nvSpPr>
          <p:cNvPr id="7" name="Text Placeholder 6"/>
          <p:cNvSpPr>
            <a:spLocks noGrp="1"/>
          </p:cNvSpPr>
          <p:nvPr>
            <p:ph type="body" idx="1"/>
          </p:nvPr>
        </p:nvSpPr>
        <p:spPr/>
        <p:txBody>
          <a:bodyPr/>
          <a:lstStyle/>
          <a:p>
            <a:r>
              <a:rPr lang="en-GB" dirty="0" smtClean="0"/>
              <a:t>Drivers</a:t>
            </a:r>
            <a:endParaRPr lang="en-GB" dirty="0"/>
          </a:p>
        </p:txBody>
      </p:sp>
      <p:sp>
        <p:nvSpPr>
          <p:cNvPr id="5" name="Content Placeholder 4"/>
          <p:cNvSpPr>
            <a:spLocks noGrp="1"/>
          </p:cNvSpPr>
          <p:nvPr>
            <p:ph sz="half" idx="2"/>
          </p:nvPr>
        </p:nvSpPr>
        <p:spPr/>
        <p:txBody>
          <a:bodyPr>
            <a:normAutofit/>
          </a:bodyPr>
          <a:lstStyle/>
          <a:p>
            <a:pPr marL="0" indent="0">
              <a:buNone/>
            </a:pPr>
            <a:r>
              <a:rPr lang="en-GB" sz="1400" dirty="0"/>
              <a:t>Need to </a:t>
            </a:r>
            <a:r>
              <a:rPr lang="en-GB" sz="1400" i="1" dirty="0"/>
              <a:t>process</a:t>
            </a:r>
            <a:r>
              <a:rPr lang="en-GB" sz="1400" dirty="0"/>
              <a:t> or </a:t>
            </a:r>
            <a:r>
              <a:rPr lang="en-GB" sz="1400" i="1" dirty="0"/>
              <a:t>transform</a:t>
            </a:r>
            <a:r>
              <a:rPr lang="en-GB" sz="1400" dirty="0"/>
              <a:t> a stream of data. </a:t>
            </a:r>
          </a:p>
          <a:p>
            <a:pPr marL="0" indent="0">
              <a:buNone/>
            </a:pPr>
            <a:r>
              <a:rPr lang="en-GB" sz="1400" dirty="0"/>
              <a:t>The task </a:t>
            </a:r>
            <a:r>
              <a:rPr lang="en-GB" sz="1400" i="1" dirty="0"/>
              <a:t>decomposes</a:t>
            </a:r>
            <a:r>
              <a:rPr lang="en-GB" sz="1400" dirty="0"/>
              <a:t> into steps.</a:t>
            </a:r>
          </a:p>
          <a:p>
            <a:pPr marL="0" indent="0">
              <a:buNone/>
            </a:pPr>
            <a:r>
              <a:rPr lang="en-GB" sz="1400" dirty="0" smtClean="0"/>
              <a:t>Non</a:t>
            </a:r>
            <a:r>
              <a:rPr lang="en-GB" sz="1400" dirty="0"/>
              <a:t>-adjacent steps do not share information.</a:t>
            </a:r>
          </a:p>
          <a:p>
            <a:pPr marL="0" indent="0">
              <a:buNone/>
            </a:pPr>
            <a:r>
              <a:rPr lang="en-GB" sz="1400" dirty="0"/>
              <a:t>Explicit processing of steps by users is error prone.</a:t>
            </a:r>
          </a:p>
          <a:p>
            <a:pPr marL="0" indent="0">
              <a:buNone/>
            </a:pPr>
            <a:r>
              <a:rPr lang="en-GB" sz="1400" dirty="0"/>
              <a:t>Steps may need to be run in parallel</a:t>
            </a:r>
            <a:r>
              <a:rPr lang="en-GB" sz="1400" dirty="0" smtClean="0"/>
              <a:t>.</a:t>
            </a:r>
            <a:endParaRPr lang="en-GB" sz="1400" dirty="0" smtClean="0"/>
          </a:p>
          <a:p>
            <a:pPr marL="0" indent="0">
              <a:buNone/>
            </a:pPr>
            <a:r>
              <a:rPr lang="en-GB" sz="1400" dirty="0" smtClean="0"/>
              <a:t>We </a:t>
            </a:r>
            <a:r>
              <a:rPr lang="en-GB" sz="1400" dirty="0"/>
              <a:t>want to be </a:t>
            </a:r>
            <a:r>
              <a:rPr lang="en-GB" sz="1400" i="1" dirty="0"/>
              <a:t>open to extension but closed to modification.</a:t>
            </a:r>
          </a:p>
          <a:p>
            <a:pPr marL="0" indent="0">
              <a:buNone/>
            </a:pPr>
            <a:r>
              <a:rPr lang="en-GB" sz="1400" dirty="0"/>
              <a:t>The small processing steps are easier to </a:t>
            </a:r>
            <a:r>
              <a:rPr lang="en-GB" sz="1400" i="1" dirty="0"/>
              <a:t>re-use</a:t>
            </a:r>
            <a:r>
              <a:rPr lang="en-GB" sz="1400" dirty="0"/>
              <a:t> in new contexts than larger components.</a:t>
            </a:r>
          </a:p>
          <a:p>
            <a:pPr marL="0" indent="0">
              <a:buNone/>
            </a:pPr>
            <a:r>
              <a:rPr lang="en-GB" sz="1400" dirty="0"/>
              <a:t>The small processing steps are easier to test in isolation than within the whole</a:t>
            </a:r>
            <a:r>
              <a:rPr lang="en-GB" sz="1400" dirty="0" smtClean="0"/>
              <a:t>.</a:t>
            </a:r>
            <a:endParaRPr lang="en-GB" sz="1400" dirty="0" smtClean="0"/>
          </a:p>
          <a:p>
            <a:pPr marL="0" indent="0">
              <a:buNone/>
            </a:pPr>
            <a:r>
              <a:rPr lang="en-GB" sz="1400" dirty="0" smtClean="0"/>
              <a:t>We </a:t>
            </a:r>
            <a:r>
              <a:rPr lang="en-GB" sz="1400" dirty="0"/>
              <a:t>want multiple developers to work on the solution. </a:t>
            </a:r>
          </a:p>
          <a:p>
            <a:pPr marL="0" indent="0">
              <a:buNone/>
            </a:pPr>
            <a:endParaRPr lang="en-GB" sz="1400" dirty="0"/>
          </a:p>
        </p:txBody>
      </p:sp>
      <p:sp>
        <p:nvSpPr>
          <p:cNvPr id="8" name="Text Placeholder 7"/>
          <p:cNvSpPr>
            <a:spLocks noGrp="1"/>
          </p:cNvSpPr>
          <p:nvPr>
            <p:ph type="body" sz="quarter" idx="3"/>
          </p:nvPr>
        </p:nvSpPr>
        <p:spPr/>
        <p:txBody>
          <a:bodyPr/>
          <a:lstStyle/>
          <a:p>
            <a:endParaRPr lang="en-GB" dirty="0"/>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69026" y="3806701"/>
            <a:ext cx="4041775" cy="687636"/>
          </a:xfrm>
        </p:spPr>
      </p:pic>
    </p:spTree>
    <p:extLst>
      <p:ext uri="{BB962C8B-B14F-4D97-AF65-F5344CB8AC3E}">
        <p14:creationId xmlns:p14="http://schemas.microsoft.com/office/powerpoint/2010/main" val="37206675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Pipes and Filters</a:t>
            </a:r>
            <a:endParaRPr lang="en-US" dirty="0"/>
          </a:p>
        </p:txBody>
      </p:sp>
      <p:pic>
        <p:nvPicPr>
          <p:cNvPr id="9" name="Content Placeholder 8" descr="Pipes and Filters - FLow.png"/>
          <p:cNvPicPr>
            <a:picLocks noGrp="1" noChangeAspect="1"/>
          </p:cNvPicPr>
          <p:nvPr>
            <p:ph idx="1"/>
          </p:nvPr>
        </p:nvPicPr>
        <p:blipFill>
          <a:blip r:embed="rId2">
            <a:extLst>
              <a:ext uri="{28A0092B-C50C-407E-A947-70E740481C1C}">
                <a14:useLocalDpi xmlns:a14="http://schemas.microsoft.com/office/drawing/2010/main" val="0"/>
              </a:ext>
            </a:extLst>
          </a:blip>
          <a:srcRect t="-182441" b="-182441"/>
          <a:stretch>
            <a:fillRect/>
          </a:stretch>
        </p:blipFill>
        <p:spPr/>
      </p:pic>
      <p:sp>
        <p:nvSpPr>
          <p:cNvPr id="8" name="Text Placeholder 7"/>
          <p:cNvSpPr>
            <a:spLocks noGrp="1"/>
          </p:cNvSpPr>
          <p:nvPr>
            <p:ph type="body" sz="half" idx="2"/>
          </p:nvPr>
        </p:nvSpPr>
        <p:spPr/>
        <p:txBody>
          <a:bodyPr>
            <a:normAutofit fontScale="77500" lnSpcReduction="20000"/>
          </a:bodyPr>
          <a:lstStyle/>
          <a:p>
            <a:r>
              <a:rPr lang="en-US" dirty="0" smtClean="0"/>
              <a:t>Each component has an </a:t>
            </a:r>
            <a:r>
              <a:rPr lang="en-US" i="1" dirty="0" smtClean="0"/>
              <a:t>input</a:t>
            </a:r>
            <a:r>
              <a:rPr lang="en-US" dirty="0" smtClean="0"/>
              <a:t> and </a:t>
            </a:r>
            <a:r>
              <a:rPr lang="en-US" i="1" dirty="0" smtClean="0"/>
              <a:t>output</a:t>
            </a:r>
            <a:r>
              <a:rPr lang="en-US" dirty="0" smtClean="0"/>
              <a:t>. It reads a </a:t>
            </a:r>
            <a:r>
              <a:rPr lang="en-US" i="1" dirty="0" smtClean="0"/>
              <a:t>stream</a:t>
            </a:r>
            <a:r>
              <a:rPr lang="en-US" dirty="0" smtClean="0"/>
              <a:t> of data on the input and writes it on the output.</a:t>
            </a:r>
          </a:p>
          <a:p>
            <a:endParaRPr lang="en-US" dirty="0"/>
          </a:p>
          <a:p>
            <a:r>
              <a:rPr lang="en-US" dirty="0" smtClean="0"/>
              <a:t>It applies a </a:t>
            </a:r>
            <a:r>
              <a:rPr lang="en-US" i="1" dirty="0" smtClean="0"/>
              <a:t>transformation</a:t>
            </a:r>
            <a:r>
              <a:rPr lang="en-US" dirty="0" smtClean="0"/>
              <a:t> to the input stream and writes it to the output stream. It applies the transformation </a:t>
            </a:r>
            <a:r>
              <a:rPr lang="en-US" i="1" dirty="0" smtClean="0"/>
              <a:t>incrementally</a:t>
            </a:r>
            <a:r>
              <a:rPr lang="en-US" dirty="0" smtClean="0"/>
              <a:t>, so that output begins before input is consumed. Hence the components are called f</a:t>
            </a:r>
            <a:r>
              <a:rPr lang="en-US" i="1" dirty="0" smtClean="0"/>
              <a:t>ilters</a:t>
            </a:r>
            <a:r>
              <a:rPr lang="en-US" dirty="0" smtClean="0"/>
              <a:t>.</a:t>
            </a:r>
          </a:p>
          <a:p>
            <a:endParaRPr lang="en-US" dirty="0"/>
          </a:p>
          <a:p>
            <a:r>
              <a:rPr lang="en-US" dirty="0" smtClean="0"/>
              <a:t>The input is provided by a </a:t>
            </a:r>
            <a:r>
              <a:rPr lang="en-US" i="1" dirty="0" smtClean="0"/>
              <a:t>source</a:t>
            </a:r>
            <a:r>
              <a:rPr lang="en-US" dirty="0" smtClean="0"/>
              <a:t> or </a:t>
            </a:r>
            <a:r>
              <a:rPr lang="en-US" i="1" dirty="0" smtClean="0"/>
              <a:t>pump</a:t>
            </a:r>
            <a:r>
              <a:rPr lang="en-US" dirty="0" smtClean="0"/>
              <a:t> and flows into a </a:t>
            </a:r>
            <a:r>
              <a:rPr lang="en-US" i="1" dirty="0" smtClean="0"/>
              <a:t>sink</a:t>
            </a:r>
            <a:r>
              <a:rPr lang="en-US" dirty="0" smtClean="0"/>
              <a:t>. A file is a common example of both</a:t>
            </a:r>
          </a:p>
          <a:p>
            <a:endParaRPr lang="en-US" dirty="0"/>
          </a:p>
          <a:p>
            <a:r>
              <a:rPr lang="en-US" dirty="0" smtClean="0"/>
              <a:t>The connectors serve as conduits for a stream of data, and thus are called </a:t>
            </a:r>
            <a:r>
              <a:rPr lang="en-US" i="1" dirty="0" smtClean="0"/>
              <a:t>pipes</a:t>
            </a:r>
            <a:r>
              <a:rPr lang="en-US" dirty="0" smtClean="0"/>
              <a:t>.</a:t>
            </a:r>
          </a:p>
          <a:p>
            <a:endParaRPr lang="en-US" dirty="0"/>
          </a:p>
          <a:p>
            <a:r>
              <a:rPr lang="en-US" dirty="0" smtClean="0"/>
              <a:t>In a </a:t>
            </a:r>
            <a:r>
              <a:rPr lang="en-US" i="1" dirty="0" smtClean="0"/>
              <a:t>pipeline</a:t>
            </a:r>
            <a:r>
              <a:rPr lang="en-US" dirty="0" smtClean="0"/>
              <a:t> the topology is restricted to a linear sequence. In a </a:t>
            </a:r>
            <a:r>
              <a:rPr lang="en-US" i="1" dirty="0" smtClean="0"/>
              <a:t>bounded pipe</a:t>
            </a:r>
            <a:r>
              <a:rPr lang="en-US" dirty="0" smtClean="0"/>
              <a:t>, the amount of data in a pipe is restricted. In a </a:t>
            </a:r>
            <a:r>
              <a:rPr lang="en-US" i="1" dirty="0" smtClean="0"/>
              <a:t>typed pipe</a:t>
            </a:r>
            <a:r>
              <a:rPr lang="en-US" dirty="0" smtClean="0"/>
              <a:t> the data passed between two types is a well-defined type.</a:t>
            </a:r>
          </a:p>
          <a:p>
            <a:endParaRPr lang="en-US" dirty="0"/>
          </a:p>
        </p:txBody>
      </p:sp>
    </p:spTree>
    <p:extLst>
      <p:ext uri="{BB962C8B-B14F-4D97-AF65-F5344CB8AC3E}">
        <p14:creationId xmlns:p14="http://schemas.microsoft.com/office/powerpoint/2010/main" val="37052401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Invariants</a:t>
            </a:r>
            <a:endParaRPr lang="en-US" dirty="0"/>
          </a:p>
        </p:txBody>
      </p:sp>
      <p:sp>
        <p:nvSpPr>
          <p:cNvPr id="7" name="Content Placeholder 6"/>
          <p:cNvSpPr>
            <a:spLocks noGrp="1"/>
          </p:cNvSpPr>
          <p:nvPr>
            <p:ph sz="half" idx="2"/>
          </p:nvPr>
        </p:nvSpPr>
        <p:spPr/>
        <p:txBody>
          <a:bodyPr>
            <a:normAutofit/>
          </a:bodyPr>
          <a:lstStyle/>
          <a:p>
            <a:pPr marL="0" indent="0">
              <a:buNone/>
            </a:pPr>
            <a:r>
              <a:rPr lang="en-US" sz="2000" dirty="0"/>
              <a:t>Filters must be independent of each other.</a:t>
            </a:r>
          </a:p>
          <a:p>
            <a:pPr marL="0" indent="0">
              <a:buNone/>
            </a:pPr>
            <a:r>
              <a:rPr lang="en-US" sz="2000" dirty="0"/>
              <a:t>A filters does not know the identity of the upstream or downstream filters from itself.</a:t>
            </a:r>
          </a:p>
          <a:p>
            <a:pPr marL="0" indent="0">
              <a:buNone/>
            </a:pPr>
            <a:r>
              <a:rPr lang="en-US" sz="2000" dirty="0"/>
              <a:t>A specification may guarantee what is on an input pipe, and constrain what goes onto an output pipe, but not identify the filter.</a:t>
            </a:r>
          </a:p>
        </p:txBody>
      </p:sp>
      <p:sp>
        <p:nvSpPr>
          <p:cNvPr id="8" name="Text Placeholder 7"/>
          <p:cNvSpPr>
            <a:spLocks noGrp="1"/>
          </p:cNvSpPr>
          <p:nvPr>
            <p:ph type="body" sz="quarter" idx="3"/>
          </p:nvPr>
        </p:nvSpPr>
        <p:spPr/>
        <p:txBody>
          <a:bodyPr/>
          <a:lstStyle/>
          <a:p>
            <a:r>
              <a:rPr lang="en-US" dirty="0" smtClean="0"/>
              <a:t>Properties</a:t>
            </a:r>
            <a:endParaRPr lang="en-US" dirty="0"/>
          </a:p>
        </p:txBody>
      </p:sp>
      <p:sp>
        <p:nvSpPr>
          <p:cNvPr id="9" name="Content Placeholder 8"/>
          <p:cNvSpPr>
            <a:spLocks noGrp="1"/>
          </p:cNvSpPr>
          <p:nvPr>
            <p:ph sz="quarter" idx="4"/>
          </p:nvPr>
        </p:nvSpPr>
        <p:spPr/>
        <p:txBody>
          <a:bodyPr>
            <a:normAutofit fontScale="92500" lnSpcReduction="20000"/>
          </a:bodyPr>
          <a:lstStyle/>
          <a:p>
            <a:pPr marL="0" indent="0">
              <a:buNone/>
            </a:pPr>
            <a:r>
              <a:rPr lang="en-US" dirty="0" smtClean="0"/>
              <a:t>Allow reasoning about the system as a composition of simple to understand components.</a:t>
            </a:r>
          </a:p>
          <a:p>
            <a:pPr marL="0" indent="0">
              <a:buNone/>
            </a:pPr>
            <a:r>
              <a:rPr lang="en-US" dirty="0" smtClean="0"/>
              <a:t>A filter can be re-used by being composed into new pipelines</a:t>
            </a:r>
          </a:p>
          <a:p>
            <a:pPr marL="0" indent="0">
              <a:buNone/>
            </a:pPr>
            <a:r>
              <a:rPr lang="en-US" dirty="0" smtClean="0"/>
              <a:t>New filters can be easily added, and old filters replaced</a:t>
            </a:r>
          </a:p>
          <a:p>
            <a:pPr marL="0" indent="0">
              <a:buNone/>
            </a:pPr>
            <a:r>
              <a:rPr lang="en-US" dirty="0" smtClean="0"/>
              <a:t>Filters are separate tasks and potentially parallel to each other.</a:t>
            </a:r>
          </a:p>
          <a:p>
            <a:pPr marL="0" indent="0">
              <a:buNone/>
            </a:pPr>
            <a:r>
              <a:rPr lang="en-US" dirty="0" smtClean="0"/>
              <a:t>Rapid prototyping by reusing existing filters</a:t>
            </a:r>
            <a:endParaRPr lang="en-US" dirty="0"/>
          </a:p>
        </p:txBody>
      </p:sp>
      <p:sp>
        <p:nvSpPr>
          <p:cNvPr id="10" name="Title 9"/>
          <p:cNvSpPr>
            <a:spLocks noGrp="1"/>
          </p:cNvSpPr>
          <p:nvPr>
            <p:ph type="title"/>
          </p:nvPr>
        </p:nvSpPr>
        <p:spPr/>
        <p:txBody>
          <a:bodyPr/>
          <a:lstStyle/>
          <a:p>
            <a:endParaRPr lang="en-US"/>
          </a:p>
        </p:txBody>
      </p:sp>
    </p:spTree>
    <p:extLst>
      <p:ext uri="{BB962C8B-B14F-4D97-AF65-F5344CB8AC3E}">
        <p14:creationId xmlns:p14="http://schemas.microsoft.com/office/powerpoint/2010/main" val="12110634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Pull pipeline</a:t>
            </a:r>
            <a:endParaRPr lang="en-US" dirty="0"/>
          </a:p>
        </p:txBody>
      </p:sp>
      <p:pic>
        <p:nvPicPr>
          <p:cNvPr id="10" name="Content Placeholder 9" descr="Pull Pipes and Filters.png"/>
          <p:cNvPicPr>
            <a:picLocks noGrp="1" noChangeAspect="1"/>
          </p:cNvPicPr>
          <p:nvPr>
            <p:ph idx="1"/>
          </p:nvPr>
        </p:nvPicPr>
        <p:blipFill>
          <a:blip r:embed="rId2">
            <a:extLst>
              <a:ext uri="{28A0092B-C50C-407E-A947-70E740481C1C}">
                <a14:useLocalDpi xmlns:a14="http://schemas.microsoft.com/office/drawing/2010/main" val="0"/>
              </a:ext>
            </a:extLst>
          </a:blip>
          <a:srcRect t="-4791" b="-4791"/>
          <a:stretch>
            <a:fillRect/>
          </a:stretch>
        </p:blipFill>
        <p:spPr/>
      </p:pic>
      <p:sp>
        <p:nvSpPr>
          <p:cNvPr id="9" name="Text Placeholder 8"/>
          <p:cNvSpPr>
            <a:spLocks noGrp="1"/>
          </p:cNvSpPr>
          <p:nvPr>
            <p:ph type="body" sz="half" idx="2"/>
          </p:nvPr>
        </p:nvSpPr>
        <p:spPr/>
        <p:txBody>
          <a:bodyPr/>
          <a:lstStyle/>
          <a:p>
            <a:r>
              <a:rPr lang="en-US" dirty="0" smtClean="0"/>
              <a:t>The data sink of each pipeline pulls data from upstream. In other words the end of the line initiates processing by pulling down from the source</a:t>
            </a:r>
          </a:p>
          <a:p>
            <a:endParaRPr lang="en-US" dirty="0"/>
          </a:p>
          <a:p>
            <a:r>
              <a:rPr lang="en-US" dirty="0" smtClean="0"/>
              <a:t>Example: Any LINQ pipeline</a:t>
            </a:r>
          </a:p>
          <a:p>
            <a:endParaRPr lang="en-US" dirty="0"/>
          </a:p>
        </p:txBody>
      </p:sp>
    </p:spTree>
    <p:extLst>
      <p:ext uri="{BB962C8B-B14F-4D97-AF65-F5344CB8AC3E}">
        <p14:creationId xmlns:p14="http://schemas.microsoft.com/office/powerpoint/2010/main" val="400611624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Pipeline</a:t>
            </a:r>
            <a:endParaRPr lang="en-US" dirty="0"/>
          </a:p>
        </p:txBody>
      </p:sp>
      <p:pic>
        <p:nvPicPr>
          <p:cNvPr id="5" name="Content Placeholder 4" descr="Push Pipes and Filters.png"/>
          <p:cNvPicPr>
            <a:picLocks noGrp="1" noChangeAspect="1"/>
          </p:cNvPicPr>
          <p:nvPr>
            <p:ph idx="1"/>
          </p:nvPr>
        </p:nvPicPr>
        <p:blipFill>
          <a:blip r:embed="rId2">
            <a:extLst>
              <a:ext uri="{28A0092B-C50C-407E-A947-70E740481C1C}">
                <a14:useLocalDpi xmlns:a14="http://schemas.microsoft.com/office/drawing/2010/main" val="0"/>
              </a:ext>
            </a:extLst>
          </a:blip>
          <a:srcRect t="-8944" b="-8944"/>
          <a:stretch>
            <a:fillRect/>
          </a:stretch>
        </p:blipFill>
        <p:spPr/>
      </p:pic>
      <p:sp>
        <p:nvSpPr>
          <p:cNvPr id="4" name="Text Placeholder 3"/>
          <p:cNvSpPr>
            <a:spLocks noGrp="1"/>
          </p:cNvSpPr>
          <p:nvPr>
            <p:ph type="body" sz="half" idx="2"/>
          </p:nvPr>
        </p:nvSpPr>
        <p:spPr/>
        <p:txBody>
          <a:bodyPr/>
          <a:lstStyle/>
          <a:p>
            <a:r>
              <a:rPr lang="en-US" dirty="0" smtClean="0"/>
              <a:t>The data source pushes to the next components in the line. In other words the data source initiates processing by pushing to subsequent components</a:t>
            </a:r>
          </a:p>
          <a:p>
            <a:endParaRPr lang="en-US" dirty="0"/>
          </a:p>
          <a:p>
            <a:r>
              <a:rPr lang="en-US" dirty="0" smtClean="0"/>
              <a:t>Example: An RX pipeline </a:t>
            </a:r>
            <a:endParaRPr lang="en-US" dirty="0"/>
          </a:p>
        </p:txBody>
      </p:sp>
    </p:spTree>
    <p:extLst>
      <p:ext uri="{BB962C8B-B14F-4D97-AF65-F5344CB8AC3E}">
        <p14:creationId xmlns:p14="http://schemas.microsoft.com/office/powerpoint/2010/main" val="30905365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a:t>
            </a:r>
            <a:endParaRPr lang="en-US" dirty="0"/>
          </a:p>
        </p:txBody>
      </p:sp>
      <p:sp>
        <p:nvSpPr>
          <p:cNvPr id="3" name="Content Placeholder 2"/>
          <p:cNvSpPr>
            <a:spLocks noGrp="1"/>
          </p:cNvSpPr>
          <p:nvPr>
            <p:ph idx="1"/>
          </p:nvPr>
        </p:nvSpPr>
        <p:spPr/>
        <p:txBody>
          <a:bodyPr>
            <a:normAutofit/>
          </a:bodyPr>
          <a:lstStyle/>
          <a:p>
            <a:r>
              <a:rPr lang="en-GB" dirty="0" smtClean="0"/>
              <a:t>Software Developer for 20 years</a:t>
            </a:r>
          </a:p>
          <a:p>
            <a:pPr lvl="1"/>
            <a:r>
              <a:rPr lang="en-GB" dirty="0" smtClean="0"/>
              <a:t>Worked mainly for ISVs</a:t>
            </a:r>
          </a:p>
          <a:p>
            <a:pPr lvl="2"/>
            <a:r>
              <a:rPr lang="en-GB" dirty="0" smtClean="0"/>
              <a:t>Reuters, SunGard, Misys, Huddle</a:t>
            </a:r>
          </a:p>
          <a:p>
            <a:pPr lvl="1"/>
            <a:r>
              <a:rPr lang="en-GB" dirty="0" smtClean="0"/>
              <a:t>Worked for a couple of MIS departments</a:t>
            </a:r>
          </a:p>
          <a:p>
            <a:pPr lvl="2"/>
            <a:r>
              <a:rPr lang="en-GB" dirty="0" smtClean="0"/>
              <a:t>DTI, Beazley</a:t>
            </a:r>
          </a:p>
          <a:p>
            <a:r>
              <a:rPr lang="en-GB" dirty="0" smtClean="0"/>
              <a:t>Microsoft MVP for C#</a:t>
            </a:r>
          </a:p>
          <a:p>
            <a:pPr lvl="1"/>
            <a:r>
              <a:rPr lang="en-GB" dirty="0" smtClean="0"/>
              <a:t>Interested in OO, SOA, EDA,, Messaging, REST</a:t>
            </a:r>
          </a:p>
          <a:p>
            <a:pPr lvl="1"/>
            <a:r>
              <a:rPr lang="en-GB" dirty="0" smtClean="0"/>
              <a:t>Interested in Agile methodologies and practices</a:t>
            </a:r>
          </a:p>
          <a:p>
            <a:r>
              <a:rPr lang="en-GB" dirty="0" smtClean="0"/>
              <a:t>No smart guys</a:t>
            </a:r>
          </a:p>
          <a:p>
            <a:pPr lvl="1"/>
            <a:r>
              <a:rPr lang="en-GB" dirty="0" smtClean="0"/>
              <a:t>Just the guys in this room</a:t>
            </a:r>
            <a:endParaRPr lang="en-US" dirty="0" smtClean="0"/>
          </a:p>
          <a:p>
            <a:endParaRPr lang="en-US" dirty="0"/>
          </a:p>
        </p:txBody>
      </p:sp>
    </p:spTree>
    <p:extLst>
      <p:ext uri="{BB962C8B-B14F-4D97-AF65-F5344CB8AC3E}">
        <p14:creationId xmlns:p14="http://schemas.microsoft.com/office/powerpoint/2010/main" val="15519425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and Pull Pipeline</a:t>
            </a:r>
            <a:endParaRPr lang="en-US" dirty="0"/>
          </a:p>
        </p:txBody>
      </p:sp>
      <p:pic>
        <p:nvPicPr>
          <p:cNvPr id="5" name="Content Placeholder 4" descr="Push and Pull.png"/>
          <p:cNvPicPr>
            <a:picLocks noGrp="1" noChangeAspect="1"/>
          </p:cNvPicPr>
          <p:nvPr>
            <p:ph idx="1"/>
          </p:nvPr>
        </p:nvPicPr>
        <p:blipFill>
          <a:blip r:embed="rId2">
            <a:extLst>
              <a:ext uri="{28A0092B-C50C-407E-A947-70E740481C1C}">
                <a14:useLocalDpi xmlns:a14="http://schemas.microsoft.com/office/drawing/2010/main" val="0"/>
              </a:ext>
            </a:extLst>
          </a:blip>
          <a:srcRect t="-2924" b="-2924"/>
          <a:stretch>
            <a:fillRect/>
          </a:stretch>
        </p:blipFill>
        <p:spPr/>
      </p:pic>
      <p:sp>
        <p:nvSpPr>
          <p:cNvPr id="4" name="Text Placeholder 3"/>
          <p:cNvSpPr>
            <a:spLocks noGrp="1"/>
          </p:cNvSpPr>
          <p:nvPr>
            <p:ph type="body" sz="half" idx="2"/>
          </p:nvPr>
        </p:nvSpPr>
        <p:spPr/>
        <p:txBody>
          <a:bodyPr/>
          <a:lstStyle/>
          <a:p>
            <a:r>
              <a:rPr lang="en-US" dirty="0" smtClean="0"/>
              <a:t>In this approach we combine both push and pull. We pull from a data source but we push to a data sink</a:t>
            </a:r>
          </a:p>
          <a:p>
            <a:endParaRPr lang="en-US"/>
          </a:p>
          <a:p>
            <a:endParaRPr lang="en-US" dirty="0"/>
          </a:p>
        </p:txBody>
      </p:sp>
    </p:spTree>
    <p:extLst>
      <p:ext uri="{BB962C8B-B14F-4D97-AF65-F5344CB8AC3E}">
        <p14:creationId xmlns:p14="http://schemas.microsoft.com/office/powerpoint/2010/main" val="15849323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sp>
        <p:nvSpPr>
          <p:cNvPr id="3" name="Content Placeholder 2"/>
          <p:cNvSpPr>
            <a:spLocks noGrp="1"/>
          </p:cNvSpPr>
          <p:nvPr>
            <p:ph idx="1"/>
          </p:nvPr>
        </p:nvSpPr>
        <p:spPr/>
        <p:txBody>
          <a:bodyPr>
            <a:normAutofit fontScale="92500" lnSpcReduction="10000"/>
          </a:bodyPr>
          <a:lstStyle/>
          <a:p>
            <a:r>
              <a:rPr lang="en-GB" sz="1400" dirty="0"/>
              <a:t>Divide the system’s task into a sequence of processing stages</a:t>
            </a:r>
          </a:p>
          <a:p>
            <a:pPr lvl="1"/>
            <a:r>
              <a:rPr lang="en-GB" sz="1000" dirty="0"/>
              <a:t>A stage must depend only on the output of its predecessor</a:t>
            </a:r>
          </a:p>
          <a:p>
            <a:r>
              <a:rPr lang="en-GB" sz="1400" dirty="0"/>
              <a:t>Define the data format to be passed along the pipe</a:t>
            </a:r>
          </a:p>
          <a:p>
            <a:pPr lvl="1"/>
            <a:r>
              <a:rPr lang="en-GB" sz="1000" dirty="0"/>
              <a:t>UNIX uses line-structured ASCII text</a:t>
            </a:r>
          </a:p>
          <a:p>
            <a:pPr lvl="1"/>
            <a:r>
              <a:rPr lang="en-GB" sz="1000" dirty="0"/>
              <a:t>Decide what represents ‘end-of-input’ so we know not to process further elements of that stream</a:t>
            </a:r>
          </a:p>
          <a:p>
            <a:pPr lvl="1"/>
            <a:r>
              <a:rPr lang="en-GB" sz="1000" dirty="0"/>
              <a:t>Important not just for sink but for filters that must process all the stream –such as sorting – before passing on to their neighbour</a:t>
            </a:r>
          </a:p>
          <a:p>
            <a:r>
              <a:rPr lang="en-GB" sz="1400" dirty="0"/>
              <a:t>Decide how to implement the pipe</a:t>
            </a:r>
          </a:p>
          <a:p>
            <a:pPr lvl="1"/>
            <a:r>
              <a:rPr lang="en-GB" sz="1000" dirty="0"/>
              <a:t>How does the filter communicate with adjacent filters? The main choice here is between push and pull. Sometimes we talk about </a:t>
            </a:r>
            <a:r>
              <a:rPr lang="en-GB" sz="1000" i="1" dirty="0"/>
              <a:t>active filters</a:t>
            </a:r>
            <a:r>
              <a:rPr lang="en-GB" sz="1000" dirty="0"/>
              <a:t>, which control the process, and </a:t>
            </a:r>
            <a:r>
              <a:rPr lang="en-GB" sz="1000" i="1" dirty="0"/>
              <a:t>passive filters </a:t>
            </a:r>
            <a:r>
              <a:rPr lang="en-GB" sz="1000" dirty="0"/>
              <a:t>which only respond to an active filter.</a:t>
            </a:r>
          </a:p>
          <a:p>
            <a:pPr lvl="1"/>
            <a:r>
              <a:rPr lang="en-GB" sz="1000" dirty="0"/>
              <a:t>Does the filter perform a direct call to the next filter, or does a separate pipe component control the sequencing of filters? The former is easier to implement, but the latter increases the flexibility for recomposing the pipeline as no modifications are required to the filter itself.</a:t>
            </a:r>
          </a:p>
          <a:p>
            <a:r>
              <a:rPr lang="en-GB" sz="1400" dirty="0"/>
              <a:t>Decide how to implement the filters</a:t>
            </a:r>
          </a:p>
          <a:p>
            <a:pPr lvl="1"/>
            <a:r>
              <a:rPr lang="en-GB" sz="1000" dirty="0"/>
              <a:t>A sequence of filters can be in-process or use multiple processes. An in-process component is the easiest to deliver and get under test. Multiple processes are easier to parallelize. </a:t>
            </a:r>
          </a:p>
          <a:p>
            <a:pPr lvl="1"/>
            <a:r>
              <a:rPr lang="en-GB" sz="1000" dirty="0"/>
              <a:t>To parallelize an in-process pipeline requires separate threads for each filter, and concurrent queues for the pipe. </a:t>
            </a:r>
          </a:p>
          <a:p>
            <a:pPr lvl="1"/>
            <a:r>
              <a:rPr lang="en-GB" sz="1000" dirty="0"/>
              <a:t>Multiple processes are inherently parallelized by the OS; they use middleware such as a message queue for the pipes. </a:t>
            </a:r>
          </a:p>
          <a:p>
            <a:pPr lvl="1"/>
            <a:r>
              <a:rPr lang="en-GB" sz="1000" dirty="0"/>
              <a:t>To further parallelize use the competing consumer pattern that allows us introduce multiple instances of a filter, all consuming the same channel, and writing to the same channel. This may be easier with multiple processes as there is no need to deal with threading explicitly, instead relying on the OS to schedule.</a:t>
            </a:r>
          </a:p>
          <a:p>
            <a:r>
              <a:rPr lang="en-GB" sz="1400" dirty="0"/>
              <a:t>Decide on error handling</a:t>
            </a:r>
          </a:p>
          <a:p>
            <a:pPr lvl="1"/>
            <a:r>
              <a:rPr lang="en-GB" sz="1000" dirty="0"/>
              <a:t>A difficult question is how to notify errors from within the pipeline?</a:t>
            </a:r>
          </a:p>
          <a:p>
            <a:pPr lvl="1"/>
            <a:r>
              <a:rPr lang="en-GB" sz="1000" dirty="0"/>
              <a:t>This can be easier in-process – just throw an exception that the pipeline initiator can catch to indicate an issue with the pipeline</a:t>
            </a:r>
          </a:p>
          <a:p>
            <a:pPr lvl="1"/>
            <a:r>
              <a:rPr lang="en-GB" sz="1000" dirty="0"/>
              <a:t>UNIX uses a </a:t>
            </a:r>
            <a:r>
              <a:rPr lang="en-GB" sz="1000" dirty="0" err="1"/>
              <a:t>stderr</a:t>
            </a:r>
            <a:r>
              <a:rPr lang="en-GB" sz="1000" dirty="0"/>
              <a:t> pipe to report errors</a:t>
            </a:r>
          </a:p>
          <a:p>
            <a:pPr lvl="1"/>
            <a:endParaRPr lang="en-GB" sz="1000" dirty="0"/>
          </a:p>
          <a:p>
            <a:pPr marL="0" indent="0">
              <a:buNone/>
            </a:pPr>
            <a:endParaRPr lang="en-GB" sz="1400" dirty="0"/>
          </a:p>
        </p:txBody>
      </p:sp>
      <p:sp>
        <p:nvSpPr>
          <p:cNvPr id="4" name="Text Placeholder 3"/>
          <p:cNvSpPr>
            <a:spLocks noGrp="1"/>
          </p:cNvSpPr>
          <p:nvPr>
            <p:ph type="body" sz="half" idx="2"/>
          </p:nvPr>
        </p:nvSpPr>
        <p:spPr/>
        <p:txBody>
          <a:bodyPr/>
          <a:lstStyle/>
          <a:p>
            <a:r>
              <a:rPr lang="en-GB" dirty="0" smtClean="0"/>
              <a:t>Pipes and Filters may be implemented both in-process, using an in-memory pipeline, or as a distributed system using a message channel between independent processes that act as the filters.</a:t>
            </a:r>
          </a:p>
          <a:p>
            <a:endParaRPr lang="en-GB" dirty="0"/>
          </a:p>
          <a:p>
            <a:r>
              <a:rPr lang="en-GB" dirty="0" smtClean="0"/>
              <a:t>Benefits from parallelization can be harder to realise than at first-glance. For example a sort filter has to read all the input, up to the end of stream marker, before it can sort.</a:t>
            </a:r>
          </a:p>
          <a:p>
            <a:endParaRPr lang="en-GB" dirty="0"/>
          </a:p>
          <a:p>
            <a:endParaRPr lang="en-GB" dirty="0" smtClean="0"/>
          </a:p>
          <a:p>
            <a:endParaRPr lang="en-GB" dirty="0"/>
          </a:p>
          <a:p>
            <a:endParaRPr lang="en-GB" dirty="0"/>
          </a:p>
        </p:txBody>
      </p:sp>
    </p:spTree>
    <p:extLst>
      <p:ext uri="{BB962C8B-B14F-4D97-AF65-F5344CB8AC3E}">
        <p14:creationId xmlns:p14="http://schemas.microsoft.com/office/powerpoint/2010/main" val="23325518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Parallel Execution</a:t>
            </a:r>
            <a:endParaRPr lang="en-GB"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4164" y="2287427"/>
            <a:ext cx="3590247" cy="2273620"/>
          </a:xfrm>
        </p:spPr>
      </p:pic>
      <p:sp>
        <p:nvSpPr>
          <p:cNvPr id="7" name="Text Placeholder 6"/>
          <p:cNvSpPr>
            <a:spLocks noGrp="1"/>
          </p:cNvSpPr>
          <p:nvPr>
            <p:ph type="body" sz="half" idx="2"/>
          </p:nvPr>
        </p:nvSpPr>
        <p:spPr/>
        <p:txBody>
          <a:bodyPr>
            <a:normAutofit fontScale="77500" lnSpcReduction="20000"/>
          </a:bodyPr>
          <a:lstStyle/>
          <a:p>
            <a:r>
              <a:rPr lang="en-GB" dirty="0" smtClean="0"/>
              <a:t>A pipes and filters architecture is inherently concurrent: it is divided into parts that could execute at the same time.</a:t>
            </a:r>
          </a:p>
          <a:p>
            <a:r>
              <a:rPr lang="en-GB" dirty="0" smtClean="0"/>
              <a:t>To run a pipes and filter architecture in parallel requires that we use threads, or separate processes.</a:t>
            </a:r>
          </a:p>
          <a:p>
            <a:r>
              <a:rPr lang="en-GB" dirty="0" smtClean="0"/>
              <a:t>In either case we execute the filter steps in parallel with each other. </a:t>
            </a:r>
          </a:p>
          <a:p>
            <a:r>
              <a:rPr lang="en-GB" dirty="0" smtClean="0"/>
              <a:t>We use a buffer for the pipe, such as a queue, because filter steps may complete and put work onto their output pipe, or read work from their input pipe at different rates. If we did not use a buffer, then we would lose output that could not be consumed yet. We also need to account for a consumer becoming ready to when the producer has not yet created fresh output, so we must be able to block until we are signalled that the buffer contains data</a:t>
            </a:r>
          </a:p>
          <a:p>
            <a:r>
              <a:rPr lang="en-GB" dirty="0" smtClean="0"/>
              <a:t>A message queue, such as MSMQ or </a:t>
            </a:r>
            <a:r>
              <a:rPr lang="en-GB" dirty="0" err="1" smtClean="0"/>
              <a:t>RabbitMQ</a:t>
            </a:r>
            <a:r>
              <a:rPr lang="en-GB" dirty="0" smtClean="0"/>
              <a:t> can act as a buffer, with each process reading from and writing to a queue.</a:t>
            </a:r>
          </a:p>
          <a:p>
            <a:r>
              <a:rPr lang="en-GB" dirty="0" smtClean="0"/>
              <a:t>We can also use a thread-safe in-process queue such as a </a:t>
            </a:r>
            <a:r>
              <a:rPr lang="en-GB" dirty="0" err="1" smtClean="0"/>
              <a:t>BlockingCollection</a:t>
            </a:r>
            <a:r>
              <a:rPr lang="en-GB" dirty="0" smtClean="0"/>
              <a:t> to allow us to run filters on their own threads and buffer the pipes between them.</a:t>
            </a:r>
          </a:p>
          <a:p>
            <a:r>
              <a:rPr lang="en-GB" dirty="0" smtClean="0"/>
              <a:t>The need to wait on the buffer if it is empty is often referred to as the Producer Consumer problem.</a:t>
            </a:r>
          </a:p>
          <a:p>
            <a:endParaRPr lang="en-GB" dirty="0"/>
          </a:p>
        </p:txBody>
      </p:sp>
    </p:spTree>
    <p:extLst>
      <p:ext uri="{BB962C8B-B14F-4D97-AF65-F5344CB8AC3E}">
        <p14:creationId xmlns:p14="http://schemas.microsoft.com/office/powerpoint/2010/main" val="2652189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Text Placeholder 7"/>
          <p:cNvSpPr>
            <a:spLocks noGrp="1"/>
          </p:cNvSpPr>
          <p:nvPr>
            <p:ph type="body" idx="1"/>
          </p:nvPr>
        </p:nvSpPr>
        <p:spPr/>
        <p:txBody>
          <a:bodyPr/>
          <a:lstStyle/>
          <a:p>
            <a:r>
              <a:rPr lang="en-US" dirty="0" smtClean="0"/>
              <a:t>Examples</a:t>
            </a:r>
            <a:endParaRPr lang="en-US" dirty="0"/>
          </a:p>
        </p:txBody>
      </p:sp>
      <p:sp>
        <p:nvSpPr>
          <p:cNvPr id="9" name="Content Placeholder 8"/>
          <p:cNvSpPr>
            <a:spLocks noGrp="1"/>
          </p:cNvSpPr>
          <p:nvPr>
            <p:ph sz="half" idx="2"/>
          </p:nvPr>
        </p:nvSpPr>
        <p:spPr/>
        <p:txBody>
          <a:bodyPr/>
          <a:lstStyle/>
          <a:p>
            <a:pPr marL="0" indent="0">
              <a:buNone/>
            </a:pPr>
            <a:r>
              <a:rPr lang="en-US" dirty="0" smtClean="0"/>
              <a:t>Unix commands (</a:t>
            </a:r>
            <a:r>
              <a:rPr lang="en-US" dirty="0" err="1" smtClean="0"/>
              <a:t>stdin</a:t>
            </a:r>
            <a:r>
              <a:rPr lang="en-US" dirty="0" smtClean="0"/>
              <a:t>, </a:t>
            </a:r>
            <a:r>
              <a:rPr lang="en-US" dirty="0" err="1" smtClean="0"/>
              <a:t>stdout</a:t>
            </a:r>
            <a:r>
              <a:rPr lang="en-US" dirty="0" smtClean="0"/>
              <a:t>, </a:t>
            </a:r>
            <a:r>
              <a:rPr lang="en-US" dirty="0" err="1" smtClean="0"/>
              <a:t>stderr</a:t>
            </a:r>
            <a:r>
              <a:rPr lang="en-US" dirty="0" smtClean="0"/>
              <a:t> – everything is a file)</a:t>
            </a:r>
          </a:p>
          <a:p>
            <a:pPr marL="0" indent="0">
              <a:buNone/>
            </a:pPr>
            <a:r>
              <a:rPr lang="en-US" dirty="0" smtClean="0"/>
              <a:t>Document and Image processing</a:t>
            </a:r>
            <a:endParaRPr lang="en-US" dirty="0"/>
          </a:p>
        </p:txBody>
      </p:sp>
      <p:sp>
        <p:nvSpPr>
          <p:cNvPr id="10" name="Text Placeholder 9"/>
          <p:cNvSpPr>
            <a:spLocks noGrp="1"/>
          </p:cNvSpPr>
          <p:nvPr>
            <p:ph type="body" sz="quarter" idx="3"/>
          </p:nvPr>
        </p:nvSpPr>
        <p:spPr/>
        <p:txBody>
          <a:bodyPr/>
          <a:lstStyle/>
          <a:p>
            <a:r>
              <a:rPr lang="en-US" dirty="0" smtClean="0"/>
              <a:t>Disadvantages</a:t>
            </a:r>
            <a:endParaRPr lang="en-US" dirty="0"/>
          </a:p>
        </p:txBody>
      </p:sp>
      <p:sp>
        <p:nvSpPr>
          <p:cNvPr id="11" name="Content Placeholder 10"/>
          <p:cNvSpPr>
            <a:spLocks noGrp="1"/>
          </p:cNvSpPr>
          <p:nvPr>
            <p:ph sz="quarter" idx="4"/>
          </p:nvPr>
        </p:nvSpPr>
        <p:spPr/>
        <p:txBody>
          <a:bodyPr>
            <a:normAutofit fontScale="92500" lnSpcReduction="20000"/>
          </a:bodyPr>
          <a:lstStyle/>
          <a:p>
            <a:pPr marL="0" indent="0">
              <a:buNone/>
            </a:pPr>
            <a:r>
              <a:rPr lang="en-US" dirty="0" smtClean="0"/>
              <a:t>Encourage a ‘batch’ system approach as each component must process data independently</a:t>
            </a:r>
          </a:p>
          <a:p>
            <a:pPr marL="0" indent="0">
              <a:buNone/>
            </a:pPr>
            <a:r>
              <a:rPr lang="en-US" dirty="0" smtClean="0"/>
              <a:t>Poor at handling UI</a:t>
            </a:r>
          </a:p>
          <a:p>
            <a:pPr marL="0" indent="0">
              <a:buNone/>
            </a:pPr>
            <a:r>
              <a:rPr lang="en-US" dirty="0" smtClean="0"/>
              <a:t>Dependency on order of filters</a:t>
            </a:r>
          </a:p>
          <a:p>
            <a:pPr marL="0" indent="0">
              <a:buNone/>
            </a:pPr>
            <a:r>
              <a:rPr lang="en-US" dirty="0" smtClean="0"/>
              <a:t>Error handling difficult – what happens if an intermediate filter crashes</a:t>
            </a:r>
          </a:p>
          <a:p>
            <a:pPr marL="0" indent="0">
              <a:buNone/>
            </a:pPr>
            <a:r>
              <a:rPr lang="en-US" dirty="0" smtClean="0"/>
              <a:t>Incremental approach creates design challenges over batch approach (see batch-sequence)</a:t>
            </a:r>
          </a:p>
        </p:txBody>
      </p:sp>
    </p:spTree>
    <p:extLst>
      <p:ext uri="{BB962C8B-B14F-4D97-AF65-F5344CB8AC3E}">
        <p14:creationId xmlns:p14="http://schemas.microsoft.com/office/powerpoint/2010/main" val="37162791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Demos</a:t>
            </a:r>
            <a:endParaRPr lang="en-GB" dirty="0"/>
          </a:p>
        </p:txBody>
      </p:sp>
    </p:spTree>
    <p:extLst>
      <p:ext uri="{BB962C8B-B14F-4D97-AF65-F5344CB8AC3E}">
        <p14:creationId xmlns:p14="http://schemas.microsoft.com/office/powerpoint/2010/main" val="185341149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Batch Sequence</a:t>
            </a:r>
            <a:endParaRPr lang="en-GB" dirty="0"/>
          </a:p>
        </p:txBody>
      </p:sp>
      <p:sp>
        <p:nvSpPr>
          <p:cNvPr id="8" name="Text Placeholder 7"/>
          <p:cNvSpPr>
            <a:spLocks noGrp="1"/>
          </p:cNvSpPr>
          <p:nvPr>
            <p:ph type="body" idx="1"/>
          </p:nvPr>
        </p:nvSpPr>
        <p:spPr/>
        <p:txBody>
          <a:bodyPr/>
          <a:lstStyle/>
          <a:p>
            <a:r>
              <a:rPr lang="en-GB" dirty="0" smtClean="0"/>
              <a:t>Drivers</a:t>
            </a:r>
            <a:endParaRPr lang="en-GB" dirty="0"/>
          </a:p>
        </p:txBody>
      </p:sp>
      <p:sp>
        <p:nvSpPr>
          <p:cNvPr id="9" name="Content Placeholder 8"/>
          <p:cNvSpPr>
            <a:spLocks noGrp="1"/>
          </p:cNvSpPr>
          <p:nvPr>
            <p:ph sz="half" idx="2"/>
          </p:nvPr>
        </p:nvSpPr>
        <p:spPr/>
        <p:txBody>
          <a:bodyPr>
            <a:normAutofit fontScale="62500" lnSpcReduction="20000"/>
          </a:bodyPr>
          <a:lstStyle/>
          <a:p>
            <a:pPr marL="0" indent="0">
              <a:buNone/>
            </a:pPr>
            <a:r>
              <a:rPr lang="en-GB" sz="2500" dirty="0">
                <a:solidFill>
                  <a:srgbClr val="FF0000"/>
                </a:solidFill>
              </a:rPr>
              <a:t>You have discrete tasks of a predetermined form, that occur at periodic intervals of time. For example you need to create over-night reports</a:t>
            </a:r>
          </a:p>
          <a:p>
            <a:pPr marL="0" indent="0">
              <a:buNone/>
            </a:pPr>
            <a:r>
              <a:rPr lang="en-GB" sz="2500" dirty="0">
                <a:solidFill>
                  <a:srgbClr val="FF0000"/>
                </a:solidFill>
              </a:rPr>
              <a:t>We want to control when processing occurs to throttle access to shared resources. In particular we may want to </a:t>
            </a:r>
            <a:r>
              <a:rPr lang="en-GB" sz="2500" i="1" dirty="0">
                <a:solidFill>
                  <a:srgbClr val="FF0000"/>
                </a:solidFill>
              </a:rPr>
              <a:t>prioritize interactive work </a:t>
            </a:r>
            <a:r>
              <a:rPr lang="en-GB" sz="2500" dirty="0">
                <a:solidFill>
                  <a:srgbClr val="FF0000"/>
                </a:solidFill>
              </a:rPr>
              <a:t>over batch </a:t>
            </a:r>
            <a:r>
              <a:rPr lang="en-GB" sz="2500" dirty="0" smtClean="0">
                <a:solidFill>
                  <a:srgbClr val="FF0000"/>
                </a:solidFill>
              </a:rPr>
              <a:t>work</a:t>
            </a:r>
            <a:endParaRPr lang="en-GB" sz="2500" dirty="0" smtClean="0"/>
          </a:p>
          <a:p>
            <a:pPr marL="0" indent="0">
              <a:buNone/>
            </a:pPr>
            <a:r>
              <a:rPr lang="en-GB" sz="2500" dirty="0" smtClean="0"/>
              <a:t>The </a:t>
            </a:r>
            <a:r>
              <a:rPr lang="en-GB" sz="2500" dirty="0"/>
              <a:t>task </a:t>
            </a:r>
            <a:r>
              <a:rPr lang="en-GB" sz="2500" i="1" dirty="0"/>
              <a:t>decomposes</a:t>
            </a:r>
            <a:r>
              <a:rPr lang="en-GB" sz="2500" dirty="0"/>
              <a:t> into steps.</a:t>
            </a:r>
          </a:p>
          <a:p>
            <a:pPr marL="0" indent="0">
              <a:buNone/>
            </a:pPr>
            <a:r>
              <a:rPr lang="en-GB" sz="2500" dirty="0">
                <a:solidFill>
                  <a:srgbClr val="FF0000"/>
                </a:solidFill>
              </a:rPr>
              <a:t>Each step </a:t>
            </a:r>
            <a:r>
              <a:rPr lang="en-GB" sz="2500" i="1" dirty="0">
                <a:solidFill>
                  <a:srgbClr val="FF0000"/>
                </a:solidFill>
              </a:rPr>
              <a:t>runs to completion</a:t>
            </a:r>
            <a:r>
              <a:rPr lang="en-GB" sz="2500" dirty="0">
                <a:solidFill>
                  <a:srgbClr val="FF0000"/>
                </a:solidFill>
              </a:rPr>
              <a:t> before the next step begins</a:t>
            </a:r>
          </a:p>
          <a:p>
            <a:pPr marL="0" indent="0">
              <a:buNone/>
            </a:pPr>
            <a:r>
              <a:rPr lang="en-GB" sz="2500" dirty="0" smtClean="0"/>
              <a:t>Explicit </a:t>
            </a:r>
            <a:r>
              <a:rPr lang="en-GB" sz="2500" dirty="0"/>
              <a:t>processing of steps by users is error prone.</a:t>
            </a:r>
          </a:p>
          <a:p>
            <a:pPr marL="0" indent="0">
              <a:buNone/>
            </a:pPr>
            <a:r>
              <a:rPr lang="en-GB" sz="2500" dirty="0"/>
              <a:t>We want to be </a:t>
            </a:r>
            <a:r>
              <a:rPr lang="en-GB" sz="2500" i="1" dirty="0"/>
              <a:t>open to extension but closed to modification.</a:t>
            </a:r>
          </a:p>
          <a:p>
            <a:pPr marL="0" indent="0">
              <a:buNone/>
            </a:pPr>
            <a:r>
              <a:rPr lang="en-GB" sz="2500" dirty="0"/>
              <a:t>The small processing steps are easier to </a:t>
            </a:r>
            <a:r>
              <a:rPr lang="en-GB" sz="2500" i="1" dirty="0"/>
              <a:t>re-use</a:t>
            </a:r>
            <a:r>
              <a:rPr lang="en-GB" sz="2500" dirty="0"/>
              <a:t> in new contexts than larger components.</a:t>
            </a:r>
          </a:p>
          <a:p>
            <a:pPr marL="0" indent="0">
              <a:buNone/>
            </a:pPr>
            <a:r>
              <a:rPr lang="en-GB" sz="2500" dirty="0"/>
              <a:t>The small processing steps are easier to test in isolation than within the whole</a:t>
            </a:r>
            <a:r>
              <a:rPr lang="en-GB" sz="2500" dirty="0" smtClean="0"/>
              <a:t>.</a:t>
            </a:r>
            <a:endParaRPr lang="en-GB" sz="2500" dirty="0" smtClean="0"/>
          </a:p>
          <a:p>
            <a:pPr marL="0" indent="0">
              <a:buNone/>
            </a:pPr>
            <a:r>
              <a:rPr lang="en-GB" sz="2500" dirty="0" smtClean="0"/>
              <a:t>We </a:t>
            </a:r>
            <a:r>
              <a:rPr lang="en-GB" sz="2500" dirty="0"/>
              <a:t>want multiple developers to work on the solution. </a:t>
            </a:r>
          </a:p>
          <a:p>
            <a:pPr marL="0" indent="0">
              <a:buNone/>
            </a:pPr>
            <a:endParaRPr lang="en-GB" dirty="0"/>
          </a:p>
        </p:txBody>
      </p:sp>
      <p:sp>
        <p:nvSpPr>
          <p:cNvPr id="10" name="Text Placeholder 9"/>
          <p:cNvSpPr>
            <a:spLocks noGrp="1"/>
          </p:cNvSpPr>
          <p:nvPr>
            <p:ph type="body" sz="quarter" idx="3"/>
          </p:nvPr>
        </p:nvSpPr>
        <p:spPr/>
        <p:txBody>
          <a:bodyPr/>
          <a:lstStyle/>
          <a:p>
            <a:r>
              <a:rPr lang="en-GB" dirty="0" smtClean="0"/>
              <a:t>History</a:t>
            </a:r>
            <a:endParaRPr lang="en-GB" dirty="0"/>
          </a:p>
        </p:txBody>
      </p:sp>
      <p:sp>
        <p:nvSpPr>
          <p:cNvPr id="11" name="Content Placeholder 10"/>
          <p:cNvSpPr>
            <a:spLocks noGrp="1"/>
          </p:cNvSpPr>
          <p:nvPr>
            <p:ph sz="quarter" idx="4"/>
          </p:nvPr>
        </p:nvSpPr>
        <p:spPr/>
        <p:txBody>
          <a:bodyPr>
            <a:normAutofit fontScale="62500" lnSpcReduction="20000"/>
          </a:bodyPr>
          <a:lstStyle/>
          <a:p>
            <a:pPr marL="0" indent="0">
              <a:buNone/>
            </a:pPr>
            <a:r>
              <a:rPr lang="en-GB" dirty="0" smtClean="0"/>
              <a:t>Mainframes with magnetic tape made extensive use of batch processing: data passed from one step to another is stored on tape.</a:t>
            </a:r>
          </a:p>
          <a:p>
            <a:pPr marL="0" indent="0">
              <a:buNone/>
            </a:pPr>
            <a:r>
              <a:rPr lang="en-GB" dirty="0" smtClean="0"/>
              <a:t>An example model is: Validate the transactions on an input tape to an output tape; sort the valid transactions into timestamp sequence from that input tape to an output tape; update a store with the sorted transactions from the input tape and output the modified records; read the modified records output tape, and output a report</a:t>
            </a:r>
          </a:p>
          <a:p>
            <a:pPr marL="0" indent="0">
              <a:buNone/>
            </a:pPr>
            <a:r>
              <a:rPr lang="en-GB" dirty="0" smtClean="0"/>
              <a:t>Hadoop uses a batch-sequence architecture to deal with </a:t>
            </a:r>
            <a:r>
              <a:rPr lang="en-GB" i="1" dirty="0" smtClean="0"/>
              <a:t>big data</a:t>
            </a:r>
            <a:r>
              <a:rPr lang="en-GB" dirty="0" smtClean="0"/>
              <a:t>. At the scale of hundreds of gigabytes or petabytes input data will not fit on a hard drive or in memory, so information needs to be distributed to multiple machines, and process work in parallel</a:t>
            </a:r>
          </a:p>
          <a:p>
            <a:pPr marL="0" indent="0">
              <a:buNone/>
            </a:pPr>
            <a:r>
              <a:rPr lang="en-GB" dirty="0" smtClean="0"/>
              <a:t> </a:t>
            </a:r>
            <a:endParaRPr lang="en-GB" dirty="0"/>
          </a:p>
        </p:txBody>
      </p:sp>
    </p:spTree>
    <p:extLst>
      <p:ext uri="{BB962C8B-B14F-4D97-AF65-F5344CB8AC3E}">
        <p14:creationId xmlns:p14="http://schemas.microsoft.com/office/powerpoint/2010/main" val="38865887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Sequence</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normAutofit fontScale="55000" lnSpcReduction="20000"/>
          </a:bodyPr>
          <a:lstStyle/>
          <a:p>
            <a:r>
              <a:rPr lang="en-US" dirty="0"/>
              <a:t>Each </a:t>
            </a:r>
            <a:r>
              <a:rPr lang="en-US" dirty="0" smtClean="0"/>
              <a:t>component </a:t>
            </a:r>
            <a:r>
              <a:rPr lang="en-US" dirty="0"/>
              <a:t>has an </a:t>
            </a:r>
            <a:r>
              <a:rPr lang="en-US" i="1" dirty="0"/>
              <a:t>input</a:t>
            </a:r>
            <a:r>
              <a:rPr lang="en-US" dirty="0"/>
              <a:t> and </a:t>
            </a:r>
            <a:r>
              <a:rPr lang="en-US" i="1" dirty="0"/>
              <a:t>output</a:t>
            </a:r>
            <a:r>
              <a:rPr lang="en-US" dirty="0"/>
              <a:t>. It reads a </a:t>
            </a:r>
            <a:r>
              <a:rPr lang="en-US" i="1" dirty="0"/>
              <a:t>stream</a:t>
            </a:r>
            <a:r>
              <a:rPr lang="en-US" dirty="0"/>
              <a:t> of data on the input and writes it on the output.</a:t>
            </a:r>
          </a:p>
          <a:p>
            <a:endParaRPr lang="en-US" dirty="0"/>
          </a:p>
          <a:p>
            <a:r>
              <a:rPr lang="en-US" dirty="0"/>
              <a:t>It applies a </a:t>
            </a:r>
            <a:r>
              <a:rPr lang="en-US" i="1" dirty="0"/>
              <a:t>transformation</a:t>
            </a:r>
            <a:r>
              <a:rPr lang="en-US" dirty="0"/>
              <a:t> to the input stream and writes it to the output stream. </a:t>
            </a:r>
            <a:endParaRPr lang="en-US" dirty="0" smtClean="0"/>
          </a:p>
          <a:p>
            <a:endParaRPr lang="en-US" dirty="0"/>
          </a:p>
          <a:p>
            <a:r>
              <a:rPr lang="en-US" dirty="0" smtClean="0"/>
              <a:t>I</a:t>
            </a:r>
            <a:r>
              <a:rPr lang="en-US" dirty="0" smtClean="0">
                <a:solidFill>
                  <a:srgbClr val="FF0000"/>
                </a:solidFill>
              </a:rPr>
              <a:t>t </a:t>
            </a:r>
            <a:r>
              <a:rPr lang="en-US" i="1" dirty="0" smtClean="0">
                <a:solidFill>
                  <a:srgbClr val="FF0000"/>
                </a:solidFill>
              </a:rPr>
              <a:t>reads the whole of the stream </a:t>
            </a:r>
            <a:r>
              <a:rPr lang="en-US" dirty="0" smtClean="0">
                <a:solidFill>
                  <a:srgbClr val="FF0000"/>
                </a:solidFill>
              </a:rPr>
              <a:t>before processing the data (often operations like sorting and sequencing require that approach). This lowers parallelism as later stages cannot begin processing until this stage is complete; it is however often simpler to understand.</a:t>
            </a:r>
          </a:p>
          <a:p>
            <a:endParaRPr lang="en-US" dirty="0"/>
          </a:p>
          <a:p>
            <a:r>
              <a:rPr lang="en-US" dirty="0" smtClean="0">
                <a:solidFill>
                  <a:srgbClr val="FF0000"/>
                </a:solidFill>
              </a:rPr>
              <a:t>Because it reads the whole of the stream the component is usually called a </a:t>
            </a:r>
            <a:r>
              <a:rPr lang="en-US" i="1" dirty="0" smtClean="0">
                <a:solidFill>
                  <a:srgbClr val="FF0000"/>
                </a:solidFill>
              </a:rPr>
              <a:t>step</a:t>
            </a:r>
            <a:r>
              <a:rPr lang="en-US" dirty="0" smtClean="0">
                <a:solidFill>
                  <a:srgbClr val="FF0000"/>
                </a:solidFill>
              </a:rPr>
              <a:t> or </a:t>
            </a:r>
            <a:r>
              <a:rPr lang="en-US" i="1" dirty="0" smtClean="0">
                <a:solidFill>
                  <a:srgbClr val="FF0000"/>
                </a:solidFill>
              </a:rPr>
              <a:t>phase</a:t>
            </a:r>
            <a:r>
              <a:rPr lang="en-US" dirty="0" smtClean="0">
                <a:solidFill>
                  <a:srgbClr val="FF0000"/>
                </a:solidFill>
              </a:rPr>
              <a:t>.</a:t>
            </a:r>
          </a:p>
          <a:p>
            <a:endParaRPr lang="en-US" dirty="0"/>
          </a:p>
          <a:p>
            <a:r>
              <a:rPr lang="en-US" dirty="0" smtClean="0">
                <a:solidFill>
                  <a:srgbClr val="FF0000"/>
                </a:solidFill>
              </a:rPr>
              <a:t>The sequence needs to be bounded as a component needs to know when it has read the complete stream in order to process it.</a:t>
            </a:r>
            <a:endParaRPr lang="en-US" dirty="0">
              <a:solidFill>
                <a:srgbClr val="FF0000"/>
              </a:solidFill>
            </a:endParaRPr>
          </a:p>
          <a:p>
            <a:endParaRPr lang="en-US" dirty="0"/>
          </a:p>
          <a:p>
            <a:r>
              <a:rPr lang="en-US" dirty="0"/>
              <a:t>The input is provided by a </a:t>
            </a:r>
            <a:r>
              <a:rPr lang="en-US" i="1" dirty="0"/>
              <a:t>source</a:t>
            </a:r>
            <a:r>
              <a:rPr lang="en-US" dirty="0"/>
              <a:t> or </a:t>
            </a:r>
            <a:r>
              <a:rPr lang="en-US" i="1" dirty="0"/>
              <a:t>pump</a:t>
            </a:r>
            <a:r>
              <a:rPr lang="en-US" dirty="0"/>
              <a:t> and flows into a </a:t>
            </a:r>
            <a:r>
              <a:rPr lang="en-US" i="1" dirty="0"/>
              <a:t>sink</a:t>
            </a:r>
            <a:r>
              <a:rPr lang="en-US" dirty="0"/>
              <a:t>. A file is a common example of both</a:t>
            </a:r>
          </a:p>
          <a:p>
            <a:endParaRPr lang="en-US" dirty="0"/>
          </a:p>
          <a:p>
            <a:r>
              <a:rPr lang="en-US" dirty="0"/>
              <a:t>The connectors serve as conduits for a stream of data, and thus are called </a:t>
            </a:r>
            <a:r>
              <a:rPr lang="en-US" i="1" dirty="0"/>
              <a:t>pipes</a:t>
            </a:r>
            <a:r>
              <a:rPr lang="en-US" dirty="0"/>
              <a:t>.</a:t>
            </a:r>
          </a:p>
          <a:p>
            <a:endParaRPr lang="en-US" dirty="0"/>
          </a:p>
          <a:p>
            <a:endParaRPr lang="en-US" dirty="0"/>
          </a:p>
        </p:txBody>
      </p:sp>
    </p:spTree>
    <p:extLst>
      <p:ext uri="{BB962C8B-B14F-4D97-AF65-F5344CB8AC3E}">
        <p14:creationId xmlns:p14="http://schemas.microsoft.com/office/powerpoint/2010/main" val="247432996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Invariants</a:t>
            </a:r>
            <a:endParaRPr lang="en-US" dirty="0"/>
          </a:p>
        </p:txBody>
      </p:sp>
      <p:sp>
        <p:nvSpPr>
          <p:cNvPr id="7" name="Content Placeholder 6"/>
          <p:cNvSpPr>
            <a:spLocks noGrp="1"/>
          </p:cNvSpPr>
          <p:nvPr>
            <p:ph sz="half" idx="2"/>
          </p:nvPr>
        </p:nvSpPr>
        <p:spPr/>
        <p:txBody>
          <a:bodyPr>
            <a:normAutofit/>
          </a:bodyPr>
          <a:lstStyle/>
          <a:p>
            <a:pPr marL="0" indent="0">
              <a:buNone/>
            </a:pPr>
            <a:r>
              <a:rPr lang="en-US" sz="2000" dirty="0"/>
              <a:t>Steps must be independent of each other.</a:t>
            </a:r>
          </a:p>
          <a:p>
            <a:pPr marL="0" indent="0">
              <a:buNone/>
            </a:pPr>
            <a:r>
              <a:rPr lang="en-US" sz="2000" dirty="0"/>
              <a:t>A step does not know the identity of the upstream or downstream steps from itself.</a:t>
            </a:r>
          </a:p>
          <a:p>
            <a:pPr marL="0" indent="0">
              <a:buNone/>
            </a:pPr>
            <a:r>
              <a:rPr lang="en-US" sz="2000" dirty="0"/>
              <a:t>A specification may guarantee what is on an input, and constrain what goes onto an output, but not identify the step.</a:t>
            </a:r>
          </a:p>
        </p:txBody>
      </p:sp>
      <p:sp>
        <p:nvSpPr>
          <p:cNvPr id="8" name="Text Placeholder 7"/>
          <p:cNvSpPr>
            <a:spLocks noGrp="1"/>
          </p:cNvSpPr>
          <p:nvPr>
            <p:ph type="body" sz="quarter" idx="3"/>
          </p:nvPr>
        </p:nvSpPr>
        <p:spPr/>
        <p:txBody>
          <a:bodyPr/>
          <a:lstStyle/>
          <a:p>
            <a:r>
              <a:rPr lang="en-US" dirty="0" smtClean="0"/>
              <a:t>Properties</a:t>
            </a:r>
            <a:endParaRPr lang="en-US" dirty="0"/>
          </a:p>
        </p:txBody>
      </p:sp>
      <p:sp>
        <p:nvSpPr>
          <p:cNvPr id="9" name="Content Placeholder 8"/>
          <p:cNvSpPr>
            <a:spLocks noGrp="1"/>
          </p:cNvSpPr>
          <p:nvPr>
            <p:ph sz="quarter" idx="4"/>
          </p:nvPr>
        </p:nvSpPr>
        <p:spPr/>
        <p:txBody>
          <a:bodyPr>
            <a:normAutofit fontScale="77500" lnSpcReduction="20000"/>
          </a:bodyPr>
          <a:lstStyle/>
          <a:p>
            <a:pPr marL="0" indent="0">
              <a:buNone/>
            </a:pPr>
            <a:r>
              <a:rPr lang="en-US" dirty="0" smtClean="0"/>
              <a:t>Allow reasoning about the system as a composition of simple to understand components.</a:t>
            </a:r>
          </a:p>
          <a:p>
            <a:pPr marL="0" indent="0">
              <a:buNone/>
            </a:pPr>
            <a:r>
              <a:rPr lang="en-US" dirty="0" smtClean="0"/>
              <a:t>A step can be re-used by being composed into new batch sequences</a:t>
            </a:r>
          </a:p>
          <a:p>
            <a:pPr marL="0" indent="0">
              <a:buNone/>
            </a:pPr>
            <a:r>
              <a:rPr lang="en-US" dirty="0" smtClean="0"/>
              <a:t>New steps can be easily added, and old steps replaced</a:t>
            </a:r>
          </a:p>
          <a:p>
            <a:pPr marL="0" indent="0">
              <a:buNone/>
            </a:pPr>
            <a:r>
              <a:rPr lang="en-US" dirty="0" smtClean="0"/>
              <a:t>It may be possible to parallelize a step, and buffer inputs, but because the prior step must run to completion competing consumer models of parallelism are not possible</a:t>
            </a:r>
          </a:p>
          <a:p>
            <a:pPr marL="0" indent="0">
              <a:buNone/>
            </a:pPr>
            <a:r>
              <a:rPr lang="en-US" dirty="0" smtClean="0"/>
              <a:t>Rapid prototyping by reusing existing steps</a:t>
            </a:r>
            <a:endParaRPr lang="en-US" dirty="0"/>
          </a:p>
        </p:txBody>
      </p:sp>
      <p:sp>
        <p:nvSpPr>
          <p:cNvPr id="10" name="Title 9"/>
          <p:cNvSpPr>
            <a:spLocks noGrp="1"/>
          </p:cNvSpPr>
          <p:nvPr>
            <p:ph type="title"/>
          </p:nvPr>
        </p:nvSpPr>
        <p:spPr/>
        <p:txBody>
          <a:bodyPr/>
          <a:lstStyle/>
          <a:p>
            <a:endParaRPr lang="en-US"/>
          </a:p>
        </p:txBody>
      </p:sp>
    </p:spTree>
    <p:extLst>
      <p:ext uri="{BB962C8B-B14F-4D97-AF65-F5344CB8AC3E}">
        <p14:creationId xmlns:p14="http://schemas.microsoft.com/office/powerpoint/2010/main" val="262911162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Batch Sequence</a:t>
            </a:r>
            <a:endParaRPr lang="en-US" dirty="0"/>
          </a:p>
        </p:txBody>
      </p:sp>
      <p:sp>
        <p:nvSpPr>
          <p:cNvPr id="9" name="Text Placeholder 8"/>
          <p:cNvSpPr>
            <a:spLocks noGrp="1"/>
          </p:cNvSpPr>
          <p:nvPr>
            <p:ph type="body" sz="half" idx="2"/>
          </p:nvPr>
        </p:nvSpPr>
        <p:spPr/>
        <p:txBody>
          <a:bodyPr/>
          <a:lstStyle/>
          <a:p>
            <a:r>
              <a:rPr lang="en-US" dirty="0" smtClean="0"/>
              <a:t>Each filter reads from its input and writes to its output. This results in a push-pull model between steps.</a:t>
            </a:r>
          </a:p>
          <a:p>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0838" y="1928020"/>
            <a:ext cx="4448175" cy="2543175"/>
          </a:xfrm>
        </p:spPr>
      </p:pic>
    </p:spTree>
    <p:extLst>
      <p:ext uri="{BB962C8B-B14F-4D97-AF65-F5344CB8AC3E}">
        <p14:creationId xmlns:p14="http://schemas.microsoft.com/office/powerpoint/2010/main" val="144336000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sp>
        <p:nvSpPr>
          <p:cNvPr id="3" name="Content Placeholder 2"/>
          <p:cNvSpPr>
            <a:spLocks noGrp="1"/>
          </p:cNvSpPr>
          <p:nvPr>
            <p:ph idx="1"/>
          </p:nvPr>
        </p:nvSpPr>
        <p:spPr/>
        <p:txBody>
          <a:bodyPr>
            <a:normAutofit/>
          </a:bodyPr>
          <a:lstStyle/>
          <a:p>
            <a:r>
              <a:rPr lang="en-GB" sz="1400" dirty="0"/>
              <a:t>Divide the system’s task into a sequence of processing stages</a:t>
            </a:r>
          </a:p>
          <a:p>
            <a:pPr lvl="1"/>
            <a:r>
              <a:rPr lang="en-GB" sz="1000" dirty="0"/>
              <a:t>A stage must depend only on the output of its predecessor</a:t>
            </a:r>
          </a:p>
          <a:p>
            <a:r>
              <a:rPr lang="en-GB" sz="1400" dirty="0"/>
              <a:t>Define how data will be exchanged between stages</a:t>
            </a:r>
          </a:p>
          <a:p>
            <a:pPr lvl="1"/>
            <a:r>
              <a:rPr lang="en-GB" sz="1000" dirty="0"/>
              <a:t>This may be as simple as an in-memory bounded collection, a file or database, or messaging</a:t>
            </a:r>
          </a:p>
          <a:p>
            <a:pPr lvl="1"/>
            <a:r>
              <a:rPr lang="en-GB" sz="1000" dirty="0"/>
              <a:t>The decision here is the degree of coupling that is acceptable: (tight) database, in-memory (loose) file, messaging</a:t>
            </a:r>
            <a:endParaRPr lang="en-GB" sz="600" dirty="0"/>
          </a:p>
          <a:p>
            <a:pPr lvl="1"/>
            <a:r>
              <a:rPr lang="en-GB" sz="1000" dirty="0"/>
              <a:t>Decide what represents ‘end-of-input’ so we know not to process further elements in the batch</a:t>
            </a:r>
          </a:p>
          <a:p>
            <a:pPr lvl="1"/>
            <a:r>
              <a:rPr lang="en-GB" sz="1000" dirty="0"/>
              <a:t>Does the step perform a direct call to the next step, or does a separate batch controller manage the steps? The former is easier to implement, but the latter increases the flexibility for recomposing the sequence as no modifications are required to the step itself.</a:t>
            </a:r>
          </a:p>
          <a:p>
            <a:r>
              <a:rPr lang="en-GB" sz="1400" dirty="0"/>
              <a:t>Decide how to implement the steps</a:t>
            </a:r>
          </a:p>
          <a:p>
            <a:pPr lvl="1"/>
            <a:r>
              <a:rPr lang="en-GB" sz="1000" dirty="0"/>
              <a:t>A sequence of filters can be in-process or use multiple processes. An in-process component is the easiest to deliver and get under test. </a:t>
            </a:r>
          </a:p>
          <a:p>
            <a:pPr lvl="1"/>
            <a:r>
              <a:rPr lang="en-GB" sz="1000" dirty="0"/>
              <a:t>To parallelize an in-process pipeline requires separate threads for each steps, and concurrent queues for the buffer. </a:t>
            </a:r>
          </a:p>
          <a:p>
            <a:pPr lvl="1"/>
            <a:r>
              <a:rPr lang="en-GB" sz="1000" dirty="0"/>
              <a:t>Multiple processes are inherently parallelized by the OS; they use middleware such as a message queue for the buffer. </a:t>
            </a:r>
          </a:p>
          <a:p>
            <a:r>
              <a:rPr lang="en-GB" sz="1400" dirty="0"/>
              <a:t>Decide on error handling</a:t>
            </a:r>
          </a:p>
          <a:p>
            <a:pPr lvl="1"/>
            <a:r>
              <a:rPr lang="en-GB" sz="1000" dirty="0"/>
              <a:t>A difficult question is how to notify errors from within the steps?</a:t>
            </a:r>
          </a:p>
          <a:p>
            <a:pPr lvl="1"/>
            <a:r>
              <a:rPr lang="en-GB" sz="1000" dirty="0"/>
              <a:t>This can be easier in-process – just throw an exception that the pipeline initiator can catch to indicate an issue with the pipeline</a:t>
            </a:r>
          </a:p>
          <a:p>
            <a:pPr lvl="1"/>
            <a:r>
              <a:rPr lang="en-GB" sz="1000" dirty="0"/>
              <a:t>Common to create a separate error output for any transactions in the batch that cannot be processed</a:t>
            </a:r>
          </a:p>
          <a:p>
            <a:pPr lvl="1"/>
            <a:endParaRPr lang="en-GB" sz="1000" dirty="0"/>
          </a:p>
          <a:p>
            <a:pPr marL="0" indent="0">
              <a:buNone/>
            </a:pPr>
            <a:endParaRPr lang="en-GB" sz="1400" dirty="0"/>
          </a:p>
        </p:txBody>
      </p:sp>
      <p:sp>
        <p:nvSpPr>
          <p:cNvPr id="4" name="Text Placeholder 3"/>
          <p:cNvSpPr>
            <a:spLocks noGrp="1"/>
          </p:cNvSpPr>
          <p:nvPr>
            <p:ph type="body" sz="half" idx="2"/>
          </p:nvPr>
        </p:nvSpPr>
        <p:spPr/>
        <p:txBody>
          <a:bodyPr/>
          <a:lstStyle/>
          <a:p>
            <a:r>
              <a:rPr lang="en-GB" dirty="0" smtClean="0"/>
              <a:t>Batch sequence may be implemented both in-process, using an in-memory pipeline, or as a distributed system using a message channel between independent processes that act as the steps.</a:t>
            </a:r>
            <a:endParaRPr lang="en-GB" dirty="0"/>
          </a:p>
          <a:p>
            <a:endParaRPr lang="en-GB" dirty="0" smtClean="0"/>
          </a:p>
          <a:p>
            <a:endParaRPr lang="en-GB" dirty="0"/>
          </a:p>
          <a:p>
            <a:endParaRPr lang="en-GB" dirty="0"/>
          </a:p>
        </p:txBody>
      </p:sp>
    </p:spTree>
    <p:extLst>
      <p:ext uri="{BB962C8B-B14F-4D97-AF65-F5344CB8AC3E}">
        <p14:creationId xmlns:p14="http://schemas.microsoft.com/office/powerpoint/2010/main" val="243345862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255951" y="2604402"/>
            <a:ext cx="7502762" cy="18940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Intelligent collaboration for the Enterprise</a:t>
            </a:r>
          </a:p>
          <a:p>
            <a:r>
              <a:rPr lang="en-US" dirty="0"/>
              <a:t> The #1 SharePoint alternative in the cloud</a:t>
            </a:r>
          </a:p>
          <a:p>
            <a:endParaRPr lang="en-US" dirty="0"/>
          </a:p>
        </p:txBody>
      </p:sp>
      <p:pic>
        <p:nvPicPr>
          <p:cNvPr id="5" name="Picture 4" descr="huddle-logo-300dpi-1000px.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9777" y="698445"/>
            <a:ext cx="3048000" cy="1347216"/>
          </a:xfrm>
          <a:prstGeom prst="rect">
            <a:avLst/>
          </a:prstGeom>
        </p:spPr>
      </p:pic>
    </p:spTree>
    <p:extLst>
      <p:ext uri="{BB962C8B-B14F-4D97-AF65-F5344CB8AC3E}">
        <p14:creationId xmlns:p14="http://schemas.microsoft.com/office/powerpoint/2010/main" val="207672450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Text Placeholder 7"/>
          <p:cNvSpPr>
            <a:spLocks noGrp="1"/>
          </p:cNvSpPr>
          <p:nvPr>
            <p:ph type="body" idx="1"/>
          </p:nvPr>
        </p:nvSpPr>
        <p:spPr/>
        <p:txBody>
          <a:bodyPr/>
          <a:lstStyle/>
          <a:p>
            <a:r>
              <a:rPr lang="en-US" dirty="0" smtClean="0"/>
              <a:t>Examples</a:t>
            </a:r>
            <a:endParaRPr lang="en-US" dirty="0"/>
          </a:p>
        </p:txBody>
      </p:sp>
      <p:sp>
        <p:nvSpPr>
          <p:cNvPr id="9" name="Content Placeholder 8"/>
          <p:cNvSpPr>
            <a:spLocks noGrp="1"/>
          </p:cNvSpPr>
          <p:nvPr>
            <p:ph sz="half" idx="2"/>
          </p:nvPr>
        </p:nvSpPr>
        <p:spPr/>
        <p:txBody>
          <a:bodyPr>
            <a:normAutofit/>
          </a:bodyPr>
          <a:lstStyle/>
          <a:p>
            <a:pPr marL="0" indent="0">
              <a:buNone/>
            </a:pPr>
            <a:r>
              <a:rPr lang="en-US" sz="2200" dirty="0"/>
              <a:t>Compilers</a:t>
            </a:r>
          </a:p>
          <a:p>
            <a:pPr marL="0" indent="0">
              <a:buNone/>
            </a:pPr>
            <a:r>
              <a:rPr lang="en-US" sz="2200" dirty="0"/>
              <a:t>Hadoop </a:t>
            </a:r>
            <a:r>
              <a:rPr lang="en-US" sz="2200" i="1" dirty="0"/>
              <a:t>big data</a:t>
            </a:r>
          </a:p>
          <a:p>
            <a:pPr marL="0" indent="0">
              <a:buNone/>
            </a:pPr>
            <a:r>
              <a:rPr lang="en-US" sz="2200" dirty="0"/>
              <a:t>Typical web-based application</a:t>
            </a:r>
          </a:p>
          <a:p>
            <a:pPr lvl="1"/>
            <a:r>
              <a:rPr lang="en-US" sz="2200" dirty="0"/>
              <a:t>Client sends request to server via HTTP</a:t>
            </a:r>
          </a:p>
          <a:p>
            <a:pPr lvl="1"/>
            <a:r>
              <a:rPr lang="en-US" sz="2200" dirty="0"/>
              <a:t>Web server reads request</a:t>
            </a:r>
          </a:p>
          <a:p>
            <a:pPr lvl="1"/>
            <a:r>
              <a:rPr lang="en-US" sz="2200" dirty="0"/>
              <a:t>Processes database queries</a:t>
            </a:r>
          </a:p>
          <a:p>
            <a:pPr lvl="1"/>
            <a:r>
              <a:rPr lang="en-US" sz="2200" dirty="0"/>
              <a:t>Renders web page</a:t>
            </a:r>
          </a:p>
          <a:p>
            <a:pPr lvl="1"/>
            <a:r>
              <a:rPr lang="en-US" sz="2200" dirty="0"/>
              <a:t>Returns HTTP response to user</a:t>
            </a:r>
          </a:p>
        </p:txBody>
      </p:sp>
      <p:sp>
        <p:nvSpPr>
          <p:cNvPr id="10" name="Text Placeholder 9"/>
          <p:cNvSpPr>
            <a:spLocks noGrp="1"/>
          </p:cNvSpPr>
          <p:nvPr>
            <p:ph type="body" sz="quarter" idx="3"/>
          </p:nvPr>
        </p:nvSpPr>
        <p:spPr/>
        <p:txBody>
          <a:bodyPr/>
          <a:lstStyle/>
          <a:p>
            <a:r>
              <a:rPr lang="en-US" dirty="0" smtClean="0"/>
              <a:t>Disadvantages</a:t>
            </a:r>
            <a:endParaRPr lang="en-US" dirty="0"/>
          </a:p>
        </p:txBody>
      </p:sp>
      <p:sp>
        <p:nvSpPr>
          <p:cNvPr id="11" name="Content Placeholder 10"/>
          <p:cNvSpPr>
            <a:spLocks noGrp="1"/>
          </p:cNvSpPr>
          <p:nvPr>
            <p:ph sz="quarter" idx="4"/>
          </p:nvPr>
        </p:nvSpPr>
        <p:spPr/>
        <p:txBody>
          <a:bodyPr>
            <a:normAutofit fontScale="92500" lnSpcReduction="20000"/>
          </a:bodyPr>
          <a:lstStyle/>
          <a:p>
            <a:pPr marL="0" indent="0">
              <a:buNone/>
            </a:pPr>
            <a:r>
              <a:rPr lang="en-US" dirty="0" smtClean="0"/>
              <a:t>Encourage a ‘batch’ system approach as each component must process data independently</a:t>
            </a:r>
          </a:p>
          <a:p>
            <a:pPr marL="0" indent="0">
              <a:buNone/>
            </a:pPr>
            <a:r>
              <a:rPr lang="en-US" dirty="0" smtClean="0"/>
              <a:t>Poor at handling UI</a:t>
            </a:r>
          </a:p>
          <a:p>
            <a:pPr marL="0" indent="0">
              <a:buNone/>
            </a:pPr>
            <a:r>
              <a:rPr lang="en-US" dirty="0" smtClean="0"/>
              <a:t>Dependency on order of filters</a:t>
            </a:r>
          </a:p>
          <a:p>
            <a:pPr marL="0" indent="0">
              <a:buNone/>
            </a:pPr>
            <a:r>
              <a:rPr lang="en-US" dirty="0" smtClean="0"/>
              <a:t>Error handling difficult – what happens if an intermediate filter crashes</a:t>
            </a:r>
          </a:p>
          <a:p>
            <a:pPr marL="0" indent="0">
              <a:buNone/>
            </a:pPr>
            <a:r>
              <a:rPr lang="en-US" dirty="0" smtClean="0"/>
              <a:t>Incremental approach creates design challenges over batch approach (see batch-sequence)</a:t>
            </a:r>
          </a:p>
        </p:txBody>
      </p:sp>
    </p:spTree>
    <p:extLst>
      <p:ext uri="{BB962C8B-B14F-4D97-AF65-F5344CB8AC3E}">
        <p14:creationId xmlns:p14="http://schemas.microsoft.com/office/powerpoint/2010/main" val="178941412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Q&amp;A</a:t>
            </a:r>
            <a:endParaRPr lang="en-GB" dirty="0"/>
          </a:p>
        </p:txBody>
      </p:sp>
    </p:spTree>
    <p:extLst>
      <p:ext uri="{BB962C8B-B14F-4D97-AF65-F5344CB8AC3E}">
        <p14:creationId xmlns:p14="http://schemas.microsoft.com/office/powerpoint/2010/main" val="39003852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Architectural Styles</a:t>
            </a:r>
          </a:p>
          <a:p>
            <a:pPr lvl="1"/>
            <a:r>
              <a:rPr lang="en-US" sz="2800" dirty="0" smtClean="0"/>
              <a:t>Candidate Model Problems</a:t>
            </a:r>
          </a:p>
          <a:p>
            <a:pPr lvl="2"/>
            <a:r>
              <a:rPr lang="en-US" sz="2800" dirty="0" smtClean="0"/>
              <a:t>KWIC</a:t>
            </a:r>
          </a:p>
          <a:p>
            <a:pPr lvl="1"/>
            <a:r>
              <a:rPr lang="en-US" sz="2800" dirty="0" smtClean="0"/>
              <a:t>Dataflow</a:t>
            </a:r>
          </a:p>
          <a:p>
            <a:pPr lvl="2"/>
            <a:r>
              <a:rPr lang="en-US" sz="2800" dirty="0" smtClean="0"/>
              <a:t>Pipes and Filters</a:t>
            </a:r>
          </a:p>
          <a:p>
            <a:pPr lvl="2"/>
            <a:r>
              <a:rPr lang="en-US" sz="2800" dirty="0" smtClean="0"/>
              <a:t>Batch Sequence</a:t>
            </a:r>
          </a:p>
          <a:p>
            <a:pPr marL="914400" lvl="2" indent="0">
              <a:buNone/>
            </a:pPr>
            <a:endParaRPr lang="en-US" sz="2800" dirty="0" smtClean="0"/>
          </a:p>
        </p:txBody>
      </p:sp>
    </p:spTree>
    <p:extLst>
      <p:ext uri="{BB962C8B-B14F-4D97-AF65-F5344CB8AC3E}">
        <p14:creationId xmlns:p14="http://schemas.microsoft.com/office/powerpoint/2010/main" val="658591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Architectural Styles</a:t>
            </a:r>
            <a:endParaRPr lang="en-US" dirty="0"/>
          </a:p>
        </p:txBody>
      </p:sp>
      <p:sp>
        <p:nvSpPr>
          <p:cNvPr id="5" name="Text Placeholder 4"/>
          <p:cNvSpPr>
            <a:spLocks noGrp="1"/>
          </p:cNvSpPr>
          <p:nvPr>
            <p:ph type="body" idx="1"/>
          </p:nvPr>
        </p:nvSpPr>
        <p:spPr/>
        <p:txBody>
          <a:bodyPr/>
          <a:lstStyle/>
          <a:p>
            <a:r>
              <a:rPr lang="en-US" dirty="0" smtClean="0"/>
              <a:t>From Mud to Structure</a:t>
            </a:r>
            <a:endParaRPr lang="en-US" dirty="0"/>
          </a:p>
        </p:txBody>
      </p:sp>
    </p:spTree>
    <p:extLst>
      <p:ext uri="{BB962C8B-B14F-4D97-AF65-F5344CB8AC3E}">
        <p14:creationId xmlns:p14="http://schemas.microsoft.com/office/powerpoint/2010/main" val="38793332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Garlan</a:t>
            </a:r>
            <a:r>
              <a:rPr lang="en-US" dirty="0" smtClean="0"/>
              <a:t> and Shaw</a:t>
            </a:r>
            <a:endParaRPr lang="en-US" dirty="0"/>
          </a:p>
        </p:txBody>
      </p:sp>
      <p:pic>
        <p:nvPicPr>
          <p:cNvPr id="7" name="Content Placeholder 6" descr="512E1505HHL.jpg"/>
          <p:cNvPicPr>
            <a:picLocks noGrp="1" noChangeAspect="1"/>
          </p:cNvPicPr>
          <p:nvPr>
            <p:ph idx="1"/>
          </p:nvPr>
        </p:nvPicPr>
        <p:blipFill>
          <a:blip r:embed="rId2">
            <a:extLst>
              <a:ext uri="{28A0092B-C50C-407E-A947-70E740481C1C}">
                <a14:useLocalDpi xmlns:a14="http://schemas.microsoft.com/office/drawing/2010/main" val="0"/>
              </a:ext>
            </a:extLst>
          </a:blip>
          <a:srcRect l="6333" r="6333"/>
          <a:stretch>
            <a:fillRect/>
          </a:stretch>
        </p:blipFill>
        <p:spPr/>
      </p:pic>
      <p:sp>
        <p:nvSpPr>
          <p:cNvPr id="6" name="Text Placeholder 5"/>
          <p:cNvSpPr>
            <a:spLocks noGrp="1"/>
          </p:cNvSpPr>
          <p:nvPr>
            <p:ph type="body" sz="half" idx="2"/>
          </p:nvPr>
        </p:nvSpPr>
        <p:spPr/>
        <p:txBody>
          <a:bodyPr/>
          <a:lstStyle/>
          <a:p>
            <a:r>
              <a:rPr lang="en-US" dirty="0" smtClean="0"/>
              <a:t>Working at Carnegie-Mellon in the ‘90s Shaw and </a:t>
            </a:r>
            <a:r>
              <a:rPr lang="en-US" dirty="0" err="1" smtClean="0"/>
              <a:t>Garlan</a:t>
            </a:r>
            <a:r>
              <a:rPr lang="en-US" dirty="0" smtClean="0"/>
              <a:t> begin identifying </a:t>
            </a:r>
            <a:r>
              <a:rPr lang="en-US" i="1" dirty="0" smtClean="0"/>
              <a:t>architectural styles</a:t>
            </a:r>
            <a:r>
              <a:rPr lang="en-US" dirty="0" smtClean="0"/>
              <a:t>.</a:t>
            </a:r>
          </a:p>
          <a:p>
            <a:endParaRPr lang="en-US" dirty="0"/>
          </a:p>
          <a:p>
            <a:r>
              <a:rPr lang="en-US" dirty="0" smtClean="0"/>
              <a:t>Shaw and </a:t>
            </a:r>
            <a:r>
              <a:rPr lang="en-US" dirty="0" err="1" smtClean="0"/>
              <a:t>Garlan</a:t>
            </a:r>
            <a:r>
              <a:rPr lang="en-US" dirty="0" smtClean="0"/>
              <a:t> propose that the journey from craft to engineering is the creation of a body of knowledge that allows repeatable large scale production. Science provides the insights here that drive engineering.</a:t>
            </a:r>
          </a:p>
          <a:p>
            <a:endParaRPr lang="en-US" dirty="0"/>
          </a:p>
          <a:p>
            <a:r>
              <a:rPr lang="en-US" dirty="0" smtClean="0"/>
              <a:t>Similar goal to the Design Patterns community – but at a different scale, capture </a:t>
            </a:r>
            <a:r>
              <a:rPr lang="en-US" dirty="0"/>
              <a:t> </a:t>
            </a:r>
            <a:r>
              <a:rPr lang="en-US" dirty="0" smtClean="0"/>
              <a:t>knowledge on patterns of component interaction.</a:t>
            </a:r>
            <a:endParaRPr lang="en-US" dirty="0"/>
          </a:p>
        </p:txBody>
      </p:sp>
    </p:spTree>
    <p:extLst>
      <p:ext uri="{BB962C8B-B14F-4D97-AF65-F5344CB8AC3E}">
        <p14:creationId xmlns:p14="http://schemas.microsoft.com/office/powerpoint/2010/main" val="15469392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architectural style?</a:t>
            </a:r>
            <a:endParaRPr lang="en-US" dirty="0"/>
          </a:p>
        </p:txBody>
      </p:sp>
      <p:pic>
        <p:nvPicPr>
          <p:cNvPr id="5" name="Content Placeholder 4" descr="network3.jpeg"/>
          <p:cNvPicPr>
            <a:picLocks noGrp="1" noChangeAspect="1"/>
          </p:cNvPicPr>
          <p:nvPr>
            <p:ph idx="1"/>
          </p:nvPr>
        </p:nvPicPr>
        <p:blipFill>
          <a:blip r:embed="rId2" cstate="print">
            <a:extLst>
              <a:ext uri="{28A0092B-C50C-407E-A947-70E740481C1C}">
                <a14:useLocalDpi xmlns:a14="http://schemas.microsoft.com/office/drawing/2010/main" val="0"/>
              </a:ext>
            </a:extLst>
          </a:blip>
          <a:srcRect t="-8601" b="-8601"/>
          <a:stretch>
            <a:fillRect/>
          </a:stretch>
        </p:blipFill>
        <p:spPr/>
      </p:pic>
      <p:sp>
        <p:nvSpPr>
          <p:cNvPr id="4" name="Text Placeholder 3"/>
          <p:cNvSpPr>
            <a:spLocks noGrp="1"/>
          </p:cNvSpPr>
          <p:nvPr>
            <p:ph type="body" sz="half" idx="2"/>
          </p:nvPr>
        </p:nvSpPr>
        <p:spPr/>
        <p:txBody>
          <a:bodyPr>
            <a:normAutofit fontScale="85000" lnSpcReduction="20000"/>
          </a:bodyPr>
          <a:lstStyle/>
          <a:p>
            <a:r>
              <a:rPr lang="en-US" dirty="0" smtClean="0"/>
              <a:t> A </a:t>
            </a:r>
            <a:r>
              <a:rPr lang="en-US" i="1" dirty="0" smtClean="0"/>
              <a:t>component</a:t>
            </a:r>
            <a:r>
              <a:rPr lang="en-US" dirty="0" smtClean="0"/>
              <a:t> is a basic architectural computational component – clients, servers, filters, layers, a database etc.</a:t>
            </a:r>
          </a:p>
          <a:p>
            <a:endParaRPr lang="en-US" dirty="0" smtClean="0"/>
          </a:p>
          <a:p>
            <a:r>
              <a:rPr lang="en-US" dirty="0" smtClean="0"/>
              <a:t>A </a:t>
            </a:r>
            <a:r>
              <a:rPr lang="en-US" i="1" dirty="0" smtClean="0"/>
              <a:t>connector</a:t>
            </a:r>
            <a:r>
              <a:rPr lang="en-US" dirty="0" smtClean="0"/>
              <a:t> provides the interaction between components.</a:t>
            </a:r>
          </a:p>
          <a:p>
            <a:endParaRPr lang="en-US" dirty="0"/>
          </a:p>
          <a:p>
            <a:r>
              <a:rPr lang="en-US" dirty="0" smtClean="0"/>
              <a:t>A style is a </a:t>
            </a:r>
            <a:r>
              <a:rPr lang="en-US" i="1" dirty="0" smtClean="0"/>
              <a:t>vocabulary</a:t>
            </a:r>
            <a:r>
              <a:rPr lang="en-US" dirty="0" smtClean="0"/>
              <a:t> of possible components and connector types, and </a:t>
            </a:r>
            <a:r>
              <a:rPr lang="en-US" i="1" dirty="0" smtClean="0"/>
              <a:t>constraints</a:t>
            </a:r>
            <a:r>
              <a:rPr lang="en-US" dirty="0" smtClean="0"/>
              <a:t> on how they can be applied.</a:t>
            </a:r>
          </a:p>
          <a:p>
            <a:endParaRPr lang="en-US" dirty="0"/>
          </a:p>
          <a:p>
            <a:r>
              <a:rPr lang="en-US" dirty="0" smtClean="0"/>
              <a:t>Given the above we can classify architectures:</a:t>
            </a:r>
          </a:p>
          <a:p>
            <a:r>
              <a:rPr lang="en-US" dirty="0" smtClean="0"/>
              <a:t>What is the design vocabulary?</a:t>
            </a:r>
          </a:p>
          <a:p>
            <a:r>
              <a:rPr lang="en-US" dirty="0" smtClean="0"/>
              <a:t>What are the allowed structural patterns?</a:t>
            </a:r>
          </a:p>
          <a:p>
            <a:r>
              <a:rPr lang="en-US" dirty="0" smtClean="0"/>
              <a:t>What is the underlying computational model?</a:t>
            </a:r>
          </a:p>
          <a:p>
            <a:r>
              <a:rPr lang="en-US" dirty="0" smtClean="0"/>
              <a:t>What are the essential invariants?</a:t>
            </a:r>
          </a:p>
          <a:p>
            <a:endParaRPr lang="en-US" dirty="0" smtClean="0"/>
          </a:p>
        </p:txBody>
      </p:sp>
    </p:spTree>
    <p:extLst>
      <p:ext uri="{BB962C8B-B14F-4D97-AF65-F5344CB8AC3E}">
        <p14:creationId xmlns:p14="http://schemas.microsoft.com/office/powerpoint/2010/main" val="30238071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273050"/>
            <a:ext cx="2314600" cy="1162050"/>
          </a:xfrm>
        </p:spPr>
        <p:txBody>
          <a:bodyPr>
            <a:normAutofit/>
          </a:bodyPr>
          <a:lstStyle/>
          <a:p>
            <a:r>
              <a:rPr lang="en-GB" sz="2000" dirty="0" err="1"/>
              <a:t>Boxology</a:t>
            </a:r>
            <a:endParaRPr lang="en-GB" sz="2000" dirty="0"/>
          </a:p>
        </p:txBody>
      </p:sp>
      <p:sp>
        <p:nvSpPr>
          <p:cNvPr id="4" name="Text Placeholder 3"/>
          <p:cNvSpPr>
            <a:spLocks noGrp="1"/>
          </p:cNvSpPr>
          <p:nvPr>
            <p:ph type="body" sz="half" idx="2"/>
          </p:nvPr>
        </p:nvSpPr>
        <p:spPr>
          <a:xfrm>
            <a:off x="1981201" y="1435101"/>
            <a:ext cx="2026568" cy="4691063"/>
          </a:xfrm>
        </p:spPr>
        <p:txBody>
          <a:bodyPr/>
          <a:lstStyle/>
          <a:p>
            <a:r>
              <a:rPr lang="en-US" dirty="0" smtClean="0"/>
              <a:t>Missing from this is obviously any discussion of User Interface styles. The question is whether MVC, for example, is simply a design pattern that fits into another one of these styles or has unique characteristics</a:t>
            </a:r>
            <a:endParaRPr lang="en-US" dirty="0"/>
          </a:p>
        </p:txBody>
      </p:sp>
      <p:graphicFrame>
        <p:nvGraphicFramePr>
          <p:cNvPr id="6" name="Table 5"/>
          <p:cNvGraphicFramePr>
            <a:graphicFrameLocks noGrp="1"/>
          </p:cNvGraphicFramePr>
          <p:nvPr>
            <p:extLst/>
          </p:nvPr>
        </p:nvGraphicFramePr>
        <p:xfrm>
          <a:off x="4464496" y="188640"/>
          <a:ext cx="6096000" cy="6522719"/>
        </p:xfrm>
        <a:graphic>
          <a:graphicData uri="http://schemas.openxmlformats.org/drawingml/2006/table">
            <a:tbl>
              <a:tblPr firstRow="1" bandRow="1">
                <a:tableStyleId>{68D230F3-CF80-4859-8CE7-A43EE81993B5}</a:tableStyleId>
              </a:tblPr>
              <a:tblGrid>
                <a:gridCol w="2032000"/>
                <a:gridCol w="2032000"/>
                <a:gridCol w="2032000"/>
              </a:tblGrid>
              <a:tr h="370840">
                <a:tc>
                  <a:txBody>
                    <a:bodyPr/>
                    <a:lstStyle/>
                    <a:p>
                      <a:r>
                        <a:rPr lang="en-US" sz="1400" dirty="0" smtClean="0"/>
                        <a:t>Data Flow</a:t>
                      </a:r>
                      <a:endParaRPr lang="en-US" sz="1400" dirty="0"/>
                    </a:p>
                  </a:txBody>
                  <a:tcPr/>
                </a:tc>
                <a:tc>
                  <a:txBody>
                    <a:bodyPr/>
                    <a:lstStyle/>
                    <a:p>
                      <a:r>
                        <a:rPr lang="en-US" sz="1400" b="0" dirty="0" smtClean="0"/>
                        <a:t>Dominated by movement of data through the system, with no “upstream” content control by recipient</a:t>
                      </a:r>
                      <a:endParaRPr lang="en-US" sz="1400" dirty="0"/>
                    </a:p>
                  </a:txBody>
                  <a:tcPr/>
                </a:tc>
                <a:tc>
                  <a:txBody>
                    <a:bodyPr/>
                    <a:lstStyle/>
                    <a:p>
                      <a:r>
                        <a:rPr lang="en-US" sz="1400" b="0" dirty="0" smtClean="0"/>
                        <a:t>Pipes and Filters</a:t>
                      </a:r>
                    </a:p>
                    <a:p>
                      <a:r>
                        <a:rPr lang="en-US" sz="1400" b="0" dirty="0" smtClean="0"/>
                        <a:t>Batch</a:t>
                      </a:r>
                      <a:r>
                        <a:rPr lang="en-US" sz="1400" b="0" baseline="0" dirty="0" smtClean="0"/>
                        <a:t> Sequential</a:t>
                      </a:r>
                      <a:endParaRPr lang="en-US" sz="1400" b="0" dirty="0" smtClean="0"/>
                    </a:p>
                  </a:txBody>
                  <a:tcPr/>
                </a:tc>
              </a:tr>
              <a:tr h="370840">
                <a:tc>
                  <a:txBody>
                    <a:bodyPr/>
                    <a:lstStyle/>
                    <a:p>
                      <a:r>
                        <a:rPr lang="en-US" sz="1400" b="1" dirty="0" smtClean="0"/>
                        <a:t>Data Centered</a:t>
                      </a:r>
                      <a:endParaRPr lang="en-US" sz="1400" b="1" dirty="0"/>
                    </a:p>
                  </a:txBody>
                  <a:tcPr/>
                </a:tc>
                <a:tc>
                  <a:txBody>
                    <a:bodyPr/>
                    <a:lstStyle/>
                    <a:p>
                      <a:r>
                        <a:rPr lang="en-US" sz="1400" b="0" dirty="0" smtClean="0"/>
                        <a:t>Dominated</a:t>
                      </a:r>
                      <a:r>
                        <a:rPr lang="en-US" sz="1400" b="0" baseline="0" dirty="0" smtClean="0"/>
                        <a:t> by a complex central data store manipulated by independent components</a:t>
                      </a:r>
                      <a:endParaRPr lang="en-US" sz="1400" b="0" dirty="0"/>
                    </a:p>
                  </a:txBody>
                  <a:tcPr/>
                </a:tc>
                <a:tc>
                  <a:txBody>
                    <a:bodyPr/>
                    <a:lstStyle/>
                    <a:p>
                      <a:r>
                        <a:rPr lang="en-US" sz="1400" b="0" dirty="0" smtClean="0"/>
                        <a:t>Repository</a:t>
                      </a:r>
                    </a:p>
                    <a:p>
                      <a:r>
                        <a:rPr lang="en-US" sz="1400" b="0" i="0" dirty="0" smtClean="0">
                          <a:solidFill>
                            <a:schemeClr val="tx1"/>
                          </a:solidFill>
                        </a:rPr>
                        <a:t>Blackboards</a:t>
                      </a:r>
                    </a:p>
                  </a:txBody>
                  <a:tcPr/>
                </a:tc>
              </a:tr>
              <a:tr h="370840">
                <a:tc>
                  <a:txBody>
                    <a:bodyPr/>
                    <a:lstStyle/>
                    <a:p>
                      <a:r>
                        <a:rPr lang="en-US" sz="1400" b="1" dirty="0" smtClean="0">
                          <a:solidFill>
                            <a:srgbClr val="000000"/>
                          </a:solidFill>
                        </a:rPr>
                        <a:t>Data Sharing</a:t>
                      </a:r>
                      <a:endParaRPr lang="en-US" sz="1400" b="1" dirty="0">
                        <a:solidFill>
                          <a:srgbClr val="000000"/>
                        </a:solidFill>
                      </a:endParaRPr>
                    </a:p>
                  </a:txBody>
                  <a:tcPr/>
                </a:tc>
                <a:tc>
                  <a:txBody>
                    <a:bodyPr/>
                    <a:lstStyle/>
                    <a:p>
                      <a:r>
                        <a:rPr lang="en-US" sz="1400" b="0" dirty="0" smtClean="0"/>
                        <a:t>Dominated by sharing of data amongst components</a:t>
                      </a:r>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rgbClr val="000000"/>
                          </a:solidFill>
                        </a:rPr>
                        <a:t>Hypertext Systems</a:t>
                      </a:r>
                    </a:p>
                    <a:p>
                      <a:r>
                        <a:rPr lang="en-US" sz="1400" baseline="0" dirty="0" smtClean="0">
                          <a:solidFill>
                            <a:srgbClr val="000000"/>
                          </a:solidFill>
                        </a:rPr>
                        <a:t>Compound Document</a:t>
                      </a:r>
                    </a:p>
                  </a:txBody>
                  <a:tcPr/>
                </a:tc>
              </a:tr>
              <a:tr h="370840">
                <a:tc>
                  <a:txBody>
                    <a:bodyPr/>
                    <a:lstStyle/>
                    <a:p>
                      <a:r>
                        <a:rPr lang="en-US" sz="1400" b="1" dirty="0" smtClean="0"/>
                        <a:t>Call &amp;</a:t>
                      </a:r>
                      <a:r>
                        <a:rPr lang="en-US" sz="1400" b="1" baseline="0" dirty="0" smtClean="0"/>
                        <a:t> Return Systems</a:t>
                      </a:r>
                      <a:endParaRPr lang="en-US" sz="1400" b="1" dirty="0"/>
                    </a:p>
                  </a:txBody>
                  <a:tcPr/>
                </a:tc>
                <a:tc>
                  <a:txBody>
                    <a:bodyPr/>
                    <a:lstStyle/>
                    <a:p>
                      <a:r>
                        <a:rPr lang="en-US" sz="1400" b="0" dirty="0" smtClean="0"/>
                        <a:t>Dominated by order of computation, usually with a single thread of control</a:t>
                      </a:r>
                      <a:endParaRPr lang="en-US" sz="1400" b="0" dirty="0"/>
                    </a:p>
                  </a:txBody>
                  <a:tcPr/>
                </a:tc>
                <a:tc>
                  <a:txBody>
                    <a:bodyPr/>
                    <a:lstStyle/>
                    <a:p>
                      <a:r>
                        <a:rPr lang="en-US" sz="1400" dirty="0" smtClean="0">
                          <a:solidFill>
                            <a:srgbClr val="000000"/>
                          </a:solidFill>
                        </a:rPr>
                        <a:t>Procedural</a:t>
                      </a:r>
                    </a:p>
                    <a:p>
                      <a:r>
                        <a:rPr lang="en-US" sz="1400" dirty="0" smtClean="0">
                          <a:solidFill>
                            <a:srgbClr val="000000"/>
                          </a:solidFill>
                        </a:rPr>
                        <a:t>Object</a:t>
                      </a:r>
                      <a:r>
                        <a:rPr lang="en-US" sz="1400" baseline="0" dirty="0" smtClean="0">
                          <a:solidFill>
                            <a:srgbClr val="000000"/>
                          </a:solidFill>
                        </a:rPr>
                        <a:t> Oriented</a:t>
                      </a:r>
                    </a:p>
                    <a:p>
                      <a:r>
                        <a:rPr lang="en-US" sz="1400" baseline="0" dirty="0" smtClean="0">
                          <a:solidFill>
                            <a:srgbClr val="000000"/>
                          </a:solidFill>
                        </a:rPr>
                        <a:t>Naïve Client Server</a:t>
                      </a:r>
                    </a:p>
                  </a:txBody>
                  <a:tcPr/>
                </a:tc>
              </a:tr>
              <a:tr h="370840">
                <a:tc>
                  <a:txBody>
                    <a:bodyPr/>
                    <a:lstStyle/>
                    <a:p>
                      <a:r>
                        <a:rPr lang="en-US" sz="1400" b="1" dirty="0" smtClean="0"/>
                        <a:t>Interacting Processes</a:t>
                      </a:r>
                      <a:endParaRPr lang="en-US" sz="1400" b="1" dirty="0"/>
                    </a:p>
                  </a:txBody>
                  <a:tcPr/>
                </a:tc>
                <a:tc>
                  <a:txBody>
                    <a:bodyPr/>
                    <a:lstStyle/>
                    <a:p>
                      <a:r>
                        <a:rPr lang="en-US" sz="1400" b="0" dirty="0" smtClean="0"/>
                        <a:t>Dominated</a:t>
                      </a:r>
                      <a:r>
                        <a:rPr lang="en-US" sz="1400" b="0" baseline="0" dirty="0" smtClean="0"/>
                        <a:t> by communication between independent, usually concurrent, processes</a:t>
                      </a:r>
                      <a:endParaRPr lang="en-US" sz="1400" b="0" dirty="0"/>
                    </a:p>
                  </a:txBody>
                  <a:tcPr/>
                </a:tc>
                <a:tc>
                  <a:txBody>
                    <a:bodyPr/>
                    <a:lstStyle/>
                    <a:p>
                      <a:r>
                        <a:rPr lang="en-US" sz="1400" dirty="0" smtClean="0">
                          <a:solidFill>
                            <a:srgbClr val="000000"/>
                          </a:solidFill>
                        </a:rPr>
                        <a:t>Event Driven (Implicit , Reactive, or Decoupled Invocation)</a:t>
                      </a:r>
                    </a:p>
                    <a:p>
                      <a:r>
                        <a:rPr lang="en-US" sz="1400" i="0" dirty="0" smtClean="0">
                          <a:solidFill>
                            <a:srgbClr val="000000"/>
                          </a:solidFill>
                        </a:rPr>
                        <a:t>Event Sourcing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0000"/>
                          </a:solidFill>
                        </a:rPr>
                        <a:t>Broker</a:t>
                      </a:r>
                    </a:p>
                    <a:p>
                      <a:r>
                        <a:rPr lang="en-US" sz="1400" dirty="0" smtClean="0">
                          <a:solidFill>
                            <a:srgbClr val="000000"/>
                          </a:solidFill>
                        </a:rPr>
                        <a:t>SOA</a:t>
                      </a:r>
                    </a:p>
                  </a:txBody>
                  <a:tcPr/>
                </a:tc>
              </a:tr>
              <a:tr h="370840">
                <a:tc>
                  <a:txBody>
                    <a:bodyPr/>
                    <a:lstStyle/>
                    <a:p>
                      <a:r>
                        <a:rPr lang="en-US" sz="1400" b="1" dirty="0" smtClean="0"/>
                        <a:t>Hierarchical Systems</a:t>
                      </a:r>
                      <a:endParaRPr lang="en-US" sz="1400" b="1" dirty="0"/>
                    </a:p>
                  </a:txBody>
                  <a:tcPr/>
                </a:tc>
                <a:tc>
                  <a:txBody>
                    <a:bodyPr/>
                    <a:lstStyle/>
                    <a:p>
                      <a:r>
                        <a:rPr lang="en-US" sz="1400" b="0" dirty="0" smtClean="0"/>
                        <a:t>Dominate by reduced</a:t>
                      </a:r>
                      <a:r>
                        <a:rPr lang="en-US" sz="1400" b="0" baseline="0" dirty="0" smtClean="0"/>
                        <a:t> coupling with the partition of the system into subsystems with limited interaction</a:t>
                      </a:r>
                      <a:endParaRPr lang="en-US" sz="1400" b="0" dirty="0"/>
                    </a:p>
                  </a:txBody>
                  <a:tcPr/>
                </a:tc>
                <a:tc>
                  <a:txBody>
                    <a:bodyPr/>
                    <a:lstStyle/>
                    <a:p>
                      <a:r>
                        <a:rPr lang="en-US" sz="1400" dirty="0" smtClean="0">
                          <a:solidFill>
                            <a:srgbClr val="000000"/>
                          </a:solidFill>
                        </a:rPr>
                        <a:t>Interpreters</a:t>
                      </a:r>
                    </a:p>
                    <a:p>
                      <a:r>
                        <a:rPr lang="en-US" sz="1400" dirty="0" smtClean="0">
                          <a:solidFill>
                            <a:srgbClr val="000000"/>
                          </a:solidFill>
                        </a:rPr>
                        <a:t>Rule</a:t>
                      </a:r>
                      <a:r>
                        <a:rPr lang="en-US" sz="1400" baseline="0" dirty="0" smtClean="0">
                          <a:solidFill>
                            <a:srgbClr val="000000"/>
                          </a:solidFill>
                        </a:rPr>
                        <a:t>-Based Systems</a:t>
                      </a:r>
                    </a:p>
                    <a:p>
                      <a:r>
                        <a:rPr lang="en-US" sz="1400" baseline="0" dirty="0" smtClean="0">
                          <a:solidFill>
                            <a:srgbClr val="000000"/>
                          </a:solidFill>
                        </a:rPr>
                        <a:t>Layers</a:t>
                      </a:r>
                    </a:p>
                    <a:p>
                      <a:r>
                        <a:rPr lang="en-US" sz="1400" dirty="0" smtClean="0">
                          <a:solidFill>
                            <a:srgbClr val="000000"/>
                          </a:solidFill>
                        </a:rPr>
                        <a:t>CQRS</a:t>
                      </a:r>
                    </a:p>
                  </a:txBody>
                  <a:tcPr/>
                </a:tc>
              </a:tr>
            </a:tbl>
          </a:graphicData>
        </a:graphic>
      </p:graphicFrame>
    </p:spTree>
    <p:extLst>
      <p:ext uri="{BB962C8B-B14F-4D97-AF65-F5344CB8AC3E}">
        <p14:creationId xmlns:p14="http://schemas.microsoft.com/office/powerpoint/2010/main" val="7444874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Heterogeneous styles</a:t>
            </a:r>
            <a:endParaRPr lang="en-GB" dirty="0"/>
          </a:p>
        </p:txBody>
      </p:sp>
      <p:sp>
        <p:nvSpPr>
          <p:cNvPr id="5" name="Text Placeholder 4"/>
          <p:cNvSpPr>
            <a:spLocks noGrp="1"/>
          </p:cNvSpPr>
          <p:nvPr>
            <p:ph type="body" idx="1"/>
          </p:nvPr>
        </p:nvSpPr>
        <p:spPr/>
        <p:txBody>
          <a:bodyPr/>
          <a:lstStyle/>
          <a:p>
            <a:r>
              <a:rPr lang="en-GB" dirty="0" smtClean="0"/>
              <a:t>Components</a:t>
            </a:r>
            <a:endParaRPr lang="en-GB" dirty="0"/>
          </a:p>
        </p:txBody>
      </p:sp>
      <p:sp>
        <p:nvSpPr>
          <p:cNvPr id="6" name="Content Placeholder 5"/>
          <p:cNvSpPr>
            <a:spLocks noGrp="1"/>
          </p:cNvSpPr>
          <p:nvPr>
            <p:ph sz="half" idx="2"/>
          </p:nvPr>
        </p:nvSpPr>
        <p:spPr/>
        <p:txBody>
          <a:bodyPr>
            <a:normAutofit fontScale="77500" lnSpcReduction="20000"/>
          </a:bodyPr>
          <a:lstStyle/>
          <a:p>
            <a:r>
              <a:rPr lang="en-GB" dirty="0" smtClean="0"/>
              <a:t>Whilst we talk about styles in a pure form for understanding, most applications employ a combination of styles</a:t>
            </a:r>
          </a:p>
          <a:p>
            <a:pPr lvl="1"/>
            <a:r>
              <a:rPr lang="en-GB" dirty="0" smtClean="0"/>
              <a:t>The most common approach is hierarchical – a component identified in one style is itself implemented using another style</a:t>
            </a:r>
          </a:p>
          <a:p>
            <a:pPr lvl="1"/>
            <a:r>
              <a:rPr lang="en-GB" dirty="0" smtClean="0"/>
              <a:t>A single component might use different architectural connectors. A component might access a repository, but interact with other components through pipes and filters or implicit invocation</a:t>
            </a:r>
          </a:p>
          <a:p>
            <a:pPr lvl="1"/>
            <a:r>
              <a:rPr lang="en-GB" dirty="0" smtClean="0"/>
              <a:t>Elaborate a whole level of the architecture in a different style (as opposed to just a component)</a:t>
            </a:r>
          </a:p>
          <a:p>
            <a:pPr lvl="1"/>
            <a:endParaRPr lang="en-GB" dirty="0" smtClean="0"/>
          </a:p>
          <a:p>
            <a:endParaRPr lang="en-GB" dirty="0"/>
          </a:p>
        </p:txBody>
      </p:sp>
      <p:sp>
        <p:nvSpPr>
          <p:cNvPr id="7" name="Text Placeholder 6"/>
          <p:cNvSpPr>
            <a:spLocks noGrp="1"/>
          </p:cNvSpPr>
          <p:nvPr>
            <p:ph type="body" sz="quarter" idx="3"/>
          </p:nvPr>
        </p:nvSpPr>
        <p:spPr/>
        <p:txBody>
          <a:bodyPr/>
          <a:lstStyle/>
          <a:p>
            <a:r>
              <a:rPr lang="en-GB" dirty="0" smtClean="0"/>
              <a:t>Connectors</a:t>
            </a:r>
            <a:endParaRPr lang="en-GB" dirty="0"/>
          </a:p>
        </p:txBody>
      </p:sp>
      <p:sp>
        <p:nvSpPr>
          <p:cNvPr id="8" name="Content Placeholder 7"/>
          <p:cNvSpPr>
            <a:spLocks noGrp="1"/>
          </p:cNvSpPr>
          <p:nvPr>
            <p:ph sz="quarter" idx="4"/>
          </p:nvPr>
        </p:nvSpPr>
        <p:spPr/>
        <p:txBody>
          <a:bodyPr>
            <a:normAutofit/>
          </a:bodyPr>
          <a:lstStyle/>
          <a:p>
            <a:r>
              <a:rPr lang="en-GB" sz="1700" dirty="0"/>
              <a:t>A connector may be hierarchically decomposed as well</a:t>
            </a:r>
          </a:p>
          <a:p>
            <a:pPr lvl="1"/>
            <a:r>
              <a:rPr lang="en-GB" sz="1700" dirty="0"/>
              <a:t>For example the pipe in a pipes and filters architecture might be implemented using messaging middleware, which is itself uses a heterogeneous architectural style such as repository and implicit invocation</a:t>
            </a:r>
          </a:p>
        </p:txBody>
      </p:sp>
    </p:spTree>
    <p:extLst>
      <p:ext uri="{BB962C8B-B14F-4D97-AF65-F5344CB8AC3E}">
        <p14:creationId xmlns:p14="http://schemas.microsoft.com/office/powerpoint/2010/main" val="6692524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3211</Words>
  <Application>Microsoft Macintosh PowerPoint</Application>
  <PresentationFormat>Custom</PresentationFormat>
  <Paragraphs>278</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Not just layers!</vt:lpstr>
      <vt:lpstr>Who are you?</vt:lpstr>
      <vt:lpstr>PowerPoint Presentation</vt:lpstr>
      <vt:lpstr>Agenda</vt:lpstr>
      <vt:lpstr>Architectural Styles</vt:lpstr>
      <vt:lpstr>Garlan and Shaw</vt:lpstr>
      <vt:lpstr>What is an architectural style?</vt:lpstr>
      <vt:lpstr>Boxology</vt:lpstr>
      <vt:lpstr>Heterogeneous styles</vt:lpstr>
      <vt:lpstr>Candidate model problems</vt:lpstr>
      <vt:lpstr>PowerPoint Presentation</vt:lpstr>
      <vt:lpstr>KWIC</vt:lpstr>
      <vt:lpstr>PowerPoint Presentation</vt:lpstr>
      <vt:lpstr>Dataflow Styles</vt:lpstr>
      <vt:lpstr>Pipes and Filters</vt:lpstr>
      <vt:lpstr>Pipes and Filters</vt:lpstr>
      <vt:lpstr>PowerPoint Presentation</vt:lpstr>
      <vt:lpstr>Pull pipeline</vt:lpstr>
      <vt:lpstr>Push Pipeline</vt:lpstr>
      <vt:lpstr>Push and Pull Pipeline</vt:lpstr>
      <vt:lpstr>Implementation</vt:lpstr>
      <vt:lpstr>Parallel Execution</vt:lpstr>
      <vt:lpstr>PowerPoint Presentation</vt:lpstr>
      <vt:lpstr>Demos</vt:lpstr>
      <vt:lpstr>Batch Sequence</vt:lpstr>
      <vt:lpstr>Batch Sequence</vt:lpstr>
      <vt:lpstr>PowerPoint Presentation</vt:lpstr>
      <vt:lpstr>Batch Sequence</vt:lpstr>
      <vt:lpstr>Implementation</vt:lpstr>
      <vt:lpstr>PowerPoint Presentation</vt:lpstr>
      <vt:lpstr>Q&amp;A</vt:lpstr>
    </vt:vector>
  </TitlesOfParts>
  <Company>Huddle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 just layers!</dc:title>
  <dc:creator>Ian Cooper</dc:creator>
  <cp:lastModifiedBy>Ian Cooper</cp:lastModifiedBy>
  <cp:revision>10</cp:revision>
  <dcterms:created xsi:type="dcterms:W3CDTF">2014-09-09T10:51:24Z</dcterms:created>
  <dcterms:modified xsi:type="dcterms:W3CDTF">2014-10-18T09:17:58Z</dcterms:modified>
</cp:coreProperties>
</file>