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74" r:id="rId6"/>
    <p:sldId id="266" r:id="rId7"/>
    <p:sldId id="261" r:id="rId8"/>
    <p:sldId id="262" r:id="rId9"/>
    <p:sldId id="268" r:id="rId10"/>
    <p:sldId id="301" r:id="rId11"/>
    <p:sldId id="269" r:id="rId12"/>
    <p:sldId id="302" r:id="rId13"/>
    <p:sldId id="270" r:id="rId14"/>
    <p:sldId id="303" r:id="rId15"/>
    <p:sldId id="272" r:id="rId16"/>
    <p:sldId id="284" r:id="rId17"/>
    <p:sldId id="307" r:id="rId18"/>
    <p:sldId id="271" r:id="rId19"/>
    <p:sldId id="304" r:id="rId20"/>
    <p:sldId id="283" r:id="rId21"/>
    <p:sldId id="293" r:id="rId22"/>
    <p:sldId id="273" r:id="rId23"/>
    <p:sldId id="305" r:id="rId24"/>
    <p:sldId id="285" r:id="rId25"/>
    <p:sldId id="275" r:id="rId26"/>
    <p:sldId id="306" r:id="rId27"/>
    <p:sldId id="294" r:id="rId28"/>
    <p:sldId id="280" r:id="rId29"/>
    <p:sldId id="295" r:id="rId30"/>
    <p:sldId id="298" r:id="rId31"/>
    <p:sldId id="308" r:id="rId32"/>
    <p:sldId id="300" r:id="rId33"/>
    <p:sldId id="297" r:id="rId34"/>
    <p:sldId id="299" r:id="rId35"/>
    <p:sldId id="276" r:id="rId36"/>
    <p:sldId id="278" r:id="rId37"/>
    <p:sldId id="296" r:id="rId38"/>
    <p:sldId id="287" r:id="rId39"/>
    <p:sldId id="309" r:id="rId40"/>
    <p:sldId id="310" r:id="rId41"/>
    <p:sldId id="28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CBA87-456F-445F-8159-B4ACEF70044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F70A049-6C6A-43F2-895F-CDD4110A6F87}">
      <dgm:prSet phldrT="[Text]"/>
      <dgm:spPr/>
      <dgm:t>
        <a:bodyPr/>
        <a:lstStyle/>
        <a:p>
          <a:r>
            <a:rPr lang="en-GB" dirty="0" smtClean="0"/>
            <a:t>Reservations API</a:t>
          </a:r>
          <a:endParaRPr lang="en-GB" dirty="0"/>
        </a:p>
      </dgm:t>
    </dgm:pt>
    <dgm:pt modelId="{6A65DCB6-42A1-41A4-B520-99C2A49E1E8E}" type="parTrans" cxnId="{B39220BD-62A1-4B60-8A16-B3A80E4BAA37}">
      <dgm:prSet/>
      <dgm:spPr/>
      <dgm:t>
        <a:bodyPr/>
        <a:lstStyle/>
        <a:p>
          <a:endParaRPr lang="en-GB"/>
        </a:p>
      </dgm:t>
    </dgm:pt>
    <dgm:pt modelId="{16F36AE7-641D-487C-A5A8-66C8EF0EE735}" type="sibTrans" cxnId="{B39220BD-62A1-4B60-8A16-B3A80E4BAA37}">
      <dgm:prSet/>
      <dgm:spPr/>
      <dgm:t>
        <a:bodyPr/>
        <a:lstStyle/>
        <a:p>
          <a:endParaRPr lang="en-GB"/>
        </a:p>
      </dgm:t>
    </dgm:pt>
    <dgm:pt modelId="{1D48A05A-C19A-4670-B99B-91CB686F7C9F}">
      <dgm:prSet phldrT="[Text]"/>
      <dgm:spPr/>
      <dgm:t>
        <a:bodyPr/>
        <a:lstStyle/>
        <a:p>
          <a:r>
            <a:rPr lang="en-GB" dirty="0" smtClean="0"/>
            <a:t>Bookings</a:t>
          </a:r>
          <a:endParaRPr lang="en-GB" dirty="0"/>
        </a:p>
      </dgm:t>
    </dgm:pt>
    <dgm:pt modelId="{A42558C5-110C-4165-B406-0546A0F5B968}" type="parTrans" cxnId="{E7D813A3-5E9B-4646-A112-98F64895E750}">
      <dgm:prSet/>
      <dgm:spPr/>
      <dgm:t>
        <a:bodyPr/>
        <a:lstStyle/>
        <a:p>
          <a:endParaRPr lang="en-GB"/>
        </a:p>
      </dgm:t>
    </dgm:pt>
    <dgm:pt modelId="{B80F9994-D4D9-4FA1-A27B-09D32DC4B345}" type="sibTrans" cxnId="{E7D813A3-5E9B-4646-A112-98F64895E750}">
      <dgm:prSet/>
      <dgm:spPr/>
      <dgm:t>
        <a:bodyPr/>
        <a:lstStyle/>
        <a:p>
          <a:endParaRPr lang="en-GB"/>
        </a:p>
      </dgm:t>
    </dgm:pt>
    <dgm:pt modelId="{DFA10039-A824-4C15-BD53-B2569DA264FD}">
      <dgm:prSet phldrT="[Text]"/>
      <dgm:spPr/>
      <dgm:t>
        <a:bodyPr/>
        <a:lstStyle/>
        <a:p>
          <a:r>
            <a:rPr lang="en-GB" dirty="0" smtClean="0"/>
            <a:t>Upsell</a:t>
          </a:r>
          <a:endParaRPr lang="en-GB" dirty="0"/>
        </a:p>
      </dgm:t>
    </dgm:pt>
    <dgm:pt modelId="{19433FFE-07F4-4828-8AED-4809D51CDCCE}" type="parTrans" cxnId="{ECD6E934-84FD-4C04-81A7-D9724AFFDA9E}">
      <dgm:prSet/>
      <dgm:spPr/>
      <dgm:t>
        <a:bodyPr/>
        <a:lstStyle/>
        <a:p>
          <a:endParaRPr lang="en-GB"/>
        </a:p>
      </dgm:t>
    </dgm:pt>
    <dgm:pt modelId="{BE3F4937-D824-43A8-A02C-A8AC0002A74A}" type="sibTrans" cxnId="{ECD6E934-84FD-4C04-81A7-D9724AFFDA9E}">
      <dgm:prSet/>
      <dgm:spPr/>
      <dgm:t>
        <a:bodyPr/>
        <a:lstStyle/>
        <a:p>
          <a:endParaRPr lang="en-GB"/>
        </a:p>
      </dgm:t>
    </dgm:pt>
    <dgm:pt modelId="{AE566A91-98C0-4CF5-91D2-E097DC2B7AED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86A7F304-D938-45EE-97DB-A6E6DA4C4B9B}" type="parTrans" cxnId="{9A3113FC-454B-4866-9B69-3F5A9EF7E637}">
      <dgm:prSet/>
      <dgm:spPr/>
      <dgm:t>
        <a:bodyPr/>
        <a:lstStyle/>
        <a:p>
          <a:endParaRPr lang="en-GB"/>
        </a:p>
      </dgm:t>
    </dgm:pt>
    <dgm:pt modelId="{9B871E64-F0E8-465B-87EE-66E1FB7854C3}" type="sibTrans" cxnId="{9A3113FC-454B-4866-9B69-3F5A9EF7E637}">
      <dgm:prSet/>
      <dgm:spPr/>
      <dgm:t>
        <a:bodyPr/>
        <a:lstStyle/>
        <a:p>
          <a:endParaRPr lang="en-GB"/>
        </a:p>
      </dgm:t>
    </dgm:pt>
    <dgm:pt modelId="{AF5572AE-224F-4EA2-81D5-5564405ED9A9}">
      <dgm:prSet phldrT="[Text]"/>
      <dgm:spPr/>
      <dgm:t>
        <a:bodyPr/>
        <a:lstStyle/>
        <a:p>
          <a:r>
            <a:rPr lang="en-GB" dirty="0" smtClean="0"/>
            <a:t>Availability</a:t>
          </a:r>
          <a:endParaRPr lang="en-GB" dirty="0"/>
        </a:p>
      </dgm:t>
    </dgm:pt>
    <dgm:pt modelId="{5ECCFB3C-61D8-4ED9-9865-41025D9F1BD4}" type="parTrans" cxnId="{AA00D0C3-AC27-4CD1-B42E-1D00A0A9280A}">
      <dgm:prSet/>
      <dgm:spPr/>
      <dgm:t>
        <a:bodyPr/>
        <a:lstStyle/>
        <a:p>
          <a:endParaRPr lang="en-GB"/>
        </a:p>
      </dgm:t>
    </dgm:pt>
    <dgm:pt modelId="{D4E367E1-14D2-4A36-9458-600EE9D4486E}" type="sibTrans" cxnId="{AA00D0C3-AC27-4CD1-B42E-1D00A0A9280A}">
      <dgm:prSet/>
      <dgm:spPr/>
      <dgm:t>
        <a:bodyPr/>
        <a:lstStyle/>
        <a:p>
          <a:endParaRPr lang="en-GB"/>
        </a:p>
      </dgm:t>
    </dgm:pt>
    <dgm:pt modelId="{3F66E8AB-9D79-41AC-95F4-F684DD3D43ED}" type="pres">
      <dgm:prSet presAssocID="{130CBA87-456F-445F-8159-B4ACEF7004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85F0DB8-F843-46A1-A11E-9938B537179F}" type="pres">
      <dgm:prSet presAssocID="{1F70A049-6C6A-43F2-895F-CDD4110A6F87}" presName="vertOne" presStyleCnt="0"/>
      <dgm:spPr/>
    </dgm:pt>
    <dgm:pt modelId="{D595BAC5-5581-4F84-9FE0-6D35D0AC08D6}" type="pres">
      <dgm:prSet presAssocID="{1F70A049-6C6A-43F2-895F-CDD4110A6F87}" presName="txOne" presStyleLbl="node0" presStyleIdx="0" presStyleCnt="1" custLinFactY="-30121" custLinFactNeighborX="-5405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F5A459-D49E-423F-81E3-B45DEF8628DE}" type="pres">
      <dgm:prSet presAssocID="{1F70A049-6C6A-43F2-895F-CDD4110A6F87}" presName="parTransOne" presStyleCnt="0"/>
      <dgm:spPr/>
    </dgm:pt>
    <dgm:pt modelId="{C533EE15-18A8-4B11-9C51-7170E3CDA48D}" type="pres">
      <dgm:prSet presAssocID="{1F70A049-6C6A-43F2-895F-CDD4110A6F87}" presName="horzOne" presStyleCnt="0"/>
      <dgm:spPr/>
    </dgm:pt>
    <dgm:pt modelId="{FD9765FF-8BEF-43AC-BA79-2B8797AAD3EF}" type="pres">
      <dgm:prSet presAssocID="{1D48A05A-C19A-4670-B99B-91CB686F7C9F}" presName="vertTwo" presStyleCnt="0"/>
      <dgm:spPr/>
    </dgm:pt>
    <dgm:pt modelId="{472651B0-9376-4843-B48D-79D08FBD7E96}" type="pres">
      <dgm:prSet presAssocID="{1D48A05A-C19A-4670-B99B-91CB686F7C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BC500C-D10F-42DC-837E-F70559BD1809}" type="pres">
      <dgm:prSet presAssocID="{1D48A05A-C19A-4670-B99B-91CB686F7C9F}" presName="parTransTwo" presStyleCnt="0"/>
      <dgm:spPr/>
    </dgm:pt>
    <dgm:pt modelId="{1239B48F-A3BF-4456-8961-91BF64FB5E61}" type="pres">
      <dgm:prSet presAssocID="{1D48A05A-C19A-4670-B99B-91CB686F7C9F}" presName="horzTwo" presStyleCnt="0"/>
      <dgm:spPr/>
    </dgm:pt>
    <dgm:pt modelId="{9F00F880-ED4E-404C-B7BC-8728A2EBEB31}" type="pres">
      <dgm:prSet presAssocID="{DFA10039-A824-4C15-BD53-B2569DA264FD}" presName="vertThree" presStyleCnt="0"/>
      <dgm:spPr/>
    </dgm:pt>
    <dgm:pt modelId="{B81703C8-88C6-4CEF-BAAC-4A700686B2BA}" type="pres">
      <dgm:prSet presAssocID="{DFA10039-A824-4C15-BD53-B2569DA264FD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0D4A3B2-E30E-4DA0-98FE-DFD3877E95EF}" type="pres">
      <dgm:prSet presAssocID="{DFA10039-A824-4C15-BD53-B2569DA264FD}" presName="horzThree" presStyleCnt="0"/>
      <dgm:spPr/>
    </dgm:pt>
    <dgm:pt modelId="{2207DE46-FFEB-4D30-84A3-4B9900A96BC1}" type="pres">
      <dgm:prSet presAssocID="{BE3F4937-D824-43A8-A02C-A8AC0002A74A}" presName="sibSpaceThree" presStyleCnt="0"/>
      <dgm:spPr/>
    </dgm:pt>
    <dgm:pt modelId="{638FC8E4-D7F0-4DB4-9543-CBCD95C0982B}" type="pres">
      <dgm:prSet presAssocID="{AE566A91-98C0-4CF5-91D2-E097DC2B7AED}" presName="vertThree" presStyleCnt="0"/>
      <dgm:spPr/>
    </dgm:pt>
    <dgm:pt modelId="{0CE999A1-B2E3-48ED-91C0-3CFE6808418B}" type="pres">
      <dgm:prSet presAssocID="{AE566A91-98C0-4CF5-91D2-E097DC2B7AE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E3F7E1-E123-4B2E-A379-D4D4141DD7D5}" type="pres">
      <dgm:prSet presAssocID="{AE566A91-98C0-4CF5-91D2-E097DC2B7AED}" presName="horzThree" presStyleCnt="0"/>
      <dgm:spPr/>
    </dgm:pt>
    <dgm:pt modelId="{639DE213-A0F6-43BD-BCC2-D7C5C36627F7}" type="pres">
      <dgm:prSet presAssocID="{B80F9994-D4D9-4FA1-A27B-09D32DC4B345}" presName="sibSpaceTwo" presStyleCnt="0"/>
      <dgm:spPr/>
    </dgm:pt>
    <dgm:pt modelId="{F1D803D4-C65F-477D-8BEB-F8C8BF0D72A0}" type="pres">
      <dgm:prSet presAssocID="{AF5572AE-224F-4EA2-81D5-5564405ED9A9}" presName="vertTwo" presStyleCnt="0"/>
      <dgm:spPr/>
    </dgm:pt>
    <dgm:pt modelId="{9117724A-F937-45FF-AEDD-6A6CC63EF206}" type="pres">
      <dgm:prSet presAssocID="{AF5572AE-224F-4EA2-81D5-5564405ED9A9}" presName="txTwo" presStyleLbl="node2" presStyleIdx="1" presStyleCnt="2" custLinFactNeighborX="-216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6CE2EF-F025-42AA-B05B-C00509A35AE6}" type="pres">
      <dgm:prSet presAssocID="{AF5572AE-224F-4EA2-81D5-5564405ED9A9}" presName="horzTwo" presStyleCnt="0"/>
      <dgm:spPr/>
    </dgm:pt>
  </dgm:ptLst>
  <dgm:cxnLst>
    <dgm:cxn modelId="{AA00D0C3-AC27-4CD1-B42E-1D00A0A9280A}" srcId="{1F70A049-6C6A-43F2-895F-CDD4110A6F87}" destId="{AF5572AE-224F-4EA2-81D5-5564405ED9A9}" srcOrd="1" destOrd="0" parTransId="{5ECCFB3C-61D8-4ED9-9865-41025D9F1BD4}" sibTransId="{D4E367E1-14D2-4A36-9458-600EE9D4486E}"/>
    <dgm:cxn modelId="{DC5AF92E-93D1-4E9E-A436-E8936FBF05E8}" type="presOf" srcId="{130CBA87-456F-445F-8159-B4ACEF700442}" destId="{3F66E8AB-9D79-41AC-95F4-F684DD3D43ED}" srcOrd="0" destOrd="0" presId="urn:microsoft.com/office/officeart/2005/8/layout/hierarchy4"/>
    <dgm:cxn modelId="{B39220BD-62A1-4B60-8A16-B3A80E4BAA37}" srcId="{130CBA87-456F-445F-8159-B4ACEF700442}" destId="{1F70A049-6C6A-43F2-895F-CDD4110A6F87}" srcOrd="0" destOrd="0" parTransId="{6A65DCB6-42A1-41A4-B520-99C2A49E1E8E}" sibTransId="{16F36AE7-641D-487C-A5A8-66C8EF0EE735}"/>
    <dgm:cxn modelId="{9A3113FC-454B-4866-9B69-3F5A9EF7E637}" srcId="{1D48A05A-C19A-4670-B99B-91CB686F7C9F}" destId="{AE566A91-98C0-4CF5-91D2-E097DC2B7AED}" srcOrd="1" destOrd="0" parTransId="{86A7F304-D938-45EE-97DB-A6E6DA4C4B9B}" sibTransId="{9B871E64-F0E8-465B-87EE-66E1FB7854C3}"/>
    <dgm:cxn modelId="{07D378B6-6ED3-452E-9A1F-8448188328A5}" type="presOf" srcId="{1F70A049-6C6A-43F2-895F-CDD4110A6F87}" destId="{D595BAC5-5581-4F84-9FE0-6D35D0AC08D6}" srcOrd="0" destOrd="0" presId="urn:microsoft.com/office/officeart/2005/8/layout/hierarchy4"/>
    <dgm:cxn modelId="{6179CB39-ED6A-4EBD-AF3D-50DAC6052BC7}" type="presOf" srcId="{1D48A05A-C19A-4670-B99B-91CB686F7C9F}" destId="{472651B0-9376-4843-B48D-79D08FBD7E96}" srcOrd="0" destOrd="0" presId="urn:microsoft.com/office/officeart/2005/8/layout/hierarchy4"/>
    <dgm:cxn modelId="{ECD6E934-84FD-4C04-81A7-D9724AFFDA9E}" srcId="{1D48A05A-C19A-4670-B99B-91CB686F7C9F}" destId="{DFA10039-A824-4C15-BD53-B2569DA264FD}" srcOrd="0" destOrd="0" parTransId="{19433FFE-07F4-4828-8AED-4809D51CDCCE}" sibTransId="{BE3F4937-D824-43A8-A02C-A8AC0002A74A}"/>
    <dgm:cxn modelId="{9ACA49EB-678B-4313-82C8-9C9EF55ED2D5}" type="presOf" srcId="{DFA10039-A824-4C15-BD53-B2569DA264FD}" destId="{B81703C8-88C6-4CEF-BAAC-4A700686B2BA}" srcOrd="0" destOrd="0" presId="urn:microsoft.com/office/officeart/2005/8/layout/hierarchy4"/>
    <dgm:cxn modelId="{6B39A186-2422-448D-8E00-161B2685645C}" type="presOf" srcId="{AF5572AE-224F-4EA2-81D5-5564405ED9A9}" destId="{9117724A-F937-45FF-AEDD-6A6CC63EF206}" srcOrd="0" destOrd="0" presId="urn:microsoft.com/office/officeart/2005/8/layout/hierarchy4"/>
    <dgm:cxn modelId="{E7D813A3-5E9B-4646-A112-98F64895E750}" srcId="{1F70A049-6C6A-43F2-895F-CDD4110A6F87}" destId="{1D48A05A-C19A-4670-B99B-91CB686F7C9F}" srcOrd="0" destOrd="0" parTransId="{A42558C5-110C-4165-B406-0546A0F5B968}" sibTransId="{B80F9994-D4D9-4FA1-A27B-09D32DC4B345}"/>
    <dgm:cxn modelId="{720FE064-08D5-46BE-86B4-27A88FB46016}" type="presOf" srcId="{AE566A91-98C0-4CF5-91D2-E097DC2B7AED}" destId="{0CE999A1-B2E3-48ED-91C0-3CFE6808418B}" srcOrd="0" destOrd="0" presId="urn:microsoft.com/office/officeart/2005/8/layout/hierarchy4"/>
    <dgm:cxn modelId="{25B6A354-B1B0-4C15-AB09-AEA0EA3412B2}" type="presParOf" srcId="{3F66E8AB-9D79-41AC-95F4-F684DD3D43ED}" destId="{F85F0DB8-F843-46A1-A11E-9938B537179F}" srcOrd="0" destOrd="0" presId="urn:microsoft.com/office/officeart/2005/8/layout/hierarchy4"/>
    <dgm:cxn modelId="{AEDE607F-A53B-4AAF-B300-3E8B7AC1F527}" type="presParOf" srcId="{F85F0DB8-F843-46A1-A11E-9938B537179F}" destId="{D595BAC5-5581-4F84-9FE0-6D35D0AC08D6}" srcOrd="0" destOrd="0" presId="urn:microsoft.com/office/officeart/2005/8/layout/hierarchy4"/>
    <dgm:cxn modelId="{E94B97B3-5F44-4C97-A4F3-3F04D8264D10}" type="presParOf" srcId="{F85F0DB8-F843-46A1-A11E-9938B537179F}" destId="{9AF5A459-D49E-423F-81E3-B45DEF8628DE}" srcOrd="1" destOrd="0" presId="urn:microsoft.com/office/officeart/2005/8/layout/hierarchy4"/>
    <dgm:cxn modelId="{C1CC627A-2E16-40C8-9FA3-8EAD1090BA2F}" type="presParOf" srcId="{F85F0DB8-F843-46A1-A11E-9938B537179F}" destId="{C533EE15-18A8-4B11-9C51-7170E3CDA48D}" srcOrd="2" destOrd="0" presId="urn:microsoft.com/office/officeart/2005/8/layout/hierarchy4"/>
    <dgm:cxn modelId="{7372EC75-F127-4D64-BB7D-0CC4F0441D50}" type="presParOf" srcId="{C533EE15-18A8-4B11-9C51-7170E3CDA48D}" destId="{FD9765FF-8BEF-43AC-BA79-2B8797AAD3EF}" srcOrd="0" destOrd="0" presId="urn:microsoft.com/office/officeart/2005/8/layout/hierarchy4"/>
    <dgm:cxn modelId="{587DA4B5-F4B4-4129-9FEA-61A105595124}" type="presParOf" srcId="{FD9765FF-8BEF-43AC-BA79-2B8797AAD3EF}" destId="{472651B0-9376-4843-B48D-79D08FBD7E96}" srcOrd="0" destOrd="0" presId="urn:microsoft.com/office/officeart/2005/8/layout/hierarchy4"/>
    <dgm:cxn modelId="{740F926D-076A-40FE-AC22-7A71AFD5078E}" type="presParOf" srcId="{FD9765FF-8BEF-43AC-BA79-2B8797AAD3EF}" destId="{D0BC500C-D10F-42DC-837E-F70559BD1809}" srcOrd="1" destOrd="0" presId="urn:microsoft.com/office/officeart/2005/8/layout/hierarchy4"/>
    <dgm:cxn modelId="{43F527AA-3BD8-4190-990B-14DF67CA4978}" type="presParOf" srcId="{FD9765FF-8BEF-43AC-BA79-2B8797AAD3EF}" destId="{1239B48F-A3BF-4456-8961-91BF64FB5E61}" srcOrd="2" destOrd="0" presId="urn:microsoft.com/office/officeart/2005/8/layout/hierarchy4"/>
    <dgm:cxn modelId="{4805A230-1933-4E55-88A9-102BA6CCA666}" type="presParOf" srcId="{1239B48F-A3BF-4456-8961-91BF64FB5E61}" destId="{9F00F880-ED4E-404C-B7BC-8728A2EBEB31}" srcOrd="0" destOrd="0" presId="urn:microsoft.com/office/officeart/2005/8/layout/hierarchy4"/>
    <dgm:cxn modelId="{0E90CA05-88E4-440B-A254-F7EA4B8F81AD}" type="presParOf" srcId="{9F00F880-ED4E-404C-B7BC-8728A2EBEB31}" destId="{B81703C8-88C6-4CEF-BAAC-4A700686B2BA}" srcOrd="0" destOrd="0" presId="urn:microsoft.com/office/officeart/2005/8/layout/hierarchy4"/>
    <dgm:cxn modelId="{F6089742-E45D-417B-81AD-2F92728A9EE2}" type="presParOf" srcId="{9F00F880-ED4E-404C-B7BC-8728A2EBEB31}" destId="{F0D4A3B2-E30E-4DA0-98FE-DFD3877E95EF}" srcOrd="1" destOrd="0" presId="urn:microsoft.com/office/officeart/2005/8/layout/hierarchy4"/>
    <dgm:cxn modelId="{6092C2E4-2D66-4191-86B1-6E3B8B15D4CC}" type="presParOf" srcId="{1239B48F-A3BF-4456-8961-91BF64FB5E61}" destId="{2207DE46-FFEB-4D30-84A3-4B9900A96BC1}" srcOrd="1" destOrd="0" presId="urn:microsoft.com/office/officeart/2005/8/layout/hierarchy4"/>
    <dgm:cxn modelId="{4DFFC711-F6DA-40D7-8407-B478D4B6159B}" type="presParOf" srcId="{1239B48F-A3BF-4456-8961-91BF64FB5E61}" destId="{638FC8E4-D7F0-4DB4-9543-CBCD95C0982B}" srcOrd="2" destOrd="0" presId="urn:microsoft.com/office/officeart/2005/8/layout/hierarchy4"/>
    <dgm:cxn modelId="{424A4CD9-21FA-4C7F-ADB3-6DEC6889EBAE}" type="presParOf" srcId="{638FC8E4-D7F0-4DB4-9543-CBCD95C0982B}" destId="{0CE999A1-B2E3-48ED-91C0-3CFE6808418B}" srcOrd="0" destOrd="0" presId="urn:microsoft.com/office/officeart/2005/8/layout/hierarchy4"/>
    <dgm:cxn modelId="{D3D899EB-87AF-4C00-B65D-1B5690DAABCB}" type="presParOf" srcId="{638FC8E4-D7F0-4DB4-9543-CBCD95C0982B}" destId="{C5E3F7E1-E123-4B2E-A379-D4D4141DD7D5}" srcOrd="1" destOrd="0" presId="urn:microsoft.com/office/officeart/2005/8/layout/hierarchy4"/>
    <dgm:cxn modelId="{62DDCF57-FD6D-4841-B4AB-95ABE27223F8}" type="presParOf" srcId="{C533EE15-18A8-4B11-9C51-7170E3CDA48D}" destId="{639DE213-A0F6-43BD-BCC2-D7C5C36627F7}" srcOrd="1" destOrd="0" presId="urn:microsoft.com/office/officeart/2005/8/layout/hierarchy4"/>
    <dgm:cxn modelId="{56FD7742-7835-426C-99D5-0C79AF9ADC73}" type="presParOf" srcId="{C533EE15-18A8-4B11-9C51-7170E3CDA48D}" destId="{F1D803D4-C65F-477D-8BEB-F8C8BF0D72A0}" srcOrd="2" destOrd="0" presId="urn:microsoft.com/office/officeart/2005/8/layout/hierarchy4"/>
    <dgm:cxn modelId="{30552967-D33D-4E4C-98A8-457604304572}" type="presParOf" srcId="{F1D803D4-C65F-477D-8BEB-F8C8BF0D72A0}" destId="{9117724A-F937-45FF-AEDD-6A6CC63EF206}" srcOrd="0" destOrd="0" presId="urn:microsoft.com/office/officeart/2005/8/layout/hierarchy4"/>
    <dgm:cxn modelId="{1B44521B-64AD-483D-847B-FF1A53AF0395}" type="presParOf" srcId="{F1D803D4-C65F-477D-8BEB-F8C8BF0D72A0}" destId="{866CE2EF-F025-42AA-B05B-C00509A35AE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5BAC5-5581-4F84-9FE0-6D35D0AC08D6}">
      <dsp:nvSpPr>
        <dsp:cNvPr id="0" name=""/>
        <dsp:cNvSpPr/>
      </dsp:nvSpPr>
      <dsp:spPr>
        <a:xfrm>
          <a:off x="0" y="0"/>
          <a:ext cx="4767551" cy="110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Reservations API</a:t>
          </a:r>
          <a:endParaRPr lang="en-GB" sz="4800" kern="1200" dirty="0"/>
        </a:p>
      </dsp:txBody>
      <dsp:txXfrm>
        <a:off x="32397" y="32397"/>
        <a:ext cx="4702757" cy="1041310"/>
      </dsp:txXfrm>
    </dsp:sp>
    <dsp:sp modelId="{472651B0-9376-4843-B48D-79D08FBD7E96}">
      <dsp:nvSpPr>
        <dsp:cNvPr id="0" name=""/>
        <dsp:cNvSpPr/>
      </dsp:nvSpPr>
      <dsp:spPr>
        <a:xfrm>
          <a:off x="547" y="1192173"/>
          <a:ext cx="3114312" cy="110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Bookings</a:t>
          </a:r>
          <a:endParaRPr lang="en-GB" sz="2200" kern="1200" dirty="0"/>
        </a:p>
      </dsp:txBody>
      <dsp:txXfrm>
        <a:off x="32944" y="1224570"/>
        <a:ext cx="3049518" cy="1041310"/>
      </dsp:txXfrm>
    </dsp:sp>
    <dsp:sp modelId="{B81703C8-88C6-4CEF-BAAC-4A700686B2BA}">
      <dsp:nvSpPr>
        <dsp:cNvPr id="0" name=""/>
        <dsp:cNvSpPr/>
      </dsp:nvSpPr>
      <dsp:spPr>
        <a:xfrm>
          <a:off x="547" y="2382902"/>
          <a:ext cx="1525128" cy="110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Upsell</a:t>
          </a:r>
          <a:endParaRPr lang="en-GB" sz="2200" kern="1200" dirty="0"/>
        </a:p>
      </dsp:txBody>
      <dsp:txXfrm>
        <a:off x="32944" y="2415299"/>
        <a:ext cx="1460334" cy="1041310"/>
      </dsp:txXfrm>
    </dsp:sp>
    <dsp:sp modelId="{0CE999A1-B2E3-48ED-91C0-3CFE6808418B}">
      <dsp:nvSpPr>
        <dsp:cNvPr id="0" name=""/>
        <dsp:cNvSpPr/>
      </dsp:nvSpPr>
      <dsp:spPr>
        <a:xfrm>
          <a:off x="1589731" y="2382902"/>
          <a:ext cx="1525128" cy="110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Accounts</a:t>
          </a:r>
          <a:endParaRPr lang="en-GB" sz="2200" kern="1200" dirty="0"/>
        </a:p>
      </dsp:txBody>
      <dsp:txXfrm>
        <a:off x="1622128" y="2415299"/>
        <a:ext cx="1460334" cy="1041310"/>
      </dsp:txXfrm>
    </dsp:sp>
    <dsp:sp modelId="{9117724A-F937-45FF-AEDD-6A6CC63EF206}">
      <dsp:nvSpPr>
        <dsp:cNvPr id="0" name=""/>
        <dsp:cNvSpPr/>
      </dsp:nvSpPr>
      <dsp:spPr>
        <a:xfrm>
          <a:off x="3210027" y="1192173"/>
          <a:ext cx="1525128" cy="1106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Availability</a:t>
          </a:r>
          <a:endParaRPr lang="en-GB" sz="2200" kern="1200" dirty="0"/>
        </a:p>
      </dsp:txBody>
      <dsp:txXfrm>
        <a:off x="3242424" y="1224570"/>
        <a:ext cx="1460334" cy="104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0AB7-5198-4854-BF58-BDE62A26F007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9A30-BBE2-4E77-8A7A-DAA83DA03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DD61-C050-A448-B56E-01EFF6FE40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55479-E875-44D6-8A89-B278095985A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7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1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0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1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0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E500-CC39-47AD-9B3B-C101BA9F6686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BDAC-7334-4057-B926-32288A1C5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7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Micro-services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There and Back Again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55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841" y="2477120"/>
            <a:ext cx="55416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Decomposition</a:t>
            </a:r>
            <a:r>
              <a:rPr lang="en-US" dirty="0" smtClean="0"/>
              <a:t> – break a complex software solution into smaller parts that are easier to reason about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Loose Coupling</a:t>
            </a:r>
            <a:r>
              <a:rPr lang="en-US" dirty="0" smtClean="0"/>
              <a:t> – hide the details of the smaller parts from clients, allowing them to be changed without changing the clients i.e.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0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88" y="0"/>
            <a:ext cx="903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355" y="1805359"/>
            <a:ext cx="5541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Decomposition</a:t>
            </a:r>
            <a:r>
              <a:rPr lang="en-US" dirty="0"/>
              <a:t> – break a complex software solution into smaller parts that are easier to reason about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Loose Coupling</a:t>
            </a:r>
            <a:r>
              <a:rPr lang="en-US" dirty="0"/>
              <a:t> – hide the details of the smaller parts from clients, allowing them to be changed without changing the clients i.e. encapsulation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Cohesion</a:t>
            </a:r>
            <a:r>
              <a:rPr lang="en-US" i="1" dirty="0" smtClean="0"/>
              <a:t> – group related code behind the stable interface to make it easier to reason about, as well as change in one place instead of many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825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0" y="0"/>
            <a:ext cx="947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1841" y="2057269"/>
            <a:ext cx="55416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Decomposition</a:t>
            </a:r>
            <a:r>
              <a:rPr lang="en-US" dirty="0"/>
              <a:t> – break a complex software solution into smaller parts that are easier to reason about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Loose Coupling</a:t>
            </a:r>
            <a:r>
              <a:rPr lang="en-US" dirty="0" smtClean="0"/>
              <a:t> </a:t>
            </a:r>
            <a:r>
              <a:rPr lang="en-US" dirty="0"/>
              <a:t>– hide the </a:t>
            </a:r>
            <a:r>
              <a:rPr lang="en-US" i="1" dirty="0" smtClean="0"/>
              <a:t>details and state</a:t>
            </a:r>
            <a:r>
              <a:rPr lang="en-US" dirty="0" smtClean="0"/>
              <a:t> </a:t>
            </a:r>
            <a:r>
              <a:rPr lang="en-US" dirty="0"/>
              <a:t>of the smaller parts from clients, allowing them to be changed without changing the clients i.e. encapsulation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Cohesion</a:t>
            </a:r>
            <a:r>
              <a:rPr lang="en-US" dirty="0" smtClean="0"/>
              <a:t> – group related </a:t>
            </a:r>
            <a:r>
              <a:rPr lang="en-US" i="1" dirty="0" smtClean="0"/>
              <a:t>code and state</a:t>
            </a:r>
            <a:r>
              <a:rPr lang="en-US" dirty="0" smtClean="0"/>
              <a:t> behind the stable interface to make it easier to reason about, as well as change in one place instead of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09" y="56679"/>
            <a:ext cx="954538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7" y="0"/>
            <a:ext cx="979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y Microser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85800"/>
            <a:ext cx="6219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76" y="0"/>
            <a:ext cx="7908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1841" y="1427493"/>
            <a:ext cx="55416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Decomposition</a:t>
            </a:r>
            <a:r>
              <a:rPr lang="en-US" dirty="0"/>
              <a:t> – break a complex software solution into smaller parts that are easier to reason about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Loose Coupling</a:t>
            </a:r>
            <a:r>
              <a:rPr lang="en-US" dirty="0"/>
              <a:t> – hide the </a:t>
            </a:r>
            <a:r>
              <a:rPr lang="en-US" dirty="0" smtClean="0"/>
              <a:t>details and state </a:t>
            </a:r>
            <a:r>
              <a:rPr lang="en-US" dirty="0"/>
              <a:t>of the smaller parts from clients, allowing them to be changed without changing the clients i.e. encapsulation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Cohesion</a:t>
            </a:r>
            <a:r>
              <a:rPr lang="en-US" dirty="0" smtClean="0"/>
              <a:t> – group related code and state behind the stable interface to make it easier to reason about, as well as change in one place instead of many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Distribution</a:t>
            </a:r>
            <a:r>
              <a:rPr lang="en-US" i="1" dirty="0" smtClean="0"/>
              <a:t> – allow components to run in separate processes, either locally or across the network, that can be deployed independently of each other</a:t>
            </a:r>
          </a:p>
          <a:p>
            <a:pPr marL="285750" indent="-285750">
              <a:buFont typeface="Arial"/>
              <a:buChar char="•"/>
            </a:pPr>
            <a:r>
              <a:rPr lang="en-US" b="1" i="1" dirty="0" smtClean="0"/>
              <a:t>Platform Independence</a:t>
            </a:r>
            <a:r>
              <a:rPr lang="en-US" i="1" dirty="0" smtClean="0"/>
              <a:t> – A system should not be constrained to a single language.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Developer for &gt; 20 years</a:t>
            </a:r>
          </a:p>
          <a:p>
            <a:pPr lvl="1"/>
            <a:r>
              <a:rPr lang="en-GB" dirty="0" smtClean="0"/>
              <a:t>Worked mainly for ISVs</a:t>
            </a:r>
          </a:p>
          <a:p>
            <a:pPr lvl="2"/>
            <a:r>
              <a:rPr lang="en-GB" dirty="0" smtClean="0"/>
              <a:t>Reuters, SunGard, Misys, Huddle</a:t>
            </a:r>
          </a:p>
          <a:p>
            <a:pPr lvl="1"/>
            <a:r>
              <a:rPr lang="en-GB" dirty="0" smtClean="0"/>
              <a:t>Worked for a couple of MIS departments</a:t>
            </a:r>
          </a:p>
          <a:p>
            <a:pPr lvl="2"/>
            <a:r>
              <a:rPr lang="en-GB" dirty="0" smtClean="0"/>
              <a:t>DTI, Beazley</a:t>
            </a:r>
          </a:p>
          <a:p>
            <a:r>
              <a:rPr lang="en-GB" dirty="0" smtClean="0"/>
              <a:t>Microsoft MVP for C#</a:t>
            </a:r>
          </a:p>
          <a:p>
            <a:pPr lvl="1"/>
            <a:r>
              <a:rPr lang="en-GB" dirty="0" smtClean="0"/>
              <a:t>Interested in OO, SOA, EDA,, Messaging, REST</a:t>
            </a:r>
          </a:p>
          <a:p>
            <a:pPr lvl="1"/>
            <a:r>
              <a:rPr lang="en-GB" dirty="0" smtClean="0"/>
              <a:t>Interested in Agile methodologies and practices</a:t>
            </a:r>
          </a:p>
          <a:p>
            <a:r>
              <a:rPr lang="en-GB" dirty="0" smtClean="0"/>
              <a:t>No smart guys</a:t>
            </a:r>
          </a:p>
          <a:p>
            <a:pPr lvl="1"/>
            <a:r>
              <a:rPr lang="en-GB" dirty="0" smtClean="0"/>
              <a:t>Just the guys in this room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91" y="1152323"/>
            <a:ext cx="761153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47153"/>
            <a:ext cx="8068801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07" y="0"/>
            <a:ext cx="847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1841" y="1280546"/>
            <a:ext cx="55416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Decomposition</a:t>
            </a:r>
            <a:r>
              <a:rPr lang="en-US" dirty="0"/>
              <a:t> – break a complex software solution into smaller parts that are easier to reason about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Loose Coupling</a:t>
            </a:r>
            <a:r>
              <a:rPr lang="en-US" dirty="0"/>
              <a:t> – hide the </a:t>
            </a:r>
            <a:r>
              <a:rPr lang="en-US" dirty="0" smtClean="0"/>
              <a:t>details and state </a:t>
            </a:r>
            <a:r>
              <a:rPr lang="en-US" dirty="0"/>
              <a:t>of the smaller parts from clients, allowing them to be changed without changing the clients i.e. </a:t>
            </a:r>
            <a:r>
              <a:rPr lang="en-US" dirty="0" smtClean="0"/>
              <a:t>encapsulation. </a:t>
            </a:r>
            <a:r>
              <a:rPr lang="en-US" i="1" dirty="0" smtClean="0"/>
              <a:t>Boundaries </a:t>
            </a:r>
            <a:r>
              <a:rPr lang="en-US" i="1" dirty="0"/>
              <a:t>are explicit – access to details and state is only through the stable </a:t>
            </a:r>
            <a:r>
              <a:rPr lang="en-US" i="1" dirty="0" smtClean="0"/>
              <a:t>interface with no access to internals i.e. data. 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Cohesion</a:t>
            </a:r>
            <a:r>
              <a:rPr lang="en-US" dirty="0" smtClean="0"/>
              <a:t> – group related code and state behind the stable interface to make it easier to reason about, as well as change in one place instead of many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Distribution</a:t>
            </a:r>
            <a:r>
              <a:rPr lang="en-US" dirty="0"/>
              <a:t> – allow components to run in separate processes, either locally or across the network, that can be deployed independently of each other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Platform Independence</a:t>
            </a:r>
            <a:r>
              <a:rPr lang="en-US" dirty="0" smtClean="0"/>
              <a:t> – A system should not be constrained to a single language, </a:t>
            </a:r>
            <a:r>
              <a:rPr lang="en-US" i="1" dirty="0" smtClean="0"/>
              <a:t>runtime, or host OS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390101"/>
            <a:ext cx="9735909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66" y="0"/>
            <a:ext cx="9981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231" y="161388"/>
            <a:ext cx="6384582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Decomposition</a:t>
            </a:r>
            <a:r>
              <a:rPr lang="en-US" dirty="0"/>
              <a:t> – break a complex software solution into smaller parts that are easier to reason </a:t>
            </a:r>
            <a:r>
              <a:rPr lang="en-US" dirty="0" smtClean="0"/>
              <a:t>about.</a:t>
            </a:r>
            <a:r>
              <a:rPr lang="en-US" i="1" dirty="0" smtClean="0"/>
              <a:t> The optimal unit of decomposition for a service is a business capability, represented as a bounded context within the domain model. </a:t>
            </a:r>
            <a:r>
              <a:rPr lang="en-US" b="1" dirty="0" smtClean="0"/>
              <a:t>Loose </a:t>
            </a:r>
            <a:r>
              <a:rPr lang="en-US" b="1" dirty="0"/>
              <a:t>Coupling</a:t>
            </a:r>
            <a:r>
              <a:rPr lang="en-US" dirty="0"/>
              <a:t> – hide the </a:t>
            </a:r>
            <a:r>
              <a:rPr lang="en-US" dirty="0" smtClean="0"/>
              <a:t>details and state </a:t>
            </a:r>
            <a:r>
              <a:rPr lang="en-US" dirty="0"/>
              <a:t>of the smaller parts from clients, allowing them to be changed without changing the clients i.e. </a:t>
            </a:r>
            <a:r>
              <a:rPr lang="en-US" dirty="0" smtClean="0"/>
              <a:t>encapsulation. Boundaries </a:t>
            </a:r>
            <a:r>
              <a:rPr lang="en-US" dirty="0"/>
              <a:t>are explicit – access to details and state is only through the stable </a:t>
            </a:r>
            <a:r>
              <a:rPr lang="en-US" dirty="0" smtClean="0"/>
              <a:t>interface with no access to internals i.e. data. 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Cohesion</a:t>
            </a:r>
            <a:r>
              <a:rPr lang="en-US" dirty="0" smtClean="0"/>
              <a:t> – group related code and state behind the stable interface to make it easier to reason about, as well as change in one place instead of many. </a:t>
            </a:r>
            <a:r>
              <a:rPr lang="en-US" i="1" dirty="0"/>
              <a:t>Consumers define contracts to prevent abuse of downstream teams.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Distribution</a:t>
            </a:r>
            <a:r>
              <a:rPr lang="en-US" dirty="0"/>
              <a:t> – allow components to run in separate processes, either locally or across the network, that can be deployed independently of each </a:t>
            </a:r>
            <a:r>
              <a:rPr lang="en-US" dirty="0" smtClean="0"/>
              <a:t>other. </a:t>
            </a:r>
            <a:r>
              <a:rPr lang="en-US" i="1" dirty="0" smtClean="0"/>
              <a:t>Connectors should be dumb, endpoints should be smart. Components should be eventually consistent. </a:t>
            </a:r>
            <a:r>
              <a:rPr lang="en-US" i="1" dirty="0"/>
              <a:t>You built it, you own it. You own it, you deploy it and you monitor </a:t>
            </a:r>
            <a:r>
              <a:rPr lang="en-US" i="1" dirty="0" smtClean="0"/>
              <a:t>it.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Platform Independence</a:t>
            </a:r>
            <a:r>
              <a:rPr lang="en-US" dirty="0" smtClean="0"/>
              <a:t> – A system should not be constrained to a single language, runtime, or host OS.</a:t>
            </a:r>
          </a:p>
        </p:txBody>
      </p:sp>
    </p:spTree>
    <p:extLst>
      <p:ext uri="{BB962C8B-B14F-4D97-AF65-F5344CB8AC3E}">
        <p14:creationId xmlns:p14="http://schemas.microsoft.com/office/powerpoint/2010/main" val="145565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16" y="0"/>
            <a:ext cx="945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we build a </a:t>
            </a:r>
            <a:r>
              <a:rPr lang="en-GB" dirty="0" err="1" smtClean="0"/>
              <a:t>microservice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4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80" y="304364"/>
            <a:ext cx="602064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55951" y="2604402"/>
            <a:ext cx="7502762" cy="189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Intelligent collaboration for the Enterprise</a:t>
            </a:r>
          </a:p>
          <a:p>
            <a:r>
              <a:rPr lang="en-US" dirty="0"/>
              <a:t> The #1 SharePoint alternative in the cloud</a:t>
            </a:r>
          </a:p>
          <a:p>
            <a:endParaRPr lang="en-US" dirty="0"/>
          </a:p>
        </p:txBody>
      </p:sp>
      <p:pic>
        <p:nvPicPr>
          <p:cNvPr id="5" name="Picture 4" descr="huddle-logo-300dpi-1000px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77" y="698445"/>
            <a:ext cx="3048000" cy="13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55844"/>
            <a:ext cx="3008313" cy="78617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262626"/>
                </a:solidFill>
                <a:latin typeface="Helvetica Neue"/>
                <a:cs typeface="Helvetica Neue"/>
              </a:rPr>
              <a:t>BC and AC</a:t>
            </a:r>
            <a:endParaRPr lang="en-GB" dirty="0">
              <a:solidFill>
                <a:srgbClr val="262626"/>
              </a:solidFill>
              <a:latin typeface="Helvetica Neue"/>
              <a:cs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1" y="1042016"/>
            <a:ext cx="3008313" cy="46910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262626"/>
                </a:solidFill>
              </a:rPr>
              <a:t>BC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A business capability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Should be recognizable to the business as a broad set of functionality we support.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Things inside change from the same forces, at a similar rate</a:t>
            </a:r>
          </a:p>
          <a:p>
            <a:r>
              <a:rPr lang="en-GB" b="1" dirty="0" smtClean="0">
                <a:solidFill>
                  <a:srgbClr val="262626"/>
                </a:solidFill>
              </a:rPr>
              <a:t>Logical not physical!</a:t>
            </a:r>
          </a:p>
          <a:p>
            <a:r>
              <a:rPr lang="en-GB" b="1" dirty="0" smtClean="0">
                <a:solidFill>
                  <a:srgbClr val="262626"/>
                </a:solidFill>
              </a:rPr>
              <a:t>AC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An Autonomous Component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A schedulable unit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Physical not logical.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Can share domain and database.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Can use RPC style interaction over messaging if needed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One BC has many ACs</a:t>
            </a:r>
          </a:p>
          <a:p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0901449"/>
              </p:ext>
            </p:extLst>
          </p:nvPr>
        </p:nvGraphicFramePr>
        <p:xfrm>
          <a:off x="5388077" y="648930"/>
          <a:ext cx="4768646" cy="349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6892414" y="4621161"/>
            <a:ext cx="2172929" cy="83574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Reservations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6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and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CI boundary in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CI boundary is a Bounded Context by definition</a:t>
            </a:r>
          </a:p>
          <a:p>
            <a:pPr lvl="2"/>
            <a:r>
              <a:rPr lang="en-US" dirty="0" smtClean="0"/>
              <a:t>Thus we build and deploy a </a:t>
            </a:r>
            <a:r>
              <a:rPr lang="en-US" dirty="0" err="1" smtClean="0"/>
              <a:t>microservice</a:t>
            </a:r>
            <a:r>
              <a:rPr lang="en-US" dirty="0" smtClean="0"/>
              <a:t> as a whole</a:t>
            </a:r>
          </a:p>
          <a:p>
            <a:pPr lvl="2"/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dirty="0" smtClean="0"/>
              <a:t>a Business Capability, implemented by a number of Autonomous Components</a:t>
            </a:r>
          </a:p>
          <a:p>
            <a:pPr lvl="3"/>
            <a:r>
              <a:rPr lang="en-US" dirty="0" smtClean="0"/>
              <a:t>Deploying the </a:t>
            </a:r>
            <a:r>
              <a:rPr lang="en-US" dirty="0" err="1" smtClean="0"/>
              <a:t>Acs</a:t>
            </a:r>
            <a:r>
              <a:rPr lang="en-US" dirty="0" smtClean="0"/>
              <a:t> individually is dangerous, because they share a model and change to one may impact another</a:t>
            </a:r>
          </a:p>
          <a:p>
            <a:pPr lvl="1"/>
            <a:r>
              <a:rPr lang="en-US" dirty="0" smtClean="0"/>
              <a:t>The unit of deployment is also therefore the Business Capability</a:t>
            </a:r>
          </a:p>
          <a:p>
            <a:pPr lvl="1"/>
            <a:r>
              <a:rPr lang="en-US" dirty="0" smtClean="0"/>
              <a:t>The domain model protected by unit tests is the focus of CI</a:t>
            </a:r>
          </a:p>
          <a:p>
            <a:pPr lvl="2"/>
            <a:r>
              <a:rPr lang="en-US" dirty="0" smtClean="0"/>
              <a:t>System tests focus on protecting the consumer driven contracts</a:t>
            </a:r>
          </a:p>
          <a:p>
            <a:pPr lvl="2"/>
            <a:r>
              <a:rPr lang="en-US" dirty="0" smtClean="0"/>
              <a:t>Rely on consumer driven-contracts to QA integrations</a:t>
            </a:r>
          </a:p>
          <a:p>
            <a:pPr lvl="3"/>
            <a:r>
              <a:rPr lang="en-US" dirty="0" smtClean="0"/>
              <a:t>Don’t rely on expensive, brittle end-to-end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9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751909" cy="1600200"/>
          </a:xfrm>
        </p:spPr>
        <p:txBody>
          <a:bodyPr/>
          <a:lstStyle/>
          <a:p>
            <a:r>
              <a:rPr lang="en-GB" dirty="0" smtClean="0"/>
              <a:t>EAI with HTTP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38" y="1120346"/>
            <a:ext cx="6650129" cy="50059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46180" cy="381158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REST</a:t>
            </a:r>
          </a:p>
          <a:p>
            <a:r>
              <a:rPr lang="en-GB" dirty="0" smtClean="0"/>
              <a:t>Easy to deliver as requires no </a:t>
            </a:r>
            <a:r>
              <a:rPr lang="en-GB" dirty="0" err="1" smtClean="0"/>
              <a:t>MoM</a:t>
            </a:r>
            <a:r>
              <a:rPr lang="en-GB" dirty="0" smtClean="0"/>
              <a:t> within the organization.</a:t>
            </a:r>
          </a:p>
          <a:p>
            <a:r>
              <a:rPr lang="en-GB" dirty="0" smtClean="0"/>
              <a:t>Communication is point-to-point.</a:t>
            </a:r>
          </a:p>
          <a:p>
            <a:r>
              <a:rPr lang="en-GB" dirty="0" smtClean="0"/>
              <a:t>Communication is frequently synchronous, but highly cacheable.</a:t>
            </a:r>
          </a:p>
          <a:p>
            <a:r>
              <a:rPr lang="en-GB" dirty="0" smtClean="0"/>
              <a:t>Can use status 202 and monitor a link for asynchronous approaches </a:t>
            </a:r>
          </a:p>
          <a:p>
            <a:r>
              <a:rPr lang="en-GB" dirty="0" smtClean="0"/>
              <a:t>Can be high-latency, especially if service A, calls B, calls C etc. Minimum time is controlled by latency of hops.</a:t>
            </a:r>
          </a:p>
          <a:p>
            <a:r>
              <a:rPr lang="en-GB" dirty="0" smtClean="0"/>
              <a:t>Can require considerable effort to build a client of the API that supports desired </a:t>
            </a:r>
            <a:r>
              <a:rPr lang="en-GB" dirty="0" err="1" smtClean="0"/>
              <a:t>QoS</a:t>
            </a:r>
            <a:r>
              <a:rPr lang="en-GB" dirty="0" smtClean="0"/>
              <a:t> attributes</a:t>
            </a:r>
          </a:p>
          <a:p>
            <a:r>
              <a:rPr lang="en-GB" dirty="0" smtClean="0"/>
              <a:t>No built in support for competing consumer or at least once patterns of message delivery.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18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420458"/>
            <a:ext cx="3008313" cy="72405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262626"/>
                </a:solidFill>
                <a:latin typeface="Helvetica Neue"/>
                <a:cs typeface="Helvetica Neue"/>
              </a:rPr>
              <a:t>EAI with EDA</a:t>
            </a:r>
            <a:endParaRPr lang="en-GB" dirty="0">
              <a:solidFill>
                <a:srgbClr val="262626"/>
              </a:solidFill>
              <a:latin typeface="Helvetica Neue"/>
              <a:cs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1" y="1144517"/>
            <a:ext cx="3008313" cy="462658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262626"/>
                </a:solidFill>
              </a:rPr>
              <a:t>EDA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Event emitters (</a:t>
            </a:r>
            <a:r>
              <a:rPr lang="en-GB" b="1" dirty="0" smtClean="0">
                <a:solidFill>
                  <a:srgbClr val="262626"/>
                </a:solidFill>
              </a:rPr>
              <a:t>agents</a:t>
            </a:r>
            <a:r>
              <a:rPr lang="en-GB" dirty="0" smtClean="0">
                <a:solidFill>
                  <a:srgbClr val="262626"/>
                </a:solidFill>
              </a:rPr>
              <a:t>) raises events but does not know consumers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Event consumers (</a:t>
            </a:r>
            <a:r>
              <a:rPr lang="en-GB" b="1" dirty="0" smtClean="0">
                <a:solidFill>
                  <a:srgbClr val="262626"/>
                </a:solidFill>
              </a:rPr>
              <a:t>sinks</a:t>
            </a:r>
            <a:r>
              <a:rPr lang="en-GB" dirty="0" smtClean="0">
                <a:solidFill>
                  <a:srgbClr val="262626"/>
                </a:solidFill>
              </a:rPr>
              <a:t>) react to the event (but might just forward)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Event </a:t>
            </a:r>
            <a:r>
              <a:rPr lang="en-GB" b="1" dirty="0" smtClean="0">
                <a:solidFill>
                  <a:srgbClr val="262626"/>
                </a:solidFill>
              </a:rPr>
              <a:t>channels</a:t>
            </a:r>
            <a:r>
              <a:rPr lang="en-GB" dirty="0" smtClean="0">
                <a:solidFill>
                  <a:srgbClr val="262626"/>
                </a:solidFill>
              </a:rPr>
              <a:t> transmit events from emitters to consumers, contain all routing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Communication between services is by events</a:t>
            </a:r>
          </a:p>
          <a:p>
            <a:r>
              <a:rPr lang="en-GB" dirty="0" smtClean="0">
                <a:solidFill>
                  <a:srgbClr val="262626"/>
                </a:solidFill>
              </a:rPr>
              <a:t>Compensating Events and/or Routing Slip preferred over distributed transactions or process managers.</a:t>
            </a:r>
          </a:p>
          <a:p>
            <a:r>
              <a:rPr lang="en-GB" b="1" dirty="0" smtClean="0">
                <a:solidFill>
                  <a:srgbClr val="262626"/>
                </a:solidFill>
              </a:rPr>
              <a:t>Loose coupling</a:t>
            </a:r>
          </a:p>
          <a:p>
            <a:endParaRPr lang="en-GB" dirty="0"/>
          </a:p>
        </p:txBody>
      </p:sp>
      <p:pic>
        <p:nvPicPr>
          <p:cNvPr id="9" name="Content Placeholder 3" descr="Compl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624" y="3269737"/>
            <a:ext cx="4359582" cy="1792272"/>
          </a:xfrm>
        </p:spPr>
      </p:pic>
      <p:sp>
        <p:nvSpPr>
          <p:cNvPr id="5" name="Isosceles Triangle 4"/>
          <p:cNvSpPr/>
          <p:nvPr/>
        </p:nvSpPr>
        <p:spPr>
          <a:xfrm>
            <a:off x="5299589" y="530939"/>
            <a:ext cx="1258528" cy="18681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9134168" y="127816"/>
            <a:ext cx="835742" cy="107350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Sink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643716" y="3028336"/>
            <a:ext cx="4326194" cy="29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5"/>
            <a:endCxn id="25" idx="2"/>
          </p:cNvCxnSpPr>
          <p:nvPr/>
        </p:nvCxnSpPr>
        <p:spPr>
          <a:xfrm>
            <a:off x="6243485" y="1465004"/>
            <a:ext cx="953932" cy="4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5" idx="7"/>
            <a:endCxn id="10" idx="1"/>
          </p:cNvCxnSpPr>
          <p:nvPr/>
        </p:nvCxnSpPr>
        <p:spPr>
          <a:xfrm rot="5400000" flipH="1" flipV="1">
            <a:off x="8397578" y="200078"/>
            <a:ext cx="481033" cy="14100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9159980" y="1675906"/>
            <a:ext cx="835742" cy="107350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Sink</a:t>
            </a:r>
          </a:p>
        </p:txBody>
      </p:sp>
      <p:cxnSp>
        <p:nvCxnSpPr>
          <p:cNvPr id="22" name="Curved Connector 21"/>
          <p:cNvCxnSpPr>
            <a:stCxn id="25" idx="5"/>
            <a:endCxn id="21" idx="1"/>
          </p:cNvCxnSpPr>
          <p:nvPr/>
        </p:nvCxnSpPr>
        <p:spPr>
          <a:xfrm rot="16200000" flipH="1">
            <a:off x="8437285" y="1281028"/>
            <a:ext cx="427431" cy="143583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nut 24"/>
          <p:cNvSpPr/>
          <p:nvPr/>
        </p:nvSpPr>
        <p:spPr>
          <a:xfrm>
            <a:off x="7197417" y="1013132"/>
            <a:ext cx="861886" cy="904568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41" name="Flowchart: Predefined Process 40"/>
          <p:cNvSpPr/>
          <p:nvPr/>
        </p:nvSpPr>
        <p:spPr>
          <a:xfrm>
            <a:off x="5673215" y="1503085"/>
            <a:ext cx="530943" cy="25147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5792706" y="2075512"/>
            <a:ext cx="358564" cy="225236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Flowchart: Predefined Process 43"/>
          <p:cNvSpPr/>
          <p:nvPr/>
        </p:nvSpPr>
        <p:spPr>
          <a:xfrm>
            <a:off x="9473382" y="609798"/>
            <a:ext cx="186813" cy="14887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Magnetic Disk 46"/>
          <p:cNvSpPr/>
          <p:nvPr/>
        </p:nvSpPr>
        <p:spPr>
          <a:xfrm>
            <a:off x="9443885" y="1037593"/>
            <a:ext cx="312043" cy="108011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8" name="Flowchart: Predefined Process 47"/>
          <p:cNvSpPr/>
          <p:nvPr/>
        </p:nvSpPr>
        <p:spPr>
          <a:xfrm>
            <a:off x="9506499" y="2133366"/>
            <a:ext cx="186813" cy="14887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Magnetic Disk 49"/>
          <p:cNvSpPr/>
          <p:nvPr/>
        </p:nvSpPr>
        <p:spPr>
          <a:xfrm>
            <a:off x="9443885" y="2561963"/>
            <a:ext cx="312043" cy="108011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418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400390"/>
            <a:ext cx="3008313" cy="791633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262626"/>
                </a:solidFill>
                <a:latin typeface="Helvetica Neue"/>
                <a:cs typeface="Helvetica Neue"/>
              </a:rPr>
              <a:t>Hexagonal Architectures</a:t>
            </a:r>
            <a:endParaRPr lang="en-GB" dirty="0">
              <a:solidFill>
                <a:srgbClr val="262626"/>
              </a:solidFill>
              <a:latin typeface="Helvetica Neue"/>
              <a:cs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1" y="1192024"/>
            <a:ext cx="3008313" cy="453144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</a:rPr>
              <a:t>Also called Ports and Adapters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</a:rPr>
              <a:t>Provides separation between Domain and Application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</a:rPr>
              <a:t>Application Framework marshals request to Domain via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</a:rPr>
              <a:t>We use Brighter as a Port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  <a:latin typeface="Helvetica Neue Thin"/>
                <a:cs typeface="Helvetica Neue Thin"/>
              </a:rPr>
              <a:t>A Port is a use-case and transactional boundary, so usually associated with an aggregate in the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2626"/>
                </a:solidFill>
              </a:rPr>
              <a:t>A TDD framework is also an adapter that calls the Port.</a:t>
            </a:r>
          </a:p>
          <a:p>
            <a:endParaRPr lang="en-GB" dirty="0"/>
          </a:p>
        </p:txBody>
      </p:sp>
      <p:pic>
        <p:nvPicPr>
          <p:cNvPr id="9" name="Picture 8" descr="HexagonalArchitectu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9" y="332656"/>
            <a:ext cx="4207349" cy="51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Breaking up a Monolith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59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rved Right Arrow 32"/>
          <p:cNvSpPr/>
          <p:nvPr/>
        </p:nvSpPr>
        <p:spPr>
          <a:xfrm>
            <a:off x="5233921" y="4944743"/>
            <a:ext cx="2933081" cy="1323902"/>
          </a:xfrm>
          <a:prstGeom prst="curvedRight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7177549" y="5192766"/>
            <a:ext cx="1966452" cy="59976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958187" y="5175878"/>
            <a:ext cx="1966452" cy="59976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Monolith</a:t>
            </a:r>
            <a:endParaRPr lang="en-GB" dirty="0"/>
          </a:p>
        </p:txBody>
      </p:sp>
      <p:sp>
        <p:nvSpPr>
          <p:cNvPr id="14" name="Donut 13"/>
          <p:cNvSpPr/>
          <p:nvPr/>
        </p:nvSpPr>
        <p:spPr>
          <a:xfrm>
            <a:off x="5378471" y="4035298"/>
            <a:ext cx="1052051" cy="884903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8902915">
            <a:off x="5063838" y="4762885"/>
            <a:ext cx="412955" cy="3441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8930854">
            <a:off x="6390706" y="3834186"/>
            <a:ext cx="524052" cy="3441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Callout 19"/>
          <p:cNvSpPr/>
          <p:nvPr/>
        </p:nvSpPr>
        <p:spPr>
          <a:xfrm>
            <a:off x="8562787" y="4109846"/>
            <a:ext cx="1956620" cy="914399"/>
          </a:xfrm>
          <a:prstGeom prst="wedgeEllipseCallou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Reference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26776" y="1052052"/>
            <a:ext cx="1804219" cy="3677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Monolith</a:t>
            </a:r>
            <a:endParaRPr lang="en-GB" dirty="0"/>
          </a:p>
        </p:txBody>
      </p:sp>
      <p:sp>
        <p:nvSpPr>
          <p:cNvPr id="18" name="Oval Callout 17"/>
          <p:cNvSpPr/>
          <p:nvPr/>
        </p:nvSpPr>
        <p:spPr>
          <a:xfrm>
            <a:off x="4212237" y="3322420"/>
            <a:ext cx="1956620" cy="914399"/>
          </a:xfrm>
          <a:prstGeom prst="wedgeEllipseCallou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Interception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2408" y="1052052"/>
            <a:ext cx="1592826" cy="344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23" name="&quot;No&quot; Symbol 22"/>
          <p:cNvSpPr/>
          <p:nvPr/>
        </p:nvSpPr>
        <p:spPr>
          <a:xfrm>
            <a:off x="3207775" y="658762"/>
            <a:ext cx="1042219" cy="963561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4874250">
            <a:off x="5441429" y="-918562"/>
            <a:ext cx="796413" cy="3240021"/>
          </a:xfrm>
          <a:prstGeom prst="ben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207775" y="88493"/>
            <a:ext cx="656303" cy="50144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7491568" y="567662"/>
            <a:ext cx="2153877" cy="1054661"/>
          </a:xfrm>
          <a:prstGeom prst="wedgeEllipseCallou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 Capture</a:t>
            </a:r>
          </a:p>
        </p:txBody>
      </p:sp>
      <p:sp>
        <p:nvSpPr>
          <p:cNvPr id="27" name="Striped Right Arrow 26"/>
          <p:cNvSpPr/>
          <p:nvPr/>
        </p:nvSpPr>
        <p:spPr>
          <a:xfrm>
            <a:off x="4522839" y="2556387"/>
            <a:ext cx="2772696" cy="688258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Callout 27"/>
          <p:cNvSpPr/>
          <p:nvPr/>
        </p:nvSpPr>
        <p:spPr>
          <a:xfrm>
            <a:off x="4838346" y="1709930"/>
            <a:ext cx="1956620" cy="914399"/>
          </a:xfrm>
          <a:prstGeom prst="wedgeEllipseCallou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Cut &amp; Shunt</a:t>
            </a:r>
          </a:p>
        </p:txBody>
      </p:sp>
      <p:sp>
        <p:nvSpPr>
          <p:cNvPr id="32" name="&quot;No&quot; Symbol 31"/>
          <p:cNvSpPr/>
          <p:nvPr/>
        </p:nvSpPr>
        <p:spPr>
          <a:xfrm>
            <a:off x="4707058" y="5429543"/>
            <a:ext cx="435163" cy="439234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5440020" y="5095129"/>
            <a:ext cx="1956620" cy="914399"/>
          </a:xfrm>
          <a:prstGeom prst="wedgeEllipseCallou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Autonomy</a:t>
            </a:r>
          </a:p>
        </p:txBody>
      </p:sp>
    </p:spTree>
    <p:extLst>
      <p:ext uri="{BB962C8B-B14F-4D97-AF65-F5344CB8AC3E}">
        <p14:creationId xmlns:p14="http://schemas.microsoft.com/office/powerpoint/2010/main" val="232363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  <p:bldP spid="15" grpId="0" animBg="1"/>
      <p:bldP spid="16" grpId="0" animBg="1"/>
      <p:bldP spid="20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Operating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ng Microser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15900"/>
            <a:ext cx="90201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48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flix Microser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06400"/>
            <a:ext cx="92583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dirty="0" smtClean="0"/>
              <a:t>Managing Complexity</a:t>
            </a:r>
          </a:p>
          <a:p>
            <a:pPr lvl="2"/>
            <a:r>
              <a:rPr lang="en-US" sz="2800" dirty="0" smtClean="0"/>
              <a:t>Implementing </a:t>
            </a:r>
            <a:r>
              <a:rPr lang="en-US" sz="2800" dirty="0" err="1" smtClean="0"/>
              <a:t>Microservices</a:t>
            </a:r>
            <a:endParaRPr lang="en-US" sz="2800" dirty="0" smtClean="0"/>
          </a:p>
          <a:p>
            <a:pPr lvl="2"/>
            <a:r>
              <a:rPr lang="en-US" sz="2800" dirty="0" smtClean="0"/>
              <a:t>Breaking up a Monolith</a:t>
            </a:r>
          </a:p>
          <a:p>
            <a:pPr lvl="2"/>
            <a:r>
              <a:rPr lang="en-US" sz="2800" dirty="0" smtClean="0"/>
              <a:t>Operating </a:t>
            </a:r>
            <a:r>
              <a:rPr lang="en-US" sz="2800" dirty="0" err="1" smtClean="0"/>
              <a:t>Microservices</a:t>
            </a:r>
            <a:endParaRPr lang="en-US" sz="2800" dirty="0" smtClean="0"/>
          </a:p>
          <a:p>
            <a:pPr lvl="2"/>
            <a:r>
              <a:rPr lang="en-US" sz="28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090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uddle Microser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28600"/>
            <a:ext cx="93059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37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9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Complexity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Moves in complexity management as your software grows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5" y="0"/>
            <a:ext cx="9750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pic>
        <p:nvPicPr>
          <p:cNvPr id="7" name="Content Placeholder 6" descr="512E1505HH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r="633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Working at Carnegie-Mellon in the ‘90s Shaw and </a:t>
            </a:r>
            <a:r>
              <a:rPr lang="en-US" dirty="0" err="1" smtClean="0"/>
              <a:t>Garlan</a:t>
            </a:r>
            <a:r>
              <a:rPr lang="en-US" dirty="0" smtClean="0"/>
              <a:t> begin identifying </a:t>
            </a:r>
            <a:r>
              <a:rPr lang="en-US" i="1" dirty="0" smtClean="0"/>
              <a:t>architectural styles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Shaw and </a:t>
            </a:r>
            <a:r>
              <a:rPr lang="en-US" dirty="0" err="1" smtClean="0"/>
              <a:t>Garlan</a:t>
            </a:r>
            <a:r>
              <a:rPr lang="en-US" dirty="0" smtClean="0"/>
              <a:t> propose that the journey from craft to engineering is the creation of a body of knowledge that allows repeatable large scale production. Science provides the insights here that drive engineering.</a:t>
            </a:r>
          </a:p>
          <a:p>
            <a:endParaRPr lang="en-US" dirty="0"/>
          </a:p>
          <a:p>
            <a:r>
              <a:rPr lang="en-US" dirty="0" smtClean="0"/>
              <a:t>Similar goal to the Design Patterns community – but at a different scale, capture </a:t>
            </a:r>
            <a:r>
              <a:rPr lang="en-US" dirty="0"/>
              <a:t> </a:t>
            </a:r>
            <a:r>
              <a:rPr lang="en-US" dirty="0" smtClean="0"/>
              <a:t>knowledge on patterns of component interaction.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9047"/>
            <a:ext cx="9735909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75" y="0"/>
            <a:ext cx="887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1267</Words>
  <Application>Microsoft Office PowerPoint</Application>
  <PresentationFormat>Widescreen</PresentationFormat>
  <Paragraphs>135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Helvetica Neue Thin</vt:lpstr>
      <vt:lpstr>Office Theme</vt:lpstr>
      <vt:lpstr>Micro-services</vt:lpstr>
      <vt:lpstr>Who are you?</vt:lpstr>
      <vt:lpstr>PowerPoint Presentation</vt:lpstr>
      <vt:lpstr>Agenda</vt:lpstr>
      <vt:lpstr>Managing Complexity</vt:lpstr>
      <vt:lpstr>PowerPoint Presentation</vt:lpstr>
      <vt:lpstr>Architectural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Microservices</vt:lpstr>
      <vt:lpstr>PowerPoint Presentation</vt:lpstr>
      <vt:lpstr>BC and AC</vt:lpstr>
      <vt:lpstr>Continuous Integration and Deployment</vt:lpstr>
      <vt:lpstr>EAI with HTTP</vt:lpstr>
      <vt:lpstr>EAI with EDA</vt:lpstr>
      <vt:lpstr>Hexagonal Architectures</vt:lpstr>
      <vt:lpstr>Breaking up a Monolith</vt:lpstr>
      <vt:lpstr>PowerPoint Presentation</vt:lpstr>
      <vt:lpstr>Operating Microservices</vt:lpstr>
      <vt:lpstr>PowerPoint Presentation</vt:lpstr>
      <vt:lpstr>PowerPoint Presentation</vt:lpstr>
      <vt:lpstr>PowerPoint Presentation</vt:lpstr>
      <vt:lpstr>QA</vt:lpstr>
    </vt:vector>
  </TitlesOfParts>
  <Company>Huddle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Micro-services</dc:title>
  <dc:creator>Ian Cooper</dc:creator>
  <cp:lastModifiedBy>Ian Cooper</cp:lastModifiedBy>
  <cp:revision>51</cp:revision>
  <dcterms:created xsi:type="dcterms:W3CDTF">2015-03-11T17:15:29Z</dcterms:created>
  <dcterms:modified xsi:type="dcterms:W3CDTF">2015-03-19T16:26:23Z</dcterms:modified>
</cp:coreProperties>
</file>