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316" r:id="rId6"/>
    <p:sldId id="336" r:id="rId7"/>
    <p:sldId id="337" r:id="rId8"/>
    <p:sldId id="303" r:id="rId9"/>
    <p:sldId id="304" r:id="rId10"/>
    <p:sldId id="305" r:id="rId11"/>
    <p:sldId id="306" r:id="rId12"/>
    <p:sldId id="324" r:id="rId13"/>
    <p:sldId id="328" r:id="rId14"/>
    <p:sldId id="325" r:id="rId15"/>
    <p:sldId id="326" r:id="rId16"/>
    <p:sldId id="327" r:id="rId17"/>
    <p:sldId id="310" r:id="rId18"/>
    <p:sldId id="311" r:id="rId19"/>
    <p:sldId id="322" r:id="rId20"/>
    <p:sldId id="312" r:id="rId21"/>
    <p:sldId id="318" r:id="rId22"/>
    <p:sldId id="320" r:id="rId23"/>
    <p:sldId id="319" r:id="rId24"/>
    <p:sldId id="317" r:id="rId25"/>
    <p:sldId id="300" r:id="rId26"/>
    <p:sldId id="301" r:id="rId27"/>
    <p:sldId id="332" r:id="rId28"/>
    <p:sldId id="302" r:id="rId29"/>
    <p:sldId id="334" r:id="rId30"/>
    <p:sldId id="333" r:id="rId31"/>
    <p:sldId id="335" r:id="rId32"/>
    <p:sldId id="298" r:id="rId33"/>
    <p:sldId id="299" r:id="rId34"/>
    <p:sldId id="26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6029"/>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2C17D-FCB9-4A5D-93F3-B58766CAA1E7}" type="datetimeFigureOut">
              <a:rPr lang="en-GB" smtClean="0"/>
              <a:t>09/11/2015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D915D-54DE-4DFF-901A-41F1DC3AD30C}" type="slidenum">
              <a:rPr lang="en-GB" smtClean="0"/>
              <a:t>‹#›</a:t>
            </a:fld>
            <a:endParaRPr lang="en-GB"/>
          </a:p>
        </p:txBody>
      </p:sp>
    </p:spTree>
    <p:extLst>
      <p:ext uri="{BB962C8B-B14F-4D97-AF65-F5344CB8AC3E}">
        <p14:creationId xmlns:p14="http://schemas.microsoft.com/office/powerpoint/2010/main" val="71599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8DD61-C050-A448-B56E-01EFF6FE40B5}" type="slidenum">
              <a:rPr lang="en-US" smtClean="0"/>
              <a:pPr/>
              <a:t>3</a:t>
            </a:fld>
            <a:endParaRPr lang="en-US"/>
          </a:p>
        </p:txBody>
      </p:sp>
    </p:spTree>
    <p:extLst>
      <p:ext uri="{BB962C8B-B14F-4D97-AF65-F5344CB8AC3E}">
        <p14:creationId xmlns:p14="http://schemas.microsoft.com/office/powerpoint/2010/main" val="3679870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 Models</a:t>
            </a:r>
          </a:p>
          <a:p>
            <a:endParaRPr lang="en-US" dirty="0" smtClean="0"/>
          </a:p>
          <a:p>
            <a:r>
              <a:rPr lang="en-US" dirty="0" smtClean="0"/>
              <a:t>Explicitly define the context within which a model applies. Explicitly set boundaries in terms of team organization, usage within specific parts of the application, and physical manifestations such as code bases and database schemas. Keep the model strictly consistent within these bounds, but don't be distracted or confused by issues outside.</a:t>
            </a:r>
          </a:p>
          <a:p>
            <a:endParaRPr lang="en-US" dirty="0" smtClean="0"/>
          </a:p>
          <a:p>
            <a:r>
              <a:rPr lang="en-US" dirty="0" smtClean="0"/>
              <a:t>When we talk about a ubiquitous</a:t>
            </a:r>
            <a:r>
              <a:rPr lang="en-US" baseline="0" dirty="0" smtClean="0"/>
              <a:t> language the terms only have meaning within a context. Thus the context is a linguistic boundary.</a:t>
            </a:r>
          </a:p>
          <a:p>
            <a:endParaRPr lang="en-US" baseline="0" dirty="0" smtClean="0"/>
          </a:p>
          <a:p>
            <a:r>
              <a:rPr lang="en-US" baseline="0" dirty="0" smtClean="0"/>
              <a:t>When we model use cases or scenarios, we will find it easier to model those elements, by CRC card sessions, or on the whiteboard, to restrict our discussion to one context. The classes that we define should deal with the problem context. They often do this naturally. Generally we build systems for requirements from one source, not from many. The attempt to model across requirements from different sources is what creates heartbreak from complexity – the canonical data model.</a:t>
            </a:r>
          </a:p>
          <a:p>
            <a:endParaRPr lang="en-US" baseline="0" dirty="0" smtClean="0"/>
          </a:p>
          <a:p>
            <a:r>
              <a:rPr lang="en-US" baseline="0" dirty="0" smtClean="0"/>
              <a:t>A context is analogous to the Single Responsibility Principle in OO. We want our objects to have only one reason to change. Multiple competing requirements from different context can cause an issue, because they create responsibilities for use cases that are widely divergent and thus lead us to have multiple sources of change.</a:t>
            </a:r>
          </a:p>
          <a:p>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example, I once built an underwriting system that allowed user-definition of new products, where a product was essentially the data required for a pricing model for a selection of policy clauses that a business could purchase. This was modeled within the same context, underwriting as the workflow around a policy application – the principle being that all the choices on the product had relevance when processing the application. This proved problematic because the model to make the product user definable made it more complex than a static model, and the use cases were unrelated. It would have been better to have created a context for authoring products that could publish a product definition to underwriting, licensing and rating, instead of trying to create one that could be used by underwriting directly. The smell that rating and licensing required publication but that underwriting did not could have led to greater understanding here.</a:t>
            </a:r>
          </a:p>
          <a:p>
            <a:endParaRPr lang="en-US" baseline="0" dirty="0" smtClean="0"/>
          </a:p>
          <a:p>
            <a:r>
              <a:rPr lang="en-US" baseline="0" dirty="0" smtClean="0"/>
              <a:t>The party model is a classic example of an object that is designed for many contexts and thus has no meaning within any context.</a:t>
            </a:r>
          </a:p>
          <a:p>
            <a:endParaRPr lang="en-US" baseline="0" dirty="0" smtClean="0"/>
          </a:p>
          <a:p>
            <a:r>
              <a:rPr lang="en-US" baseline="0" dirty="0" smtClean="0"/>
              <a:t>Look for terms in the model that are not discussed with the domain experts – they are probably alien. Look for terms that are disagreed upon by domain experts: “you mean this, but I mean that” These are often a smell that the two domain experts care about separate contexts</a:t>
            </a:r>
          </a:p>
          <a:p>
            <a:endParaRPr lang="en-US" dirty="0" smtClean="0"/>
          </a:p>
          <a:p>
            <a:r>
              <a:rPr lang="en-US" dirty="0" smtClean="0"/>
              <a:t>BOUNDED CONTEXTS Are Not MODULES</a:t>
            </a:r>
          </a:p>
          <a:p>
            <a:endParaRPr lang="en-US" dirty="0" smtClean="0"/>
          </a:p>
          <a:p>
            <a:r>
              <a:rPr lang="en-US" dirty="0" smtClean="0"/>
              <a:t>The issues are confused sometimes, but these are different patterns with different motivations. True, when two sets of objects are recognized as making up different models, they are almost always placed in separate MODULES. Doing so does provide different name spaces (essential for different CONTEXTS) and some demarcation.</a:t>
            </a:r>
            <a:r>
              <a:rPr lang="en-US" baseline="0" dirty="0" smtClean="0"/>
              <a:t> </a:t>
            </a:r>
            <a:r>
              <a:rPr lang="en-US" dirty="0" smtClean="0"/>
              <a:t>But MODULES also organize the elements within one model; they don't necessarily communicate an intention to separate CONTEXTS. The separate name spaces that MODULES create within a BOUNDED CONTEXT actually make it harder to spot accidental model fragmentation.</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Bounded Context is a CI boundary</a:t>
            </a:r>
          </a:p>
          <a:p>
            <a:r>
              <a:rPr lang="en-US" dirty="0" smtClean="0"/>
              <a:t>A bounded context is</a:t>
            </a:r>
            <a:r>
              <a:rPr lang="en-US" baseline="0" dirty="0" smtClean="0"/>
              <a:t> treated as a CI boundary, because we want the model to be consistent and not fragment</a:t>
            </a:r>
          </a:p>
          <a:p>
            <a:r>
              <a:rPr lang="en-US" baseline="0" dirty="0" smtClean="0"/>
              <a:t>Within a bounded context we need: an automated build, automated test suites, continuous deployment</a:t>
            </a:r>
          </a:p>
          <a:p>
            <a:r>
              <a:rPr lang="en-US" baseline="0" dirty="0" smtClean="0"/>
              <a:t>By implication – we do not need to do CI, automated testing, or continuous deployment across bounded contexts</a:t>
            </a:r>
            <a:endParaRPr lang="en-US" dirty="0" smtClean="0"/>
          </a:p>
          <a:p>
            <a:endParaRPr lang="en-US" dirty="0" smtClean="0"/>
          </a:p>
          <a:p>
            <a:r>
              <a:rPr lang="en-US" dirty="0" smtClean="0"/>
              <a:t>A Bounded Context may be aligned with a Service</a:t>
            </a:r>
          </a:p>
          <a:p>
            <a:pPr lvl="0" algn="l"/>
            <a:r>
              <a:rPr lang="en-US" dirty="0" smtClean="0"/>
              <a:t>SOA boundaries are about business capabilities. A business capability tends</a:t>
            </a:r>
            <a:r>
              <a:rPr lang="en-US" baseline="0" dirty="0" smtClean="0"/>
              <a:t> to be aligned with the work of one department who have a shared understanding of model concepts. So in an insurance company Claims and Underwriting are separate departments with separate languages, and different use cases, so they have both differing models, but also tend to have separate business capabilities or services.</a:t>
            </a:r>
            <a:endParaRPr lang="en-US" dirty="0" smtClean="0"/>
          </a:p>
          <a:p>
            <a:pPr lvl="0"/>
            <a:endParaRPr lang="en-US" dirty="0" smtClean="0"/>
          </a:p>
          <a:p>
            <a:pPr lvl="0"/>
            <a:r>
              <a:rPr lang="en-US" dirty="0" smtClean="0"/>
              <a:t>It may be more granular though. We may find that there</a:t>
            </a:r>
            <a:r>
              <a:rPr lang="en-US" baseline="0" dirty="0" smtClean="0"/>
              <a:t> are specialist areas of a business capability, such as rating within underwriting that might not be their own business capability – they don’t publish events to other Services for example – but are a separate context because their language and model is more specialized than the whole. We might find these are separate autonomous components within the logical service boundary, and have a separate set of use cases, hinting at their context.</a:t>
            </a:r>
          </a:p>
          <a:p>
            <a:pPr lvl="0"/>
            <a:endParaRPr lang="en-US" baseline="0" dirty="0" smtClean="0"/>
          </a:p>
          <a:p>
            <a:pPr lvl="1"/>
            <a:endParaRPr lang="en-US" baseline="0" dirty="0" smtClean="0"/>
          </a:p>
          <a:p>
            <a:pPr lvl="1"/>
            <a:endParaRPr lang="en-US" baseline="0" dirty="0" smtClean="0"/>
          </a:p>
          <a:p>
            <a:pPr lvl="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E4C8525-D6B1-2147-97B0-7C581D426BCA}" type="slidenum">
              <a:rPr lang="en-US" smtClean="0"/>
              <a:t>18</a:t>
            </a:fld>
            <a:endParaRPr lang="en-US"/>
          </a:p>
        </p:txBody>
      </p:sp>
    </p:spTree>
    <p:extLst>
      <p:ext uri="{BB962C8B-B14F-4D97-AF65-F5344CB8AC3E}">
        <p14:creationId xmlns:p14="http://schemas.microsoft.com/office/powerpoint/2010/main" val="155052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1155479-E875-44D6-8A89-B278095985A1}" type="slidenum">
              <a:rPr lang="en-GB" smtClean="0"/>
              <a:t>32</a:t>
            </a:fld>
            <a:endParaRPr lang="en-GB"/>
          </a:p>
        </p:txBody>
      </p:sp>
    </p:spTree>
    <p:extLst>
      <p:ext uri="{BB962C8B-B14F-4D97-AF65-F5344CB8AC3E}">
        <p14:creationId xmlns:p14="http://schemas.microsoft.com/office/powerpoint/2010/main" val="1739528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75CC73-292E-46A7-8FE6-483125B9D135}" type="datetimeFigureOut">
              <a:rPr lang="en-GB" smtClean="0"/>
              <a:t>09/11/2015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132D2C-852E-49CF-96BF-C4285385797A}" type="slidenum">
              <a:rPr lang="en-GB" smtClean="0"/>
              <a:t>‹#›</a:t>
            </a:fld>
            <a:endParaRPr lang="en-GB"/>
          </a:p>
        </p:txBody>
      </p:sp>
    </p:spTree>
    <p:extLst>
      <p:ext uri="{BB962C8B-B14F-4D97-AF65-F5344CB8AC3E}">
        <p14:creationId xmlns:p14="http://schemas.microsoft.com/office/powerpoint/2010/main" val="359205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75CC73-292E-46A7-8FE6-483125B9D135}" type="datetimeFigureOut">
              <a:rPr lang="en-GB" smtClean="0"/>
              <a:t>09/11/2015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132D2C-852E-49CF-96BF-C4285385797A}" type="slidenum">
              <a:rPr lang="en-GB" smtClean="0"/>
              <a:t>‹#›</a:t>
            </a:fld>
            <a:endParaRPr lang="en-GB"/>
          </a:p>
        </p:txBody>
      </p:sp>
    </p:spTree>
    <p:extLst>
      <p:ext uri="{BB962C8B-B14F-4D97-AF65-F5344CB8AC3E}">
        <p14:creationId xmlns:p14="http://schemas.microsoft.com/office/powerpoint/2010/main" val="338732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75CC73-292E-46A7-8FE6-483125B9D135}" type="datetimeFigureOut">
              <a:rPr lang="en-GB" smtClean="0"/>
              <a:t>09/11/2015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132D2C-852E-49CF-96BF-C4285385797A}" type="slidenum">
              <a:rPr lang="en-GB" smtClean="0"/>
              <a:t>‹#›</a:t>
            </a:fld>
            <a:endParaRPr lang="en-GB"/>
          </a:p>
        </p:txBody>
      </p:sp>
    </p:spTree>
    <p:extLst>
      <p:ext uri="{BB962C8B-B14F-4D97-AF65-F5344CB8AC3E}">
        <p14:creationId xmlns:p14="http://schemas.microsoft.com/office/powerpoint/2010/main" val="369675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75CC73-292E-46A7-8FE6-483125B9D135}" type="datetimeFigureOut">
              <a:rPr lang="en-GB" smtClean="0"/>
              <a:t>09/11/2015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132D2C-852E-49CF-96BF-C4285385797A}" type="slidenum">
              <a:rPr lang="en-GB" smtClean="0"/>
              <a:t>‹#›</a:t>
            </a:fld>
            <a:endParaRPr lang="en-GB"/>
          </a:p>
        </p:txBody>
      </p:sp>
    </p:spTree>
    <p:extLst>
      <p:ext uri="{BB962C8B-B14F-4D97-AF65-F5344CB8AC3E}">
        <p14:creationId xmlns:p14="http://schemas.microsoft.com/office/powerpoint/2010/main" val="218526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75CC73-292E-46A7-8FE6-483125B9D135}" type="datetimeFigureOut">
              <a:rPr lang="en-GB" smtClean="0"/>
              <a:t>09/11/2015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132D2C-852E-49CF-96BF-C4285385797A}" type="slidenum">
              <a:rPr lang="en-GB" smtClean="0"/>
              <a:t>‹#›</a:t>
            </a:fld>
            <a:endParaRPr lang="en-GB"/>
          </a:p>
        </p:txBody>
      </p:sp>
    </p:spTree>
    <p:extLst>
      <p:ext uri="{BB962C8B-B14F-4D97-AF65-F5344CB8AC3E}">
        <p14:creationId xmlns:p14="http://schemas.microsoft.com/office/powerpoint/2010/main" val="316163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75CC73-292E-46A7-8FE6-483125B9D135}" type="datetimeFigureOut">
              <a:rPr lang="en-GB" smtClean="0"/>
              <a:t>09/11/2015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132D2C-852E-49CF-96BF-C4285385797A}" type="slidenum">
              <a:rPr lang="en-GB" smtClean="0"/>
              <a:t>‹#›</a:t>
            </a:fld>
            <a:endParaRPr lang="en-GB"/>
          </a:p>
        </p:txBody>
      </p:sp>
    </p:spTree>
    <p:extLst>
      <p:ext uri="{BB962C8B-B14F-4D97-AF65-F5344CB8AC3E}">
        <p14:creationId xmlns:p14="http://schemas.microsoft.com/office/powerpoint/2010/main" val="52478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75CC73-292E-46A7-8FE6-483125B9D135}" type="datetimeFigureOut">
              <a:rPr lang="en-GB" smtClean="0"/>
              <a:t>09/11/2015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132D2C-852E-49CF-96BF-C4285385797A}" type="slidenum">
              <a:rPr lang="en-GB" smtClean="0"/>
              <a:t>‹#›</a:t>
            </a:fld>
            <a:endParaRPr lang="en-GB"/>
          </a:p>
        </p:txBody>
      </p:sp>
    </p:spTree>
    <p:extLst>
      <p:ext uri="{BB962C8B-B14F-4D97-AF65-F5344CB8AC3E}">
        <p14:creationId xmlns:p14="http://schemas.microsoft.com/office/powerpoint/2010/main" val="376638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75CC73-292E-46A7-8FE6-483125B9D135}" type="datetimeFigureOut">
              <a:rPr lang="en-GB" smtClean="0"/>
              <a:t>09/11/2015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132D2C-852E-49CF-96BF-C4285385797A}" type="slidenum">
              <a:rPr lang="en-GB" smtClean="0"/>
              <a:t>‹#›</a:t>
            </a:fld>
            <a:endParaRPr lang="en-GB"/>
          </a:p>
        </p:txBody>
      </p:sp>
    </p:spTree>
    <p:extLst>
      <p:ext uri="{BB962C8B-B14F-4D97-AF65-F5344CB8AC3E}">
        <p14:creationId xmlns:p14="http://schemas.microsoft.com/office/powerpoint/2010/main" val="369984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5CC73-292E-46A7-8FE6-483125B9D135}" type="datetimeFigureOut">
              <a:rPr lang="en-GB" smtClean="0"/>
              <a:t>09/11/2015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132D2C-852E-49CF-96BF-C4285385797A}" type="slidenum">
              <a:rPr lang="en-GB" smtClean="0"/>
              <a:t>‹#›</a:t>
            </a:fld>
            <a:endParaRPr lang="en-GB"/>
          </a:p>
        </p:txBody>
      </p:sp>
    </p:spTree>
    <p:extLst>
      <p:ext uri="{BB962C8B-B14F-4D97-AF65-F5344CB8AC3E}">
        <p14:creationId xmlns:p14="http://schemas.microsoft.com/office/powerpoint/2010/main" val="5319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75CC73-292E-46A7-8FE6-483125B9D135}" type="datetimeFigureOut">
              <a:rPr lang="en-GB" smtClean="0"/>
              <a:t>09/11/2015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132D2C-852E-49CF-96BF-C4285385797A}" type="slidenum">
              <a:rPr lang="en-GB" smtClean="0"/>
              <a:t>‹#›</a:t>
            </a:fld>
            <a:endParaRPr lang="en-GB"/>
          </a:p>
        </p:txBody>
      </p:sp>
    </p:spTree>
    <p:extLst>
      <p:ext uri="{BB962C8B-B14F-4D97-AF65-F5344CB8AC3E}">
        <p14:creationId xmlns:p14="http://schemas.microsoft.com/office/powerpoint/2010/main" val="20371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75CC73-292E-46A7-8FE6-483125B9D135}" type="datetimeFigureOut">
              <a:rPr lang="en-GB" smtClean="0"/>
              <a:t>09/11/2015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132D2C-852E-49CF-96BF-C4285385797A}" type="slidenum">
              <a:rPr lang="en-GB" smtClean="0"/>
              <a:t>‹#›</a:t>
            </a:fld>
            <a:endParaRPr lang="en-GB"/>
          </a:p>
        </p:txBody>
      </p:sp>
    </p:spTree>
    <p:extLst>
      <p:ext uri="{BB962C8B-B14F-4D97-AF65-F5344CB8AC3E}">
        <p14:creationId xmlns:p14="http://schemas.microsoft.com/office/powerpoint/2010/main" val="308519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5CC73-292E-46A7-8FE6-483125B9D135}" type="datetimeFigureOut">
              <a:rPr lang="en-GB" smtClean="0"/>
              <a:t>09/11/2015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32D2C-852E-49CF-96BF-C4285385797A}" type="slidenum">
              <a:rPr lang="en-GB" smtClean="0"/>
              <a:t>‹#›</a:t>
            </a:fld>
            <a:endParaRPr lang="en-GB"/>
          </a:p>
        </p:txBody>
      </p:sp>
    </p:spTree>
    <p:extLst>
      <p:ext uri="{BB962C8B-B14F-4D97-AF65-F5344CB8AC3E}">
        <p14:creationId xmlns:p14="http://schemas.microsoft.com/office/powerpoint/2010/main" val="70900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8.xml"/><Relationship Id="rId1" Type="http://schemas.openxmlformats.org/officeDocument/2006/relationships/video" Target="https://www.youtube.com/embed/Y7XW-mewUm8"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Monolith to </a:t>
            </a:r>
            <a:r>
              <a:rPr lang="en-GB" dirty="0" err="1" smtClean="0"/>
              <a:t>Microservices</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693164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376" y="205226"/>
            <a:ext cx="9027253" cy="6345343"/>
          </a:xfrm>
          <a:prstGeom prst="rect">
            <a:avLst/>
          </a:prstGeom>
        </p:spPr>
      </p:pic>
    </p:spTree>
    <p:extLst>
      <p:ext uri="{BB962C8B-B14F-4D97-AF65-F5344CB8AC3E}">
        <p14:creationId xmlns:p14="http://schemas.microsoft.com/office/powerpoint/2010/main" val="4264410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173" y="53047"/>
            <a:ext cx="9609653" cy="6751905"/>
          </a:xfrm>
          <a:prstGeom prst="rect">
            <a:avLst/>
          </a:prstGeom>
        </p:spPr>
      </p:pic>
    </p:spTree>
    <p:extLst>
      <p:ext uri="{BB962C8B-B14F-4D97-AF65-F5344CB8AC3E}">
        <p14:creationId xmlns:p14="http://schemas.microsoft.com/office/powerpoint/2010/main" val="3125156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Purpose Alignment Model</a:t>
            </a:r>
            <a:endParaRPr lang="en-GB" dirty="0"/>
          </a:p>
        </p:txBody>
      </p:sp>
      <p:sp>
        <p:nvSpPr>
          <p:cNvPr id="4" name="Text Placeholder 3"/>
          <p:cNvSpPr>
            <a:spLocks noGrp="1"/>
          </p:cNvSpPr>
          <p:nvPr>
            <p:ph type="body" sz="half" idx="2"/>
          </p:nvPr>
        </p:nvSpPr>
        <p:spPr/>
        <p:txBody>
          <a:bodyPr>
            <a:normAutofit lnSpcReduction="10000"/>
          </a:bodyPr>
          <a:lstStyle/>
          <a:p>
            <a:r>
              <a:rPr lang="en-GB" dirty="0" err="1" smtClean="0"/>
              <a:t>Niel</a:t>
            </a:r>
            <a:r>
              <a:rPr lang="en-GB" dirty="0" smtClean="0"/>
              <a:t> </a:t>
            </a:r>
            <a:r>
              <a:rPr lang="en-GB" dirty="0" err="1" smtClean="0"/>
              <a:t>Nickolaisen</a:t>
            </a:r>
            <a:r>
              <a:rPr lang="en-GB" dirty="0" smtClean="0"/>
              <a:t> created the Purpose Alignment Model. We compare how </a:t>
            </a:r>
            <a:r>
              <a:rPr lang="en-GB" b="1" dirty="0" smtClean="0"/>
              <a:t>Mission Critical</a:t>
            </a:r>
            <a:r>
              <a:rPr lang="en-GB" dirty="0" smtClean="0"/>
              <a:t> something is, against how </a:t>
            </a:r>
            <a:r>
              <a:rPr lang="en-GB" b="1" dirty="0" smtClean="0"/>
              <a:t>Market Differentiating</a:t>
            </a:r>
            <a:r>
              <a:rPr lang="en-GB" dirty="0" smtClean="0"/>
              <a:t> it is.</a:t>
            </a:r>
          </a:p>
          <a:p>
            <a:r>
              <a:rPr lang="en-GB" b="1" dirty="0" smtClean="0"/>
              <a:t>Differentiating </a:t>
            </a:r>
            <a:r>
              <a:rPr lang="en-GB" dirty="0" smtClean="0"/>
              <a:t>– Clean Code, Now.</a:t>
            </a:r>
          </a:p>
          <a:p>
            <a:r>
              <a:rPr lang="en-GB" b="1" dirty="0" smtClean="0"/>
              <a:t>Parity</a:t>
            </a:r>
            <a:r>
              <a:rPr lang="en-GB" dirty="0" smtClean="0"/>
              <a:t> – Good-enough software.</a:t>
            </a:r>
          </a:p>
          <a:p>
            <a:r>
              <a:rPr lang="en-GB" b="1" dirty="0" smtClean="0"/>
              <a:t>Partner</a:t>
            </a:r>
            <a:r>
              <a:rPr lang="en-GB" dirty="0" smtClean="0"/>
              <a:t> – With a little help from my friends.</a:t>
            </a:r>
          </a:p>
          <a:p>
            <a:r>
              <a:rPr lang="en-GB" b="1" dirty="0" smtClean="0"/>
              <a:t>Who Cares</a:t>
            </a:r>
            <a:r>
              <a:rPr lang="en-GB" dirty="0" smtClean="0"/>
              <a:t> – Shut it down, shut it down.</a:t>
            </a:r>
          </a:p>
          <a:p>
            <a:r>
              <a:rPr lang="en-GB" dirty="0" smtClean="0"/>
              <a:t>When moving to </a:t>
            </a:r>
            <a:r>
              <a:rPr lang="en-GB" dirty="0" err="1" smtClean="0"/>
              <a:t>Microservices</a:t>
            </a:r>
            <a:r>
              <a:rPr lang="en-GB" dirty="0" smtClean="0"/>
              <a:t>, evaluate the Product Alignment model. Turn some stuff off. Partner on other stuff. Accept Good Enough Software for much of it.</a:t>
            </a:r>
          </a:p>
          <a:p>
            <a:r>
              <a:rPr lang="en-GB" dirty="0" smtClean="0"/>
              <a:t>Lavish your attention where you are differentiating.</a:t>
            </a:r>
          </a:p>
          <a:p>
            <a:endParaRPr lang="en-GB" dirty="0"/>
          </a:p>
        </p:txBody>
      </p:sp>
      <p:pic>
        <p:nvPicPr>
          <p:cNvPr id="1026" name="Picture 2" descr="http://www.beyondrequirements.com/wp-content/uploads/2012/02/PurposeAlignment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365" y="985345"/>
            <a:ext cx="5976458" cy="47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96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Monolith may </a:t>
            </a:r>
            <a:r>
              <a:rPr lang="en-GB" dirty="0" smtClean="0"/>
              <a:t>Endure</a:t>
            </a:r>
            <a:endParaRPr lang="en-GB" dirty="0"/>
          </a:p>
        </p:txBody>
      </p:sp>
      <p:sp>
        <p:nvSpPr>
          <p:cNvPr id="4" name="Text Placeholder 3"/>
          <p:cNvSpPr>
            <a:spLocks noGrp="1"/>
          </p:cNvSpPr>
          <p:nvPr>
            <p:ph type="body" sz="half" idx="2"/>
          </p:nvPr>
        </p:nvSpPr>
        <p:spPr/>
        <p:txBody>
          <a:bodyPr>
            <a:normAutofit lnSpcReduction="10000"/>
          </a:bodyPr>
          <a:lstStyle/>
          <a:p>
            <a:r>
              <a:rPr lang="en-GB" dirty="0" smtClean="0"/>
              <a:t>The Purpose Alignment Matrix gives you business priority.</a:t>
            </a:r>
          </a:p>
          <a:p>
            <a:pPr marL="285750" indent="-285750">
              <a:buFont typeface="Arial" panose="020B0604020202020204" pitchFamily="34" charset="0"/>
              <a:buChar char="•"/>
            </a:pPr>
            <a:r>
              <a:rPr lang="en-GB" dirty="0" smtClean="0"/>
              <a:t>First tackle those that will create the greatest cost reduction: the features that differentiate.</a:t>
            </a:r>
          </a:p>
          <a:p>
            <a:pPr marL="285750" indent="-285750">
              <a:buFont typeface="Arial" panose="020B0604020202020204" pitchFamily="34" charset="0"/>
              <a:buChar char="•"/>
            </a:pPr>
            <a:r>
              <a:rPr lang="en-GB" dirty="0" smtClean="0"/>
              <a:t>That means that some parts of your application: features that provide Parity or worse Who Cares will linger longer.</a:t>
            </a:r>
          </a:p>
          <a:p>
            <a:pPr marL="285750" indent="-285750">
              <a:buFont typeface="Arial" panose="020B0604020202020204" pitchFamily="34" charset="0"/>
              <a:buChar char="•"/>
            </a:pPr>
            <a:r>
              <a:rPr lang="en-GB" dirty="0" smtClean="0"/>
              <a:t>Who Cares requires stopping doing something, and so the pressure to resolve those features is low.</a:t>
            </a:r>
          </a:p>
          <a:p>
            <a:pPr marL="285750" indent="-285750">
              <a:buFont typeface="Arial" panose="020B0604020202020204" pitchFamily="34" charset="0"/>
              <a:buChar char="•"/>
            </a:pPr>
            <a:r>
              <a:rPr lang="en-GB" dirty="0" smtClean="0"/>
              <a:t>Partnering may take time.</a:t>
            </a:r>
          </a:p>
          <a:p>
            <a:r>
              <a:rPr lang="en-GB" dirty="0" smtClean="0"/>
              <a:t>You have to keep chipping away at the monolith, but it may endure alongside </a:t>
            </a:r>
            <a:r>
              <a:rPr lang="en-GB" dirty="0" err="1" smtClean="0"/>
              <a:t>microservices</a:t>
            </a:r>
            <a:r>
              <a:rPr lang="en-GB" dirty="0" smtClean="0"/>
              <a:t> for some time.</a:t>
            </a:r>
            <a:endParaRPr lang="en-GB" dirty="0"/>
          </a:p>
        </p:txBody>
      </p:sp>
      <p:pic>
        <p:nvPicPr>
          <p:cNvPr id="1026" name="Picture 2" descr="http://2001.a-false-flag-odyssey.com/full_frontal_monoli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389" y="2354262"/>
            <a:ext cx="5715000"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575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43152" y="2982200"/>
            <a:ext cx="10515600" cy="1325563"/>
          </a:xfrm>
        </p:spPr>
        <p:txBody>
          <a:bodyPr/>
          <a:lstStyle/>
          <a:p>
            <a:pPr algn="ctr"/>
            <a:r>
              <a:rPr lang="en-GB" dirty="0" smtClean="0"/>
              <a:t>Business Capabilities </a:t>
            </a:r>
            <a:endParaRPr lang="en-GB" dirty="0"/>
          </a:p>
        </p:txBody>
      </p:sp>
    </p:spTree>
    <p:extLst>
      <p:ext uri="{BB962C8B-B14F-4D97-AF65-F5344CB8AC3E}">
        <p14:creationId xmlns:p14="http://schemas.microsoft.com/office/powerpoint/2010/main" val="3790852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What is a Business Capability?</a:t>
            </a:r>
            <a:endParaRPr lang="en-GB" dirty="0"/>
          </a:p>
        </p:txBody>
      </p:sp>
      <p:sp>
        <p:nvSpPr>
          <p:cNvPr id="4" name="Content Placeholder 3"/>
          <p:cNvSpPr>
            <a:spLocks noGrp="1"/>
          </p:cNvSpPr>
          <p:nvPr>
            <p:ph idx="1"/>
          </p:nvPr>
        </p:nvSpPr>
        <p:spPr/>
        <p:txBody>
          <a:bodyPr>
            <a:normAutofit fontScale="62500" lnSpcReduction="20000"/>
          </a:bodyPr>
          <a:lstStyle/>
          <a:p>
            <a:pPr marL="0" indent="0">
              <a:buNone/>
            </a:pPr>
            <a:r>
              <a:rPr lang="en-GB" b="1" dirty="0" smtClean="0"/>
              <a:t>Motion Analysis (Microsoft)</a:t>
            </a:r>
          </a:p>
          <a:p>
            <a:r>
              <a:rPr lang="en-GB" dirty="0" smtClean="0"/>
              <a:t>We map capabilities at three levels,  decomposing from top-to-bottom.</a:t>
            </a:r>
          </a:p>
          <a:p>
            <a:r>
              <a:rPr lang="en-GB" b="1" dirty="0" smtClean="0"/>
              <a:t>Level 1: Foundational Capabilities</a:t>
            </a:r>
          </a:p>
          <a:p>
            <a:pPr lvl="1"/>
            <a:r>
              <a:rPr lang="en-GB" dirty="0" smtClean="0"/>
              <a:t>Operational Capabilities</a:t>
            </a:r>
          </a:p>
          <a:p>
            <a:pPr lvl="2"/>
            <a:r>
              <a:rPr lang="en-GB" dirty="0" smtClean="0"/>
              <a:t>How we Deliver Service, Generate Demand, Create Products etc.</a:t>
            </a:r>
          </a:p>
          <a:p>
            <a:pPr lvl="1"/>
            <a:r>
              <a:rPr lang="en-GB" dirty="0" smtClean="0"/>
              <a:t>Environmental Capabilities</a:t>
            </a:r>
          </a:p>
          <a:p>
            <a:pPr lvl="2"/>
            <a:r>
              <a:rPr lang="en-GB" dirty="0" smtClean="0"/>
              <a:t>How we interact with Customers, Regulators etc.</a:t>
            </a:r>
          </a:p>
          <a:p>
            <a:r>
              <a:rPr lang="en-GB" b="1" dirty="0"/>
              <a:t>L</a:t>
            </a:r>
            <a:r>
              <a:rPr lang="en-GB" b="1" dirty="0" smtClean="0"/>
              <a:t>evel 2: Capability Groups</a:t>
            </a:r>
          </a:p>
          <a:p>
            <a:pPr lvl="1"/>
            <a:r>
              <a:rPr lang="en-GB" dirty="0" smtClean="0"/>
              <a:t>Map to organizational accountability ownership</a:t>
            </a:r>
          </a:p>
          <a:p>
            <a:pPr lvl="2"/>
            <a:r>
              <a:rPr lang="en-GB" dirty="0" smtClean="0"/>
              <a:t>Claims, Underwriting, Housekeeping, Concierge</a:t>
            </a:r>
          </a:p>
          <a:p>
            <a:r>
              <a:rPr lang="en-GB" dirty="0" smtClean="0">
                <a:solidFill>
                  <a:srgbClr val="FF0000"/>
                </a:solidFill>
              </a:rPr>
              <a:t>Level 3: Business Capabilities</a:t>
            </a:r>
          </a:p>
          <a:p>
            <a:pPr lvl="1"/>
            <a:r>
              <a:rPr lang="en-GB" dirty="0" smtClean="0"/>
              <a:t>Something the capability group does to provide value</a:t>
            </a:r>
          </a:p>
          <a:p>
            <a:pPr lvl="2"/>
            <a:r>
              <a:rPr lang="en-GB" dirty="0" smtClean="0"/>
              <a:t>Claims Assessment, Risk Rating, Room Service, Check-In</a:t>
            </a:r>
          </a:p>
          <a:p>
            <a:pPr marL="0" indent="0">
              <a:buNone/>
            </a:pPr>
            <a:endParaRPr lang="en-GB" dirty="0" smtClean="0"/>
          </a:p>
          <a:p>
            <a:pPr marL="0" indent="0">
              <a:buNone/>
            </a:pPr>
            <a:r>
              <a:rPr lang="en-GB" dirty="0" smtClean="0"/>
              <a:t>Level 3 is where we model services</a:t>
            </a:r>
          </a:p>
          <a:p>
            <a:pPr marL="0" indent="0">
              <a:buNone/>
            </a:pPr>
            <a:endParaRPr lang="en-GB" dirty="0"/>
          </a:p>
        </p:txBody>
      </p:sp>
      <p:sp>
        <p:nvSpPr>
          <p:cNvPr id="5" name="Text Placeholder 4"/>
          <p:cNvSpPr>
            <a:spLocks noGrp="1"/>
          </p:cNvSpPr>
          <p:nvPr>
            <p:ph type="body" sz="half" idx="2"/>
          </p:nvPr>
        </p:nvSpPr>
        <p:spPr/>
        <p:txBody>
          <a:bodyPr>
            <a:normAutofit/>
          </a:bodyPr>
          <a:lstStyle/>
          <a:p>
            <a:r>
              <a:rPr lang="en-GB" dirty="0" smtClean="0"/>
              <a:t>A </a:t>
            </a:r>
            <a:r>
              <a:rPr lang="en-GB" b="1" dirty="0" smtClean="0"/>
              <a:t>capability models what a business function does that provides value for customers</a:t>
            </a:r>
            <a:r>
              <a:rPr lang="en-GB" dirty="0" smtClean="0"/>
              <a:t> – its externally visible behaviour and its service level expectations.</a:t>
            </a:r>
          </a:p>
          <a:p>
            <a:r>
              <a:rPr lang="en-GB" i="1" dirty="0" smtClean="0"/>
              <a:t>Rate Insurance Risk</a:t>
            </a:r>
            <a:r>
              <a:rPr lang="en-GB" dirty="0" smtClean="0"/>
              <a:t> or </a:t>
            </a:r>
            <a:r>
              <a:rPr lang="en-GB" i="1" dirty="0" smtClean="0"/>
              <a:t>Bill Customers</a:t>
            </a:r>
            <a:r>
              <a:rPr lang="en-GB" dirty="0" smtClean="0"/>
              <a:t> are examples of business capabilities.</a:t>
            </a:r>
          </a:p>
          <a:p>
            <a:r>
              <a:rPr lang="en-GB" dirty="0" smtClean="0"/>
              <a:t>How people implement these, with people procedures and technology, is a </a:t>
            </a:r>
            <a:r>
              <a:rPr lang="en-GB" b="1" dirty="0" smtClean="0"/>
              <a:t>business process</a:t>
            </a:r>
            <a:r>
              <a:rPr lang="en-GB" dirty="0" smtClean="0"/>
              <a:t>. </a:t>
            </a:r>
          </a:p>
          <a:p>
            <a:r>
              <a:rPr lang="en-GB" dirty="0" smtClean="0"/>
              <a:t>A business consists of a network of interacting capabilities.</a:t>
            </a:r>
          </a:p>
          <a:p>
            <a:r>
              <a:rPr lang="en-GB" dirty="0" smtClean="0"/>
              <a:t>A capability is </a:t>
            </a:r>
            <a:r>
              <a:rPr lang="en-GB" b="1" dirty="0" smtClean="0"/>
              <a:t>stable longer</a:t>
            </a:r>
            <a:r>
              <a:rPr lang="en-GB" dirty="0" smtClean="0"/>
              <a:t> than a process.</a:t>
            </a:r>
          </a:p>
          <a:p>
            <a:r>
              <a:rPr lang="en-GB" dirty="0" smtClean="0"/>
              <a:t>As such we architect against capabilities not processes.</a:t>
            </a:r>
            <a:endParaRPr lang="en-GB" dirty="0"/>
          </a:p>
          <a:p>
            <a:endParaRPr lang="en-GB" dirty="0" smtClean="0"/>
          </a:p>
          <a:p>
            <a:endParaRPr lang="en-GB" dirty="0"/>
          </a:p>
        </p:txBody>
      </p:sp>
      <p:sp>
        <p:nvSpPr>
          <p:cNvPr id="6" name="TextBox 5"/>
          <p:cNvSpPr txBox="1"/>
          <p:nvPr/>
        </p:nvSpPr>
        <p:spPr>
          <a:xfrm>
            <a:off x="4106227" y="6178702"/>
            <a:ext cx="7378558" cy="369332"/>
          </a:xfrm>
          <a:prstGeom prst="rect">
            <a:avLst/>
          </a:prstGeom>
          <a:noFill/>
        </p:spPr>
        <p:txBody>
          <a:bodyPr wrap="none" rtlCol="0">
            <a:spAutoFit/>
          </a:bodyPr>
          <a:lstStyle/>
          <a:p>
            <a:r>
              <a:rPr lang="en-GB" dirty="0" smtClean="0"/>
              <a:t>Microsoft Motion</a:t>
            </a:r>
            <a:r>
              <a:rPr lang="en-GB" dirty="0"/>
              <a:t>: https://</a:t>
            </a:r>
            <a:r>
              <a:rPr lang="en-GB" dirty="0" smtClean="0"/>
              <a:t>msdn.microsoft.com/en-us/library/aa479368.aspx</a:t>
            </a:r>
            <a:endParaRPr lang="en-GB" dirty="0"/>
          </a:p>
        </p:txBody>
      </p:sp>
    </p:spTree>
    <p:extLst>
      <p:ext uri="{BB962C8B-B14F-4D97-AF65-F5344CB8AC3E}">
        <p14:creationId xmlns:p14="http://schemas.microsoft.com/office/powerpoint/2010/main" val="3478677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care about capabilities?</a:t>
            </a:r>
            <a:endParaRPr lang="en-GB" dirty="0"/>
          </a:p>
        </p:txBody>
      </p:sp>
      <p:sp>
        <p:nvSpPr>
          <p:cNvPr id="3" name="Content Placeholder 2"/>
          <p:cNvSpPr>
            <a:spLocks noGrp="1"/>
          </p:cNvSpPr>
          <p:nvPr>
            <p:ph idx="1"/>
          </p:nvPr>
        </p:nvSpPr>
        <p:spPr/>
        <p:txBody>
          <a:bodyPr>
            <a:normAutofit fontScale="55000" lnSpcReduction="20000"/>
          </a:bodyPr>
          <a:lstStyle/>
          <a:p>
            <a:r>
              <a:rPr lang="en-GB" dirty="0"/>
              <a:t>Note though that it can be </a:t>
            </a:r>
            <a:r>
              <a:rPr lang="en-GB" dirty="0" smtClean="0"/>
              <a:t>harder </a:t>
            </a:r>
            <a:r>
              <a:rPr lang="en-GB" dirty="0"/>
              <a:t>for product companies to envisage </a:t>
            </a:r>
            <a:r>
              <a:rPr lang="en-GB" dirty="0" smtClean="0"/>
              <a:t>capabilities than enterprises</a:t>
            </a:r>
            <a:r>
              <a:rPr lang="en-GB" dirty="0"/>
              <a:t>.</a:t>
            </a:r>
            <a:r>
              <a:rPr lang="en-GB" dirty="0" smtClean="0"/>
              <a:t> </a:t>
            </a:r>
          </a:p>
          <a:p>
            <a:pPr lvl="1"/>
            <a:r>
              <a:rPr lang="en-GB" dirty="0" smtClean="0"/>
              <a:t>You </a:t>
            </a:r>
            <a:r>
              <a:rPr lang="en-GB" dirty="0"/>
              <a:t>have to imagine the capabilities required by customers and how they fit within that</a:t>
            </a:r>
            <a:r>
              <a:rPr lang="en-GB" dirty="0" smtClean="0"/>
              <a:t>.</a:t>
            </a:r>
          </a:p>
          <a:p>
            <a:pPr lvl="1"/>
            <a:r>
              <a:rPr lang="en-GB" dirty="0" smtClean="0"/>
              <a:t>In essence you need to define a persona for a customer, and reason about the capabilities that you offer them.</a:t>
            </a:r>
          </a:p>
          <a:p>
            <a:pPr lvl="1"/>
            <a:r>
              <a:rPr lang="en-GB" dirty="0" smtClean="0"/>
              <a:t>In B2B you need to reason about their capability map, and how you provide parts of it.</a:t>
            </a:r>
          </a:p>
          <a:p>
            <a:r>
              <a:rPr lang="en-GB" dirty="0" smtClean="0"/>
              <a:t>Business Capabilities are a high-level sketchy view. It’s useful, but it’s a first step in service implementation.</a:t>
            </a:r>
          </a:p>
          <a:p>
            <a:pPr lvl="1"/>
            <a:r>
              <a:rPr lang="en-GB" dirty="0" smtClean="0"/>
              <a:t>We need to transform these capabilities into something more concrete to define service </a:t>
            </a:r>
            <a:r>
              <a:rPr lang="en-GB" b="1" dirty="0" smtClean="0"/>
              <a:t>boundaries</a:t>
            </a:r>
            <a:r>
              <a:rPr lang="en-GB" dirty="0" smtClean="0"/>
              <a:t>.</a:t>
            </a:r>
          </a:p>
          <a:p>
            <a:pPr lvl="1"/>
            <a:r>
              <a:rPr lang="en-GB" dirty="0" smtClean="0"/>
              <a:t>Event Storming is one way to do this. We’ll talk about it more in Bounded Contexts but it gives us the communication flow between services.</a:t>
            </a:r>
          </a:p>
          <a:p>
            <a:pPr lvl="1"/>
            <a:r>
              <a:rPr lang="en-GB" dirty="0" smtClean="0"/>
              <a:t>Remember interactions are the focus.</a:t>
            </a:r>
          </a:p>
          <a:p>
            <a:r>
              <a:rPr lang="en-GB" dirty="0" smtClean="0"/>
              <a:t>We may chose to cluster business capabilities before transforming them into services.</a:t>
            </a:r>
          </a:p>
          <a:p>
            <a:pPr lvl="1"/>
            <a:r>
              <a:rPr lang="en-GB" dirty="0" smtClean="0"/>
              <a:t>A particular use case is where capabilities share a lot of private data. In this case it makes sense to group these into one service.</a:t>
            </a:r>
          </a:p>
          <a:p>
            <a:endParaRPr lang="en-GB" dirty="0"/>
          </a:p>
        </p:txBody>
      </p:sp>
      <p:sp>
        <p:nvSpPr>
          <p:cNvPr id="4" name="Text Placeholder 3"/>
          <p:cNvSpPr>
            <a:spLocks noGrp="1"/>
          </p:cNvSpPr>
          <p:nvPr>
            <p:ph type="body" sz="half" idx="2"/>
          </p:nvPr>
        </p:nvSpPr>
        <p:spPr>
          <a:xfrm>
            <a:off x="839788" y="2057399"/>
            <a:ext cx="3932237" cy="4453759"/>
          </a:xfrm>
        </p:spPr>
        <p:txBody>
          <a:bodyPr>
            <a:noAutofit/>
          </a:bodyPr>
          <a:lstStyle/>
          <a:p>
            <a:r>
              <a:rPr lang="en-GB" dirty="0" smtClean="0"/>
              <a:t>A capability is </a:t>
            </a:r>
            <a:r>
              <a:rPr lang="en-GB" b="1" dirty="0" smtClean="0"/>
              <a:t>stable over a long time</a:t>
            </a:r>
            <a:r>
              <a:rPr lang="en-GB" dirty="0" smtClean="0"/>
              <a:t>. Whilst the implementation may change because process is changeable the externally visible behaviour and service expectations remain stable.</a:t>
            </a:r>
          </a:p>
          <a:p>
            <a:r>
              <a:rPr lang="en-GB" dirty="0" smtClean="0"/>
              <a:t>The </a:t>
            </a:r>
            <a:r>
              <a:rPr lang="en-GB" b="1" dirty="0" smtClean="0"/>
              <a:t>relationships between the capabilities are more important than the implementation of the capabilities</a:t>
            </a:r>
            <a:r>
              <a:rPr lang="en-GB" dirty="0" smtClean="0"/>
              <a:t> over time.</a:t>
            </a:r>
          </a:p>
          <a:p>
            <a:r>
              <a:rPr lang="en-GB" dirty="0" smtClean="0"/>
              <a:t>The map of capabilities gives us a </a:t>
            </a:r>
            <a:r>
              <a:rPr lang="en-GB" b="1" dirty="0" smtClean="0"/>
              <a:t>map of the business as interconnections between services</a:t>
            </a:r>
            <a:r>
              <a:rPr lang="en-GB" dirty="0" smtClean="0"/>
              <a:t>, it also forms a foundation for the architecture of our software solution.</a:t>
            </a:r>
          </a:p>
          <a:p>
            <a:endParaRPr lang="en-GB" dirty="0" smtClean="0"/>
          </a:p>
          <a:p>
            <a:r>
              <a:rPr lang="en-GB" dirty="0" smtClean="0"/>
              <a:t> </a:t>
            </a:r>
            <a:endParaRPr lang="en-GB" dirty="0"/>
          </a:p>
        </p:txBody>
      </p:sp>
    </p:spTree>
    <p:extLst>
      <p:ext uri="{BB962C8B-B14F-4D97-AF65-F5344CB8AC3E}">
        <p14:creationId xmlns:p14="http://schemas.microsoft.com/office/powerpoint/2010/main" val="4182837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716439"/>
            <a:ext cx="10515600" cy="1325563"/>
          </a:xfrm>
        </p:spPr>
        <p:txBody>
          <a:bodyPr/>
          <a:lstStyle/>
          <a:p>
            <a:pPr algn="ctr"/>
            <a:r>
              <a:rPr lang="en-GB" dirty="0" smtClean="0"/>
              <a:t>Bounded Contexts</a:t>
            </a:r>
            <a:endParaRPr lang="en-GB" dirty="0"/>
          </a:p>
        </p:txBody>
      </p:sp>
    </p:spTree>
    <p:extLst>
      <p:ext uri="{BB962C8B-B14F-4D97-AF65-F5344CB8AC3E}">
        <p14:creationId xmlns:p14="http://schemas.microsoft.com/office/powerpoint/2010/main" val="2870824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Bounded Context</a:t>
            </a:r>
            <a:endParaRPr lang="en-US" sz="3200" dirty="0"/>
          </a:p>
        </p:txBody>
      </p:sp>
      <p:pic>
        <p:nvPicPr>
          <p:cNvPr id="3" name="Content Placeholder 2" descr="ContextMap2.png"/>
          <p:cNvPicPr>
            <a:picLocks noGrp="1" noChangeAspect="1"/>
          </p:cNvPicPr>
          <p:nvPr>
            <p:ph idx="1"/>
          </p:nvPr>
        </p:nvPicPr>
        <p:blipFill>
          <a:blip r:embed="rId3">
            <a:extLst>
              <a:ext uri="{28A0092B-C50C-407E-A947-70E740481C1C}">
                <a14:useLocalDpi xmlns:a14="http://schemas.microsoft.com/office/drawing/2010/main" val="0"/>
              </a:ext>
            </a:extLst>
          </a:blip>
          <a:srcRect t="-6277" b="-6277"/>
          <a:stretch>
            <a:fillRect/>
          </a:stretch>
        </p:blipFill>
        <p:spPr/>
      </p:pic>
      <p:sp>
        <p:nvSpPr>
          <p:cNvPr id="2" name="Text Placeholder 1"/>
          <p:cNvSpPr>
            <a:spLocks noGrp="1"/>
          </p:cNvSpPr>
          <p:nvPr>
            <p:ph type="body" sz="half" idx="2"/>
          </p:nvPr>
        </p:nvSpPr>
        <p:spPr/>
        <p:txBody>
          <a:bodyPr>
            <a:normAutofit fontScale="92500" lnSpcReduction="20000"/>
          </a:bodyPr>
          <a:lstStyle/>
          <a:p>
            <a:pPr marL="285750" indent="-285750">
              <a:buFont typeface="Arial"/>
              <a:buChar char="•"/>
            </a:pPr>
            <a:r>
              <a:rPr lang="en-US" dirty="0"/>
              <a:t>Multiple models are often in play on a project</a:t>
            </a:r>
          </a:p>
          <a:p>
            <a:pPr marL="742950" lvl="1" indent="-285750">
              <a:buFont typeface="Arial"/>
              <a:buChar char="•"/>
            </a:pPr>
            <a:r>
              <a:rPr lang="en-US" dirty="0"/>
              <a:t>Seeking to combine or reconcile those models causes </a:t>
            </a:r>
            <a:r>
              <a:rPr lang="en-US" dirty="0" smtClean="0"/>
              <a:t>pain</a:t>
            </a:r>
          </a:p>
          <a:p>
            <a:pPr marL="742950" lvl="1" indent="-285750">
              <a:buFont typeface="Arial"/>
              <a:buChar char="•"/>
            </a:pPr>
            <a:r>
              <a:rPr lang="en-US" dirty="0" smtClean="0"/>
              <a:t>Instead we limit our modeling of a domain to a context, often aligned with a business capability.</a:t>
            </a:r>
            <a:endParaRPr lang="en-US" dirty="0"/>
          </a:p>
          <a:p>
            <a:pPr marL="742950" lvl="1" indent="-285750">
              <a:buFont typeface="Arial"/>
              <a:buChar char="•"/>
            </a:pPr>
            <a:r>
              <a:rPr lang="en-US" dirty="0"/>
              <a:t>A domain model is only valid within </a:t>
            </a:r>
            <a:r>
              <a:rPr lang="en-US" dirty="0" smtClean="0"/>
              <a:t>that context</a:t>
            </a:r>
            <a:endParaRPr lang="en-US" dirty="0"/>
          </a:p>
          <a:p>
            <a:pPr marL="742950" lvl="1" indent="-285750">
              <a:buFont typeface="Arial"/>
              <a:buChar char="•"/>
            </a:pPr>
            <a:r>
              <a:rPr lang="en-US" dirty="0"/>
              <a:t>Terms of a ubiquitous language have meaning within a context</a:t>
            </a:r>
          </a:p>
          <a:p>
            <a:pPr marL="285750" indent="-285750">
              <a:buFont typeface="Arial"/>
              <a:buChar char="•"/>
            </a:pPr>
            <a:r>
              <a:rPr lang="en-US" dirty="0" smtClean="0"/>
              <a:t>XP had a notion of metaphor for architecture, an idea that helped everyone envisage the domain.</a:t>
            </a:r>
          </a:p>
          <a:p>
            <a:pPr marL="742950" lvl="1" indent="-285750">
              <a:buFont typeface="Arial"/>
              <a:buChar char="•"/>
            </a:pPr>
            <a:r>
              <a:rPr lang="en-US" dirty="0" smtClean="0"/>
              <a:t>Most folks just replace metaphor with ubiquitous language today</a:t>
            </a:r>
          </a:p>
          <a:p>
            <a:pPr marL="285750" indent="-285750">
              <a:buFont typeface="Arial"/>
              <a:buChar char="•"/>
            </a:pPr>
            <a:r>
              <a:rPr lang="en-US" dirty="0" smtClean="0"/>
              <a:t>A </a:t>
            </a:r>
            <a:r>
              <a:rPr lang="en-US" dirty="0"/>
              <a:t>Bounded Context is not a module</a:t>
            </a:r>
          </a:p>
          <a:p>
            <a:pPr marL="285750" indent="-285750">
              <a:buFont typeface="Arial"/>
              <a:buChar char="•"/>
            </a:pPr>
            <a:r>
              <a:rPr lang="en-US" dirty="0"/>
              <a:t>A Bounded Context is a CI boundary</a:t>
            </a:r>
          </a:p>
          <a:p>
            <a:endParaRPr lang="en-US" dirty="0"/>
          </a:p>
        </p:txBody>
      </p:sp>
      <p:sp>
        <p:nvSpPr>
          <p:cNvPr id="6" name="TextBox 5"/>
          <p:cNvSpPr txBox="1"/>
          <p:nvPr/>
        </p:nvSpPr>
        <p:spPr>
          <a:xfrm>
            <a:off x="8837913" y="5798964"/>
            <a:ext cx="2743001" cy="461665"/>
          </a:xfrm>
          <a:prstGeom prst="rect">
            <a:avLst/>
          </a:prstGeom>
          <a:noFill/>
        </p:spPr>
        <p:txBody>
          <a:bodyPr wrap="square" rtlCol="0">
            <a:spAutoFit/>
          </a:bodyPr>
          <a:lstStyle/>
          <a:p>
            <a:r>
              <a:rPr lang="en-US" sz="1200" dirty="0" smtClean="0"/>
              <a:t>Image from Vaughn Vernon, Implementing Domain Driven Design</a:t>
            </a:r>
            <a:endParaRPr lang="en-US" sz="1200" dirty="0"/>
          </a:p>
        </p:txBody>
      </p:sp>
      <p:sp>
        <p:nvSpPr>
          <p:cNvPr id="5" name="Rectangle 4"/>
          <p:cNvSpPr/>
          <p:nvPr/>
        </p:nvSpPr>
        <p:spPr>
          <a:xfrm>
            <a:off x="5288215" y="3244334"/>
            <a:ext cx="1615570" cy="369332"/>
          </a:xfrm>
          <a:prstGeom prst="rect">
            <a:avLst/>
          </a:prstGeom>
        </p:spPr>
        <p:txBody>
          <a:bodyPr wrap="none">
            <a:spAutoFit/>
          </a:bodyPr>
          <a:lstStyle/>
          <a:p>
            <a:r>
              <a:rPr lang="en-US" dirty="0" smtClean="0"/>
              <a:t>Reference Data</a:t>
            </a:r>
            <a:endParaRPr lang="en-GB" dirty="0"/>
          </a:p>
        </p:txBody>
      </p:sp>
    </p:spTree>
    <p:extLst>
      <p:ext uri="{BB962C8B-B14F-4D97-AF65-F5344CB8AC3E}">
        <p14:creationId xmlns:p14="http://schemas.microsoft.com/office/powerpoint/2010/main" val="646799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Event Storming</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Create a LARGE blank space</a:t>
            </a:r>
          </a:p>
          <a:p>
            <a:r>
              <a:rPr lang="en-GB" dirty="0" smtClean="0"/>
              <a:t>Identify Domain Events</a:t>
            </a:r>
          </a:p>
          <a:p>
            <a:pPr lvl="1"/>
            <a:r>
              <a:rPr lang="en-GB" dirty="0" smtClean="0"/>
              <a:t>Something of note that happens in the domain</a:t>
            </a:r>
          </a:p>
          <a:p>
            <a:r>
              <a:rPr lang="en-GB" dirty="0" smtClean="0"/>
              <a:t>Identify cause of event</a:t>
            </a:r>
          </a:p>
          <a:p>
            <a:pPr lvl="1"/>
            <a:r>
              <a:rPr lang="en-GB" dirty="0" smtClean="0"/>
              <a:t>A user: add a Command</a:t>
            </a:r>
          </a:p>
          <a:p>
            <a:pPr lvl="1"/>
            <a:r>
              <a:rPr lang="en-GB" dirty="0" smtClean="0"/>
              <a:t>Another system or time: Add a new External System event</a:t>
            </a:r>
          </a:p>
          <a:p>
            <a:r>
              <a:rPr lang="en-GB" dirty="0" smtClean="0"/>
              <a:t>Find Aggregates</a:t>
            </a:r>
          </a:p>
          <a:p>
            <a:pPr lvl="1"/>
            <a:r>
              <a:rPr lang="en-GB" dirty="0" smtClean="0"/>
              <a:t>An Aggregate transforms a Command or External System event into a Domain Event</a:t>
            </a:r>
          </a:p>
          <a:p>
            <a:r>
              <a:rPr lang="en-GB" dirty="0" smtClean="0"/>
              <a:t>At </a:t>
            </a:r>
            <a:r>
              <a:rPr lang="en-GB" dirty="0"/>
              <a:t>points of disagreement over the model, bounded contexts </a:t>
            </a:r>
            <a:r>
              <a:rPr lang="en-GB" dirty="0" smtClean="0"/>
              <a:t>resolve conflicts as separate models.</a:t>
            </a:r>
          </a:p>
          <a:p>
            <a:pPr lvl="1"/>
            <a:r>
              <a:rPr lang="en-GB" dirty="0" smtClean="0"/>
              <a:t>A Business Capability is at least one Bounded Context. It may be more.</a:t>
            </a:r>
            <a:endParaRPr lang="en-GB" dirty="0"/>
          </a:p>
          <a:p>
            <a:endParaRPr lang="en-GB" dirty="0"/>
          </a:p>
        </p:txBody>
      </p:sp>
      <p:sp>
        <p:nvSpPr>
          <p:cNvPr id="4" name="Text Placeholder 3"/>
          <p:cNvSpPr>
            <a:spLocks noGrp="1"/>
          </p:cNvSpPr>
          <p:nvPr>
            <p:ph type="body" sz="half" idx="2"/>
          </p:nvPr>
        </p:nvSpPr>
        <p:spPr/>
        <p:txBody>
          <a:bodyPr/>
          <a:lstStyle/>
          <a:p>
            <a:r>
              <a:rPr lang="en-GB" b="1" dirty="0" smtClean="0"/>
              <a:t>Identifying Bounded Contexts and Aggregates through Domain Events</a:t>
            </a:r>
          </a:p>
          <a:p>
            <a:r>
              <a:rPr lang="en-GB" dirty="0" smtClean="0"/>
              <a:t>An </a:t>
            </a:r>
            <a:r>
              <a:rPr lang="en-GB" b="1" dirty="0" smtClean="0"/>
              <a:t>Aggregate</a:t>
            </a:r>
            <a:r>
              <a:rPr lang="en-GB" dirty="0" smtClean="0"/>
              <a:t> is a transactional boundary (</a:t>
            </a:r>
            <a:r>
              <a:rPr lang="en-GB" b="1" dirty="0" smtClean="0"/>
              <a:t>a coarse-grained lock</a:t>
            </a:r>
            <a:r>
              <a:rPr lang="en-GB" dirty="0" smtClean="0"/>
              <a:t>). </a:t>
            </a:r>
          </a:p>
          <a:p>
            <a:r>
              <a:rPr lang="en-GB" dirty="0" smtClean="0"/>
              <a:t>We alert other Aggregates outside that boundary to the change by a </a:t>
            </a:r>
            <a:r>
              <a:rPr lang="en-GB" b="1" dirty="0" smtClean="0"/>
              <a:t>Domain Event</a:t>
            </a:r>
            <a:r>
              <a:rPr lang="en-GB" dirty="0" smtClean="0"/>
              <a:t>. </a:t>
            </a:r>
          </a:p>
          <a:p>
            <a:r>
              <a:rPr lang="en-GB" dirty="0" smtClean="0"/>
              <a:t>Aggregates responding to Domain Events are </a:t>
            </a:r>
            <a:r>
              <a:rPr lang="en-GB" b="1" dirty="0" smtClean="0"/>
              <a:t>eventually consistent</a:t>
            </a:r>
            <a:r>
              <a:rPr lang="en-GB" dirty="0" smtClean="0"/>
              <a:t>, not </a:t>
            </a:r>
            <a:r>
              <a:rPr lang="en-GB" dirty="0" err="1" smtClean="0"/>
              <a:t>transactionally</a:t>
            </a:r>
            <a:r>
              <a:rPr lang="en-GB" dirty="0" smtClean="0"/>
              <a:t> consistent.</a:t>
            </a:r>
          </a:p>
          <a:p>
            <a:r>
              <a:rPr lang="en-GB" dirty="0" smtClean="0"/>
              <a:t>So modelling Commands and Events lets us find Aggregates.</a:t>
            </a:r>
          </a:p>
          <a:p>
            <a:endParaRPr lang="en-GB" dirty="0"/>
          </a:p>
        </p:txBody>
      </p:sp>
      <p:sp>
        <p:nvSpPr>
          <p:cNvPr id="8" name="TextBox 7"/>
          <p:cNvSpPr txBox="1"/>
          <p:nvPr/>
        </p:nvSpPr>
        <p:spPr>
          <a:xfrm>
            <a:off x="3253228" y="6233741"/>
            <a:ext cx="8751306" cy="369332"/>
          </a:xfrm>
          <a:prstGeom prst="rect">
            <a:avLst/>
          </a:prstGeom>
          <a:noFill/>
        </p:spPr>
        <p:txBody>
          <a:bodyPr wrap="none" rtlCol="0">
            <a:spAutoFit/>
          </a:bodyPr>
          <a:lstStyle/>
          <a:p>
            <a:r>
              <a:rPr lang="en-GB" dirty="0" smtClean="0"/>
              <a:t>Alberto </a:t>
            </a:r>
            <a:r>
              <a:rPr lang="en-GB" dirty="0" err="1" smtClean="0"/>
              <a:t>Brandolini</a:t>
            </a:r>
            <a:r>
              <a:rPr lang="en-GB" dirty="0"/>
              <a:t>: http://ziobrando.blogspot.fr/2013/11/introducing-event-storming.html </a:t>
            </a:r>
          </a:p>
        </p:txBody>
      </p:sp>
    </p:spTree>
    <p:extLst>
      <p:ext uri="{BB962C8B-B14F-4D97-AF65-F5344CB8AC3E}">
        <p14:creationId xmlns:p14="http://schemas.microsoft.com/office/powerpoint/2010/main" val="268007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US" dirty="0"/>
          </a:p>
        </p:txBody>
      </p:sp>
      <p:sp>
        <p:nvSpPr>
          <p:cNvPr id="3" name="Content Placeholder 2"/>
          <p:cNvSpPr>
            <a:spLocks noGrp="1"/>
          </p:cNvSpPr>
          <p:nvPr>
            <p:ph idx="1"/>
          </p:nvPr>
        </p:nvSpPr>
        <p:spPr/>
        <p:txBody>
          <a:bodyPr>
            <a:normAutofit/>
          </a:bodyPr>
          <a:lstStyle/>
          <a:p>
            <a:r>
              <a:rPr lang="en-GB" dirty="0" smtClean="0"/>
              <a:t>Software Developer for &gt; 20 years</a:t>
            </a:r>
          </a:p>
          <a:p>
            <a:pPr lvl="1"/>
            <a:r>
              <a:rPr lang="en-GB" dirty="0" smtClean="0"/>
              <a:t>Worked mainly for ISVs</a:t>
            </a:r>
          </a:p>
          <a:p>
            <a:pPr lvl="2"/>
            <a:r>
              <a:rPr lang="en-GB" dirty="0" smtClean="0"/>
              <a:t>Reuters, SunGard, Misys, Huddle</a:t>
            </a:r>
          </a:p>
          <a:p>
            <a:pPr lvl="1"/>
            <a:r>
              <a:rPr lang="en-GB" dirty="0" smtClean="0"/>
              <a:t>Worked for a couple of MIS departments</a:t>
            </a:r>
          </a:p>
          <a:p>
            <a:pPr lvl="2"/>
            <a:r>
              <a:rPr lang="en-GB" dirty="0" smtClean="0"/>
              <a:t>DTI, Beazley</a:t>
            </a:r>
          </a:p>
          <a:p>
            <a:r>
              <a:rPr lang="en-GB" dirty="0" smtClean="0"/>
              <a:t>Microsoft MVP for C#</a:t>
            </a:r>
          </a:p>
          <a:p>
            <a:pPr lvl="1"/>
            <a:r>
              <a:rPr lang="en-GB" dirty="0" smtClean="0"/>
              <a:t>Interested in OO, SOA, EDA,, Messaging, REST</a:t>
            </a:r>
          </a:p>
          <a:p>
            <a:pPr lvl="1"/>
            <a:r>
              <a:rPr lang="en-GB" dirty="0" smtClean="0"/>
              <a:t>Interested in Agile methodologies and practices</a:t>
            </a:r>
          </a:p>
          <a:p>
            <a:r>
              <a:rPr lang="en-GB" dirty="0" smtClean="0"/>
              <a:t>No smart guys</a:t>
            </a:r>
          </a:p>
          <a:p>
            <a:pPr lvl="1"/>
            <a:r>
              <a:rPr lang="en-GB" dirty="0" smtClean="0"/>
              <a:t>Just the guys in this room</a:t>
            </a:r>
            <a:endParaRPr lang="en-US" dirty="0" smtClean="0"/>
          </a:p>
          <a:p>
            <a:endParaRPr lang="en-US" dirty="0"/>
          </a:p>
        </p:txBody>
      </p:sp>
    </p:spTree>
    <p:extLst>
      <p:ext uri="{BB962C8B-B14F-4D97-AF65-F5344CB8AC3E}">
        <p14:creationId xmlns:p14="http://schemas.microsoft.com/office/powerpoint/2010/main" val="3116928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Context Mapping</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105124"/>
            <a:ext cx="6172200" cy="4638226"/>
          </a:xfrm>
        </p:spPr>
      </p:pic>
      <p:sp>
        <p:nvSpPr>
          <p:cNvPr id="4" name="Text Placeholder 3"/>
          <p:cNvSpPr>
            <a:spLocks noGrp="1"/>
          </p:cNvSpPr>
          <p:nvPr>
            <p:ph type="body" sz="half" idx="2"/>
          </p:nvPr>
        </p:nvSpPr>
        <p:spPr/>
        <p:txBody>
          <a:bodyPr/>
          <a:lstStyle/>
          <a:p>
            <a:r>
              <a:rPr lang="en-GB" b="1" dirty="0" smtClean="0"/>
              <a:t>Draw a context map of your existing system</a:t>
            </a:r>
          </a:p>
          <a:p>
            <a:r>
              <a:rPr lang="en-GB" dirty="0" smtClean="0"/>
              <a:t>A context map is things, as they are.</a:t>
            </a:r>
          </a:p>
          <a:p>
            <a:r>
              <a:rPr lang="en-GB" dirty="0" smtClean="0"/>
              <a:t>Although software follows team lines, and project managers exploit this to align sub-systems with teams, a context map makes these lines of communication apparent.</a:t>
            </a:r>
          </a:p>
          <a:p>
            <a:r>
              <a:rPr lang="en-GB" dirty="0" smtClean="0"/>
              <a:t>Teams are Customer and Supplier. One is Upstream, and the other is Downstream. Upstream teams must be constrained.</a:t>
            </a:r>
          </a:p>
          <a:p>
            <a:r>
              <a:rPr lang="en-GB" dirty="0" smtClean="0"/>
              <a:t>DDD provides a taxonomy of interaction styles.</a:t>
            </a:r>
          </a:p>
          <a:p>
            <a:r>
              <a:rPr lang="en-GB" dirty="0" smtClean="0"/>
              <a:t>An Anti-Corruption Layer (ACL) insulates one context from another.</a:t>
            </a:r>
            <a:endParaRPr lang="en-GB" dirty="0"/>
          </a:p>
        </p:txBody>
      </p:sp>
    </p:spTree>
    <p:extLst>
      <p:ext uri="{BB962C8B-B14F-4D97-AF65-F5344CB8AC3E}">
        <p14:creationId xmlns:p14="http://schemas.microsoft.com/office/powerpoint/2010/main" val="2198250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Monolith has a Shared Kernel relationship</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3261" y="1758496"/>
            <a:ext cx="4328535" cy="2606266"/>
          </a:xfrm>
        </p:spPr>
      </p:pic>
      <p:sp>
        <p:nvSpPr>
          <p:cNvPr id="4" name="Text Placeholder 3"/>
          <p:cNvSpPr>
            <a:spLocks noGrp="1"/>
          </p:cNvSpPr>
          <p:nvPr>
            <p:ph type="body" sz="half" idx="2"/>
          </p:nvPr>
        </p:nvSpPr>
        <p:spPr/>
        <p:txBody>
          <a:bodyPr>
            <a:normAutofit/>
          </a:bodyPr>
          <a:lstStyle/>
          <a:p>
            <a:r>
              <a:rPr lang="en-GB" dirty="0" smtClean="0"/>
              <a:t>A Sharked Kernel says that two models share resources i.e. database schema, domain objects, etc.</a:t>
            </a:r>
          </a:p>
          <a:p>
            <a:r>
              <a:rPr lang="en-GB" dirty="0" smtClean="0"/>
              <a:t>As a result the CI boundary of a Shared Kernel is all of the bounded contexts that participate in the Shared Kernel.</a:t>
            </a:r>
          </a:p>
          <a:p>
            <a:r>
              <a:rPr lang="en-GB" dirty="0" smtClean="0"/>
              <a:t>A monolithic system is one in which multiple bounded contexts exist in a shared kernel – and thus have a single CI boundary and must be released together.</a:t>
            </a:r>
          </a:p>
          <a:p>
            <a:r>
              <a:rPr lang="en-GB" dirty="0" smtClean="0"/>
              <a:t>Even if we have modules or components, they are not autonomous as we must release together. This dependency across teams hampers delivery.</a:t>
            </a:r>
          </a:p>
        </p:txBody>
      </p:sp>
      <p:sp>
        <p:nvSpPr>
          <p:cNvPr id="6" name="TextBox 5"/>
          <p:cNvSpPr txBox="1"/>
          <p:nvPr/>
        </p:nvSpPr>
        <p:spPr>
          <a:xfrm>
            <a:off x="5531455" y="5086869"/>
            <a:ext cx="6379310" cy="369332"/>
          </a:xfrm>
          <a:prstGeom prst="rect">
            <a:avLst/>
          </a:prstGeom>
          <a:noFill/>
        </p:spPr>
        <p:txBody>
          <a:bodyPr wrap="none" rtlCol="0">
            <a:spAutoFit/>
          </a:bodyPr>
          <a:lstStyle/>
          <a:p>
            <a:r>
              <a:rPr lang="en-GB" dirty="0" smtClean="0"/>
              <a:t>A Shared Kernel Context Map tells you what you need to break up!</a:t>
            </a:r>
            <a:endParaRPr lang="en-GB" dirty="0"/>
          </a:p>
        </p:txBody>
      </p:sp>
    </p:spTree>
    <p:extLst>
      <p:ext uri="{BB962C8B-B14F-4D97-AF65-F5344CB8AC3E}">
        <p14:creationId xmlns:p14="http://schemas.microsoft.com/office/powerpoint/2010/main" val="3064553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Transformation</a:t>
            </a:r>
            <a:endParaRPr lang="en-GB" dirty="0"/>
          </a:p>
        </p:txBody>
      </p:sp>
      <p:sp>
        <p:nvSpPr>
          <p:cNvPr id="4" name="Text Placeholder 3"/>
          <p:cNvSpPr>
            <a:spLocks noGrp="1"/>
          </p:cNvSpPr>
          <p:nvPr>
            <p:ph type="body" sz="half" idx="2"/>
          </p:nvPr>
        </p:nvSpPr>
        <p:spPr/>
        <p:txBody>
          <a:bodyPr>
            <a:normAutofit fontScale="92500" lnSpcReduction="10000"/>
          </a:bodyPr>
          <a:lstStyle/>
          <a:p>
            <a:r>
              <a:rPr lang="en-GB" dirty="0" smtClean="0"/>
              <a:t>A context map is not fate. Transformations can move between an unmanageable map and a manageable one.</a:t>
            </a:r>
          </a:p>
          <a:p>
            <a:r>
              <a:rPr lang="en-GB" dirty="0" smtClean="0"/>
              <a:t>A transformation is not a refactoring, it is a project to tackle significant technical debt. It’s a debt restructuring programme.</a:t>
            </a:r>
          </a:p>
          <a:p>
            <a:r>
              <a:rPr lang="en-GB" dirty="0" smtClean="0"/>
              <a:t>Usual moves include:</a:t>
            </a:r>
          </a:p>
          <a:p>
            <a:pPr marL="285750" indent="-285750">
              <a:buFont typeface="Arial" panose="020B0604020202020204" pitchFamily="34" charset="0"/>
              <a:buChar char="•"/>
            </a:pPr>
            <a:r>
              <a:rPr lang="en-GB" dirty="0" smtClean="0"/>
              <a:t>Shared Kernel -&gt; Customer-Supplier</a:t>
            </a:r>
          </a:p>
          <a:p>
            <a:pPr marL="285750" indent="-285750">
              <a:buFont typeface="Arial" panose="020B0604020202020204" pitchFamily="34" charset="0"/>
              <a:buChar char="•"/>
            </a:pPr>
            <a:r>
              <a:rPr lang="en-GB" dirty="0" smtClean="0"/>
              <a:t>Customer-Supplier -&gt; Open Host Services</a:t>
            </a:r>
          </a:p>
          <a:p>
            <a:pPr marL="285750" indent="-285750">
              <a:buFont typeface="Arial" panose="020B0604020202020204" pitchFamily="34" charset="0"/>
              <a:buChar char="•"/>
            </a:pPr>
            <a:r>
              <a:rPr lang="en-GB" dirty="0" smtClean="0"/>
              <a:t>Open Host-Services -&gt; Published Language</a:t>
            </a:r>
          </a:p>
          <a:p>
            <a:r>
              <a:rPr lang="en-GB" dirty="0" smtClean="0"/>
              <a:t>You can jump gaps, so Shared Kernel -&gt; Published Language</a:t>
            </a:r>
          </a:p>
          <a:p>
            <a:r>
              <a:rPr lang="en-GB" dirty="0" smtClean="0"/>
              <a:t>These moves represent the heart of a monolith to </a:t>
            </a:r>
            <a:r>
              <a:rPr lang="en-GB" dirty="0" err="1" smtClean="0"/>
              <a:t>microservices</a:t>
            </a:r>
            <a:r>
              <a:rPr lang="en-GB" dirty="0" smtClean="0"/>
              <a:t> programme.</a:t>
            </a:r>
            <a:endParaRPr lang="en-GB" dirty="0"/>
          </a:p>
        </p:txBody>
      </p:sp>
      <p:pic>
        <p:nvPicPr>
          <p:cNvPr id="2050" name="Picture 2" descr="http://www.metcalf-associates.com/wp-content/uploads/2013/08/Transformation-cc-mait-juriad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195" y="1589421"/>
            <a:ext cx="5925592" cy="403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666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 Bounded Context</a:t>
            </a:r>
            <a:endParaRPr lang="en-GB" dirty="0"/>
          </a:p>
        </p:txBody>
      </p:sp>
      <p:sp>
        <p:nvSpPr>
          <p:cNvPr id="4" name="Text Placeholder 3"/>
          <p:cNvSpPr>
            <a:spLocks noGrp="1"/>
          </p:cNvSpPr>
          <p:nvPr>
            <p:ph type="body" sz="half" idx="2"/>
          </p:nvPr>
        </p:nvSpPr>
        <p:spPr/>
        <p:txBody>
          <a:bodyPr>
            <a:normAutofit fontScale="92500" lnSpcReduction="20000"/>
          </a:bodyPr>
          <a:lstStyle/>
          <a:p>
            <a:r>
              <a:rPr lang="en-GB" b="1" dirty="0" smtClean="0"/>
              <a:t>Or Big Ball of Mud</a:t>
            </a:r>
          </a:p>
          <a:p>
            <a:r>
              <a:rPr lang="en-GB" dirty="0" smtClean="0"/>
              <a:t>It’s not uncommon of a monolith to have become a Big Ball of Mud. There is no separation of the model into differing Bounded Contexts. Everything is coupled to everything else, boundaries are unclear.</a:t>
            </a:r>
          </a:p>
          <a:p>
            <a:r>
              <a:rPr lang="en-GB" dirty="0" smtClean="0"/>
              <a:t>The first step is to </a:t>
            </a:r>
            <a:r>
              <a:rPr lang="en-GB" b="1" dirty="0" smtClean="0"/>
              <a:t>break the system into a shared kernel</a:t>
            </a:r>
            <a:r>
              <a:rPr lang="en-GB" dirty="0" smtClean="0"/>
              <a:t>. Identify </a:t>
            </a:r>
            <a:r>
              <a:rPr lang="en-GB" b="1" dirty="0" smtClean="0"/>
              <a:t>candidate bounded contexts</a:t>
            </a:r>
            <a:r>
              <a:rPr lang="en-GB" dirty="0" smtClean="0"/>
              <a:t>, separate common elements that cannot be factored out, from elements distinct to a context. These are the kernel.</a:t>
            </a:r>
          </a:p>
          <a:p>
            <a:r>
              <a:rPr lang="en-GB" dirty="0" smtClean="0"/>
              <a:t>Use an </a:t>
            </a:r>
            <a:r>
              <a:rPr lang="en-GB" b="1" dirty="0" smtClean="0"/>
              <a:t>Anti-Corruption Layer</a:t>
            </a:r>
            <a:r>
              <a:rPr lang="en-GB" dirty="0" smtClean="0"/>
              <a:t> to ring-fence clearly distinguishable bounded contexts from their neighbours to allow for extraction.</a:t>
            </a:r>
          </a:p>
          <a:p>
            <a:r>
              <a:rPr lang="en-GB" dirty="0" smtClean="0"/>
              <a:t>Start with the </a:t>
            </a:r>
            <a:r>
              <a:rPr lang="en-GB" b="1" dirty="0" smtClean="0"/>
              <a:t>core domain</a:t>
            </a:r>
            <a:r>
              <a:rPr lang="en-GB" dirty="0" smtClean="0"/>
              <a:t>, move according to value, be prepared for some rump to stubbornly persist where value of separation exceeded by cost.</a:t>
            </a:r>
            <a:endParaRPr lang="en-GB" dirty="0"/>
          </a:p>
        </p:txBody>
      </p:sp>
      <p:pic>
        <p:nvPicPr>
          <p:cNvPr id="1026" name="Picture 2" descr="http://41.media.tumblr.com/P3FMA9qOq8pn1i3cArA52Dhh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880" y="915193"/>
            <a:ext cx="4572000"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42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Approaches</a:t>
            </a:r>
            <a:endParaRPr lang="en-GB" dirty="0"/>
          </a:p>
        </p:txBody>
      </p:sp>
      <p:sp>
        <p:nvSpPr>
          <p:cNvPr id="3" name="Text Placeholder 2"/>
          <p:cNvSpPr>
            <a:spLocks noGrp="1"/>
          </p:cNvSpPr>
          <p:nvPr>
            <p:ph type="body" idx="1"/>
          </p:nvPr>
        </p:nvSpPr>
        <p:spPr/>
        <p:txBody>
          <a:bodyPr/>
          <a:lstStyle/>
          <a:p>
            <a:r>
              <a:rPr lang="en-GB" dirty="0"/>
              <a:t>You need to study other people's work. Their approaches to problem solving and the </a:t>
            </a:r>
            <a:r>
              <a:rPr lang="en-GB" dirty="0" smtClean="0"/>
              <a:t>tools they use give you a fresh way to look at your own work.</a:t>
            </a:r>
            <a:endParaRPr lang="en-GB" dirty="0"/>
          </a:p>
        </p:txBody>
      </p:sp>
    </p:spTree>
    <p:extLst>
      <p:ext uri="{BB962C8B-B14F-4D97-AF65-F5344CB8AC3E}">
        <p14:creationId xmlns:p14="http://schemas.microsoft.com/office/powerpoint/2010/main" val="1562484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Rewrite</a:t>
            </a:r>
            <a:endParaRPr lang="en-GB" dirty="0"/>
          </a:p>
        </p:txBody>
      </p:sp>
      <p:sp>
        <p:nvSpPr>
          <p:cNvPr id="8" name="Text Placeholder 7"/>
          <p:cNvSpPr>
            <a:spLocks noGrp="1"/>
          </p:cNvSpPr>
          <p:nvPr>
            <p:ph type="body" sz="half" idx="2"/>
          </p:nvPr>
        </p:nvSpPr>
        <p:spPr/>
        <p:txBody>
          <a:bodyPr/>
          <a:lstStyle/>
          <a:p>
            <a:r>
              <a:rPr lang="en-GB" dirty="0" smtClean="0"/>
              <a:t>This option seems attractive, because it promises </a:t>
            </a:r>
            <a:r>
              <a:rPr lang="en-GB" b="1" dirty="0" smtClean="0"/>
              <a:t>clean code</a:t>
            </a:r>
            <a:r>
              <a:rPr lang="en-GB" dirty="0" smtClean="0"/>
              <a:t>.</a:t>
            </a:r>
          </a:p>
          <a:p>
            <a:r>
              <a:rPr lang="en-GB" dirty="0" smtClean="0"/>
              <a:t>If I have a Big Ball of Mud why bother trying to get it under control? Building an ACL to break my ball of mud up into separate bounded contexts is expensive and hard. Why do it? </a:t>
            </a:r>
          </a:p>
          <a:p>
            <a:r>
              <a:rPr lang="en-GB" dirty="0" smtClean="0"/>
              <a:t>Instead let’s build out better implementations of our bounded contexts.</a:t>
            </a:r>
          </a:p>
          <a:p>
            <a:r>
              <a:rPr lang="en-GB" dirty="0" smtClean="0"/>
              <a:t>Usually, I target these as replacing the full feature set of my existing application. At that point, I switch over.</a:t>
            </a:r>
          </a:p>
          <a:p>
            <a:r>
              <a:rPr lang="en-GB" dirty="0" smtClean="0"/>
              <a:t>The problem is this is a late learning, big bang strategy</a:t>
            </a:r>
            <a:endParaRPr lang="en-GB" dirty="0"/>
          </a:p>
        </p:txBody>
      </p:sp>
      <p:grpSp>
        <p:nvGrpSpPr>
          <p:cNvPr id="5" name="Group 2"/>
          <p:cNvGrpSpPr>
            <a:grpSpLocks/>
          </p:cNvGrpSpPr>
          <p:nvPr/>
        </p:nvGrpSpPr>
        <p:grpSpPr bwMode="auto">
          <a:xfrm>
            <a:off x="4957858" y="4937128"/>
            <a:ext cx="4507487" cy="1341438"/>
            <a:chOff x="528" y="2895"/>
            <a:chExt cx="3894" cy="845"/>
          </a:xfrm>
        </p:grpSpPr>
        <p:grpSp>
          <p:nvGrpSpPr>
            <p:cNvPr id="6" name="Group 3"/>
            <p:cNvGrpSpPr>
              <a:grpSpLocks/>
            </p:cNvGrpSpPr>
            <p:nvPr/>
          </p:nvGrpSpPr>
          <p:grpSpPr bwMode="auto">
            <a:xfrm>
              <a:off x="528" y="2895"/>
              <a:ext cx="3894" cy="845"/>
              <a:chOff x="528" y="2895"/>
              <a:chExt cx="3894" cy="845"/>
            </a:xfrm>
          </p:grpSpPr>
          <p:sp>
            <p:nvSpPr>
              <p:cNvPr id="10" name="AutoShape 4"/>
              <p:cNvSpPr>
                <a:spLocks noChangeArrowheads="1"/>
              </p:cNvSpPr>
              <p:nvPr/>
            </p:nvSpPr>
            <p:spPr bwMode="auto">
              <a:xfrm>
                <a:off x="528" y="2895"/>
                <a:ext cx="3894" cy="845"/>
              </a:xfrm>
              <a:prstGeom prst="roundRect">
                <a:avLst>
                  <a:gd name="adj" fmla="val 16667"/>
                </a:avLst>
              </a:prstGeom>
              <a:solidFill>
                <a:srgbClr val="FFE3E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GB"/>
              </a:p>
            </p:txBody>
          </p:sp>
          <p:sp>
            <p:nvSpPr>
              <p:cNvPr id="11" name="Rectangle 5"/>
              <p:cNvSpPr>
                <a:spLocks noChangeArrowheads="1"/>
              </p:cNvSpPr>
              <p:nvPr/>
            </p:nvSpPr>
            <p:spPr bwMode="auto">
              <a:xfrm>
                <a:off x="2206" y="3097"/>
                <a:ext cx="1096"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80000"/>
                  </a:lnSpc>
                </a:pPr>
                <a:r>
                  <a:rPr lang="en-US" altLang="en-US" sz="1900" i="1" dirty="0">
                    <a:solidFill>
                      <a:srgbClr val="000000"/>
                    </a:solidFill>
                  </a:rPr>
                  <a:t>Delivers nearly  </a:t>
                </a:r>
                <a:br>
                  <a:rPr lang="en-US" altLang="en-US" sz="1900" i="1" dirty="0">
                    <a:solidFill>
                      <a:srgbClr val="000000"/>
                    </a:solidFill>
                  </a:rPr>
                </a:br>
                <a:r>
                  <a:rPr lang="en-US" altLang="en-US" sz="1900" i="1" dirty="0">
                    <a:solidFill>
                      <a:srgbClr val="000000"/>
                    </a:solidFill>
                  </a:rPr>
                  <a:t>no knowledge</a:t>
                </a:r>
              </a:p>
              <a:p>
                <a:pPr algn="l" eaLnBrk="0" hangingPunct="0">
                  <a:lnSpc>
                    <a:spcPct val="80000"/>
                  </a:lnSpc>
                </a:pPr>
                <a:r>
                  <a:rPr lang="en-US" altLang="en-US" sz="1900" i="1" dirty="0">
                    <a:solidFill>
                      <a:srgbClr val="000000"/>
                    </a:solidFill>
                  </a:rPr>
                  <a:t>(or risk reduction)</a:t>
                </a:r>
                <a:endParaRPr lang="en-US" altLang="en-US" sz="1900" i="1" dirty="0"/>
              </a:p>
            </p:txBody>
          </p:sp>
        </p:grpSp>
        <p:sp>
          <p:nvSpPr>
            <p:cNvPr id="9" name="Freeform 6"/>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571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2" name="Rectangle 11"/>
          <p:cNvSpPr>
            <a:spLocks noChangeArrowheads="1"/>
          </p:cNvSpPr>
          <p:nvPr/>
        </p:nvSpPr>
        <p:spPr bwMode="auto">
          <a:xfrm>
            <a:off x="12701355" y="6326514"/>
            <a:ext cx="429605"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80000"/>
              </a:lnSpc>
            </a:pPr>
            <a:r>
              <a:rPr lang="en-US" altLang="en-US" dirty="0">
                <a:solidFill>
                  <a:srgbClr val="000000"/>
                </a:solidFill>
              </a:rPr>
              <a:t>time</a:t>
            </a:r>
          </a:p>
        </p:txBody>
      </p:sp>
      <p:grpSp>
        <p:nvGrpSpPr>
          <p:cNvPr id="13" name="Group 20"/>
          <p:cNvGrpSpPr>
            <a:grpSpLocks/>
          </p:cNvGrpSpPr>
          <p:nvPr/>
        </p:nvGrpSpPr>
        <p:grpSpPr bwMode="auto">
          <a:xfrm>
            <a:off x="7725104" y="2093914"/>
            <a:ext cx="3799490" cy="4184650"/>
            <a:chOff x="3601" y="1104"/>
            <a:chExt cx="1727" cy="2636"/>
          </a:xfrm>
        </p:grpSpPr>
        <p:grpSp>
          <p:nvGrpSpPr>
            <p:cNvPr id="14" name="Group 7"/>
            <p:cNvGrpSpPr>
              <a:grpSpLocks/>
            </p:cNvGrpSpPr>
            <p:nvPr/>
          </p:nvGrpSpPr>
          <p:grpSpPr bwMode="auto">
            <a:xfrm>
              <a:off x="3601" y="2295"/>
              <a:ext cx="1727" cy="1445"/>
              <a:chOff x="3601" y="2295"/>
              <a:chExt cx="1727" cy="1445"/>
            </a:xfrm>
          </p:grpSpPr>
          <p:sp>
            <p:nvSpPr>
              <p:cNvPr id="16" name="AutoShape 8"/>
              <p:cNvSpPr>
                <a:spLocks noChangeArrowheads="1"/>
              </p:cNvSpPr>
              <p:nvPr/>
            </p:nvSpPr>
            <p:spPr bwMode="auto">
              <a:xfrm>
                <a:off x="4464" y="2847"/>
                <a:ext cx="864" cy="893"/>
              </a:xfrm>
              <a:prstGeom prst="roundRect">
                <a:avLst>
                  <a:gd name="adj" fmla="val 16667"/>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GB"/>
              </a:p>
            </p:txBody>
          </p:sp>
          <p:sp>
            <p:nvSpPr>
              <p:cNvPr id="17" name="Rectangle 9"/>
              <p:cNvSpPr>
                <a:spLocks noChangeArrowheads="1"/>
              </p:cNvSpPr>
              <p:nvPr/>
            </p:nvSpPr>
            <p:spPr bwMode="auto">
              <a:xfrm>
                <a:off x="3601" y="2295"/>
                <a:ext cx="147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80000"/>
                  </a:lnSpc>
                </a:pPr>
                <a:r>
                  <a:rPr lang="en-US" altLang="en-US" sz="1900" i="1" dirty="0">
                    <a:solidFill>
                      <a:srgbClr val="000000"/>
                    </a:solidFill>
                  </a:rPr>
                  <a:t>Knowledge comes at</a:t>
                </a:r>
                <a:br>
                  <a:rPr lang="en-US" altLang="en-US" sz="1900" i="1" dirty="0">
                    <a:solidFill>
                      <a:srgbClr val="000000"/>
                    </a:solidFill>
                  </a:rPr>
                </a:br>
                <a:r>
                  <a:rPr lang="en-US" altLang="en-US" sz="1900" i="1" dirty="0">
                    <a:solidFill>
                      <a:srgbClr val="000000"/>
                    </a:solidFill>
                  </a:rPr>
                  <a:t>the “moment of truth”: </a:t>
                </a:r>
                <a:br>
                  <a:rPr lang="en-US" altLang="en-US" sz="1900" i="1" dirty="0">
                    <a:solidFill>
                      <a:srgbClr val="000000"/>
                    </a:solidFill>
                  </a:rPr>
                </a:br>
                <a:r>
                  <a:rPr lang="en-US" altLang="en-US" sz="1900" i="1" dirty="0">
                    <a:solidFill>
                      <a:srgbClr val="000000"/>
                    </a:solidFill>
                  </a:rPr>
                  <a:t>final integration.</a:t>
                </a:r>
                <a:endParaRPr lang="en-US" altLang="en-US" sz="1900" i="1" dirty="0"/>
              </a:p>
            </p:txBody>
          </p:sp>
        </p:grpSp>
        <p:sp>
          <p:nvSpPr>
            <p:cNvPr id="15" name="Freeform 12"/>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571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8" name="Group 13"/>
          <p:cNvGrpSpPr>
            <a:grpSpLocks/>
          </p:cNvGrpSpPr>
          <p:nvPr/>
        </p:nvGrpSpPr>
        <p:grpSpPr bwMode="auto">
          <a:xfrm>
            <a:off x="4805458" y="1560514"/>
            <a:ext cx="6868908" cy="4876800"/>
            <a:chOff x="1190" y="816"/>
            <a:chExt cx="4162" cy="2515"/>
          </a:xfrm>
        </p:grpSpPr>
        <p:sp>
          <p:nvSpPr>
            <p:cNvPr id="19" name="Line 14"/>
            <p:cNvSpPr>
              <a:spLocks noChangeShapeType="1"/>
            </p:cNvSpPr>
            <p:nvPr/>
          </p:nvSpPr>
          <p:spPr bwMode="auto">
            <a:xfrm flipH="1">
              <a:off x="1200" y="816"/>
              <a:ext cx="0" cy="2496"/>
            </a:xfrm>
            <a:prstGeom prst="line">
              <a:avLst/>
            </a:prstGeom>
            <a:noFill/>
            <a:ln w="1270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GB"/>
            </a:p>
          </p:txBody>
        </p:sp>
        <p:sp>
          <p:nvSpPr>
            <p:cNvPr id="20" name="Line 15"/>
            <p:cNvSpPr>
              <a:spLocks noChangeShapeType="1"/>
            </p:cNvSpPr>
            <p:nvPr/>
          </p:nvSpPr>
          <p:spPr bwMode="auto">
            <a:xfrm flipH="1">
              <a:off x="1190" y="3331"/>
              <a:ext cx="4162" cy="0"/>
            </a:xfrm>
            <a:prstGeom prst="line">
              <a:avLst/>
            </a:prstGeom>
            <a:noFill/>
            <a:ln w="1270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GB"/>
            </a:p>
          </p:txBody>
        </p:sp>
      </p:grpSp>
      <p:grpSp>
        <p:nvGrpSpPr>
          <p:cNvPr id="21" name="Group 16"/>
          <p:cNvGrpSpPr>
            <a:grpSpLocks/>
          </p:cNvGrpSpPr>
          <p:nvPr/>
        </p:nvGrpSpPr>
        <p:grpSpPr bwMode="auto">
          <a:xfrm>
            <a:off x="5110259" y="2105310"/>
            <a:ext cx="6469514" cy="3951004"/>
            <a:chOff x="624" y="1008"/>
            <a:chExt cx="4608" cy="2592"/>
          </a:xfrm>
        </p:grpSpPr>
        <p:sp>
          <p:nvSpPr>
            <p:cNvPr id="22" name="Line 17"/>
            <p:cNvSpPr>
              <a:spLocks noChangeShapeType="1"/>
            </p:cNvSpPr>
            <p:nvPr/>
          </p:nvSpPr>
          <p:spPr bwMode="auto">
            <a:xfrm flipV="1">
              <a:off x="624" y="1008"/>
              <a:ext cx="4608" cy="2592"/>
            </a:xfrm>
            <a:prstGeom prst="line">
              <a:avLst/>
            </a:prstGeom>
            <a:noFill/>
            <a:ln w="19050" cap="rnd">
              <a:solidFill>
                <a:srgbClr val="CC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GB"/>
            </a:p>
          </p:txBody>
        </p:sp>
        <p:sp>
          <p:nvSpPr>
            <p:cNvPr id="23" name="Rectangle 18"/>
            <p:cNvSpPr>
              <a:spLocks noChangeArrowheads="1"/>
            </p:cNvSpPr>
            <p:nvPr/>
          </p:nvSpPr>
          <p:spPr bwMode="auto">
            <a:xfrm>
              <a:off x="4560" y="1104"/>
              <a:ext cx="270" cy="154"/>
            </a:xfrm>
            <a:prstGeom prst="rect">
              <a:avLst/>
            </a:prstGeom>
            <a:noFill/>
            <a:ln>
              <a:noFill/>
            </a:ln>
            <a:extLst>
              <a:ext uri="{909E8E84-426E-40DD-AFC4-6F175D3DCCD1}">
                <a14:hiddenFill xmlns:a14="http://schemas.microsoft.com/office/drawing/2010/main">
                  <a:solidFill>
                    <a:srgbClr val="FFE3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80000"/>
                </a:lnSpc>
                <a:spcBef>
                  <a:spcPct val="40000"/>
                </a:spcBef>
              </a:pPr>
              <a:r>
                <a:rPr lang="en-US" altLang="en-US" sz="2000">
                  <a:solidFill>
                    <a:srgbClr val="CC0000"/>
                  </a:solidFill>
                </a:rPr>
                <a:t>cost</a:t>
              </a:r>
              <a:endParaRPr lang="en-US" altLang="en-US" sz="2000" i="1">
                <a:solidFill>
                  <a:srgbClr val="CC0000"/>
                </a:solidFill>
              </a:endParaRPr>
            </a:p>
          </p:txBody>
        </p:sp>
      </p:grpSp>
      <p:sp>
        <p:nvSpPr>
          <p:cNvPr id="24" name="Rectangle 19"/>
          <p:cNvSpPr>
            <a:spLocks noChangeArrowheads="1"/>
          </p:cNvSpPr>
          <p:nvPr/>
        </p:nvSpPr>
        <p:spPr bwMode="auto">
          <a:xfrm>
            <a:off x="4970559" y="1404939"/>
            <a:ext cx="2553007"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80000"/>
              </a:lnSpc>
            </a:pPr>
            <a:r>
              <a:rPr lang="en-US" altLang="en-US" dirty="0">
                <a:solidFill>
                  <a:srgbClr val="000000"/>
                </a:solidFill>
              </a:rPr>
              <a:t>Growth of knowledge with </a:t>
            </a:r>
            <a:br>
              <a:rPr lang="en-US" altLang="en-US" dirty="0">
                <a:solidFill>
                  <a:srgbClr val="000000"/>
                </a:solidFill>
              </a:rPr>
            </a:br>
            <a:r>
              <a:rPr lang="en-US" altLang="en-US" dirty="0">
                <a:solidFill>
                  <a:srgbClr val="CC3300"/>
                </a:solidFill>
              </a:rPr>
              <a:t>big-bang</a:t>
            </a:r>
            <a:r>
              <a:rPr lang="en-US" altLang="en-US" dirty="0">
                <a:solidFill>
                  <a:srgbClr val="000000"/>
                </a:solidFill>
              </a:rPr>
              <a:t> integration</a:t>
            </a:r>
          </a:p>
        </p:txBody>
      </p:sp>
      <p:sp>
        <p:nvSpPr>
          <p:cNvPr id="25" name="TextBox 24"/>
          <p:cNvSpPr txBox="1"/>
          <p:nvPr/>
        </p:nvSpPr>
        <p:spPr>
          <a:xfrm>
            <a:off x="7523566" y="6572094"/>
            <a:ext cx="2672256" cy="246221"/>
          </a:xfrm>
          <a:prstGeom prst="rect">
            <a:avLst/>
          </a:prstGeom>
          <a:noFill/>
        </p:spPr>
        <p:txBody>
          <a:bodyPr wrap="square" rtlCol="0">
            <a:spAutoFit/>
          </a:bodyPr>
          <a:lstStyle/>
          <a:p>
            <a:r>
              <a:rPr lang="en-GB" sz="1000" dirty="0" smtClean="0"/>
              <a:t>What Makes Agile Work, Alistair Cockburn</a:t>
            </a:r>
            <a:endParaRPr lang="en-GB" sz="1000" dirty="0"/>
          </a:p>
        </p:txBody>
      </p:sp>
    </p:spTree>
    <p:extLst>
      <p:ext uri="{BB962C8B-B14F-4D97-AF65-F5344CB8AC3E}">
        <p14:creationId xmlns:p14="http://schemas.microsoft.com/office/powerpoint/2010/main" val="78299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Going Dark</a:t>
            </a:r>
            <a:endParaRPr lang="en-GB" dirty="0"/>
          </a:p>
        </p:txBody>
      </p:sp>
      <p:sp>
        <p:nvSpPr>
          <p:cNvPr id="4" name="Text Placeholder 3"/>
          <p:cNvSpPr>
            <a:spLocks noGrp="1"/>
          </p:cNvSpPr>
          <p:nvPr>
            <p:ph type="body" sz="half" idx="2"/>
          </p:nvPr>
        </p:nvSpPr>
        <p:spPr/>
        <p:txBody>
          <a:bodyPr>
            <a:normAutofit fontScale="92500" lnSpcReduction="10000"/>
          </a:bodyPr>
          <a:lstStyle/>
          <a:p>
            <a:r>
              <a:rPr lang="en-GB" dirty="0" smtClean="0"/>
              <a:t>The other problem with a rewrite is </a:t>
            </a:r>
            <a:r>
              <a:rPr lang="en-GB" b="1" dirty="0" smtClean="0"/>
              <a:t>going dark</a:t>
            </a:r>
            <a:r>
              <a:rPr lang="en-GB" dirty="0" smtClean="0"/>
              <a:t>.</a:t>
            </a:r>
          </a:p>
          <a:p>
            <a:r>
              <a:rPr lang="en-GB" dirty="0" smtClean="0"/>
              <a:t>Whilst the business may be sympathetic to cost reduction goals of your </a:t>
            </a:r>
            <a:r>
              <a:rPr lang="en-GB" dirty="0" err="1" smtClean="0"/>
              <a:t>microservices</a:t>
            </a:r>
            <a:r>
              <a:rPr lang="en-GB" dirty="0" smtClean="0"/>
              <a:t> strategy, you are </a:t>
            </a:r>
            <a:r>
              <a:rPr lang="en-GB" b="1" dirty="0" smtClean="0"/>
              <a:t>starving them of business value created through new features</a:t>
            </a:r>
            <a:r>
              <a:rPr lang="en-GB" dirty="0" smtClean="0"/>
              <a:t>.</a:t>
            </a:r>
          </a:p>
          <a:p>
            <a:r>
              <a:rPr lang="en-GB" dirty="0" smtClean="0"/>
              <a:t>The usual pattern is that everything is fine for 6 months. People are excited about the change.</a:t>
            </a:r>
            <a:endParaRPr lang="en-GB" dirty="0"/>
          </a:p>
          <a:p>
            <a:r>
              <a:rPr lang="en-GB" dirty="0" smtClean="0"/>
              <a:t>But the </a:t>
            </a:r>
            <a:r>
              <a:rPr lang="en-GB" b="1" dirty="0" smtClean="0"/>
              <a:t>opportunity costs from lack of features mount up</a:t>
            </a:r>
            <a:r>
              <a:rPr lang="en-GB" dirty="0" smtClean="0"/>
              <a:t>.</a:t>
            </a:r>
          </a:p>
          <a:p>
            <a:r>
              <a:rPr lang="en-GB" dirty="0" smtClean="0"/>
              <a:t>You can work in parallel, but then you are </a:t>
            </a:r>
            <a:r>
              <a:rPr lang="en-GB" b="1" dirty="0" smtClean="0"/>
              <a:t>chasing a moving target</a:t>
            </a:r>
            <a:r>
              <a:rPr lang="en-GB" dirty="0" smtClean="0"/>
              <a:t>. And you will always be behind.</a:t>
            </a:r>
          </a:p>
          <a:p>
            <a:r>
              <a:rPr lang="en-GB" dirty="0" smtClean="0"/>
              <a:t>Eventually the project is pulled, when you are partially complete, and not even complete enough to ship.</a:t>
            </a:r>
            <a:endParaRPr lang="en-GB" dirty="0"/>
          </a:p>
          <a:p>
            <a:endParaRPr lang="en-GB" dirty="0"/>
          </a:p>
        </p:txBody>
      </p:sp>
      <p:pic>
        <p:nvPicPr>
          <p:cNvPr id="2050" name="Picture 2" descr="http://2.bp.blogspot.com/-5VXNnuZk99A/Tk1yU3PE3lI/AAAAAAAABiI/wqDqYiIhHZ8/s1600/going+da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091" y="1944221"/>
            <a:ext cx="5244115" cy="3477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994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Strangler</a:t>
            </a:r>
            <a:endParaRPr lang="en-GB" dirty="0"/>
          </a:p>
        </p:txBody>
      </p:sp>
      <p:sp>
        <p:nvSpPr>
          <p:cNvPr id="4" name="Text Placeholder 3"/>
          <p:cNvSpPr>
            <a:spLocks noGrp="1"/>
          </p:cNvSpPr>
          <p:nvPr>
            <p:ph type="body" sz="half" idx="2"/>
          </p:nvPr>
        </p:nvSpPr>
        <p:spPr/>
        <p:txBody>
          <a:bodyPr/>
          <a:lstStyle/>
          <a:p>
            <a:r>
              <a:rPr lang="en-GB" dirty="0" smtClean="0"/>
              <a:t>This option uses piecemeal replacement.</a:t>
            </a:r>
          </a:p>
          <a:p>
            <a:pPr marL="285750" indent="-285750">
              <a:buFont typeface="Arial" panose="020B0604020202020204" pitchFamily="34" charset="0"/>
              <a:buChar char="•"/>
            </a:pPr>
            <a:r>
              <a:rPr lang="en-GB" dirty="0" smtClean="0"/>
              <a:t>Assume that I have Features A-Z.</a:t>
            </a:r>
          </a:p>
          <a:p>
            <a:pPr marL="285750" indent="-285750">
              <a:buFont typeface="Arial" panose="020B0604020202020204" pitchFamily="34" charset="0"/>
              <a:buChar char="•"/>
            </a:pPr>
            <a:r>
              <a:rPr lang="en-GB" dirty="0" smtClean="0"/>
              <a:t>I can prioritize them in value using the Purpose Alignment Matrix.</a:t>
            </a:r>
          </a:p>
          <a:p>
            <a:pPr marL="285750" indent="-285750">
              <a:buFont typeface="Arial" panose="020B0604020202020204" pitchFamily="34" charset="0"/>
              <a:buChar char="•"/>
            </a:pPr>
            <a:r>
              <a:rPr lang="en-GB" dirty="0" smtClean="0"/>
              <a:t>Then I can replace them one at a time, until I have replaced all of my Features.</a:t>
            </a:r>
          </a:p>
          <a:p>
            <a:pPr marL="285750" indent="-285750">
              <a:buFont typeface="Arial" panose="020B0604020202020204" pitchFamily="34" charset="0"/>
              <a:buChar char="•"/>
            </a:pPr>
            <a:r>
              <a:rPr lang="en-GB" dirty="0" smtClean="0"/>
              <a:t>I avoid Going Dark, because I do this one Feature at a time.</a:t>
            </a:r>
          </a:p>
          <a:p>
            <a:r>
              <a:rPr lang="en-GB" dirty="0" smtClean="0"/>
              <a:t>You can use a rewrite strategy here: rewrite the feature to be strangled in clean code.</a:t>
            </a:r>
          </a:p>
          <a:p>
            <a:r>
              <a:rPr lang="en-GB" dirty="0" smtClean="0"/>
              <a:t>But this is doing two things at once. I prefer strangling until we get Autonomy and only then refactoring.</a:t>
            </a:r>
            <a:endParaRPr lang="en-GB" dirty="0"/>
          </a:p>
        </p:txBody>
      </p:sp>
      <p:sp>
        <p:nvSpPr>
          <p:cNvPr id="3" name="TextBox 2"/>
          <p:cNvSpPr txBox="1"/>
          <p:nvPr/>
        </p:nvSpPr>
        <p:spPr>
          <a:xfrm>
            <a:off x="4921955" y="936978"/>
            <a:ext cx="6287911" cy="5109091"/>
          </a:xfrm>
          <a:prstGeom prst="rect">
            <a:avLst/>
          </a:prstGeom>
          <a:noFill/>
        </p:spPr>
        <p:txBody>
          <a:bodyPr wrap="square" rtlCol="0">
            <a:spAutoFit/>
          </a:bodyPr>
          <a:lstStyle/>
          <a:p>
            <a:r>
              <a:rPr lang="en-US" sz="2000" b="1" dirty="0" smtClean="0"/>
              <a:t>Autonomy</a:t>
            </a:r>
          </a:p>
          <a:p>
            <a:endParaRPr lang="en-US" dirty="0"/>
          </a:p>
          <a:p>
            <a:r>
              <a:rPr lang="en-US" dirty="0" smtClean="0"/>
              <a:t>The goal of strangling is to have a new Autonomous Component that has taken control of the Bounded Context from the legacy system.</a:t>
            </a:r>
          </a:p>
          <a:p>
            <a:endParaRPr lang="en-US" dirty="0"/>
          </a:p>
          <a:p>
            <a:r>
              <a:rPr lang="en-US" dirty="0" smtClean="0"/>
              <a:t>You achieve Autonomy be receiving all the inputs and providing all the outputs for the Bounded Context. As you take control of the inputs and outputs the legacy application is slowly starved. </a:t>
            </a:r>
          </a:p>
          <a:p>
            <a:endParaRPr lang="en-US" dirty="0"/>
          </a:p>
          <a:p>
            <a:r>
              <a:rPr lang="en-US" dirty="0" smtClean="0"/>
              <a:t>Eventually there is nothing left, the old code is as dead as it has no interactions.</a:t>
            </a:r>
          </a:p>
          <a:p>
            <a:endParaRPr lang="en-US" dirty="0"/>
          </a:p>
          <a:p>
            <a:r>
              <a:rPr lang="en-US" dirty="0" smtClean="0"/>
              <a:t>Usually we find you get 80% of the way there by piecemeal strangling, then you need a push to clear the other 20%.</a:t>
            </a:r>
          </a:p>
          <a:p>
            <a:endParaRPr lang="en-US" dirty="0"/>
          </a:p>
          <a:p>
            <a:r>
              <a:rPr lang="en-US" dirty="0" smtClean="0"/>
              <a:t>The key goal is usually to own all writes and reads to the Db tables we need to pluck from the monolith.</a:t>
            </a:r>
            <a:endParaRPr lang="en-US" dirty="0"/>
          </a:p>
        </p:txBody>
      </p:sp>
    </p:spTree>
    <p:extLst>
      <p:ext uri="{BB962C8B-B14F-4D97-AF65-F5344CB8AC3E}">
        <p14:creationId xmlns:p14="http://schemas.microsoft.com/office/powerpoint/2010/main" val="572745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2857285" cy="1600200"/>
          </a:xfrm>
        </p:spPr>
        <p:txBody>
          <a:bodyPr/>
          <a:lstStyle/>
          <a:p>
            <a:r>
              <a:rPr lang="en-GB" dirty="0" smtClean="0"/>
              <a:t>Managing Risk</a:t>
            </a:r>
            <a:endParaRPr lang="en-GB" dirty="0"/>
          </a:p>
        </p:txBody>
      </p:sp>
      <p:sp>
        <p:nvSpPr>
          <p:cNvPr id="4" name="Text Placeholder 3"/>
          <p:cNvSpPr>
            <a:spLocks noGrp="1"/>
          </p:cNvSpPr>
          <p:nvPr>
            <p:ph type="body" sz="half" idx="2"/>
          </p:nvPr>
        </p:nvSpPr>
        <p:spPr>
          <a:xfrm>
            <a:off x="839789" y="2057400"/>
            <a:ext cx="2857284" cy="3811588"/>
          </a:xfrm>
        </p:spPr>
        <p:txBody>
          <a:bodyPr/>
          <a:lstStyle/>
          <a:p>
            <a:r>
              <a:rPr lang="en-GB" dirty="0" smtClean="0"/>
              <a:t>Walking Skeleton + Incremental Re-architecture</a:t>
            </a:r>
          </a:p>
          <a:p>
            <a:pPr marL="285750" indent="-285750">
              <a:buFont typeface="Arial" panose="020B0604020202020204" pitchFamily="34" charset="0"/>
              <a:buChar char="•"/>
            </a:pPr>
            <a:r>
              <a:rPr lang="en-GB" dirty="0" smtClean="0"/>
              <a:t>We manage risk of delivery on agile project through walking skeleton and incremental re-architecture.</a:t>
            </a:r>
          </a:p>
          <a:p>
            <a:pPr marL="285750" indent="-285750">
              <a:buFont typeface="Arial" panose="020B0604020202020204" pitchFamily="34" charset="0"/>
              <a:buChar char="•"/>
            </a:pPr>
            <a:r>
              <a:rPr lang="en-GB" dirty="0" smtClean="0"/>
              <a:t>The danger on a re-write is that we do not or cannot figure out how to deploy this strategy.</a:t>
            </a:r>
          </a:p>
          <a:p>
            <a:pPr marL="285750" indent="-285750">
              <a:buFont typeface="Arial" panose="020B0604020202020204" pitchFamily="34" charset="0"/>
              <a:buChar char="•"/>
            </a:pPr>
            <a:r>
              <a:rPr lang="en-GB" dirty="0" smtClean="0"/>
              <a:t>Instead we opt for a feature-parity release.</a:t>
            </a:r>
          </a:p>
          <a:p>
            <a:pPr marL="285750" indent="-285750">
              <a:buFont typeface="Arial" panose="020B0604020202020204" pitchFamily="34" charset="0"/>
              <a:buChar char="•"/>
            </a:pPr>
            <a:r>
              <a:rPr lang="en-GB" dirty="0" smtClean="0"/>
              <a:t>This pushes us into a waterfall risk profile.</a:t>
            </a:r>
            <a:endParaRPr lang="en-GB" dirty="0"/>
          </a:p>
        </p:txBody>
      </p:sp>
      <p:grpSp>
        <p:nvGrpSpPr>
          <p:cNvPr id="117" name="Group 2"/>
          <p:cNvGrpSpPr>
            <a:grpSpLocks/>
          </p:cNvGrpSpPr>
          <p:nvPr/>
        </p:nvGrpSpPr>
        <p:grpSpPr bwMode="auto">
          <a:xfrm>
            <a:off x="7099741" y="2546735"/>
            <a:ext cx="4913313" cy="942976"/>
            <a:chOff x="2400" y="1431"/>
            <a:chExt cx="3095" cy="594"/>
          </a:xfrm>
        </p:grpSpPr>
        <p:sp>
          <p:nvSpPr>
            <p:cNvPr id="118" name="AutoShape 3"/>
            <p:cNvSpPr>
              <a:spLocks noChangeArrowheads="1"/>
            </p:cNvSpPr>
            <p:nvPr/>
          </p:nvSpPr>
          <p:spPr bwMode="auto">
            <a:xfrm>
              <a:off x="2400" y="1431"/>
              <a:ext cx="3095" cy="594"/>
            </a:xfrm>
            <a:prstGeom prst="roundRect">
              <a:avLst>
                <a:gd name="adj" fmla="val 16667"/>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GB"/>
            </a:p>
          </p:txBody>
        </p:sp>
        <p:sp>
          <p:nvSpPr>
            <p:cNvPr id="119" name="Rectangle 4"/>
            <p:cNvSpPr>
              <a:spLocks noChangeArrowheads="1"/>
            </p:cNvSpPr>
            <p:nvPr/>
          </p:nvSpPr>
          <p:spPr bwMode="auto">
            <a:xfrm>
              <a:off x="2736" y="1530"/>
              <a:ext cx="1519"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80000"/>
                </a:lnSpc>
              </a:pPr>
              <a:r>
                <a:rPr lang="en-US" altLang="en-US" sz="1900" i="1">
                  <a:solidFill>
                    <a:srgbClr val="000000"/>
                  </a:solidFill>
                </a:rPr>
                <a:t>Development sequence </a:t>
              </a:r>
            </a:p>
            <a:p>
              <a:pPr algn="l" eaLnBrk="0" hangingPunct="0">
                <a:lnSpc>
                  <a:spcPct val="80000"/>
                </a:lnSpc>
              </a:pPr>
              <a:r>
                <a:rPr lang="en-US" altLang="en-US" sz="1900" i="1">
                  <a:solidFill>
                    <a:srgbClr val="000000"/>
                  </a:solidFill>
                </a:rPr>
                <a:t>indifferent (with respect</a:t>
              </a:r>
              <a:br>
                <a:rPr lang="en-US" altLang="en-US" sz="1900" i="1">
                  <a:solidFill>
                    <a:srgbClr val="000000"/>
                  </a:solidFill>
                </a:rPr>
              </a:br>
              <a:r>
                <a:rPr lang="en-US" altLang="en-US" sz="1900" i="1">
                  <a:solidFill>
                    <a:srgbClr val="000000"/>
                  </a:solidFill>
                </a:rPr>
                <a:t>to knowledge)</a:t>
              </a:r>
              <a:endParaRPr lang="en-US" altLang="en-US" sz="1900" i="1"/>
            </a:p>
          </p:txBody>
        </p:sp>
      </p:grpSp>
      <p:grpSp>
        <p:nvGrpSpPr>
          <p:cNvPr id="120" name="Group 5"/>
          <p:cNvGrpSpPr>
            <a:grpSpLocks/>
          </p:cNvGrpSpPr>
          <p:nvPr/>
        </p:nvGrpSpPr>
        <p:grpSpPr bwMode="auto">
          <a:xfrm>
            <a:off x="4064441" y="2446720"/>
            <a:ext cx="2811463" cy="3767135"/>
            <a:chOff x="488" y="1368"/>
            <a:chExt cx="1771" cy="2373"/>
          </a:xfrm>
        </p:grpSpPr>
        <p:sp>
          <p:nvSpPr>
            <p:cNvPr id="121" name="AutoShape 6"/>
            <p:cNvSpPr>
              <a:spLocks noChangeArrowheads="1"/>
            </p:cNvSpPr>
            <p:nvPr/>
          </p:nvSpPr>
          <p:spPr bwMode="auto">
            <a:xfrm>
              <a:off x="488" y="1368"/>
              <a:ext cx="1771" cy="2373"/>
            </a:xfrm>
            <a:prstGeom prst="roundRect">
              <a:avLst>
                <a:gd name="adj" fmla="val 16667"/>
              </a:avLst>
            </a:prstGeom>
            <a:solidFill>
              <a:srgbClr val="FFE3E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GB"/>
            </a:p>
          </p:txBody>
        </p:sp>
        <p:sp>
          <p:nvSpPr>
            <p:cNvPr id="122" name="Rectangle 7"/>
            <p:cNvSpPr>
              <a:spLocks noChangeArrowheads="1"/>
            </p:cNvSpPr>
            <p:nvPr/>
          </p:nvSpPr>
          <p:spPr bwMode="auto">
            <a:xfrm>
              <a:off x="649" y="1587"/>
              <a:ext cx="1222"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80000"/>
                </a:lnSpc>
              </a:pPr>
              <a:r>
                <a:rPr lang="en-US" altLang="en-US" sz="1900" i="1">
                  <a:solidFill>
                    <a:srgbClr val="000000"/>
                  </a:solidFill>
                </a:rPr>
                <a:t>Delivers knowledge</a:t>
              </a:r>
            </a:p>
            <a:p>
              <a:pPr algn="l" eaLnBrk="0" hangingPunct="0">
                <a:lnSpc>
                  <a:spcPct val="80000"/>
                </a:lnSpc>
              </a:pPr>
              <a:r>
                <a:rPr lang="en-US" altLang="en-US" sz="1900" i="1">
                  <a:solidFill>
                    <a:srgbClr val="000000"/>
                  </a:solidFill>
                </a:rPr>
                <a:t/>
              </a:r>
              <a:br>
                <a:rPr lang="en-US" altLang="en-US" sz="1900" i="1">
                  <a:solidFill>
                    <a:srgbClr val="000000"/>
                  </a:solidFill>
                </a:rPr>
              </a:br>
              <a:r>
                <a:rPr lang="en-US" altLang="en-US" sz="1900" i="1">
                  <a:solidFill>
                    <a:srgbClr val="000000"/>
                  </a:solidFill>
                </a:rPr>
                <a:t>(risk reduction)</a:t>
              </a:r>
              <a:endParaRPr lang="en-US" altLang="en-US" sz="1900" i="1"/>
            </a:p>
          </p:txBody>
        </p:sp>
      </p:grpSp>
      <p:sp>
        <p:nvSpPr>
          <p:cNvPr id="123" name="Rectangle 9"/>
          <p:cNvSpPr>
            <a:spLocks noChangeArrowheads="1"/>
          </p:cNvSpPr>
          <p:nvPr/>
        </p:nvSpPr>
        <p:spPr bwMode="auto">
          <a:xfrm>
            <a:off x="11424749" y="6001133"/>
            <a:ext cx="429605"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80000"/>
              </a:lnSpc>
            </a:pPr>
            <a:r>
              <a:rPr lang="en-US" altLang="en-US">
                <a:solidFill>
                  <a:srgbClr val="000000"/>
                </a:solidFill>
              </a:rPr>
              <a:t>time</a:t>
            </a:r>
          </a:p>
        </p:txBody>
      </p:sp>
      <p:sp>
        <p:nvSpPr>
          <p:cNvPr id="124" name="Freeform 10"/>
          <p:cNvSpPr>
            <a:spLocks/>
          </p:cNvSpPr>
          <p:nvPr/>
        </p:nvSpPr>
        <p:spPr bwMode="auto">
          <a:xfrm>
            <a:off x="4142230" y="2275270"/>
            <a:ext cx="7800145" cy="3790950"/>
          </a:xfrm>
          <a:custGeom>
            <a:avLst/>
            <a:gdLst>
              <a:gd name="T0" fmla="*/ 0 w 5046"/>
              <a:gd name="T1" fmla="*/ 2388 h 2388"/>
              <a:gd name="T2" fmla="*/ 1398 w 5046"/>
              <a:gd name="T3" fmla="*/ 702 h 2388"/>
              <a:gd name="T4" fmla="*/ 2670 w 5046"/>
              <a:gd name="T5" fmla="*/ 162 h 2388"/>
              <a:gd name="T6" fmla="*/ 5046 w 5046"/>
              <a:gd name="T7" fmla="*/ 0 h 2388"/>
            </a:gdLst>
            <a:ahLst/>
            <a:cxnLst>
              <a:cxn ang="0">
                <a:pos x="T0" y="T1"/>
              </a:cxn>
              <a:cxn ang="0">
                <a:pos x="T2" y="T3"/>
              </a:cxn>
              <a:cxn ang="0">
                <a:pos x="T4" y="T5"/>
              </a:cxn>
              <a:cxn ang="0">
                <a:pos x="T6" y="T7"/>
              </a:cxn>
            </a:cxnLst>
            <a:rect l="0" t="0" r="r" b="b"/>
            <a:pathLst>
              <a:path w="5046" h="2388">
                <a:moveTo>
                  <a:pt x="0" y="2388"/>
                </a:moveTo>
                <a:cubicBezTo>
                  <a:pt x="233" y="2107"/>
                  <a:pt x="953" y="1073"/>
                  <a:pt x="1398" y="702"/>
                </a:cubicBezTo>
                <a:cubicBezTo>
                  <a:pt x="1843" y="331"/>
                  <a:pt x="2062" y="279"/>
                  <a:pt x="2670" y="162"/>
                </a:cubicBezTo>
                <a:cubicBezTo>
                  <a:pt x="3278" y="45"/>
                  <a:pt x="4551" y="34"/>
                  <a:pt x="5046" y="0"/>
                </a:cubicBezTo>
              </a:path>
            </a:pathLst>
          </a:custGeom>
          <a:noFill/>
          <a:ln w="571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25" name="Group 11"/>
          <p:cNvGrpSpPr>
            <a:grpSpLocks/>
          </p:cNvGrpSpPr>
          <p:nvPr/>
        </p:nvGrpSpPr>
        <p:grpSpPr bwMode="auto">
          <a:xfrm>
            <a:off x="3975541" y="1494220"/>
            <a:ext cx="7772400" cy="4876800"/>
            <a:chOff x="1190" y="816"/>
            <a:chExt cx="4162" cy="2515"/>
          </a:xfrm>
        </p:grpSpPr>
        <p:sp>
          <p:nvSpPr>
            <p:cNvPr id="126" name="Line 12"/>
            <p:cNvSpPr>
              <a:spLocks noChangeShapeType="1"/>
            </p:cNvSpPr>
            <p:nvPr/>
          </p:nvSpPr>
          <p:spPr bwMode="auto">
            <a:xfrm flipH="1">
              <a:off x="1200" y="816"/>
              <a:ext cx="0" cy="2496"/>
            </a:xfrm>
            <a:prstGeom prst="line">
              <a:avLst/>
            </a:prstGeom>
            <a:noFill/>
            <a:ln w="1270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GB"/>
            </a:p>
          </p:txBody>
        </p:sp>
        <p:sp>
          <p:nvSpPr>
            <p:cNvPr id="127" name="Line 13"/>
            <p:cNvSpPr>
              <a:spLocks noChangeShapeType="1"/>
            </p:cNvSpPr>
            <p:nvPr/>
          </p:nvSpPr>
          <p:spPr bwMode="auto">
            <a:xfrm flipH="1">
              <a:off x="1190" y="3331"/>
              <a:ext cx="4162" cy="0"/>
            </a:xfrm>
            <a:prstGeom prst="line">
              <a:avLst/>
            </a:prstGeom>
            <a:noFill/>
            <a:ln w="1270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GB"/>
            </a:p>
          </p:txBody>
        </p:sp>
      </p:grpSp>
      <p:grpSp>
        <p:nvGrpSpPr>
          <p:cNvPr id="128" name="Group 14"/>
          <p:cNvGrpSpPr>
            <a:grpSpLocks/>
          </p:cNvGrpSpPr>
          <p:nvPr/>
        </p:nvGrpSpPr>
        <p:grpSpPr bwMode="auto">
          <a:xfrm>
            <a:off x="4508941" y="2484820"/>
            <a:ext cx="7315200" cy="3505200"/>
            <a:chOff x="768" y="1392"/>
            <a:chExt cx="4608" cy="2208"/>
          </a:xfrm>
        </p:grpSpPr>
        <p:sp>
          <p:nvSpPr>
            <p:cNvPr id="129" name="Line 15"/>
            <p:cNvSpPr>
              <a:spLocks noChangeShapeType="1"/>
            </p:cNvSpPr>
            <p:nvPr/>
          </p:nvSpPr>
          <p:spPr bwMode="auto">
            <a:xfrm flipV="1">
              <a:off x="768" y="1392"/>
              <a:ext cx="4608" cy="2208"/>
            </a:xfrm>
            <a:prstGeom prst="line">
              <a:avLst/>
            </a:prstGeom>
            <a:noFill/>
            <a:ln w="19050" cap="rnd">
              <a:solidFill>
                <a:srgbClr val="CC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GB"/>
            </a:p>
          </p:txBody>
        </p:sp>
        <p:sp>
          <p:nvSpPr>
            <p:cNvPr id="130" name="Rectangle 16"/>
            <p:cNvSpPr>
              <a:spLocks noChangeArrowheads="1"/>
            </p:cNvSpPr>
            <p:nvPr/>
          </p:nvSpPr>
          <p:spPr bwMode="auto">
            <a:xfrm>
              <a:off x="5047" y="1574"/>
              <a:ext cx="271" cy="154"/>
            </a:xfrm>
            <a:prstGeom prst="rect">
              <a:avLst/>
            </a:prstGeom>
            <a:noFill/>
            <a:ln>
              <a:noFill/>
            </a:ln>
            <a:extLst>
              <a:ext uri="{909E8E84-426E-40DD-AFC4-6F175D3DCCD1}">
                <a14:hiddenFill xmlns:a14="http://schemas.microsoft.com/office/drawing/2010/main">
                  <a:solidFill>
                    <a:srgbClr val="FFE3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80000"/>
                </a:lnSpc>
                <a:spcBef>
                  <a:spcPct val="40000"/>
                </a:spcBef>
              </a:pPr>
              <a:r>
                <a:rPr lang="en-US" altLang="en-US" sz="2000">
                  <a:solidFill>
                    <a:srgbClr val="CC0000"/>
                  </a:solidFill>
                </a:rPr>
                <a:t>cost</a:t>
              </a:r>
              <a:endParaRPr lang="en-US" altLang="en-US" sz="2000" i="1">
                <a:solidFill>
                  <a:srgbClr val="CC0000"/>
                </a:solidFill>
              </a:endParaRPr>
            </a:p>
          </p:txBody>
        </p:sp>
      </p:grpSp>
      <p:sp>
        <p:nvSpPr>
          <p:cNvPr id="131" name="Rectangle 17"/>
          <p:cNvSpPr>
            <a:spLocks noChangeArrowheads="1"/>
          </p:cNvSpPr>
          <p:nvPr/>
        </p:nvSpPr>
        <p:spPr bwMode="auto">
          <a:xfrm>
            <a:off x="4087648" y="1549523"/>
            <a:ext cx="2683492"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lnSpc>
                <a:spcPct val="80000"/>
              </a:lnSpc>
            </a:pPr>
            <a:r>
              <a:rPr lang="en-US" altLang="en-US" dirty="0">
                <a:solidFill>
                  <a:srgbClr val="000000"/>
                </a:solidFill>
              </a:rPr>
              <a:t>Growth of knowledge with </a:t>
            </a:r>
            <a:br>
              <a:rPr lang="en-US" altLang="en-US" dirty="0">
                <a:solidFill>
                  <a:srgbClr val="000000"/>
                </a:solidFill>
              </a:rPr>
            </a:br>
            <a:r>
              <a:rPr lang="en-US" altLang="en-US" dirty="0">
                <a:solidFill>
                  <a:srgbClr val="CC3300"/>
                </a:solidFill>
              </a:rPr>
              <a:t>early, continuous</a:t>
            </a:r>
            <a:r>
              <a:rPr lang="en-US" altLang="en-US" dirty="0">
                <a:solidFill>
                  <a:srgbClr val="000000"/>
                </a:solidFill>
              </a:rPr>
              <a:t> integration</a:t>
            </a:r>
          </a:p>
        </p:txBody>
      </p:sp>
      <p:grpSp>
        <p:nvGrpSpPr>
          <p:cNvPr id="132" name="Group 18"/>
          <p:cNvGrpSpPr>
            <a:grpSpLocks/>
          </p:cNvGrpSpPr>
          <p:nvPr/>
        </p:nvGrpSpPr>
        <p:grpSpPr bwMode="auto">
          <a:xfrm>
            <a:off x="4127941" y="2846770"/>
            <a:ext cx="2971800" cy="3295650"/>
            <a:chOff x="528" y="1620"/>
            <a:chExt cx="1872" cy="2076"/>
          </a:xfrm>
        </p:grpSpPr>
        <p:grpSp>
          <p:nvGrpSpPr>
            <p:cNvPr id="133" name="Group 19"/>
            <p:cNvGrpSpPr>
              <a:grpSpLocks/>
            </p:cNvGrpSpPr>
            <p:nvPr/>
          </p:nvGrpSpPr>
          <p:grpSpPr bwMode="auto">
            <a:xfrm>
              <a:off x="528" y="3531"/>
              <a:ext cx="96" cy="165"/>
              <a:chOff x="528" y="1104"/>
              <a:chExt cx="4746" cy="2574"/>
            </a:xfrm>
          </p:grpSpPr>
          <p:sp>
            <p:nvSpPr>
              <p:cNvPr id="167" name="Freeform 20"/>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8" name="Freeform 21"/>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4" name="Group 22"/>
            <p:cNvGrpSpPr>
              <a:grpSpLocks/>
            </p:cNvGrpSpPr>
            <p:nvPr/>
          </p:nvGrpSpPr>
          <p:grpSpPr bwMode="auto">
            <a:xfrm>
              <a:off x="624" y="3360"/>
              <a:ext cx="96" cy="174"/>
              <a:chOff x="528" y="1104"/>
              <a:chExt cx="4746" cy="2574"/>
            </a:xfrm>
          </p:grpSpPr>
          <p:sp>
            <p:nvSpPr>
              <p:cNvPr id="165" name="Freeform 23"/>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6" name="Freeform 24"/>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5" name="Group 25"/>
            <p:cNvGrpSpPr>
              <a:grpSpLocks/>
            </p:cNvGrpSpPr>
            <p:nvPr/>
          </p:nvGrpSpPr>
          <p:grpSpPr bwMode="auto">
            <a:xfrm>
              <a:off x="720" y="3186"/>
              <a:ext cx="144" cy="174"/>
              <a:chOff x="528" y="1104"/>
              <a:chExt cx="4746" cy="2574"/>
            </a:xfrm>
          </p:grpSpPr>
          <p:sp>
            <p:nvSpPr>
              <p:cNvPr id="163" name="Freeform 26"/>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 name="Freeform 27"/>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6" name="Group 28"/>
            <p:cNvGrpSpPr>
              <a:grpSpLocks/>
            </p:cNvGrpSpPr>
            <p:nvPr/>
          </p:nvGrpSpPr>
          <p:grpSpPr bwMode="auto">
            <a:xfrm>
              <a:off x="864" y="3012"/>
              <a:ext cx="144" cy="174"/>
              <a:chOff x="528" y="1104"/>
              <a:chExt cx="4746" cy="2574"/>
            </a:xfrm>
          </p:grpSpPr>
          <p:sp>
            <p:nvSpPr>
              <p:cNvPr id="161" name="Freeform 29"/>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2" name="Freeform 30"/>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 name="Group 31"/>
            <p:cNvGrpSpPr>
              <a:grpSpLocks/>
            </p:cNvGrpSpPr>
            <p:nvPr/>
          </p:nvGrpSpPr>
          <p:grpSpPr bwMode="auto">
            <a:xfrm>
              <a:off x="1008" y="2838"/>
              <a:ext cx="144" cy="174"/>
              <a:chOff x="528" y="1104"/>
              <a:chExt cx="4746" cy="2574"/>
            </a:xfrm>
          </p:grpSpPr>
          <p:sp>
            <p:nvSpPr>
              <p:cNvPr id="159" name="Freeform 32"/>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0" name="Freeform 33"/>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8" name="Group 34"/>
            <p:cNvGrpSpPr>
              <a:grpSpLocks/>
            </p:cNvGrpSpPr>
            <p:nvPr/>
          </p:nvGrpSpPr>
          <p:grpSpPr bwMode="auto">
            <a:xfrm>
              <a:off x="1152" y="2664"/>
              <a:ext cx="144" cy="174"/>
              <a:chOff x="528" y="1104"/>
              <a:chExt cx="4746" cy="2574"/>
            </a:xfrm>
          </p:grpSpPr>
          <p:sp>
            <p:nvSpPr>
              <p:cNvPr id="157" name="Freeform 35"/>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 name="Freeform 36"/>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9" name="Group 37"/>
            <p:cNvGrpSpPr>
              <a:grpSpLocks/>
            </p:cNvGrpSpPr>
            <p:nvPr/>
          </p:nvGrpSpPr>
          <p:grpSpPr bwMode="auto">
            <a:xfrm>
              <a:off x="1296" y="2490"/>
              <a:ext cx="144" cy="174"/>
              <a:chOff x="528" y="1104"/>
              <a:chExt cx="4746" cy="2574"/>
            </a:xfrm>
          </p:grpSpPr>
          <p:sp>
            <p:nvSpPr>
              <p:cNvPr id="155" name="Freeform 38"/>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6" name="Freeform 39"/>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0" name="Group 40"/>
            <p:cNvGrpSpPr>
              <a:grpSpLocks/>
            </p:cNvGrpSpPr>
            <p:nvPr/>
          </p:nvGrpSpPr>
          <p:grpSpPr bwMode="auto">
            <a:xfrm>
              <a:off x="1440" y="2316"/>
              <a:ext cx="144" cy="174"/>
              <a:chOff x="528" y="1104"/>
              <a:chExt cx="4746" cy="2574"/>
            </a:xfrm>
          </p:grpSpPr>
          <p:sp>
            <p:nvSpPr>
              <p:cNvPr id="153" name="Freeform 41"/>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 name="Freeform 42"/>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 name="Group 43"/>
            <p:cNvGrpSpPr>
              <a:grpSpLocks/>
            </p:cNvGrpSpPr>
            <p:nvPr/>
          </p:nvGrpSpPr>
          <p:grpSpPr bwMode="auto">
            <a:xfrm>
              <a:off x="1584" y="2142"/>
              <a:ext cx="144" cy="174"/>
              <a:chOff x="528" y="1104"/>
              <a:chExt cx="4746" cy="2574"/>
            </a:xfrm>
          </p:grpSpPr>
          <p:sp>
            <p:nvSpPr>
              <p:cNvPr id="151" name="Freeform 44"/>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 name="Freeform 45"/>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 name="Group 46"/>
            <p:cNvGrpSpPr>
              <a:grpSpLocks/>
            </p:cNvGrpSpPr>
            <p:nvPr/>
          </p:nvGrpSpPr>
          <p:grpSpPr bwMode="auto">
            <a:xfrm>
              <a:off x="1728" y="1968"/>
              <a:ext cx="192" cy="174"/>
              <a:chOff x="528" y="1104"/>
              <a:chExt cx="4746" cy="2574"/>
            </a:xfrm>
          </p:grpSpPr>
          <p:sp>
            <p:nvSpPr>
              <p:cNvPr id="149" name="Freeform 47"/>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 name="Freeform 48"/>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3" name="Group 49"/>
            <p:cNvGrpSpPr>
              <a:grpSpLocks/>
            </p:cNvGrpSpPr>
            <p:nvPr/>
          </p:nvGrpSpPr>
          <p:grpSpPr bwMode="auto">
            <a:xfrm>
              <a:off x="1920" y="1794"/>
              <a:ext cx="240" cy="174"/>
              <a:chOff x="528" y="1104"/>
              <a:chExt cx="4746" cy="2574"/>
            </a:xfrm>
          </p:grpSpPr>
          <p:sp>
            <p:nvSpPr>
              <p:cNvPr id="147" name="Freeform 50"/>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8" name="Freeform 51"/>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4" name="Group 52"/>
            <p:cNvGrpSpPr>
              <a:grpSpLocks/>
            </p:cNvGrpSpPr>
            <p:nvPr/>
          </p:nvGrpSpPr>
          <p:grpSpPr bwMode="auto">
            <a:xfrm>
              <a:off x="2160" y="1620"/>
              <a:ext cx="240" cy="174"/>
              <a:chOff x="528" y="1104"/>
              <a:chExt cx="4746" cy="2574"/>
            </a:xfrm>
          </p:grpSpPr>
          <p:sp>
            <p:nvSpPr>
              <p:cNvPr id="145" name="Freeform 53"/>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6" name="Freeform 54"/>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169" name="Group 55"/>
          <p:cNvGrpSpPr>
            <a:grpSpLocks/>
          </p:cNvGrpSpPr>
          <p:nvPr/>
        </p:nvGrpSpPr>
        <p:grpSpPr bwMode="auto">
          <a:xfrm>
            <a:off x="4127941" y="5880484"/>
            <a:ext cx="152400" cy="261937"/>
            <a:chOff x="528" y="1104"/>
            <a:chExt cx="4746" cy="2574"/>
          </a:xfrm>
        </p:grpSpPr>
        <p:sp>
          <p:nvSpPr>
            <p:cNvPr id="170" name="Freeform 56"/>
            <p:cNvSpPr>
              <a:spLocks/>
            </p:cNvSpPr>
            <p:nvPr/>
          </p:nvSpPr>
          <p:spPr bwMode="auto">
            <a:xfrm>
              <a:off x="528" y="3513"/>
              <a:ext cx="3882" cy="165"/>
            </a:xfrm>
            <a:custGeom>
              <a:avLst/>
              <a:gdLst>
                <a:gd name="T0" fmla="*/ 0 w 3882"/>
                <a:gd name="T1" fmla="*/ 165 h 165"/>
                <a:gd name="T2" fmla="*/ 1956 w 3882"/>
                <a:gd name="T3" fmla="*/ 135 h 165"/>
                <a:gd name="T4" fmla="*/ 2832 w 3882"/>
                <a:gd name="T5" fmla="*/ 108 h 165"/>
                <a:gd name="T6" fmla="*/ 3882 w 3882"/>
                <a:gd name="T7" fmla="*/ 0 h 165"/>
              </a:gdLst>
              <a:ahLst/>
              <a:cxnLst>
                <a:cxn ang="0">
                  <a:pos x="T0" y="T1"/>
                </a:cxn>
                <a:cxn ang="0">
                  <a:pos x="T2" y="T3"/>
                </a:cxn>
                <a:cxn ang="0">
                  <a:pos x="T4" y="T5"/>
                </a:cxn>
                <a:cxn ang="0">
                  <a:pos x="T6" y="T7"/>
                </a:cxn>
              </a:cxnLst>
              <a:rect l="0" t="0" r="r" b="b"/>
              <a:pathLst>
                <a:path w="3882" h="165">
                  <a:moveTo>
                    <a:pt x="0" y="165"/>
                  </a:moveTo>
                  <a:cubicBezTo>
                    <a:pt x="326" y="160"/>
                    <a:pt x="1484" y="145"/>
                    <a:pt x="1956" y="135"/>
                  </a:cubicBezTo>
                  <a:cubicBezTo>
                    <a:pt x="2428" y="125"/>
                    <a:pt x="2511" y="131"/>
                    <a:pt x="2832" y="108"/>
                  </a:cubicBezTo>
                  <a:cubicBezTo>
                    <a:pt x="3153" y="85"/>
                    <a:pt x="3663" y="22"/>
                    <a:pt x="3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1" name="Freeform 57"/>
            <p:cNvSpPr>
              <a:spLocks/>
            </p:cNvSpPr>
            <p:nvPr/>
          </p:nvSpPr>
          <p:spPr bwMode="auto">
            <a:xfrm>
              <a:off x="4392" y="1104"/>
              <a:ext cx="882" cy="2484"/>
            </a:xfrm>
            <a:custGeom>
              <a:avLst/>
              <a:gdLst>
                <a:gd name="T0" fmla="*/ 0 w 882"/>
                <a:gd name="T1" fmla="*/ 2415 h 2484"/>
                <a:gd name="T2" fmla="*/ 480 w 882"/>
                <a:gd name="T3" fmla="*/ 2082 h 2484"/>
                <a:gd name="T4" fmla="*/ 882 w 882"/>
                <a:gd name="T5" fmla="*/ 0 h 2484"/>
              </a:gdLst>
              <a:ahLst/>
              <a:cxnLst>
                <a:cxn ang="0">
                  <a:pos x="T0" y="T1"/>
                </a:cxn>
                <a:cxn ang="0">
                  <a:pos x="T2" y="T3"/>
                </a:cxn>
                <a:cxn ang="0">
                  <a:pos x="T4" y="T5"/>
                </a:cxn>
              </a:cxnLst>
              <a:rect l="0" t="0" r="r" b="b"/>
              <a:pathLst>
                <a:path w="882" h="2484">
                  <a:moveTo>
                    <a:pt x="0" y="2415"/>
                  </a:moveTo>
                  <a:cubicBezTo>
                    <a:pt x="80" y="2360"/>
                    <a:pt x="333" y="2484"/>
                    <a:pt x="480" y="2082"/>
                  </a:cubicBezTo>
                  <a:cubicBezTo>
                    <a:pt x="627" y="1680"/>
                    <a:pt x="798" y="434"/>
                    <a:pt x="882" y="0"/>
                  </a:cubicBezTo>
                </a:path>
              </a:pathLst>
            </a:custGeom>
            <a:noFill/>
            <a:ln w="190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72" name="Text Box 58"/>
          <p:cNvSpPr txBox="1">
            <a:spLocks noChangeArrowheads="1"/>
          </p:cNvSpPr>
          <p:nvPr/>
        </p:nvSpPr>
        <p:spPr bwMode="auto">
          <a:xfrm>
            <a:off x="7863330" y="4526346"/>
            <a:ext cx="302589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Applies to both</a:t>
            </a:r>
          </a:p>
          <a:p>
            <a:pPr algn="l"/>
            <a:r>
              <a:rPr lang="en-US" altLang="en-US" sz="2000">
                <a:solidFill>
                  <a:srgbClr val="3333FF"/>
                </a:solidFill>
              </a:rPr>
              <a:t>   business ("lean startups")</a:t>
            </a:r>
          </a:p>
          <a:p>
            <a:pPr algn="l"/>
            <a:r>
              <a:rPr lang="en-US" altLang="en-US" sz="2000">
                <a:solidFill>
                  <a:srgbClr val="3333FF"/>
                </a:solidFill>
              </a:rPr>
              <a:t>   &amp; technical design</a:t>
            </a:r>
            <a:endParaRPr lang="en-US" altLang="en-US" sz="2000"/>
          </a:p>
        </p:txBody>
      </p:sp>
      <p:sp>
        <p:nvSpPr>
          <p:cNvPr id="60" name="TextBox 59"/>
          <p:cNvSpPr txBox="1"/>
          <p:nvPr/>
        </p:nvSpPr>
        <p:spPr>
          <a:xfrm>
            <a:off x="9104586" y="6548113"/>
            <a:ext cx="2672256" cy="246221"/>
          </a:xfrm>
          <a:prstGeom prst="rect">
            <a:avLst/>
          </a:prstGeom>
          <a:noFill/>
        </p:spPr>
        <p:txBody>
          <a:bodyPr wrap="square" rtlCol="0">
            <a:spAutoFit/>
          </a:bodyPr>
          <a:lstStyle/>
          <a:p>
            <a:r>
              <a:rPr lang="en-GB" sz="1000" dirty="0" smtClean="0"/>
              <a:t>What Makes Agile Work, Alistair Cockburn</a:t>
            </a:r>
            <a:endParaRPr lang="en-GB" sz="1000" dirty="0"/>
          </a:p>
        </p:txBody>
      </p:sp>
    </p:spTree>
    <p:extLst>
      <p:ext uri="{BB962C8B-B14F-4D97-AF65-F5344CB8AC3E}">
        <p14:creationId xmlns:p14="http://schemas.microsoft.com/office/powerpoint/2010/main" val="198857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wipe(left)">
                                      <p:cBhvr>
                                        <p:cTn id="12" dur="500"/>
                                        <p:tgtEl>
                                          <p:spTgt spid="1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wipe(down)">
                                      <p:cBhvr>
                                        <p:cTn id="17" dur="500"/>
                                        <p:tgtEl>
                                          <p:spTgt spid="169"/>
                                        </p:tgtEl>
                                      </p:cBhvr>
                                    </p:animEffect>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wipe(down)">
                                      <p:cBhvr>
                                        <p:cTn id="22" dur="500"/>
                                        <p:tgtEl>
                                          <p:spTgt spid="132"/>
                                        </p:tgtEl>
                                      </p:cBhvr>
                                    </p:animEffect>
                                  </p:childTnLst>
                                  <p:subTnLst>
                                    <p:set>
                                      <p:cBhvr override="childStyle">
                                        <p:cTn dur="1" fill="hold" display="0" masterRel="nextClick" afterEffect="1"/>
                                        <p:tgtEl>
                                          <p:spTgt spid="13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left)">
                                      <p:cBhvr>
                                        <p:cTn id="27" dur="500"/>
                                        <p:tgtEl>
                                          <p:spTgt spid="1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0"/>
                                        </p:tgtEl>
                                        <p:attrNameLst>
                                          <p:attrName>style.visibility</p:attrName>
                                        </p:attrNameLst>
                                      </p:cBhvr>
                                      <p:to>
                                        <p:strVal val="visible"/>
                                      </p:to>
                                    </p:set>
                                    <p:animEffect transition="in" filter="wipe(left)">
                                      <p:cBhvr>
                                        <p:cTn id="32" dur="500"/>
                                        <p:tgtEl>
                                          <p:spTgt spid="1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7"/>
                                        </p:tgtEl>
                                        <p:attrNameLst>
                                          <p:attrName>style.visibility</p:attrName>
                                        </p:attrNameLst>
                                      </p:cBhvr>
                                      <p:to>
                                        <p:strVal val="visible"/>
                                      </p:to>
                                    </p:set>
                                    <p:animEffect transition="in" filter="wipe(left)">
                                      <p:cBhvr>
                                        <p:cTn id="37" dur="500"/>
                                        <p:tgtEl>
                                          <p:spTgt spid="1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2"/>
                                        </p:tgtEl>
                                        <p:attrNameLst>
                                          <p:attrName>style.visibility</p:attrName>
                                        </p:attrNameLst>
                                      </p:cBhvr>
                                      <p:to>
                                        <p:strVal val="visible"/>
                                      </p:to>
                                    </p:set>
                                    <p:animEffect transition="in" filter="wipe(left)">
                                      <p:cBhvr>
                                        <p:cTn id="42"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31" grpId="0" autoUpdateAnimBg="0"/>
      <p:bldP spid="17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Capture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a:t>Possible strategies:</a:t>
            </a:r>
          </a:p>
          <a:p>
            <a:pPr lvl="1"/>
            <a:r>
              <a:rPr lang="en-US" dirty="0"/>
              <a:t>Take control of the API </a:t>
            </a:r>
            <a:endParaRPr lang="en-US" dirty="0" smtClean="0"/>
          </a:p>
          <a:p>
            <a:pPr lvl="2"/>
            <a:r>
              <a:rPr lang="en-US" dirty="0" smtClean="0"/>
              <a:t>Especially </a:t>
            </a:r>
            <a:r>
              <a:rPr lang="en-US" dirty="0"/>
              <a:t>if our service is </a:t>
            </a:r>
            <a:r>
              <a:rPr lang="en-US" dirty="0" smtClean="0"/>
              <a:t>headless.</a:t>
            </a:r>
          </a:p>
          <a:p>
            <a:pPr lvl="2"/>
            <a:r>
              <a:rPr lang="en-US" dirty="0" smtClean="0"/>
              <a:t>Maybe owning an existing API or creating a new one.</a:t>
            </a:r>
          </a:p>
          <a:p>
            <a:pPr lvl="2"/>
            <a:r>
              <a:rPr lang="en-US" dirty="0" smtClean="0"/>
              <a:t>In that case, as devices talk our hosting of the API, we drop calls to the legacy system.</a:t>
            </a:r>
          </a:p>
          <a:p>
            <a:pPr lvl="1"/>
            <a:r>
              <a:rPr lang="en-US" dirty="0" smtClean="0"/>
              <a:t>Take control of events</a:t>
            </a:r>
          </a:p>
          <a:p>
            <a:pPr lvl="2"/>
            <a:r>
              <a:rPr lang="en-US" dirty="0" smtClean="0"/>
              <a:t>We become the source of events for downstream </a:t>
            </a:r>
            <a:r>
              <a:rPr lang="en-US" dirty="0" smtClean="0"/>
              <a:t>systems; we consume events </a:t>
            </a:r>
            <a:r>
              <a:rPr lang="en-US" smtClean="0"/>
              <a:t>from others.</a:t>
            </a:r>
            <a:endParaRPr lang="en-US" dirty="0" smtClean="0"/>
          </a:p>
          <a:p>
            <a:pPr lvl="2"/>
            <a:r>
              <a:rPr lang="en-US" dirty="0" smtClean="0"/>
              <a:t>Other services begin to listen to us, not the legacy code base.</a:t>
            </a:r>
          </a:p>
          <a:p>
            <a:pPr lvl="1"/>
            <a:r>
              <a:rPr lang="en-US" dirty="0" smtClean="0"/>
              <a:t>Take control at the UI (Web Pages)</a:t>
            </a:r>
          </a:p>
          <a:p>
            <a:pPr lvl="2"/>
            <a:r>
              <a:rPr lang="en-US" dirty="0" smtClean="0"/>
              <a:t>Tends to require old &amp; new UI</a:t>
            </a:r>
          </a:p>
          <a:p>
            <a:pPr lvl="2"/>
            <a:r>
              <a:rPr lang="en-US" dirty="0" smtClean="0"/>
              <a:t>New page may be less functionally rich, requiring a user to ‘switch back’ for full functionality.</a:t>
            </a:r>
          </a:p>
          <a:p>
            <a:pPr lvl="2"/>
            <a:r>
              <a:rPr lang="en-US" dirty="0" smtClean="0"/>
              <a:t>Can lead to us dropping unwanted UI features by finding as we strangle that they have few or no users.</a:t>
            </a:r>
            <a:endParaRPr lang="en-US" dirty="0"/>
          </a:p>
          <a:p>
            <a:endParaRPr lang="en-US" dirty="0"/>
          </a:p>
        </p:txBody>
      </p:sp>
      <p:sp>
        <p:nvSpPr>
          <p:cNvPr id="4" name="Text Placeholder 3"/>
          <p:cNvSpPr>
            <a:spLocks noGrp="1"/>
          </p:cNvSpPr>
          <p:nvPr>
            <p:ph type="body" sz="half" idx="2"/>
          </p:nvPr>
        </p:nvSpPr>
        <p:spPr/>
        <p:txBody>
          <a:bodyPr/>
          <a:lstStyle/>
          <a:p>
            <a:r>
              <a:rPr lang="en-US" dirty="0" smtClean="0"/>
              <a:t>Asset Capture is transferring ownership of your Bounded Context from one application to another.</a:t>
            </a:r>
          </a:p>
          <a:p>
            <a:r>
              <a:rPr lang="en-US" dirty="0" smtClean="0"/>
              <a:t>We </a:t>
            </a:r>
            <a:r>
              <a:rPr lang="en-US" i="1" dirty="0" smtClean="0"/>
              <a:t>drift</a:t>
            </a:r>
            <a:r>
              <a:rPr lang="en-US" dirty="0" smtClean="0"/>
              <a:t> the term slightly to separate it in a </a:t>
            </a:r>
            <a:r>
              <a:rPr lang="en-US" i="1" dirty="0" smtClean="0"/>
              <a:t>Strangler</a:t>
            </a:r>
            <a:r>
              <a:rPr lang="en-US" dirty="0" smtClean="0"/>
              <a:t> approach to mean the part of the process that is not </a:t>
            </a:r>
            <a:r>
              <a:rPr lang="en-US" i="1" dirty="0" smtClean="0"/>
              <a:t>Event Interception</a:t>
            </a:r>
            <a:r>
              <a:rPr lang="en-US" dirty="0" smtClean="0"/>
              <a:t>.</a:t>
            </a:r>
          </a:p>
          <a:p>
            <a:r>
              <a:rPr lang="en-US" dirty="0" smtClean="0"/>
              <a:t>So we use Asset Capture to mean </a:t>
            </a:r>
            <a:r>
              <a:rPr lang="en-US" b="1" dirty="0" smtClean="0"/>
              <a:t>taking control of the reads and writes of the assets we own</a:t>
            </a:r>
            <a:r>
              <a:rPr lang="en-US" dirty="0" smtClean="0"/>
              <a:t>.</a:t>
            </a:r>
          </a:p>
          <a:p>
            <a:r>
              <a:rPr lang="en-US" dirty="0" smtClean="0"/>
              <a:t>Often during Asset Capture both systems are ‘live’ and updating the same database. The risk here is functional changes must happen on both sides.</a:t>
            </a:r>
            <a:endParaRPr lang="en-US" dirty="0"/>
          </a:p>
          <a:p>
            <a:endParaRPr lang="en-US" dirty="0" smtClean="0"/>
          </a:p>
          <a:p>
            <a:endParaRPr lang="en-US" dirty="0"/>
          </a:p>
        </p:txBody>
      </p:sp>
    </p:spTree>
    <p:extLst>
      <p:ext uri="{BB962C8B-B14F-4D97-AF65-F5344CB8AC3E}">
        <p14:creationId xmlns:p14="http://schemas.microsoft.com/office/powerpoint/2010/main" val="264366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18558" y="2754175"/>
            <a:ext cx="7502762" cy="61176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Intelligent collaboration for the </a:t>
            </a:r>
            <a:r>
              <a:rPr lang="en-US" dirty="0" smtClean="0"/>
              <a:t>Enterprise</a:t>
            </a:r>
            <a:endParaRPr lang="en-US" dirty="0"/>
          </a:p>
        </p:txBody>
      </p:sp>
      <p:pic>
        <p:nvPicPr>
          <p:cNvPr id="5" name="Picture 4" descr="huddle-logo-300dpi-1000px.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9777" y="698445"/>
            <a:ext cx="3048000" cy="1347216"/>
          </a:xfrm>
          <a:prstGeom prst="rect">
            <a:avLst/>
          </a:prstGeom>
        </p:spPr>
      </p:pic>
    </p:spTree>
    <p:extLst>
      <p:ext uri="{BB962C8B-B14F-4D97-AF65-F5344CB8AC3E}">
        <p14:creationId xmlns:p14="http://schemas.microsoft.com/office/powerpoint/2010/main" val="2198830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Interception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Raise an event from one context for another.</a:t>
            </a:r>
          </a:p>
          <a:p>
            <a:r>
              <a:rPr lang="en-US" dirty="0" smtClean="0"/>
              <a:t>How do we source these events?</a:t>
            </a:r>
          </a:p>
          <a:p>
            <a:pPr lvl="1"/>
            <a:r>
              <a:rPr lang="en-US" dirty="0" smtClean="0"/>
              <a:t>Raise event directly from the legacy code</a:t>
            </a:r>
          </a:p>
          <a:p>
            <a:pPr lvl="2"/>
            <a:r>
              <a:rPr lang="en-US" dirty="0" smtClean="0"/>
              <a:t>Often harder than it may seem, as there may be no suitable seam at which we can raise the event.</a:t>
            </a:r>
          </a:p>
          <a:p>
            <a:pPr lvl="1"/>
            <a:r>
              <a:rPr lang="en-US" dirty="0" smtClean="0"/>
              <a:t>Use a trigger in the Db to raise the event</a:t>
            </a:r>
          </a:p>
          <a:p>
            <a:pPr lvl="2"/>
            <a:r>
              <a:rPr lang="en-US" dirty="0" smtClean="0"/>
              <a:t>Easier if you are just building a table to expose as an atom feed; harder if you are using </a:t>
            </a:r>
            <a:r>
              <a:rPr lang="en-US" dirty="0" err="1" smtClean="0"/>
              <a:t>MoM</a:t>
            </a:r>
            <a:endParaRPr lang="en-US" dirty="0" smtClean="0"/>
          </a:p>
          <a:p>
            <a:pPr lvl="1"/>
            <a:r>
              <a:rPr lang="en-US" dirty="0" smtClean="0"/>
              <a:t>Poll the Audit Trail for events related to Entities</a:t>
            </a:r>
          </a:p>
          <a:p>
            <a:pPr lvl="2"/>
            <a:r>
              <a:rPr lang="en-US" dirty="0" smtClean="0"/>
              <a:t>In essence your Audit Trail is an event stream for the entity. It may be possible to trawl it to pull out events that you can then send</a:t>
            </a:r>
          </a:p>
          <a:p>
            <a:pPr lvl="2"/>
            <a:r>
              <a:rPr lang="en-US" dirty="0" smtClean="0"/>
              <a:t>The main issue is contention for the Audit table between a polling reader and writers. Requires you to consider issues like deadlock victim etc.</a:t>
            </a:r>
          </a:p>
          <a:p>
            <a:pPr lvl="2"/>
            <a:endParaRPr lang="en-US" dirty="0"/>
          </a:p>
        </p:txBody>
      </p:sp>
      <p:sp>
        <p:nvSpPr>
          <p:cNvPr id="4" name="Text Placeholder 3"/>
          <p:cNvSpPr>
            <a:spLocks noGrp="1"/>
          </p:cNvSpPr>
          <p:nvPr>
            <p:ph type="body" sz="half" idx="2"/>
          </p:nvPr>
        </p:nvSpPr>
        <p:spPr/>
        <p:txBody>
          <a:bodyPr/>
          <a:lstStyle/>
          <a:p>
            <a:r>
              <a:rPr lang="en-US" b="1" dirty="0" smtClean="0"/>
              <a:t>Why do we need Event Interception?</a:t>
            </a:r>
          </a:p>
          <a:p>
            <a:r>
              <a:rPr lang="en-US" dirty="0" smtClean="0"/>
              <a:t>When multiple Bounded Contexts have a Shared Kernel, or we have a Singe Bounded Context it is easy to communicate events.</a:t>
            </a:r>
          </a:p>
          <a:p>
            <a:r>
              <a:rPr lang="en-US" dirty="0" smtClean="0"/>
              <a:t>We may share tables in the Db, or we may make direct calls from objects that will be in one context in another system to objects that will be in another context.</a:t>
            </a:r>
          </a:p>
          <a:p>
            <a:r>
              <a:rPr lang="en-US" dirty="0" smtClean="0"/>
              <a:t>We fix the former via Reference Data (although we may generate it from Event Interception).</a:t>
            </a:r>
          </a:p>
          <a:p>
            <a:r>
              <a:rPr lang="en-US" dirty="0" smtClean="0"/>
              <a:t>We fix the latter by Event Interception.</a:t>
            </a:r>
          </a:p>
          <a:p>
            <a:r>
              <a:rPr lang="en-US" dirty="0" smtClean="0"/>
              <a:t>HTTP/ATOM or </a:t>
            </a:r>
            <a:r>
              <a:rPr lang="en-US" dirty="0" err="1" smtClean="0"/>
              <a:t>MoM</a:t>
            </a:r>
            <a:r>
              <a:rPr lang="en-US" dirty="0" smtClean="0"/>
              <a:t> doesn’t matter, approach is the same.</a:t>
            </a:r>
            <a:endParaRPr lang="en-US" dirty="0"/>
          </a:p>
          <a:p>
            <a:endParaRPr lang="en-US" b="1" dirty="0"/>
          </a:p>
        </p:txBody>
      </p:sp>
    </p:spTree>
    <p:extLst>
      <p:ext uri="{BB962C8B-B14F-4D97-AF65-F5344CB8AC3E}">
        <p14:creationId xmlns:p14="http://schemas.microsoft.com/office/powerpoint/2010/main" val="436450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Systems and Data Replication</a:t>
            </a:r>
            <a:endParaRPr lang="en-US" dirty="0"/>
          </a:p>
        </p:txBody>
      </p:sp>
      <p:pic>
        <p:nvPicPr>
          <p:cNvPr id="5" name="Content Placeholder 4" descr="ReferenceData.png"/>
          <p:cNvPicPr>
            <a:picLocks noGrp="1" noChangeAspect="1"/>
          </p:cNvPicPr>
          <p:nvPr>
            <p:ph idx="1"/>
          </p:nvPr>
        </p:nvPicPr>
        <p:blipFill>
          <a:blip r:embed="rId2">
            <a:extLst>
              <a:ext uri="{28A0092B-C50C-407E-A947-70E740481C1C}">
                <a14:useLocalDpi xmlns:a14="http://schemas.microsoft.com/office/drawing/2010/main" val="0"/>
              </a:ext>
            </a:extLst>
          </a:blip>
          <a:srcRect t="-32324" b="-32324"/>
          <a:stretch>
            <a:fillRect/>
          </a:stretch>
        </p:blipFill>
        <p:spPr/>
      </p:pic>
      <p:sp>
        <p:nvSpPr>
          <p:cNvPr id="4" name="Text Placeholder 3"/>
          <p:cNvSpPr>
            <a:spLocks noGrp="1"/>
          </p:cNvSpPr>
          <p:nvPr>
            <p:ph type="body" sz="half" idx="2"/>
          </p:nvPr>
        </p:nvSpPr>
        <p:spPr/>
        <p:txBody>
          <a:bodyPr>
            <a:normAutofit fontScale="92500" lnSpcReduction="20000"/>
          </a:bodyPr>
          <a:lstStyle/>
          <a:p>
            <a:r>
              <a:rPr lang="en-US" sz="1900" b="1" dirty="0" smtClean="0"/>
              <a:t>Reference Data</a:t>
            </a:r>
          </a:p>
          <a:p>
            <a:pPr marL="285750" indent="-285750">
              <a:buFont typeface="Arial"/>
              <a:buChar char="•"/>
            </a:pPr>
            <a:r>
              <a:rPr lang="en-US" dirty="0" smtClean="0"/>
              <a:t>Data on the Inside: Data encapsulated by a service</a:t>
            </a:r>
          </a:p>
          <a:p>
            <a:pPr marL="285750" indent="-285750">
              <a:buFont typeface="Arial"/>
              <a:buChar char="•"/>
            </a:pPr>
            <a:r>
              <a:rPr lang="en-US" dirty="0" smtClean="0"/>
              <a:t>Data on the Outside: Data that the service chooses to share.</a:t>
            </a:r>
          </a:p>
          <a:p>
            <a:pPr marL="742950" lvl="1" indent="-285750">
              <a:buFont typeface="Arial"/>
              <a:buChar char="•"/>
            </a:pPr>
            <a:r>
              <a:rPr lang="en-US" dirty="0" smtClean="0"/>
              <a:t>Operand data. Published in advance of other messages ‘operators’ that will use it i.e. a product list.</a:t>
            </a:r>
          </a:p>
          <a:p>
            <a:pPr marL="742950" lvl="1" indent="-285750">
              <a:buFont typeface="Arial"/>
              <a:buChar char="•"/>
            </a:pPr>
            <a:r>
              <a:rPr lang="en-US" dirty="0" smtClean="0"/>
              <a:t>Historic Artifacts. The past of the sender, often a snapshot of some state i.e. a policy document from an underwriting platform to a claims platform.</a:t>
            </a:r>
          </a:p>
          <a:p>
            <a:pPr marL="742950" lvl="1" indent="-285750">
              <a:buFont typeface="Arial"/>
              <a:buChar char="•"/>
            </a:pPr>
            <a:r>
              <a:rPr lang="en-US" dirty="0" smtClean="0"/>
              <a:t>Shared Collections. Held in common across multiple services. One service is the custodian i.e. customer data or employee data.</a:t>
            </a:r>
          </a:p>
          <a:p>
            <a:pPr marL="285750" indent="-285750">
              <a:buFont typeface="Arial"/>
              <a:buChar char="•"/>
            </a:pPr>
            <a:r>
              <a:rPr lang="en-US" dirty="0" smtClean="0"/>
              <a:t>Use of reference data can alleviate availability issues of repeatedly calling another service to read its data.</a:t>
            </a:r>
          </a:p>
          <a:p>
            <a:pPr algn="r"/>
            <a:r>
              <a:rPr lang="en-US" sz="1100" dirty="0" smtClean="0"/>
              <a:t>(Source: Pat </a:t>
            </a:r>
            <a:r>
              <a:rPr lang="en-US" sz="1100" dirty="0" err="1" smtClean="0"/>
              <a:t>Helland</a:t>
            </a:r>
            <a:r>
              <a:rPr lang="en-US" sz="1100" dirty="0" smtClean="0"/>
              <a:t>, Data on the Outside vs. Data on the Inside)</a:t>
            </a:r>
            <a:endParaRPr lang="en-US" sz="1100" dirty="0"/>
          </a:p>
        </p:txBody>
      </p:sp>
    </p:spTree>
    <p:extLst>
      <p:ext uri="{BB962C8B-B14F-4D97-AF65-F5344CB8AC3E}">
        <p14:creationId xmlns:p14="http://schemas.microsoft.com/office/powerpoint/2010/main" val="498774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urved Right Arrow 32"/>
          <p:cNvSpPr/>
          <p:nvPr/>
        </p:nvSpPr>
        <p:spPr>
          <a:xfrm>
            <a:off x="5233921" y="4944743"/>
            <a:ext cx="2933081" cy="1323902"/>
          </a:xfrm>
          <a:prstGeom prst="curvedRightArrow">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31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2" name="Flowchart: Magnetic Disk 11"/>
          <p:cNvSpPr/>
          <p:nvPr/>
        </p:nvSpPr>
        <p:spPr>
          <a:xfrm>
            <a:off x="7177549" y="5192766"/>
            <a:ext cx="1966452" cy="5997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Files</a:t>
            </a:r>
          </a:p>
        </p:txBody>
      </p:sp>
      <p:sp>
        <p:nvSpPr>
          <p:cNvPr id="13" name="Flowchart: Magnetic Disk 12"/>
          <p:cNvSpPr/>
          <p:nvPr/>
        </p:nvSpPr>
        <p:spPr>
          <a:xfrm>
            <a:off x="2958187" y="5175878"/>
            <a:ext cx="1966452" cy="5997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Monolith</a:t>
            </a:r>
            <a:endParaRPr lang="en-GB" dirty="0"/>
          </a:p>
        </p:txBody>
      </p:sp>
      <p:sp>
        <p:nvSpPr>
          <p:cNvPr id="14" name="Donut 13"/>
          <p:cNvSpPr/>
          <p:nvPr/>
        </p:nvSpPr>
        <p:spPr>
          <a:xfrm>
            <a:off x="5378471" y="4035298"/>
            <a:ext cx="1052051" cy="884903"/>
          </a:xfrm>
          <a:prstGeom prst="don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5" name="Right Arrow 14"/>
          <p:cNvSpPr/>
          <p:nvPr/>
        </p:nvSpPr>
        <p:spPr>
          <a:xfrm rot="18902915">
            <a:off x="5063838" y="4762885"/>
            <a:ext cx="412955" cy="344129"/>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ight Arrow 15"/>
          <p:cNvSpPr/>
          <p:nvPr/>
        </p:nvSpPr>
        <p:spPr>
          <a:xfrm rot="18930854">
            <a:off x="6390706" y="3834186"/>
            <a:ext cx="524052" cy="344129"/>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Oval Callout 19"/>
          <p:cNvSpPr/>
          <p:nvPr/>
        </p:nvSpPr>
        <p:spPr>
          <a:xfrm>
            <a:off x="8562787" y="4109846"/>
            <a:ext cx="1956620" cy="914399"/>
          </a:xfrm>
          <a:prstGeom prst="wedgeEllipse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Reference Data</a:t>
            </a:r>
          </a:p>
        </p:txBody>
      </p:sp>
      <p:sp>
        <p:nvSpPr>
          <p:cNvPr id="21" name="Rectangle 20"/>
          <p:cNvSpPr/>
          <p:nvPr/>
        </p:nvSpPr>
        <p:spPr>
          <a:xfrm>
            <a:off x="2826776" y="1052052"/>
            <a:ext cx="1804219" cy="36772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Monolith</a:t>
            </a:r>
            <a:endParaRPr lang="en-GB" dirty="0"/>
          </a:p>
        </p:txBody>
      </p:sp>
      <p:sp>
        <p:nvSpPr>
          <p:cNvPr id="18" name="Oval Callout 17"/>
          <p:cNvSpPr/>
          <p:nvPr/>
        </p:nvSpPr>
        <p:spPr>
          <a:xfrm>
            <a:off x="4212237" y="3322420"/>
            <a:ext cx="1956620" cy="914399"/>
          </a:xfrm>
          <a:prstGeom prst="wedgeEllipse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Event Interception</a:t>
            </a:r>
          </a:p>
        </p:txBody>
      </p:sp>
      <p:sp>
        <p:nvSpPr>
          <p:cNvPr id="22" name="Rectangle 21"/>
          <p:cNvSpPr/>
          <p:nvPr/>
        </p:nvSpPr>
        <p:spPr>
          <a:xfrm>
            <a:off x="6892408" y="1052052"/>
            <a:ext cx="1592826" cy="3446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Service</a:t>
            </a:r>
            <a:endParaRPr lang="en-GB" dirty="0"/>
          </a:p>
        </p:txBody>
      </p:sp>
      <p:sp>
        <p:nvSpPr>
          <p:cNvPr id="23" name="&quot;No&quot; Symbol 22"/>
          <p:cNvSpPr/>
          <p:nvPr/>
        </p:nvSpPr>
        <p:spPr>
          <a:xfrm>
            <a:off x="3207775" y="658762"/>
            <a:ext cx="1042219" cy="963561"/>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4" name="Bent Arrow 23"/>
          <p:cNvSpPr/>
          <p:nvPr/>
        </p:nvSpPr>
        <p:spPr>
          <a:xfrm rot="4874250">
            <a:off x="5441429" y="-918562"/>
            <a:ext cx="796413" cy="3240021"/>
          </a:xfrm>
          <a:prstGeom prst="ben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5" name="Down Arrow 24"/>
          <p:cNvSpPr/>
          <p:nvPr/>
        </p:nvSpPr>
        <p:spPr>
          <a:xfrm>
            <a:off x="3207775" y="88493"/>
            <a:ext cx="656303" cy="501445"/>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Oval Callout 25"/>
          <p:cNvSpPr/>
          <p:nvPr/>
        </p:nvSpPr>
        <p:spPr>
          <a:xfrm>
            <a:off x="7491568" y="567662"/>
            <a:ext cx="2153877" cy="1054661"/>
          </a:xfrm>
          <a:prstGeom prst="wedgeEllipse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Asset Capture</a:t>
            </a:r>
          </a:p>
        </p:txBody>
      </p:sp>
      <p:sp>
        <p:nvSpPr>
          <p:cNvPr id="27" name="Striped Right Arrow 26"/>
          <p:cNvSpPr/>
          <p:nvPr/>
        </p:nvSpPr>
        <p:spPr>
          <a:xfrm>
            <a:off x="4522839" y="2556387"/>
            <a:ext cx="2772696" cy="688258"/>
          </a:xfrm>
          <a:prstGeom prst="striped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Oval Callout 27"/>
          <p:cNvSpPr/>
          <p:nvPr/>
        </p:nvSpPr>
        <p:spPr>
          <a:xfrm>
            <a:off x="4838346" y="1709930"/>
            <a:ext cx="1956620" cy="914399"/>
          </a:xfrm>
          <a:prstGeom prst="wedgeEllipse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Cut &amp; Shunt</a:t>
            </a:r>
          </a:p>
        </p:txBody>
      </p:sp>
      <p:sp>
        <p:nvSpPr>
          <p:cNvPr id="32" name="&quot;No&quot; Symbol 31"/>
          <p:cNvSpPr/>
          <p:nvPr/>
        </p:nvSpPr>
        <p:spPr>
          <a:xfrm>
            <a:off x="4707058" y="5429543"/>
            <a:ext cx="435163" cy="439234"/>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35" name="Oval Callout 34"/>
          <p:cNvSpPr/>
          <p:nvPr/>
        </p:nvSpPr>
        <p:spPr>
          <a:xfrm>
            <a:off x="5440020" y="5095129"/>
            <a:ext cx="1956620" cy="914399"/>
          </a:xfrm>
          <a:prstGeom prst="wedgeEllipse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Data Autonomy</a:t>
            </a:r>
          </a:p>
        </p:txBody>
      </p:sp>
    </p:spTree>
    <p:extLst>
      <p:ext uri="{BB962C8B-B14F-4D97-AF65-F5344CB8AC3E}">
        <p14:creationId xmlns:p14="http://schemas.microsoft.com/office/powerpoint/2010/main" val="24972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ppt_x"/>
                                          </p:val>
                                        </p:tav>
                                        <p:tav tm="100000">
                                          <p:val>
                                            <p:strVal val="#ppt_x"/>
                                          </p:val>
                                        </p:tav>
                                      </p:tavLst>
                                    </p:anim>
                                    <p:anim calcmode="lin" valueType="num">
                                      <p:cBhvr additive="base">
                                        <p:cTn id="60" dur="500" fill="hold"/>
                                        <p:tgtEl>
                                          <p:spTgt spid="3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ppt_x"/>
                                          </p:val>
                                        </p:tav>
                                        <p:tav tm="100000">
                                          <p:val>
                                            <p:strVal val="#ppt_x"/>
                                          </p:val>
                                        </p:tav>
                                      </p:tavLst>
                                    </p:anim>
                                    <p:anim calcmode="lin" valueType="num">
                                      <p:cBhvr additive="base">
                                        <p:cTn id="64" dur="500" fill="hold"/>
                                        <p:tgtEl>
                                          <p:spTgt spid="3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ppt_x"/>
                                          </p:val>
                                        </p:tav>
                                        <p:tav tm="100000">
                                          <p:val>
                                            <p:strVal val="#ppt_x"/>
                                          </p:val>
                                        </p:tav>
                                      </p:tavLst>
                                    </p:anim>
                                    <p:anim calcmode="lin" valueType="num">
                                      <p:cBhvr additive="base">
                                        <p:cTn id="6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2" grpId="0" animBg="1"/>
      <p:bldP spid="15" grpId="0" animBg="1"/>
      <p:bldP spid="16" grpId="0" animBg="1"/>
      <p:bldP spid="20" grpId="0" animBg="1"/>
      <p:bldP spid="18" grpId="0" animBg="1"/>
      <p:bldP spid="23" grpId="0" animBg="1"/>
      <p:bldP spid="24" grpId="0" animBg="1"/>
      <p:bldP spid="25" grpId="0" animBg="1"/>
      <p:bldP spid="26" grpId="0" animBg="1"/>
      <p:bldP spid="27" grpId="0" animBg="1"/>
      <p:bldP spid="28" grpId="0" animBg="1"/>
      <p:bldP spid="32" grpId="0" animBg="1"/>
      <p:bldP spid="3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Building Planes in the Sky</a:t>
            </a:r>
            <a:endParaRPr lang="en-GB" dirty="0"/>
          </a:p>
        </p:txBody>
      </p:sp>
      <p:pic>
        <p:nvPicPr>
          <p:cNvPr id="5" name="Y7XW-mewUm8"/>
          <p:cNvPicPr>
            <a:picLocks noGrp="1" noRot="1" noChangeAspect="1"/>
          </p:cNvPicPr>
          <p:nvPr>
            <p:ph idx="1"/>
            <a:videoFile r:link="rId1"/>
          </p:nvPr>
        </p:nvPicPr>
        <p:blipFill>
          <a:blip r:embed="rId3"/>
          <a:stretch>
            <a:fillRect/>
          </a:stretch>
        </p:blipFill>
        <p:spPr>
          <a:xfrm>
            <a:off x="5134464" y="2057400"/>
            <a:ext cx="6444343" cy="3624943"/>
          </a:xfrm>
          <a:prstGeom prst="rect">
            <a:avLst/>
          </a:prstGeom>
        </p:spPr>
      </p:pic>
      <p:sp>
        <p:nvSpPr>
          <p:cNvPr id="4" name="Text Placeholder 3"/>
          <p:cNvSpPr>
            <a:spLocks noGrp="1"/>
          </p:cNvSpPr>
          <p:nvPr>
            <p:ph type="body" sz="half" idx="2"/>
          </p:nvPr>
        </p:nvSpPr>
        <p:spPr/>
        <p:txBody>
          <a:bodyPr/>
          <a:lstStyle/>
          <a:p>
            <a:r>
              <a:rPr lang="en-GB" dirty="0" smtClean="0"/>
              <a:t>With infrastructure you have two choices:</a:t>
            </a:r>
          </a:p>
          <a:p>
            <a:pPr marL="285750" indent="-285750">
              <a:buFont typeface="Arial" charset="0"/>
              <a:buChar char="•"/>
            </a:pPr>
            <a:r>
              <a:rPr lang="en-GB" dirty="0" smtClean="0"/>
              <a:t>Shut the infrastructure down whilst you replace it.</a:t>
            </a:r>
          </a:p>
          <a:p>
            <a:pPr marL="285750" indent="-285750">
              <a:buFont typeface="Arial" charset="0"/>
              <a:buChar char="•"/>
            </a:pPr>
            <a:r>
              <a:rPr lang="en-GB" dirty="0" smtClean="0"/>
              <a:t>Keep the infrastructure working, whilst you replace it.</a:t>
            </a:r>
          </a:p>
          <a:p>
            <a:r>
              <a:rPr lang="en-GB" dirty="0" smtClean="0"/>
              <a:t>All too often this is </a:t>
            </a:r>
            <a:r>
              <a:rPr lang="en-GB" smtClean="0"/>
              <a:t>osur</a:t>
            </a:r>
            <a:r>
              <a:rPr lang="en-GB" dirty="0" smtClean="0"/>
              <a:t> only choice.</a:t>
            </a:r>
            <a:endParaRPr lang="en-GB" dirty="0"/>
          </a:p>
        </p:txBody>
      </p:sp>
    </p:spTree>
    <p:extLst>
      <p:ext uri="{BB962C8B-B14F-4D97-AF65-F5344CB8AC3E}">
        <p14:creationId xmlns:p14="http://schemas.microsoft.com/office/powerpoint/2010/main" val="11726514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Q&amp;A</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56176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7500" lnSpcReduction="20000"/>
          </a:bodyPr>
          <a:lstStyle/>
          <a:p>
            <a:pPr lvl="2"/>
            <a:r>
              <a:rPr lang="en-US" sz="2800" dirty="0" smtClean="0"/>
              <a:t>Precursors</a:t>
            </a:r>
          </a:p>
          <a:p>
            <a:pPr lvl="3"/>
            <a:r>
              <a:rPr lang="en-US" sz="2600" dirty="0" smtClean="0"/>
              <a:t>Assumptions</a:t>
            </a:r>
            <a:endParaRPr lang="en-US" sz="2600" dirty="0" smtClean="0"/>
          </a:p>
          <a:p>
            <a:pPr lvl="3"/>
            <a:r>
              <a:rPr lang="en-US" sz="2600" dirty="0" smtClean="0"/>
              <a:t>Making the case to Stakeholders</a:t>
            </a:r>
          </a:p>
          <a:p>
            <a:pPr lvl="3"/>
            <a:r>
              <a:rPr lang="en-US" sz="2600" dirty="0"/>
              <a:t>Business </a:t>
            </a:r>
            <a:r>
              <a:rPr lang="en-US" sz="2600" dirty="0" smtClean="0"/>
              <a:t>Capabilities</a:t>
            </a:r>
            <a:endParaRPr lang="en-US" sz="2600" dirty="0"/>
          </a:p>
          <a:p>
            <a:pPr lvl="3"/>
            <a:r>
              <a:rPr lang="en-US" sz="2600" dirty="0" smtClean="0"/>
              <a:t>Bounded Contexts</a:t>
            </a:r>
          </a:p>
          <a:p>
            <a:pPr lvl="3"/>
            <a:r>
              <a:rPr lang="en-US" sz="2600" dirty="0" smtClean="0"/>
              <a:t>Autonomous Components</a:t>
            </a:r>
          </a:p>
          <a:p>
            <a:pPr lvl="2"/>
            <a:r>
              <a:rPr lang="en-US" sz="2800" dirty="0" smtClean="0"/>
              <a:t>Approaches</a:t>
            </a:r>
            <a:endParaRPr lang="en-US" sz="2800" dirty="0" smtClean="0"/>
          </a:p>
          <a:p>
            <a:pPr lvl="3"/>
            <a:r>
              <a:rPr lang="en-US" sz="2600" dirty="0" smtClean="0"/>
              <a:t>Rewrite</a:t>
            </a:r>
          </a:p>
          <a:p>
            <a:pPr lvl="4"/>
            <a:r>
              <a:rPr lang="en-US" sz="2600" dirty="0" smtClean="0"/>
              <a:t>The Dangers of Going Dark</a:t>
            </a:r>
          </a:p>
          <a:p>
            <a:pPr lvl="3"/>
            <a:r>
              <a:rPr lang="en-US" sz="2600" dirty="0" smtClean="0"/>
              <a:t>Strangler</a:t>
            </a:r>
          </a:p>
          <a:p>
            <a:pPr lvl="4"/>
            <a:r>
              <a:rPr lang="en-US" sz="2600" dirty="0" smtClean="0"/>
              <a:t>Asset Capture</a:t>
            </a:r>
          </a:p>
          <a:p>
            <a:pPr lvl="4"/>
            <a:r>
              <a:rPr lang="en-US" sz="2600" dirty="0" smtClean="0"/>
              <a:t>Event </a:t>
            </a:r>
            <a:r>
              <a:rPr lang="en-US" sz="2600" dirty="0" smtClean="0"/>
              <a:t>Interception</a:t>
            </a:r>
          </a:p>
          <a:p>
            <a:pPr lvl="4"/>
            <a:r>
              <a:rPr lang="en-US" sz="2600" dirty="0" smtClean="0"/>
              <a:t>Reference Data</a:t>
            </a:r>
            <a:endParaRPr lang="en-US" sz="2600" dirty="0" smtClean="0"/>
          </a:p>
          <a:p>
            <a:pPr lvl="4"/>
            <a:r>
              <a:rPr lang="en-US" sz="2600" dirty="0" smtClean="0"/>
              <a:t>Building Planes in the Sky</a:t>
            </a:r>
          </a:p>
          <a:p>
            <a:pPr lvl="2"/>
            <a:r>
              <a:rPr lang="en-US" sz="2800" dirty="0" smtClean="0"/>
              <a:t>Q&amp;A </a:t>
            </a:r>
            <a:r>
              <a:rPr lang="en-US" sz="2800" dirty="0" smtClean="0"/>
              <a:t>(5 mins)</a:t>
            </a:r>
          </a:p>
        </p:txBody>
      </p:sp>
    </p:spTree>
    <p:extLst>
      <p:ext uri="{BB962C8B-B14F-4D97-AF65-F5344CB8AC3E}">
        <p14:creationId xmlns:p14="http://schemas.microsoft.com/office/powerpoint/2010/main" val="1451090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Precursors</a:t>
            </a:r>
            <a:endParaRPr lang="en-GB" dirty="0"/>
          </a:p>
        </p:txBody>
      </p:sp>
      <p:sp>
        <p:nvSpPr>
          <p:cNvPr id="3" name="Text Placeholder 2"/>
          <p:cNvSpPr>
            <a:spLocks noGrp="1"/>
          </p:cNvSpPr>
          <p:nvPr>
            <p:ph type="body" idx="1"/>
          </p:nvPr>
        </p:nvSpPr>
        <p:spPr/>
        <p:txBody>
          <a:bodyPr/>
          <a:lstStyle/>
          <a:p>
            <a:r>
              <a:rPr lang="en-GB" dirty="0"/>
              <a:t>Theory is continually the precursor of truth; we must pass through the twilight and </a:t>
            </a:r>
            <a:r>
              <a:rPr lang="en-GB" dirty="0" smtClean="0"/>
              <a:t>its shade, to arrive at the full and perfect day.</a:t>
            </a:r>
            <a:endParaRPr lang="en-GB" dirty="0"/>
          </a:p>
        </p:txBody>
      </p:sp>
    </p:spTree>
    <p:extLst>
      <p:ext uri="{BB962C8B-B14F-4D97-AF65-F5344CB8AC3E}">
        <p14:creationId xmlns:p14="http://schemas.microsoft.com/office/powerpoint/2010/main" val="1249989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2340" y="2382183"/>
            <a:ext cx="10515600" cy="1325563"/>
          </a:xfrm>
        </p:spPr>
        <p:txBody>
          <a:bodyPr/>
          <a:lstStyle/>
          <a:p>
            <a:pPr algn="ctr"/>
            <a:r>
              <a:rPr lang="en-GB" dirty="0" smtClean="0"/>
              <a:t>Assumptions</a:t>
            </a:r>
            <a:endParaRPr lang="en-GB" dirty="0"/>
          </a:p>
        </p:txBody>
      </p:sp>
    </p:spTree>
    <p:extLst>
      <p:ext uri="{BB962C8B-B14F-4D97-AF65-F5344CB8AC3E}">
        <p14:creationId xmlns:p14="http://schemas.microsoft.com/office/powerpoint/2010/main" val="406737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t>We’re using Fowler and Lewis’s definition of a </a:t>
            </a:r>
            <a:r>
              <a:rPr lang="en-GB" dirty="0" err="1" smtClean="0"/>
              <a:t>Microservice</a:t>
            </a:r>
            <a:endParaRPr lang="en-GB" dirty="0" smtClean="0"/>
          </a:p>
          <a:p>
            <a:pPr lvl="1"/>
            <a:r>
              <a:rPr lang="en-GB" dirty="0" smtClean="0"/>
              <a:t>Componentized via Services; Organized around Business Capabilities; Products not Projects; Smart Endpoints, Dumb Pipes; Decentralized Governance; Decentralized Data Management; Infrastructure Automation; Design for Failure; Evolutionary Design</a:t>
            </a:r>
          </a:p>
          <a:p>
            <a:r>
              <a:rPr lang="en-GB" dirty="0" smtClean="0"/>
              <a:t>By Monolith we mean an application that is integrated and deployed as a whole.</a:t>
            </a:r>
          </a:p>
          <a:p>
            <a:pPr lvl="1"/>
            <a:r>
              <a:rPr lang="en-GB" dirty="0" smtClean="0"/>
              <a:t>We don’t exclude distribution from a Monolith</a:t>
            </a:r>
          </a:p>
          <a:p>
            <a:pPr lvl="1"/>
            <a:r>
              <a:rPr lang="en-GB" dirty="0" smtClean="0"/>
              <a:t>A web application with browser, server, database, work queues etc. may be a monolith, if it must be integrated and deployed ‘as a whole’.</a:t>
            </a:r>
          </a:p>
        </p:txBody>
      </p:sp>
    </p:spTree>
    <p:extLst>
      <p:ext uri="{BB962C8B-B14F-4D97-AF65-F5344CB8AC3E}">
        <p14:creationId xmlns:p14="http://schemas.microsoft.com/office/powerpoint/2010/main" val="1953124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15" y="2530356"/>
            <a:ext cx="10515600" cy="1325563"/>
          </a:xfrm>
        </p:spPr>
        <p:txBody>
          <a:bodyPr/>
          <a:lstStyle/>
          <a:p>
            <a:pPr algn="ctr"/>
            <a:r>
              <a:rPr lang="en-GB" dirty="0" smtClean="0"/>
              <a:t>Making the case to Stakeholders</a:t>
            </a:r>
            <a:endParaRPr lang="en-GB" dirty="0"/>
          </a:p>
        </p:txBody>
      </p:sp>
    </p:spTree>
    <p:extLst>
      <p:ext uri="{BB962C8B-B14F-4D97-AF65-F5344CB8AC3E}">
        <p14:creationId xmlns:p14="http://schemas.microsoft.com/office/powerpoint/2010/main" val="1267311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3694" y="934468"/>
            <a:ext cx="10515600" cy="4206875"/>
          </a:xfrm>
        </p:spPr>
        <p:txBody>
          <a:bodyPr/>
          <a:lstStyle/>
          <a:p>
            <a:pPr algn="ctr"/>
            <a:r>
              <a:rPr lang="en-GB" dirty="0" smtClean="0"/>
              <a:t>Increase Revenue</a:t>
            </a:r>
            <a:br>
              <a:rPr lang="en-GB" dirty="0" smtClean="0"/>
            </a:br>
            <a:r>
              <a:rPr lang="en-GB" dirty="0" smtClean="0"/>
              <a:t/>
            </a:r>
            <a:br>
              <a:rPr lang="en-GB" dirty="0" smtClean="0"/>
            </a:br>
            <a:r>
              <a:rPr lang="en-GB" dirty="0" smtClean="0"/>
              <a:t>Protect Revenue</a:t>
            </a:r>
            <a:br>
              <a:rPr lang="en-GB" dirty="0" smtClean="0"/>
            </a:br>
            <a:r>
              <a:rPr lang="en-GB" dirty="0" smtClean="0"/>
              <a:t/>
            </a:r>
            <a:br>
              <a:rPr lang="en-GB" dirty="0" smtClean="0"/>
            </a:br>
            <a:r>
              <a:rPr lang="en-GB" dirty="0" smtClean="0"/>
              <a:t>Reduce Costs</a:t>
            </a:r>
            <a:endParaRPr lang="en-GB" dirty="0"/>
          </a:p>
        </p:txBody>
      </p:sp>
      <p:sp>
        <p:nvSpPr>
          <p:cNvPr id="4" name="Multiply 3"/>
          <p:cNvSpPr/>
          <p:nvPr/>
        </p:nvSpPr>
        <p:spPr>
          <a:xfrm>
            <a:off x="2993367" y="1181819"/>
            <a:ext cx="974785" cy="129396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Multiply 4"/>
          <p:cNvSpPr/>
          <p:nvPr/>
        </p:nvSpPr>
        <p:spPr>
          <a:xfrm>
            <a:off x="2993366" y="2390924"/>
            <a:ext cx="974785" cy="129396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8641" y="3684886"/>
            <a:ext cx="849510" cy="972257"/>
          </a:xfrm>
          <a:prstGeom prst="rect">
            <a:avLst/>
          </a:prstGeom>
        </p:spPr>
      </p:pic>
    </p:spTree>
    <p:extLst>
      <p:ext uri="{BB962C8B-B14F-4D97-AF65-F5344CB8AC3E}">
        <p14:creationId xmlns:p14="http://schemas.microsoft.com/office/powerpoint/2010/main" val="178232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2697</TotalTime>
  <Words>3609</Words>
  <Application>Microsoft Office PowerPoint</Application>
  <PresentationFormat>Widescreen</PresentationFormat>
  <Paragraphs>303</Paragraphs>
  <Slides>34</Slides>
  <Notes>3</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Monolith to Microservices</vt:lpstr>
      <vt:lpstr>Who are you?</vt:lpstr>
      <vt:lpstr>PowerPoint Presentation</vt:lpstr>
      <vt:lpstr>Agenda</vt:lpstr>
      <vt:lpstr>Precursors</vt:lpstr>
      <vt:lpstr>Assumptions</vt:lpstr>
      <vt:lpstr>PowerPoint Presentation</vt:lpstr>
      <vt:lpstr>Making the case to Stakeholders</vt:lpstr>
      <vt:lpstr>Increase Revenue  Protect Revenue  Reduce Costs</vt:lpstr>
      <vt:lpstr>PowerPoint Presentation</vt:lpstr>
      <vt:lpstr>PowerPoint Presentation</vt:lpstr>
      <vt:lpstr>Purpose Alignment Model</vt:lpstr>
      <vt:lpstr>The Monolith may Endure</vt:lpstr>
      <vt:lpstr>Business Capabilities </vt:lpstr>
      <vt:lpstr>What is a Business Capability?</vt:lpstr>
      <vt:lpstr>Why care about capabilities?</vt:lpstr>
      <vt:lpstr>Bounded Contexts</vt:lpstr>
      <vt:lpstr>Bounded Context</vt:lpstr>
      <vt:lpstr>Event Storming</vt:lpstr>
      <vt:lpstr>Context Mapping</vt:lpstr>
      <vt:lpstr>A Monolith has a Shared Kernel relationship</vt:lpstr>
      <vt:lpstr>Transformation</vt:lpstr>
      <vt:lpstr>Single Bounded Context</vt:lpstr>
      <vt:lpstr>Approaches</vt:lpstr>
      <vt:lpstr>Rewrite</vt:lpstr>
      <vt:lpstr>Going Dark</vt:lpstr>
      <vt:lpstr>Strangler</vt:lpstr>
      <vt:lpstr>Managing Risk</vt:lpstr>
      <vt:lpstr>Asset Capture</vt:lpstr>
      <vt:lpstr>Event Interception</vt:lpstr>
      <vt:lpstr>Event Driven Systems and Data Replication</vt:lpstr>
      <vt:lpstr>PowerPoint Presentation</vt:lpstr>
      <vt:lpstr>Building Planes in the Sky</vt:lpstr>
      <vt:lpstr>Q&amp;A</vt:lpstr>
    </vt:vector>
  </TitlesOfParts>
  <Company>Huddle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Monolith to Microservices</dc:title>
  <dc:creator>Ian Cooper</dc:creator>
  <cp:lastModifiedBy>Ian Cooper</cp:lastModifiedBy>
  <cp:revision>90</cp:revision>
  <dcterms:created xsi:type="dcterms:W3CDTF">2015-11-04T16:03:20Z</dcterms:created>
  <dcterms:modified xsi:type="dcterms:W3CDTF">2015-11-09T16:29:36Z</dcterms:modified>
</cp:coreProperties>
</file>