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layout1.xml" ContentType="application/vnd.openxmlformats-officedocument.drawingml.diagramLayou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diagrams/quickStyle1.xml" ContentType="application/vnd.openxmlformats-officedocument.drawingml.diagramStyl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6" r:id="rId2"/>
    <p:sldId id="257" r:id="rId3"/>
    <p:sldId id="351" r:id="rId4"/>
    <p:sldId id="258" r:id="rId5"/>
    <p:sldId id="319" r:id="rId6"/>
    <p:sldId id="340" r:id="rId7"/>
    <p:sldId id="346" r:id="rId8"/>
    <p:sldId id="343" r:id="rId9"/>
    <p:sldId id="341" r:id="rId10"/>
    <p:sldId id="342" r:id="rId11"/>
    <p:sldId id="272" r:id="rId12"/>
    <p:sldId id="265" r:id="rId13"/>
    <p:sldId id="334" r:id="rId14"/>
    <p:sldId id="337" r:id="rId15"/>
    <p:sldId id="302" r:id="rId16"/>
    <p:sldId id="301" r:id="rId17"/>
    <p:sldId id="260" r:id="rId18"/>
    <p:sldId id="261" r:id="rId19"/>
    <p:sldId id="320" r:id="rId20"/>
    <p:sldId id="263" r:id="rId21"/>
    <p:sldId id="262" r:id="rId22"/>
    <p:sldId id="303" r:id="rId23"/>
    <p:sldId id="285" r:id="rId24"/>
    <p:sldId id="283" r:id="rId25"/>
    <p:sldId id="321" r:id="rId26"/>
    <p:sldId id="328" r:id="rId27"/>
    <p:sldId id="323" r:id="rId28"/>
    <p:sldId id="322" r:id="rId29"/>
    <p:sldId id="329" r:id="rId30"/>
    <p:sldId id="344" r:id="rId31"/>
    <p:sldId id="345" r:id="rId32"/>
    <p:sldId id="330" r:id="rId33"/>
    <p:sldId id="331" r:id="rId34"/>
    <p:sldId id="338" r:id="rId35"/>
    <p:sldId id="339" r:id="rId36"/>
    <p:sldId id="332" r:id="rId37"/>
    <p:sldId id="352" r:id="rId38"/>
    <p:sldId id="267" r:id="rId39"/>
    <p:sldId id="294" r:id="rId40"/>
    <p:sldId id="324" r:id="rId41"/>
    <p:sldId id="347" r:id="rId42"/>
    <p:sldId id="305" r:id="rId43"/>
    <p:sldId id="306" r:id="rId44"/>
    <p:sldId id="307" r:id="rId45"/>
    <p:sldId id="308" r:id="rId46"/>
    <p:sldId id="309" r:id="rId47"/>
    <p:sldId id="310" r:id="rId48"/>
    <p:sldId id="311" r:id="rId49"/>
    <p:sldId id="312" r:id="rId50"/>
    <p:sldId id="348" r:id="rId51"/>
    <p:sldId id="349" r:id="rId52"/>
    <p:sldId id="281"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5329" autoAdjust="0"/>
  </p:normalViewPr>
  <p:slideViewPr>
    <p:cSldViewPr>
      <p:cViewPr varScale="1">
        <p:scale>
          <a:sx n="65" d="100"/>
          <a:sy n="65" d="100"/>
        </p:scale>
        <p:origin x="-2970"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0FA1AE-24D3-784C-B34F-9E46314E5823}" type="doc">
      <dgm:prSet loTypeId="urn:microsoft.com/office/officeart/2005/8/layout/pyramid1" loCatId="" qsTypeId="urn:microsoft.com/office/officeart/2005/8/quickstyle/simple4" qsCatId="simple" csTypeId="urn:microsoft.com/office/officeart/2005/8/colors/accent1_2" csCatId="accent1" phldr="1"/>
      <dgm:spPr/>
    </dgm:pt>
    <dgm:pt modelId="{45BBC11A-A038-FA4F-A83B-1D77B35BBE44}">
      <dgm:prSet phldrT="[Text]"/>
      <dgm:spPr/>
      <dgm:t>
        <a:bodyPr/>
        <a:lstStyle/>
        <a:p>
          <a:r>
            <a:rPr lang="en-US" dirty="0" smtClean="0"/>
            <a:t>UI</a:t>
          </a:r>
          <a:endParaRPr lang="en-US" dirty="0"/>
        </a:p>
      </dgm:t>
    </dgm:pt>
    <dgm:pt modelId="{95F3C13F-DB25-CA4D-A118-42AFF61F4407}" type="parTrans" cxnId="{B330570B-690B-584B-A8A3-91C2DE125BB4}">
      <dgm:prSet/>
      <dgm:spPr/>
      <dgm:t>
        <a:bodyPr/>
        <a:lstStyle/>
        <a:p>
          <a:endParaRPr lang="en-US"/>
        </a:p>
      </dgm:t>
    </dgm:pt>
    <dgm:pt modelId="{A8C08196-76F8-D54D-938F-2012E9A01A8C}" type="sibTrans" cxnId="{B330570B-690B-584B-A8A3-91C2DE125BB4}">
      <dgm:prSet/>
      <dgm:spPr/>
      <dgm:t>
        <a:bodyPr/>
        <a:lstStyle/>
        <a:p>
          <a:endParaRPr lang="en-US"/>
        </a:p>
      </dgm:t>
    </dgm:pt>
    <dgm:pt modelId="{C054E99F-C2C0-FD45-AE5C-1C0EDECD1696}">
      <dgm:prSet phldrT="[Text]"/>
      <dgm:spPr/>
      <dgm:t>
        <a:bodyPr/>
        <a:lstStyle/>
        <a:p>
          <a:r>
            <a:rPr lang="en-US" dirty="0" smtClean="0"/>
            <a:t>Integration</a:t>
          </a:r>
          <a:endParaRPr lang="en-US" dirty="0"/>
        </a:p>
      </dgm:t>
    </dgm:pt>
    <dgm:pt modelId="{011369F1-BB1A-164F-9CFE-3E767B2CCA2B}" type="parTrans" cxnId="{1B3B8378-4F9D-224F-9597-0ACD4E991E36}">
      <dgm:prSet/>
      <dgm:spPr/>
      <dgm:t>
        <a:bodyPr/>
        <a:lstStyle/>
        <a:p>
          <a:endParaRPr lang="en-US"/>
        </a:p>
      </dgm:t>
    </dgm:pt>
    <dgm:pt modelId="{7D6AAD4F-17F8-EA40-AE79-6C6BF5E28A57}" type="sibTrans" cxnId="{1B3B8378-4F9D-224F-9597-0ACD4E991E36}">
      <dgm:prSet/>
      <dgm:spPr/>
      <dgm:t>
        <a:bodyPr/>
        <a:lstStyle/>
        <a:p>
          <a:endParaRPr lang="en-US"/>
        </a:p>
      </dgm:t>
    </dgm:pt>
    <dgm:pt modelId="{B78D02E8-4128-214F-8ECD-6B8DC4BFE58A}">
      <dgm:prSet phldrT="[Text]"/>
      <dgm:spPr/>
      <dgm:t>
        <a:bodyPr/>
        <a:lstStyle/>
        <a:p>
          <a:r>
            <a:rPr lang="en-US" dirty="0" smtClean="0"/>
            <a:t>Unit Tests</a:t>
          </a:r>
          <a:endParaRPr lang="en-US" dirty="0"/>
        </a:p>
      </dgm:t>
    </dgm:pt>
    <dgm:pt modelId="{4468E23F-D7CB-8F49-9115-FA0E12CC901A}" type="parTrans" cxnId="{E79482D8-D41C-E145-B67B-78BC53152D5C}">
      <dgm:prSet/>
      <dgm:spPr/>
      <dgm:t>
        <a:bodyPr/>
        <a:lstStyle/>
        <a:p>
          <a:endParaRPr lang="en-US"/>
        </a:p>
      </dgm:t>
    </dgm:pt>
    <dgm:pt modelId="{4FAF0F36-115B-B246-B63A-09A37947CD8D}" type="sibTrans" cxnId="{E79482D8-D41C-E145-B67B-78BC53152D5C}">
      <dgm:prSet/>
      <dgm:spPr/>
      <dgm:t>
        <a:bodyPr/>
        <a:lstStyle/>
        <a:p>
          <a:endParaRPr lang="en-US"/>
        </a:p>
      </dgm:t>
    </dgm:pt>
    <dgm:pt modelId="{9A8F3C6A-8CD8-BF43-9298-5BBF2FF378D8}" type="pres">
      <dgm:prSet presAssocID="{A60FA1AE-24D3-784C-B34F-9E46314E5823}" presName="Name0" presStyleCnt="0">
        <dgm:presLayoutVars>
          <dgm:dir/>
          <dgm:animLvl val="lvl"/>
          <dgm:resizeHandles val="exact"/>
        </dgm:presLayoutVars>
      </dgm:prSet>
      <dgm:spPr/>
    </dgm:pt>
    <dgm:pt modelId="{2B542A45-D8BB-244E-955F-4F324BF55214}" type="pres">
      <dgm:prSet presAssocID="{45BBC11A-A038-FA4F-A83B-1D77B35BBE44}" presName="Name8" presStyleCnt="0"/>
      <dgm:spPr/>
    </dgm:pt>
    <dgm:pt modelId="{5550B432-DFE8-904E-9FCF-F96C6A98663E}" type="pres">
      <dgm:prSet presAssocID="{45BBC11A-A038-FA4F-A83B-1D77B35BBE44}" presName="level" presStyleLbl="node1" presStyleIdx="0" presStyleCnt="3">
        <dgm:presLayoutVars>
          <dgm:chMax val="1"/>
          <dgm:bulletEnabled val="1"/>
        </dgm:presLayoutVars>
      </dgm:prSet>
      <dgm:spPr/>
      <dgm:t>
        <a:bodyPr/>
        <a:lstStyle/>
        <a:p>
          <a:endParaRPr lang="en-US"/>
        </a:p>
      </dgm:t>
    </dgm:pt>
    <dgm:pt modelId="{BC3A7902-EDDF-2B43-B8D9-59370255B127}" type="pres">
      <dgm:prSet presAssocID="{45BBC11A-A038-FA4F-A83B-1D77B35BBE44}" presName="levelTx" presStyleLbl="revTx" presStyleIdx="0" presStyleCnt="0">
        <dgm:presLayoutVars>
          <dgm:chMax val="1"/>
          <dgm:bulletEnabled val="1"/>
        </dgm:presLayoutVars>
      </dgm:prSet>
      <dgm:spPr/>
      <dgm:t>
        <a:bodyPr/>
        <a:lstStyle/>
        <a:p>
          <a:endParaRPr lang="en-US"/>
        </a:p>
      </dgm:t>
    </dgm:pt>
    <dgm:pt modelId="{B7E3C397-246B-904B-A52E-CC936BF2615D}" type="pres">
      <dgm:prSet presAssocID="{C054E99F-C2C0-FD45-AE5C-1C0EDECD1696}" presName="Name8" presStyleCnt="0"/>
      <dgm:spPr/>
    </dgm:pt>
    <dgm:pt modelId="{D3219107-9E00-BD40-9BCC-D1F7F8C5262E}" type="pres">
      <dgm:prSet presAssocID="{C054E99F-C2C0-FD45-AE5C-1C0EDECD1696}" presName="level" presStyleLbl="node1" presStyleIdx="1" presStyleCnt="3" custScaleY="179185">
        <dgm:presLayoutVars>
          <dgm:chMax val="1"/>
          <dgm:bulletEnabled val="1"/>
        </dgm:presLayoutVars>
      </dgm:prSet>
      <dgm:spPr/>
      <dgm:t>
        <a:bodyPr/>
        <a:lstStyle/>
        <a:p>
          <a:endParaRPr lang="en-US"/>
        </a:p>
      </dgm:t>
    </dgm:pt>
    <dgm:pt modelId="{C4024B2A-FFEA-A14B-AB95-6D7D4F98D570}" type="pres">
      <dgm:prSet presAssocID="{C054E99F-C2C0-FD45-AE5C-1C0EDECD1696}" presName="levelTx" presStyleLbl="revTx" presStyleIdx="0" presStyleCnt="0">
        <dgm:presLayoutVars>
          <dgm:chMax val="1"/>
          <dgm:bulletEnabled val="1"/>
        </dgm:presLayoutVars>
      </dgm:prSet>
      <dgm:spPr/>
      <dgm:t>
        <a:bodyPr/>
        <a:lstStyle/>
        <a:p>
          <a:endParaRPr lang="en-US"/>
        </a:p>
      </dgm:t>
    </dgm:pt>
    <dgm:pt modelId="{ABA42C7C-EE9B-8A40-864D-D82246C23C2D}" type="pres">
      <dgm:prSet presAssocID="{B78D02E8-4128-214F-8ECD-6B8DC4BFE58A}" presName="Name8" presStyleCnt="0"/>
      <dgm:spPr/>
    </dgm:pt>
    <dgm:pt modelId="{57EF822C-9841-C24B-AF59-431A00483457}" type="pres">
      <dgm:prSet presAssocID="{B78D02E8-4128-214F-8ECD-6B8DC4BFE58A}" presName="level" presStyleLbl="node1" presStyleIdx="2" presStyleCnt="3" custScaleY="220980">
        <dgm:presLayoutVars>
          <dgm:chMax val="1"/>
          <dgm:bulletEnabled val="1"/>
        </dgm:presLayoutVars>
      </dgm:prSet>
      <dgm:spPr/>
      <dgm:t>
        <a:bodyPr/>
        <a:lstStyle/>
        <a:p>
          <a:endParaRPr lang="en-US"/>
        </a:p>
      </dgm:t>
    </dgm:pt>
    <dgm:pt modelId="{1AC52957-B084-3445-BC75-C4E5EF90F92B}" type="pres">
      <dgm:prSet presAssocID="{B78D02E8-4128-214F-8ECD-6B8DC4BFE58A}" presName="levelTx" presStyleLbl="revTx" presStyleIdx="0" presStyleCnt="0">
        <dgm:presLayoutVars>
          <dgm:chMax val="1"/>
          <dgm:bulletEnabled val="1"/>
        </dgm:presLayoutVars>
      </dgm:prSet>
      <dgm:spPr/>
      <dgm:t>
        <a:bodyPr/>
        <a:lstStyle/>
        <a:p>
          <a:endParaRPr lang="en-US"/>
        </a:p>
      </dgm:t>
    </dgm:pt>
  </dgm:ptLst>
  <dgm:cxnLst>
    <dgm:cxn modelId="{1B3B8378-4F9D-224F-9597-0ACD4E991E36}" srcId="{A60FA1AE-24D3-784C-B34F-9E46314E5823}" destId="{C054E99F-C2C0-FD45-AE5C-1C0EDECD1696}" srcOrd="1" destOrd="0" parTransId="{011369F1-BB1A-164F-9CFE-3E767B2CCA2B}" sibTransId="{7D6AAD4F-17F8-EA40-AE79-6C6BF5E28A57}"/>
    <dgm:cxn modelId="{61BD81AC-4D67-E546-A89F-7965114D4699}" type="presOf" srcId="{B78D02E8-4128-214F-8ECD-6B8DC4BFE58A}" destId="{1AC52957-B084-3445-BC75-C4E5EF90F92B}" srcOrd="1" destOrd="0" presId="urn:microsoft.com/office/officeart/2005/8/layout/pyramid1"/>
    <dgm:cxn modelId="{B7E0459C-18A1-AB48-A89F-B1C96C64A85B}" type="presOf" srcId="{C054E99F-C2C0-FD45-AE5C-1C0EDECD1696}" destId="{C4024B2A-FFEA-A14B-AB95-6D7D4F98D570}" srcOrd="1" destOrd="0" presId="urn:microsoft.com/office/officeart/2005/8/layout/pyramid1"/>
    <dgm:cxn modelId="{3BE18E7F-C436-9148-805A-9E3B5E25CF54}" type="presOf" srcId="{45BBC11A-A038-FA4F-A83B-1D77B35BBE44}" destId="{BC3A7902-EDDF-2B43-B8D9-59370255B127}" srcOrd="1" destOrd="0" presId="urn:microsoft.com/office/officeart/2005/8/layout/pyramid1"/>
    <dgm:cxn modelId="{E79482D8-D41C-E145-B67B-78BC53152D5C}" srcId="{A60FA1AE-24D3-784C-B34F-9E46314E5823}" destId="{B78D02E8-4128-214F-8ECD-6B8DC4BFE58A}" srcOrd="2" destOrd="0" parTransId="{4468E23F-D7CB-8F49-9115-FA0E12CC901A}" sibTransId="{4FAF0F36-115B-B246-B63A-09A37947CD8D}"/>
    <dgm:cxn modelId="{10D709C2-2E09-D44B-9BC4-455C9C7D716F}" type="presOf" srcId="{C054E99F-C2C0-FD45-AE5C-1C0EDECD1696}" destId="{D3219107-9E00-BD40-9BCC-D1F7F8C5262E}" srcOrd="0" destOrd="0" presId="urn:microsoft.com/office/officeart/2005/8/layout/pyramid1"/>
    <dgm:cxn modelId="{B330570B-690B-584B-A8A3-91C2DE125BB4}" srcId="{A60FA1AE-24D3-784C-B34F-9E46314E5823}" destId="{45BBC11A-A038-FA4F-A83B-1D77B35BBE44}" srcOrd="0" destOrd="0" parTransId="{95F3C13F-DB25-CA4D-A118-42AFF61F4407}" sibTransId="{A8C08196-76F8-D54D-938F-2012E9A01A8C}"/>
    <dgm:cxn modelId="{1F2C1CF1-CC5E-3240-9CC4-F26F52EDA699}" type="presOf" srcId="{B78D02E8-4128-214F-8ECD-6B8DC4BFE58A}" destId="{57EF822C-9841-C24B-AF59-431A00483457}" srcOrd="0" destOrd="0" presId="urn:microsoft.com/office/officeart/2005/8/layout/pyramid1"/>
    <dgm:cxn modelId="{2B5B6273-B0E4-E846-B42D-13496243BB68}" type="presOf" srcId="{45BBC11A-A038-FA4F-A83B-1D77B35BBE44}" destId="{5550B432-DFE8-904E-9FCF-F96C6A98663E}" srcOrd="0" destOrd="0" presId="urn:microsoft.com/office/officeart/2005/8/layout/pyramid1"/>
    <dgm:cxn modelId="{7558139A-4BA1-9740-BDC3-883862024A28}" type="presOf" srcId="{A60FA1AE-24D3-784C-B34F-9E46314E5823}" destId="{9A8F3C6A-8CD8-BF43-9298-5BBF2FF378D8}" srcOrd="0" destOrd="0" presId="urn:microsoft.com/office/officeart/2005/8/layout/pyramid1"/>
    <dgm:cxn modelId="{363BE2B1-0A26-B64B-9858-BA8B5A78F861}" type="presParOf" srcId="{9A8F3C6A-8CD8-BF43-9298-5BBF2FF378D8}" destId="{2B542A45-D8BB-244E-955F-4F324BF55214}" srcOrd="0" destOrd="0" presId="urn:microsoft.com/office/officeart/2005/8/layout/pyramid1"/>
    <dgm:cxn modelId="{79C890E7-AA6D-094E-BD82-F12DAFA43DFC}" type="presParOf" srcId="{2B542A45-D8BB-244E-955F-4F324BF55214}" destId="{5550B432-DFE8-904E-9FCF-F96C6A98663E}" srcOrd="0" destOrd="0" presId="urn:microsoft.com/office/officeart/2005/8/layout/pyramid1"/>
    <dgm:cxn modelId="{1C70CA50-4471-6040-832D-485976AE6840}" type="presParOf" srcId="{2B542A45-D8BB-244E-955F-4F324BF55214}" destId="{BC3A7902-EDDF-2B43-B8D9-59370255B127}" srcOrd="1" destOrd="0" presId="urn:microsoft.com/office/officeart/2005/8/layout/pyramid1"/>
    <dgm:cxn modelId="{E8B12444-9971-0D4B-A1D4-B4937DC0F070}" type="presParOf" srcId="{9A8F3C6A-8CD8-BF43-9298-5BBF2FF378D8}" destId="{B7E3C397-246B-904B-A52E-CC936BF2615D}" srcOrd="1" destOrd="0" presId="urn:microsoft.com/office/officeart/2005/8/layout/pyramid1"/>
    <dgm:cxn modelId="{2D10CD09-AE40-1E4F-AB8B-F6F213E13E90}" type="presParOf" srcId="{B7E3C397-246B-904B-A52E-CC936BF2615D}" destId="{D3219107-9E00-BD40-9BCC-D1F7F8C5262E}" srcOrd="0" destOrd="0" presId="urn:microsoft.com/office/officeart/2005/8/layout/pyramid1"/>
    <dgm:cxn modelId="{10A36AB2-9AB1-7B49-98F6-A040E858E5A2}" type="presParOf" srcId="{B7E3C397-246B-904B-A52E-CC936BF2615D}" destId="{C4024B2A-FFEA-A14B-AB95-6D7D4F98D570}" srcOrd="1" destOrd="0" presId="urn:microsoft.com/office/officeart/2005/8/layout/pyramid1"/>
    <dgm:cxn modelId="{C8D74A9A-A097-874F-AED9-FC17C988F5B8}" type="presParOf" srcId="{9A8F3C6A-8CD8-BF43-9298-5BBF2FF378D8}" destId="{ABA42C7C-EE9B-8A40-864D-D82246C23C2D}" srcOrd="2" destOrd="0" presId="urn:microsoft.com/office/officeart/2005/8/layout/pyramid1"/>
    <dgm:cxn modelId="{F624864C-5B33-C64F-B0B8-721ED2A0D200}" type="presParOf" srcId="{ABA42C7C-EE9B-8A40-864D-D82246C23C2D}" destId="{57EF822C-9841-C24B-AF59-431A00483457}" srcOrd="0" destOrd="0" presId="urn:microsoft.com/office/officeart/2005/8/layout/pyramid1"/>
    <dgm:cxn modelId="{16E3155C-0AB9-1F46-90C0-6FAB7B31BF0B}" type="presParOf" srcId="{ABA42C7C-EE9B-8A40-864D-D82246C23C2D}" destId="{1AC52957-B084-3445-BC75-C4E5EF90F92B}" srcOrd="1" destOrd="0" presId="urn:microsoft.com/office/officeart/2005/8/layout/pyramid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550B432-DFE8-904E-9FCF-F96C6A98663E}">
      <dsp:nvSpPr>
        <dsp:cNvPr id="0" name=""/>
        <dsp:cNvSpPr/>
      </dsp:nvSpPr>
      <dsp:spPr>
        <a:xfrm>
          <a:off x="2438601" y="0"/>
          <a:ext cx="1218797" cy="812531"/>
        </a:xfrm>
        <a:prstGeom prst="trapezoid">
          <a:avLst>
            <a:gd name="adj" fmla="val 75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6990" tIns="46990" rIns="46990" bIns="46990" numCol="1" spcCol="1270" anchor="ctr" anchorCtr="0">
          <a:noAutofit/>
        </a:bodyPr>
        <a:lstStyle/>
        <a:p>
          <a:pPr lvl="0" algn="ctr" defTabSz="1644650">
            <a:lnSpc>
              <a:spcPct val="90000"/>
            </a:lnSpc>
            <a:spcBef>
              <a:spcPct val="0"/>
            </a:spcBef>
            <a:spcAft>
              <a:spcPct val="35000"/>
            </a:spcAft>
          </a:pPr>
          <a:r>
            <a:rPr lang="en-US" sz="3700" kern="1200" dirty="0" smtClean="0"/>
            <a:t>UI</a:t>
          </a:r>
          <a:endParaRPr lang="en-US" sz="3700" kern="1200" dirty="0"/>
        </a:p>
      </dsp:txBody>
      <dsp:txXfrm>
        <a:off x="2438601" y="0"/>
        <a:ext cx="1218797" cy="812531"/>
      </dsp:txXfrm>
    </dsp:sp>
    <dsp:sp modelId="{D3219107-9E00-BD40-9BCC-D1F7F8C5262E}">
      <dsp:nvSpPr>
        <dsp:cNvPr id="0" name=""/>
        <dsp:cNvSpPr/>
      </dsp:nvSpPr>
      <dsp:spPr>
        <a:xfrm>
          <a:off x="1346649" y="812531"/>
          <a:ext cx="3402700" cy="1455935"/>
        </a:xfrm>
        <a:prstGeom prst="trapezoid">
          <a:avLst>
            <a:gd name="adj" fmla="val 75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6990" tIns="46990" rIns="46990" bIns="46990" numCol="1" spcCol="1270" anchor="ctr" anchorCtr="0">
          <a:noAutofit/>
        </a:bodyPr>
        <a:lstStyle/>
        <a:p>
          <a:pPr lvl="0" algn="ctr" defTabSz="1644650">
            <a:lnSpc>
              <a:spcPct val="90000"/>
            </a:lnSpc>
            <a:spcBef>
              <a:spcPct val="0"/>
            </a:spcBef>
            <a:spcAft>
              <a:spcPct val="35000"/>
            </a:spcAft>
          </a:pPr>
          <a:r>
            <a:rPr lang="en-US" sz="3700" kern="1200" dirty="0" smtClean="0"/>
            <a:t>Integration</a:t>
          </a:r>
          <a:endParaRPr lang="en-US" sz="3700" kern="1200" dirty="0"/>
        </a:p>
      </dsp:txBody>
      <dsp:txXfrm>
        <a:off x="1942122" y="812531"/>
        <a:ext cx="2211755" cy="1455935"/>
      </dsp:txXfrm>
    </dsp:sp>
    <dsp:sp modelId="{57EF822C-9841-C24B-AF59-431A00483457}">
      <dsp:nvSpPr>
        <dsp:cNvPr id="0" name=""/>
        <dsp:cNvSpPr/>
      </dsp:nvSpPr>
      <dsp:spPr>
        <a:xfrm>
          <a:off x="0" y="2268467"/>
          <a:ext cx="6096000" cy="1795532"/>
        </a:xfrm>
        <a:prstGeom prst="trapezoid">
          <a:avLst>
            <a:gd name="adj" fmla="val 75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6990" tIns="46990" rIns="46990" bIns="46990" numCol="1" spcCol="1270" anchor="ctr" anchorCtr="0">
          <a:noAutofit/>
        </a:bodyPr>
        <a:lstStyle/>
        <a:p>
          <a:pPr lvl="0" algn="ctr" defTabSz="1644650">
            <a:lnSpc>
              <a:spcPct val="90000"/>
            </a:lnSpc>
            <a:spcBef>
              <a:spcPct val="0"/>
            </a:spcBef>
            <a:spcAft>
              <a:spcPct val="35000"/>
            </a:spcAft>
          </a:pPr>
          <a:r>
            <a:rPr lang="en-US" sz="3700" kern="1200" dirty="0" smtClean="0"/>
            <a:t>Unit Tests</a:t>
          </a:r>
          <a:endParaRPr lang="en-US" sz="3700" kern="1200" dirty="0"/>
        </a:p>
      </dsp:txBody>
      <dsp:txXfrm>
        <a:off x="1066799" y="2268467"/>
        <a:ext cx="3962400" cy="1795532"/>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3FCBE4-6134-4192-B6C8-3B5E8F9DD4AD}" type="datetimeFigureOut">
              <a:rPr lang="en-GB" smtClean="0"/>
              <a:pPr/>
              <a:t>04/07/2013</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6C4C5A-655F-4C9D-B92A-07E1070CBF6B}" type="slidenum">
              <a:rPr lang="en-GB" smtClean="0"/>
              <a:pPr/>
              <a:t>‹#›</a:t>
            </a:fld>
            <a:endParaRPr lang="en-GB"/>
          </a:p>
        </p:txBody>
      </p:sp>
    </p:spTree>
    <p:extLst>
      <p:ext uri="{BB962C8B-B14F-4D97-AF65-F5344CB8AC3E}">
        <p14:creationId xmlns:p14="http://schemas.microsoft.com/office/powerpoint/2010/main" xmlns="" val="2460418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6C4C5A-655F-4C9D-B92A-07E1070CBF6B}" type="slidenum">
              <a:rPr lang="en-GB" smtClean="0"/>
              <a:pPr/>
              <a:t>1</a:t>
            </a:fld>
            <a:endParaRPr lang="en-GB"/>
          </a:p>
        </p:txBody>
      </p:sp>
    </p:spTree>
    <p:extLst>
      <p:ext uri="{BB962C8B-B14F-4D97-AF65-F5344CB8AC3E}">
        <p14:creationId xmlns:p14="http://schemas.microsoft.com/office/powerpoint/2010/main" xmlns="" val="25987133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6C4C5A-655F-4C9D-B92A-07E1070CBF6B}" type="slidenum">
              <a:rPr lang="en-GB" smtClean="0"/>
              <a:pPr/>
              <a:t>15</a:t>
            </a:fld>
            <a:endParaRPr lang="en-GB"/>
          </a:p>
        </p:txBody>
      </p:sp>
    </p:spTree>
    <p:extLst>
      <p:ext uri="{BB962C8B-B14F-4D97-AF65-F5344CB8AC3E}">
        <p14:creationId xmlns:p14="http://schemas.microsoft.com/office/powerpoint/2010/main" xmlns="" val="9607075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F66C4C5A-655F-4C9D-B92A-07E1070CBF6B}" type="slidenum">
              <a:rPr lang="en-GB" smtClean="0"/>
              <a:pPr/>
              <a:t>17</a:t>
            </a:fld>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F66C4C5A-655F-4C9D-B92A-07E1070CBF6B}" type="slidenum">
              <a:rPr lang="en-GB" smtClean="0"/>
              <a:pPr/>
              <a:t>18</a:t>
            </a:fld>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GB" dirty="0"/>
          </a:p>
        </p:txBody>
      </p:sp>
      <p:sp>
        <p:nvSpPr>
          <p:cNvPr id="4" name="Slide Number Placeholder 3"/>
          <p:cNvSpPr>
            <a:spLocks noGrp="1"/>
          </p:cNvSpPr>
          <p:nvPr>
            <p:ph type="sldNum" sz="quarter" idx="10"/>
          </p:nvPr>
        </p:nvSpPr>
        <p:spPr/>
        <p:txBody>
          <a:bodyPr/>
          <a:lstStyle/>
          <a:p>
            <a:fld id="{F66C4C5A-655F-4C9D-B92A-07E1070CBF6B}" type="slidenum">
              <a:rPr lang="en-GB" smtClean="0"/>
              <a:pPr/>
              <a:t>20</a:t>
            </a:fld>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F66C4C5A-655F-4C9D-B92A-07E1070CBF6B}" type="slidenum">
              <a:rPr lang="en-GB" smtClean="0"/>
              <a:pPr/>
              <a:t>21</a:t>
            </a:fld>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Kent Beck’s Table from</a:t>
            </a:r>
            <a:r>
              <a:rPr lang="en-US" baseline="0" dirty="0" smtClean="0"/>
              <a:t> Test Driven Development</a:t>
            </a:r>
            <a:r>
              <a:rPr lang="en-US" dirty="0" smtClean="0"/>
              <a:t> showing that patterns are targets</a:t>
            </a:r>
            <a:r>
              <a:rPr lang="en-US" baseline="0" dirty="0" smtClean="0"/>
              <a:t> of the refactoring step</a:t>
            </a:r>
          </a:p>
          <a:p>
            <a:endParaRPr lang="en-GB" dirty="0"/>
          </a:p>
        </p:txBody>
      </p:sp>
      <p:sp>
        <p:nvSpPr>
          <p:cNvPr id="4" name="Slide Number Placeholder 3"/>
          <p:cNvSpPr>
            <a:spLocks noGrp="1"/>
          </p:cNvSpPr>
          <p:nvPr>
            <p:ph type="sldNum" sz="quarter" idx="10"/>
          </p:nvPr>
        </p:nvSpPr>
        <p:spPr/>
        <p:txBody>
          <a:bodyPr/>
          <a:lstStyle/>
          <a:p>
            <a:fld id="{F66C4C5A-655F-4C9D-B92A-07E1070CBF6B}" type="slidenum">
              <a:rPr lang="en-GB" smtClean="0"/>
              <a:pPr/>
              <a:t>23</a:t>
            </a:fld>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endParaRPr lang="en-US" dirty="0"/>
          </a:p>
        </p:txBody>
      </p:sp>
      <p:sp>
        <p:nvSpPr>
          <p:cNvPr id="4" name="Slide Number Placeholder 3"/>
          <p:cNvSpPr>
            <a:spLocks noGrp="1"/>
          </p:cNvSpPr>
          <p:nvPr>
            <p:ph type="sldNum" sz="quarter" idx="10"/>
          </p:nvPr>
        </p:nvSpPr>
        <p:spPr/>
        <p:txBody>
          <a:bodyPr/>
          <a:lstStyle/>
          <a:p>
            <a:fld id="{F66C4C5A-655F-4C9D-B92A-07E1070CBF6B}" type="slidenum">
              <a:rPr lang="en-GB" smtClean="0"/>
              <a:pPr/>
              <a:t>26</a:t>
            </a:fld>
            <a:endParaRPr lang="en-GB"/>
          </a:p>
        </p:txBody>
      </p:sp>
    </p:spTree>
    <p:extLst>
      <p:ext uri="{BB962C8B-B14F-4D97-AF65-F5344CB8AC3E}">
        <p14:creationId xmlns:p14="http://schemas.microsoft.com/office/powerpoint/2010/main" xmlns="" val="9532598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6C4C5A-655F-4C9D-B92A-07E1070CBF6B}" type="slidenum">
              <a:rPr lang="en-GB" smtClean="0"/>
              <a:pPr/>
              <a:t>27</a:t>
            </a:fld>
            <a:endParaRPr lang="en-GB"/>
          </a:p>
        </p:txBody>
      </p:sp>
    </p:spTree>
    <p:extLst>
      <p:ext uri="{BB962C8B-B14F-4D97-AF65-F5344CB8AC3E}">
        <p14:creationId xmlns:p14="http://schemas.microsoft.com/office/powerpoint/2010/main" xmlns="" val="31862955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6C4C5A-655F-4C9D-B92A-07E1070CBF6B}" type="slidenum">
              <a:rPr lang="en-GB" smtClean="0"/>
              <a:pPr/>
              <a:t>28</a:t>
            </a:fld>
            <a:endParaRPr lang="en-GB"/>
          </a:p>
        </p:txBody>
      </p:sp>
    </p:spTree>
    <p:extLst>
      <p:ext uri="{BB962C8B-B14F-4D97-AF65-F5344CB8AC3E}">
        <p14:creationId xmlns:p14="http://schemas.microsoft.com/office/powerpoint/2010/main" xmlns="" val="6907263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6C4C5A-655F-4C9D-B92A-07E1070CBF6B}" type="slidenum">
              <a:rPr lang="en-GB" smtClean="0"/>
              <a:pPr/>
              <a:t>29</a:t>
            </a:fld>
            <a:endParaRPr lang="en-GB"/>
          </a:p>
        </p:txBody>
      </p:sp>
    </p:spTree>
    <p:extLst>
      <p:ext uri="{BB962C8B-B14F-4D97-AF65-F5344CB8AC3E}">
        <p14:creationId xmlns:p14="http://schemas.microsoft.com/office/powerpoint/2010/main" xmlns="" val="3222703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D8DD61-C050-A448-B56E-01EFF6FE40B5}" type="slidenum">
              <a:rPr lang="en-US" smtClean="0"/>
              <a:pPr/>
              <a:t>3</a:t>
            </a:fld>
            <a:endParaRPr lang="en-US"/>
          </a:p>
        </p:txBody>
      </p:sp>
    </p:spTree>
    <p:extLst>
      <p:ext uri="{BB962C8B-B14F-4D97-AF65-F5344CB8AC3E}">
        <p14:creationId xmlns:p14="http://schemas.microsoft.com/office/powerpoint/2010/main" xmlns="" val="21447022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term "integration test" can apply to many different kinds of test. In the book, we use the term specifically to mean the test of an abstraction that we own but have implemented with some third-party package. We want to test that our code implementing the abstraction integrates with that third-party package correctly: that we have not made any incorrect assumptions about how it works or tripped over any bugs that we will have to work around. However, we cannot respond to feedback the tests give us about the internal quality of that third-party package because we cannot change it.</a:t>
            </a:r>
            <a:endParaRPr lang="en-US" dirty="0"/>
          </a:p>
        </p:txBody>
      </p:sp>
      <p:sp>
        <p:nvSpPr>
          <p:cNvPr id="4" name="Slide Number Placeholder 3"/>
          <p:cNvSpPr>
            <a:spLocks noGrp="1"/>
          </p:cNvSpPr>
          <p:nvPr>
            <p:ph type="sldNum" sz="quarter" idx="10"/>
          </p:nvPr>
        </p:nvSpPr>
        <p:spPr/>
        <p:txBody>
          <a:bodyPr/>
          <a:lstStyle/>
          <a:p>
            <a:fld id="{F66C4C5A-655F-4C9D-B92A-07E1070CBF6B}" type="slidenum">
              <a:rPr lang="en-GB" smtClean="0"/>
              <a:pPr/>
              <a:t>30</a:t>
            </a:fld>
            <a:endParaRPr lang="en-GB"/>
          </a:p>
        </p:txBody>
      </p:sp>
    </p:spTree>
    <p:extLst>
      <p:ext uri="{BB962C8B-B14F-4D97-AF65-F5344CB8AC3E}">
        <p14:creationId xmlns:p14="http://schemas.microsoft.com/office/powerpoint/2010/main" xmlns="" val="32082088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F66C4C5A-655F-4C9D-B92A-07E1070CBF6B}" type="slidenum">
              <a:rPr lang="en-GB" smtClean="0"/>
              <a:pPr/>
              <a:t>31</a:t>
            </a:fld>
            <a:endParaRPr lang="en-GB"/>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endParaRPr lang="en-US" dirty="0"/>
          </a:p>
        </p:txBody>
      </p:sp>
      <p:sp>
        <p:nvSpPr>
          <p:cNvPr id="4" name="Slide Number Placeholder 3"/>
          <p:cNvSpPr>
            <a:spLocks noGrp="1"/>
          </p:cNvSpPr>
          <p:nvPr>
            <p:ph type="sldNum" sz="quarter" idx="10"/>
          </p:nvPr>
        </p:nvSpPr>
        <p:spPr/>
        <p:txBody>
          <a:bodyPr/>
          <a:lstStyle/>
          <a:p>
            <a:fld id="{F66C4C5A-655F-4C9D-B92A-07E1070CBF6B}" type="slidenum">
              <a:rPr lang="en-GB" smtClean="0"/>
              <a:pPr/>
              <a:t>33</a:t>
            </a:fld>
            <a:endParaRPr lang="en-GB"/>
          </a:p>
        </p:txBody>
      </p:sp>
    </p:spTree>
    <p:extLst>
      <p:ext uri="{BB962C8B-B14F-4D97-AF65-F5344CB8AC3E}">
        <p14:creationId xmlns:p14="http://schemas.microsoft.com/office/powerpoint/2010/main" xmlns="" val="6333622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endParaRPr lang="en-US" baseline="0" dirty="0" smtClean="0"/>
          </a:p>
        </p:txBody>
      </p:sp>
      <p:sp>
        <p:nvSpPr>
          <p:cNvPr id="4" name="Slide Number Placeholder 3"/>
          <p:cNvSpPr>
            <a:spLocks noGrp="1"/>
          </p:cNvSpPr>
          <p:nvPr>
            <p:ph type="sldNum" sz="quarter" idx="10"/>
          </p:nvPr>
        </p:nvSpPr>
        <p:spPr/>
        <p:txBody>
          <a:bodyPr/>
          <a:lstStyle/>
          <a:p>
            <a:fld id="{F66C4C5A-655F-4C9D-B92A-07E1070CBF6B}" type="slidenum">
              <a:rPr lang="en-GB" smtClean="0"/>
              <a:pPr/>
              <a:t>35</a:t>
            </a:fld>
            <a:endParaRPr lang="en-GB"/>
          </a:p>
        </p:txBody>
      </p:sp>
    </p:spTree>
    <p:extLst>
      <p:ext uri="{BB962C8B-B14F-4D97-AF65-F5344CB8AC3E}">
        <p14:creationId xmlns:p14="http://schemas.microsoft.com/office/powerpoint/2010/main" xmlns="" val="8641635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F66C4C5A-655F-4C9D-B92A-07E1070CBF6B}" type="slidenum">
              <a:rPr lang="en-GB" smtClean="0"/>
              <a:pPr/>
              <a:t>38</a:t>
            </a:fld>
            <a:endParaRPr lang="en-GB"/>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endParaRPr lang="en-GB" dirty="0"/>
          </a:p>
        </p:txBody>
      </p:sp>
      <p:sp>
        <p:nvSpPr>
          <p:cNvPr id="4" name="Slide Number Placeholder 3"/>
          <p:cNvSpPr>
            <a:spLocks noGrp="1"/>
          </p:cNvSpPr>
          <p:nvPr>
            <p:ph type="sldNum" sz="quarter" idx="10"/>
          </p:nvPr>
        </p:nvSpPr>
        <p:spPr/>
        <p:txBody>
          <a:bodyPr/>
          <a:lstStyle/>
          <a:p>
            <a:fld id="{F66C4C5A-655F-4C9D-B92A-07E1070CBF6B}" type="slidenum">
              <a:rPr lang="en-GB" smtClean="0"/>
              <a:pPr/>
              <a:t>39</a:t>
            </a:fld>
            <a:endParaRPr lang="en-GB"/>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F66C4C5A-655F-4C9D-B92A-07E1070CBF6B}" type="slidenum">
              <a:rPr lang="en-GB" smtClean="0"/>
              <a:pPr/>
              <a:t>40</a:t>
            </a:fld>
            <a:endParaRPr lang="en-GB"/>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F66C4C5A-655F-4C9D-B92A-07E1070CBF6B}" type="slidenum">
              <a:rPr lang="en-GB" smtClean="0"/>
              <a:pPr/>
              <a:t>41</a:t>
            </a:fld>
            <a:endParaRPr lang="en-GB"/>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F66C4C5A-655F-4C9D-B92A-07E1070CBF6B}" type="slidenum">
              <a:rPr lang="en-GB" smtClean="0"/>
              <a:pPr/>
              <a:t>43</a:t>
            </a:fld>
            <a:endParaRPr lang="en-GB"/>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F66C4C5A-655F-4C9D-B92A-07E1070CBF6B}" type="slidenum">
              <a:rPr lang="en-GB" smtClean="0"/>
              <a:pPr/>
              <a:t>44</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6C4C5A-655F-4C9D-B92A-07E1070CBF6B}" type="slidenum">
              <a:rPr lang="en-GB" smtClean="0"/>
              <a:pPr/>
              <a:t>4</a:t>
            </a:fld>
            <a:endParaRPr lang="en-GB"/>
          </a:p>
        </p:txBody>
      </p:sp>
    </p:spTree>
    <p:extLst>
      <p:ext uri="{BB962C8B-B14F-4D97-AF65-F5344CB8AC3E}">
        <p14:creationId xmlns:p14="http://schemas.microsoft.com/office/powerpoint/2010/main" xmlns="" val="18974977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F66C4C5A-655F-4C9D-B92A-07E1070CBF6B}" type="slidenum">
              <a:rPr lang="en-GB" smtClean="0"/>
              <a:pPr/>
              <a:t>45</a:t>
            </a:fld>
            <a:endParaRPr lang="en-GB"/>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F66C4C5A-655F-4C9D-B92A-07E1070CBF6B}" type="slidenum">
              <a:rPr lang="en-GB" smtClean="0"/>
              <a:pPr/>
              <a:t>46</a:t>
            </a:fld>
            <a:endParaRPr lang="en-GB"/>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F66C4C5A-655F-4C9D-B92A-07E1070CBF6B}" type="slidenum">
              <a:rPr lang="en-GB" smtClean="0"/>
              <a:pPr/>
              <a:t>47</a:t>
            </a:fld>
            <a:endParaRPr lang="en-GB"/>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F66C4C5A-655F-4C9D-B92A-07E1070CBF6B}" type="slidenum">
              <a:rPr lang="en-GB" smtClean="0"/>
              <a:pPr/>
              <a:t>48</a:t>
            </a:fld>
            <a:endParaRPr lang="en-GB"/>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6C4C5A-655F-4C9D-B92A-07E1070CBF6B}" type="slidenum">
              <a:rPr lang="en-GB" smtClean="0"/>
              <a:pPr/>
              <a:t>51</a:t>
            </a:fld>
            <a:endParaRPr lang="en-GB"/>
          </a:p>
        </p:txBody>
      </p:sp>
    </p:spTree>
    <p:extLst>
      <p:ext uri="{BB962C8B-B14F-4D97-AF65-F5344CB8AC3E}">
        <p14:creationId xmlns:p14="http://schemas.microsoft.com/office/powerpoint/2010/main" xmlns="" val="14323974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F66C4C5A-655F-4C9D-B92A-07E1070CBF6B}" type="slidenum">
              <a:rPr lang="en-GB" smtClean="0"/>
              <a:pPr/>
              <a:t>52</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6C4C5A-655F-4C9D-B92A-07E1070CBF6B}" type="slidenum">
              <a:rPr lang="en-GB" smtClean="0"/>
              <a:pPr/>
              <a:t>6</a:t>
            </a:fld>
            <a:endParaRPr lang="en-GB"/>
          </a:p>
        </p:txBody>
      </p:sp>
    </p:spTree>
    <p:extLst>
      <p:ext uri="{BB962C8B-B14F-4D97-AF65-F5344CB8AC3E}">
        <p14:creationId xmlns:p14="http://schemas.microsoft.com/office/powerpoint/2010/main" xmlns="" val="3112501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6C4C5A-655F-4C9D-B92A-07E1070CBF6B}" type="slidenum">
              <a:rPr lang="en-GB" smtClean="0"/>
              <a:pPr/>
              <a:t>10</a:t>
            </a:fld>
            <a:endParaRPr lang="en-GB"/>
          </a:p>
        </p:txBody>
      </p:sp>
    </p:spTree>
    <p:extLst>
      <p:ext uri="{BB962C8B-B14F-4D97-AF65-F5344CB8AC3E}">
        <p14:creationId xmlns:p14="http://schemas.microsoft.com/office/powerpoint/2010/main" xmlns="" val="10465114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F66C4C5A-655F-4C9D-B92A-07E1070CBF6B}" type="slidenum">
              <a:rPr lang="en-GB" smtClean="0"/>
              <a:pPr/>
              <a:t>11</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F66C4C5A-655F-4C9D-B92A-07E1070CBF6B}" type="slidenum">
              <a:rPr lang="en-GB" smtClean="0"/>
              <a:pPr/>
              <a:t>12</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dirty="0"/>
          </a:p>
        </p:txBody>
      </p:sp>
      <p:sp>
        <p:nvSpPr>
          <p:cNvPr id="4" name="Slide Number Placeholder 3"/>
          <p:cNvSpPr>
            <a:spLocks noGrp="1"/>
          </p:cNvSpPr>
          <p:nvPr>
            <p:ph type="sldNum" sz="quarter" idx="10"/>
          </p:nvPr>
        </p:nvSpPr>
        <p:spPr/>
        <p:txBody>
          <a:bodyPr/>
          <a:lstStyle/>
          <a:p>
            <a:fld id="{F66C4C5A-655F-4C9D-B92A-07E1070CBF6B}" type="slidenum">
              <a:rPr lang="en-GB" smtClean="0"/>
              <a:pPr/>
              <a:t>13</a:t>
            </a:fld>
            <a:endParaRPr lang="en-GB"/>
          </a:p>
        </p:txBody>
      </p:sp>
    </p:spTree>
    <p:extLst>
      <p:ext uri="{BB962C8B-B14F-4D97-AF65-F5344CB8AC3E}">
        <p14:creationId xmlns:p14="http://schemas.microsoft.com/office/powerpoint/2010/main" xmlns="" val="31274865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6C4C5A-655F-4C9D-B92A-07E1070CBF6B}" type="slidenum">
              <a:rPr lang="en-GB" smtClean="0"/>
              <a:pPr/>
              <a:t>14</a:t>
            </a:fld>
            <a:endParaRPr lang="en-GB"/>
          </a:p>
        </p:txBody>
      </p:sp>
    </p:spTree>
    <p:extLst>
      <p:ext uri="{BB962C8B-B14F-4D97-AF65-F5344CB8AC3E}">
        <p14:creationId xmlns:p14="http://schemas.microsoft.com/office/powerpoint/2010/main" xmlns="" val="2798580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CC19895E-C97A-44AA-B7AA-836595B3BED2}" type="datetimeFigureOut">
              <a:rPr lang="en-GB" smtClean="0"/>
              <a:pPr/>
              <a:t>04/07/2013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B704C1C-1582-470D-82CB-CF15A7F286AC}"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C19895E-C97A-44AA-B7AA-836595B3BED2}" type="datetimeFigureOut">
              <a:rPr lang="en-GB" smtClean="0"/>
              <a:pPr/>
              <a:t>04/07/2013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B704C1C-1582-470D-82CB-CF15A7F286AC}"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C19895E-C97A-44AA-B7AA-836595B3BED2}" type="datetimeFigureOut">
              <a:rPr lang="en-GB" smtClean="0"/>
              <a:pPr/>
              <a:t>04/07/2013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B704C1C-1582-470D-82CB-CF15A7F286AC}"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C19895E-C97A-44AA-B7AA-836595B3BED2}" type="datetimeFigureOut">
              <a:rPr lang="en-GB" smtClean="0"/>
              <a:pPr/>
              <a:t>04/07/2013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B704C1C-1582-470D-82CB-CF15A7F286AC}"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19895E-C97A-44AA-B7AA-836595B3BED2}" type="datetimeFigureOut">
              <a:rPr lang="en-GB" smtClean="0"/>
              <a:pPr/>
              <a:t>04/07/2013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B704C1C-1582-470D-82CB-CF15A7F286AC}"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CC19895E-C97A-44AA-B7AA-836595B3BED2}" type="datetimeFigureOut">
              <a:rPr lang="en-GB" smtClean="0"/>
              <a:pPr/>
              <a:t>04/07/2013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B704C1C-1582-470D-82CB-CF15A7F286AC}"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CC19895E-C97A-44AA-B7AA-836595B3BED2}" type="datetimeFigureOut">
              <a:rPr lang="en-GB" smtClean="0"/>
              <a:pPr/>
              <a:t>04/07/2013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B704C1C-1582-470D-82CB-CF15A7F286AC}"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CC19895E-C97A-44AA-B7AA-836595B3BED2}" type="datetimeFigureOut">
              <a:rPr lang="en-GB" smtClean="0"/>
              <a:pPr/>
              <a:t>04/07/2013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B704C1C-1582-470D-82CB-CF15A7F286AC}"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19895E-C97A-44AA-B7AA-836595B3BED2}" type="datetimeFigureOut">
              <a:rPr lang="en-GB" smtClean="0"/>
              <a:pPr/>
              <a:t>04/07/2013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B704C1C-1582-470D-82CB-CF15A7F286AC}"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19895E-C97A-44AA-B7AA-836595B3BED2}" type="datetimeFigureOut">
              <a:rPr lang="en-GB" smtClean="0"/>
              <a:pPr/>
              <a:t>04/07/2013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B704C1C-1582-470D-82CB-CF15A7F286AC}"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19895E-C97A-44AA-B7AA-836595B3BED2}" type="datetimeFigureOut">
              <a:rPr lang="en-GB" smtClean="0"/>
              <a:pPr/>
              <a:t>04/07/2013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B704C1C-1582-470D-82CB-CF15A7F286AC}"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19895E-C97A-44AA-B7AA-836595B3BED2}" type="datetimeFigureOut">
              <a:rPr lang="en-GB" smtClean="0"/>
              <a:pPr/>
              <a:t>04/07/2013</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704C1C-1582-470D-82CB-CF15A7F286AC}"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TDD, where did it all go wrong?</a:t>
            </a:r>
            <a:endParaRPr lang="en-GB" dirty="0"/>
          </a:p>
        </p:txBody>
      </p:sp>
      <p:sp>
        <p:nvSpPr>
          <p:cNvPr id="3" name="Subtitle 2"/>
          <p:cNvSpPr>
            <a:spLocks noGrp="1"/>
          </p:cNvSpPr>
          <p:nvPr>
            <p:ph type="subTitle" idx="1"/>
          </p:nvPr>
        </p:nvSpPr>
        <p:spPr/>
        <p:txBody>
          <a:bodyPr/>
          <a:lstStyle/>
          <a:p>
            <a:r>
              <a:rPr lang="en-US" dirty="0"/>
              <a:t>Kent Beck Style TDD</a:t>
            </a:r>
            <a:endParaRPr lang="en-GB"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TDD Rebooted</a:t>
            </a:r>
            <a:endParaRPr lang="en-US" dirty="0"/>
          </a:p>
        </p:txBody>
      </p:sp>
      <p:sp>
        <p:nvSpPr>
          <p:cNvPr id="3" name="Text Placeholder 2"/>
          <p:cNvSpPr>
            <a:spLocks noGrp="1"/>
          </p:cNvSpPr>
          <p:nvPr>
            <p:ph type="body" idx="1"/>
          </p:nvPr>
        </p:nvSpPr>
        <p:spPr/>
        <p:txBody>
          <a:bodyPr/>
          <a:lstStyle/>
          <a:p>
            <a:r>
              <a:rPr lang="en-US" dirty="0" smtClean="0"/>
              <a:t>Let’s revisit the origins of our hero</a:t>
            </a:r>
            <a:endParaRPr lang="en-US" dirty="0"/>
          </a:p>
        </p:txBody>
      </p:sp>
    </p:spTree>
    <p:extLst>
      <p:ext uri="{BB962C8B-B14F-4D97-AF65-F5344CB8AC3E}">
        <p14:creationId xmlns:p14="http://schemas.microsoft.com/office/powerpoint/2010/main" xmlns="" val="31070988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Use The Source Luke!</a:t>
            </a:r>
            <a:endParaRPr lang="en-GB" dirty="0"/>
          </a:p>
        </p:txBody>
      </p:sp>
      <p:pic>
        <p:nvPicPr>
          <p:cNvPr id="7" name="Content Placeholder 6" descr="51EH1TQ3A2L._SL500_AA300_.jpg"/>
          <p:cNvPicPr>
            <a:picLocks noGrp="1" noChangeAspect="1"/>
          </p:cNvPicPr>
          <p:nvPr>
            <p:ph idx="1"/>
          </p:nvPr>
        </p:nvPicPr>
        <p:blipFill>
          <a:blip r:embed="rId3" cstate="print"/>
          <a:stretch>
            <a:fillRect/>
          </a:stretch>
        </p:blipFill>
        <p:spPr>
          <a:xfrm>
            <a:off x="3995936" y="908720"/>
            <a:ext cx="4752528" cy="4752528"/>
          </a:xfrm>
        </p:spPr>
      </p:pic>
      <p:sp>
        <p:nvSpPr>
          <p:cNvPr id="6" name="Text Placeholder 5"/>
          <p:cNvSpPr>
            <a:spLocks noGrp="1"/>
          </p:cNvSpPr>
          <p:nvPr>
            <p:ph type="body" sz="half" idx="2"/>
          </p:nvPr>
        </p:nvSpPr>
        <p:spPr/>
        <p:txBody>
          <a:bodyPr/>
          <a:lstStyle/>
          <a:p>
            <a:r>
              <a:rPr lang="en-US" dirty="0" smtClean="0"/>
              <a:t>A lot of folks have written TDD books. A lot of those books claim to be better introductions to TDD. For me however this remains the best text. </a:t>
            </a:r>
          </a:p>
          <a:p>
            <a:pPr>
              <a:buFont typeface="Arial" pitchFamily="34" charset="0"/>
              <a:buChar char="•"/>
            </a:pPr>
            <a:r>
              <a:rPr lang="en-US" dirty="0" smtClean="0"/>
              <a:t> It is simple and elegant.</a:t>
            </a:r>
          </a:p>
          <a:p>
            <a:pPr>
              <a:buFont typeface="Arial" pitchFamily="34" charset="0"/>
              <a:buChar char="•"/>
            </a:pPr>
            <a:r>
              <a:rPr lang="en-US" dirty="0" smtClean="0"/>
              <a:t> It covers the essentials of TDD, which have been misunderstood by many since.</a:t>
            </a:r>
          </a:p>
          <a:p>
            <a:pPr>
              <a:buFont typeface="Arial" pitchFamily="34" charset="0"/>
              <a:buChar char="•"/>
            </a:pPr>
            <a:r>
              <a:rPr lang="en-US" dirty="0" smtClean="0"/>
              <a:t> It covers more than just the basics with  topics on patterns, smells, mocks etc.</a:t>
            </a:r>
          </a:p>
          <a:p>
            <a:pPr>
              <a:buFont typeface="Arial" pitchFamily="34" charset="0"/>
              <a:buChar char="•"/>
            </a:pPr>
            <a:r>
              <a:rPr lang="en-US" dirty="0" smtClean="0"/>
              <a:t> Good later work builds on it, but too much later work just misunderstands it</a:t>
            </a:r>
          </a:p>
          <a:p>
            <a:pPr>
              <a:buFont typeface="Arial" pitchFamily="34" charset="0"/>
              <a:buChar char="•"/>
            </a:pPr>
            <a:r>
              <a:rPr lang="en-US" dirty="0" smtClean="0"/>
              <a:t> The goal here is to go back and talk about it</a:t>
            </a:r>
          </a:p>
          <a:p>
            <a:pPr>
              <a:buFont typeface="Arial" pitchFamily="34" charset="0"/>
              <a:buChar char="•"/>
            </a:pPr>
            <a:r>
              <a:rPr lang="en-US" dirty="0" smtClean="0"/>
              <a:t> And then look at folks who built on it</a:t>
            </a:r>
            <a:endParaRPr lang="en-GB"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Zen of TDD</a:t>
            </a:r>
            <a:endParaRPr lang="en-GB" dirty="0"/>
          </a:p>
        </p:txBody>
      </p:sp>
      <p:sp>
        <p:nvSpPr>
          <p:cNvPr id="5" name="Content Placeholder 4"/>
          <p:cNvSpPr>
            <a:spLocks noGrp="1"/>
          </p:cNvSpPr>
          <p:nvPr>
            <p:ph idx="1"/>
          </p:nvPr>
        </p:nvSpPr>
        <p:spPr/>
        <p:txBody>
          <a:bodyPr>
            <a:normAutofit fontScale="85000" lnSpcReduction="10000"/>
          </a:bodyPr>
          <a:lstStyle/>
          <a:p>
            <a:r>
              <a:rPr lang="en-US" dirty="0" smtClean="0"/>
              <a:t>Avoid testing implementation details, test behaviors</a:t>
            </a:r>
          </a:p>
          <a:p>
            <a:pPr lvl="1"/>
            <a:r>
              <a:rPr lang="en-GB" dirty="0" smtClean="0"/>
              <a:t>A </a:t>
            </a:r>
            <a:r>
              <a:rPr lang="en-GB" dirty="0"/>
              <a:t>test-case per class approach fails to capture the ethos for TDD. Adding a new class is not the trigger for writing tests. The trigger is implementing a requirement. </a:t>
            </a:r>
            <a:endParaRPr lang="en-GB" dirty="0" smtClean="0"/>
          </a:p>
          <a:p>
            <a:pPr lvl="1"/>
            <a:r>
              <a:rPr lang="en-GB" dirty="0" smtClean="0"/>
              <a:t>Test </a:t>
            </a:r>
            <a:r>
              <a:rPr lang="en-GB" dirty="0"/>
              <a:t>outside-in, (though I would recommend using ports and adapters and making the ‘outside’ the port), writing tests to cover then use cases (scenarios, examples, GWTs etc.</a:t>
            </a:r>
            <a:r>
              <a:rPr lang="en-GB" dirty="0" smtClean="0"/>
              <a:t>)</a:t>
            </a:r>
          </a:p>
          <a:p>
            <a:pPr lvl="1"/>
            <a:r>
              <a:rPr lang="en-GB" dirty="0" smtClean="0"/>
              <a:t>Only </a:t>
            </a:r>
            <a:r>
              <a:rPr lang="en-GB" dirty="0"/>
              <a:t>writing tests to cover the implementation details </a:t>
            </a:r>
            <a:r>
              <a:rPr lang="en-GB" dirty="0" smtClean="0"/>
              <a:t>when you need </a:t>
            </a:r>
            <a:r>
              <a:rPr lang="en-GB" dirty="0"/>
              <a:t>to better understand the refactoring of the simple implementation we start with.</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stretch>
            <a:fillRect/>
          </a:stretch>
        </p:blipFill>
        <p:spPr>
          <a:xfrm>
            <a:off x="375619" y="1844824"/>
            <a:ext cx="8189606" cy="3096344"/>
          </a:xfrm>
          <a:prstGeom prst="rect">
            <a:avLst/>
          </a:prstGeom>
        </p:spPr>
      </p:pic>
    </p:spTree>
    <p:extLst>
      <p:ext uri="{BB962C8B-B14F-4D97-AF65-F5344CB8AC3E}">
        <p14:creationId xmlns:p14="http://schemas.microsoft.com/office/powerpoint/2010/main" xmlns="" val="17279292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781128"/>
          </a:xfrm>
        </p:spPr>
        <p:txBody>
          <a:bodyPr>
            <a:normAutofit fontScale="92500" lnSpcReduction="20000"/>
          </a:bodyPr>
          <a:lstStyle/>
          <a:p>
            <a:pPr marL="0" indent="0">
              <a:buNone/>
            </a:pPr>
            <a:r>
              <a:rPr lang="en-GB" dirty="0" smtClean="0"/>
              <a:t>“What </a:t>
            </a:r>
            <a:r>
              <a:rPr lang="en-GB" b="1" dirty="0" err="1"/>
              <a:t>behavior</a:t>
            </a:r>
            <a:r>
              <a:rPr lang="en-GB" dirty="0"/>
              <a:t> will we need to produce the revised report? Put another way, what set of tests, when passed, will </a:t>
            </a:r>
            <a:r>
              <a:rPr lang="en-GB" b="1" dirty="0"/>
              <a:t>demonstrate the presence of code we are confident will compute the report correctly</a:t>
            </a:r>
            <a:r>
              <a:rPr lang="en-GB" dirty="0" smtClean="0"/>
              <a:t>?</a:t>
            </a:r>
            <a:endParaRPr lang="en-GB" dirty="0"/>
          </a:p>
          <a:p>
            <a:pPr marL="0" indent="0">
              <a:buNone/>
            </a:pPr>
            <a:r>
              <a:rPr lang="en-GB" dirty="0"/>
              <a:t>We need to be able to add amounts in two different currencies and convert the result given a set of exchange rates</a:t>
            </a:r>
            <a:r>
              <a:rPr lang="en-GB" dirty="0" smtClean="0"/>
              <a:t>.</a:t>
            </a:r>
            <a:endParaRPr lang="en-GB" dirty="0"/>
          </a:p>
          <a:p>
            <a:pPr marL="0" indent="0">
              <a:buNone/>
            </a:pPr>
            <a:r>
              <a:rPr lang="en-GB" dirty="0"/>
              <a:t>We need to be able to multiply an amount (price per share) by a number (number of shares) and receive an amount</a:t>
            </a:r>
            <a:r>
              <a:rPr lang="en-GB" dirty="0" smtClean="0"/>
              <a:t>.”</a:t>
            </a:r>
          </a:p>
          <a:p>
            <a:pPr marL="0" indent="0" algn="r">
              <a:buNone/>
            </a:pPr>
            <a:r>
              <a:rPr lang="en-GB" sz="1900" dirty="0" smtClean="0"/>
              <a:t>Kent Beck, TDD By Example</a:t>
            </a:r>
            <a:endParaRPr lang="en-GB" sz="1900" dirty="0"/>
          </a:p>
          <a:p>
            <a:pPr marL="0" indent="0">
              <a:buNone/>
            </a:pPr>
            <a:endParaRPr lang="en-US" dirty="0"/>
          </a:p>
        </p:txBody>
      </p:sp>
      <p:sp>
        <p:nvSpPr>
          <p:cNvPr id="5" name="TextBox 4"/>
          <p:cNvSpPr txBox="1"/>
          <p:nvPr/>
        </p:nvSpPr>
        <p:spPr>
          <a:xfrm>
            <a:off x="467544" y="1556792"/>
            <a:ext cx="7992888" cy="4247317"/>
          </a:xfrm>
          <a:prstGeom prst="rect">
            <a:avLst/>
          </a:prstGeom>
          <a:solidFill>
            <a:schemeClr val="bg1"/>
          </a:solidFill>
        </p:spPr>
        <p:txBody>
          <a:bodyPr wrap="square" rtlCol="0">
            <a:spAutoFit/>
          </a:bodyPr>
          <a:lstStyle/>
          <a:p>
            <a:r>
              <a:rPr lang="en-US" sz="3000" dirty="0" smtClean="0"/>
              <a:t>“When </a:t>
            </a:r>
            <a:r>
              <a:rPr lang="en-US" sz="3000" dirty="0"/>
              <a:t>we write a test, we imagine the perfect interface for our operation. We are</a:t>
            </a:r>
            <a:r>
              <a:rPr lang="en-US" sz="3000" b="1" dirty="0"/>
              <a:t> telling ourselves a story about how the operation will look from the outside</a:t>
            </a:r>
            <a:r>
              <a:rPr lang="en-US" sz="3000" dirty="0"/>
              <a:t>. Our story won't always come true, but it's better to </a:t>
            </a:r>
            <a:r>
              <a:rPr lang="en-US" sz="3000" b="1" dirty="0"/>
              <a:t>start from the best-possible application program interface (API)</a:t>
            </a:r>
            <a:r>
              <a:rPr lang="en-US" sz="3000" dirty="0"/>
              <a:t> and work backward than to make things complicated, ugly, and “realistic” from the get-go</a:t>
            </a:r>
            <a:r>
              <a:rPr lang="en-US" sz="3000" dirty="0" smtClean="0"/>
              <a:t>.”</a:t>
            </a:r>
            <a:endParaRPr lang="en-US" sz="3000" dirty="0"/>
          </a:p>
          <a:p>
            <a:endParaRPr lang="en-US" sz="3000" dirty="0"/>
          </a:p>
        </p:txBody>
      </p:sp>
    </p:spTree>
    <p:extLst>
      <p:ext uri="{BB962C8B-B14F-4D97-AF65-F5344CB8AC3E}">
        <p14:creationId xmlns:p14="http://schemas.microsoft.com/office/powerpoint/2010/main" xmlns="" val="249993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4000"/>
                                  </p:iterate>
                                  <p:childTnLst>
                                    <p:set>
                                      <p:cBhvr override="childStyle">
                                        <p:cTn id="6" dur="500" fill="hold"/>
                                        <p:tgtEl>
                                          <p:spTgt spid="3">
                                            <p:txEl>
                                              <p:pRg st="1" end="1"/>
                                            </p:txEl>
                                          </p:spTgt>
                                        </p:tgtEl>
                                        <p:attrNameLst>
                                          <p:attrName>style.color</p:attrName>
                                        </p:attrNameLst>
                                      </p:cBhvr>
                                      <p:to>
                                        <p:clrVal>
                                          <a:schemeClr val="accent2"/>
                                        </p:clrVal>
                                      </p:to>
                                    </p:set>
                                    <p:set>
                                      <p:cBhvr>
                                        <p:cTn id="7" dur="500" fill="hold"/>
                                        <p:tgtEl>
                                          <p:spTgt spid="3">
                                            <p:txEl>
                                              <p:pRg st="1" end="1"/>
                                            </p:txEl>
                                          </p:spTgt>
                                        </p:tgtEl>
                                        <p:attrNameLst>
                                          <p:attrName>fillcolor</p:attrName>
                                        </p:attrNameLst>
                                      </p:cBhvr>
                                      <p:to>
                                        <p:clrVal>
                                          <a:schemeClr val="accent2"/>
                                        </p:clrVal>
                                      </p:to>
                                    </p:set>
                                    <p:set>
                                      <p:cBhvr>
                                        <p:cTn id="8" dur="500" fill="hold"/>
                                        <p:tgtEl>
                                          <p:spTgt spid="3">
                                            <p:txEl>
                                              <p:pRg st="1" end="1"/>
                                            </p:txEl>
                                          </p:spTgt>
                                        </p:tgtEl>
                                        <p:attrNameLst>
                                          <p:attrName>fill.type</p:attrName>
                                        </p:attrNameLst>
                                      </p:cBhvr>
                                      <p:to>
                                        <p:strVal val="solid"/>
                                      </p:to>
                                    </p:set>
                                  </p:childTnLst>
                                </p:cTn>
                              </p:par>
                            </p:childTnLst>
                          </p:cTn>
                        </p:par>
                      </p:childTnLst>
                    </p:cTn>
                  </p:par>
                  <p:par>
                    <p:cTn id="9" fill="hold">
                      <p:stCondLst>
                        <p:cond delay="indefinite"/>
                      </p:stCondLst>
                      <p:childTnLst>
                        <p:par>
                          <p:cTn id="10" fill="hold">
                            <p:stCondLst>
                              <p:cond delay="0"/>
                            </p:stCondLst>
                            <p:childTnLst>
                              <p:par>
                                <p:cTn id="11" presetID="16" presetClass="emph" presetSubtype="0" fill="hold" nodeType="clickEffect">
                                  <p:stCondLst>
                                    <p:cond delay="0"/>
                                  </p:stCondLst>
                                  <p:iterate type="lt">
                                    <p:tmPct val="4000"/>
                                  </p:iterate>
                                  <p:childTnLst>
                                    <p:set>
                                      <p:cBhvr override="childStyle">
                                        <p:cTn id="12" dur="500" fill="hold"/>
                                        <p:tgtEl>
                                          <p:spTgt spid="3">
                                            <p:txEl>
                                              <p:pRg st="2" end="2"/>
                                            </p:txEl>
                                          </p:spTgt>
                                        </p:tgtEl>
                                        <p:attrNameLst>
                                          <p:attrName>style.color</p:attrName>
                                        </p:attrNameLst>
                                      </p:cBhvr>
                                      <p:to>
                                        <p:clrVal>
                                          <a:schemeClr val="accent2"/>
                                        </p:clrVal>
                                      </p:to>
                                    </p:set>
                                    <p:set>
                                      <p:cBhvr>
                                        <p:cTn id="13" dur="500" fill="hold"/>
                                        <p:tgtEl>
                                          <p:spTgt spid="3">
                                            <p:txEl>
                                              <p:pRg st="2" end="2"/>
                                            </p:txEl>
                                          </p:spTgt>
                                        </p:tgtEl>
                                        <p:attrNameLst>
                                          <p:attrName>fillcolor</p:attrName>
                                        </p:attrNameLst>
                                      </p:cBhvr>
                                      <p:to>
                                        <p:clrVal>
                                          <a:schemeClr val="accent2"/>
                                        </p:clrVal>
                                      </p:to>
                                    </p:set>
                                    <p:set>
                                      <p:cBhvr>
                                        <p:cTn id="14" dur="500" fill="hold"/>
                                        <p:tgtEl>
                                          <p:spTgt spid="3">
                                            <p:txEl>
                                              <p:pRg st="2" end="2"/>
                                            </p:txEl>
                                          </p:spTgt>
                                        </p:tgtEl>
                                        <p:attrNameLst>
                                          <p:attrName>fill.type</p:attrName>
                                        </p:attrNameLst>
                                      </p:cBhvr>
                                      <p:to>
                                        <p:strVal val="solid"/>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700" fill="hold"/>
                                        <p:tgtEl>
                                          <p:spTgt spid="5"/>
                                        </p:tgtEl>
                                        <p:attrNameLst>
                                          <p:attrName>ppt_x</p:attrName>
                                        </p:attrNameLst>
                                      </p:cBhvr>
                                      <p:tavLst>
                                        <p:tav tm="0">
                                          <p:val>
                                            <p:strVal val="#ppt_x"/>
                                          </p:val>
                                        </p:tav>
                                        <p:tav tm="100000">
                                          <p:val>
                                            <p:strVal val="#ppt_x"/>
                                          </p:val>
                                        </p:tav>
                                      </p:tavLst>
                                    </p:anim>
                                    <p:anim calcmode="lin" valueType="num">
                                      <p:cBhvr additive="base">
                                        <p:cTn id="20" dur="7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unit test?</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For Kent Beck it is a test that ‘runs in isolation’  from other tests</a:t>
            </a:r>
            <a:endParaRPr lang="en-US" dirty="0"/>
          </a:p>
          <a:p>
            <a:pPr lvl="1"/>
            <a:r>
              <a:rPr lang="en-US" dirty="0" smtClean="0"/>
              <a:t>Nothing more, nothing less</a:t>
            </a:r>
          </a:p>
          <a:p>
            <a:pPr lvl="1"/>
            <a:r>
              <a:rPr lang="en-US" dirty="0" smtClean="0"/>
              <a:t>It is NOT to be confused with the classical unit test definition of targeting a module</a:t>
            </a:r>
          </a:p>
          <a:p>
            <a:pPr lvl="1"/>
            <a:r>
              <a:rPr lang="en-US" dirty="0" smtClean="0"/>
              <a:t>We don’t touch file system, database, because these ‘shared fixture’ elements prevent us running in isolation from other tests.</a:t>
            </a:r>
          </a:p>
          <a:p>
            <a:r>
              <a:rPr lang="en-US" dirty="0" smtClean="0"/>
              <a:t>Explicitly writing tests that target a method on a class, is not a TDD unit test</a:t>
            </a:r>
          </a:p>
          <a:p>
            <a:pPr lvl="1"/>
            <a:r>
              <a:rPr lang="en-US" dirty="0" smtClean="0"/>
              <a:t>TDD unit tests focus on a story </a:t>
            </a:r>
          </a:p>
          <a:p>
            <a:pPr lvl="2"/>
            <a:r>
              <a:rPr lang="en-US" dirty="0" smtClean="0"/>
              <a:t>Use-case, scenario…pick your poison!</a:t>
            </a:r>
          </a:p>
          <a:p>
            <a:r>
              <a:rPr lang="en-US" dirty="0" smtClean="0"/>
              <a:t>In fact focusing on methods creates tests that are hard to maintain</a:t>
            </a:r>
          </a:p>
          <a:p>
            <a:pPr lvl="1"/>
            <a:r>
              <a:rPr lang="en-US" dirty="0" smtClean="0"/>
              <a:t>We don’t capture the behavior we want to preserve</a:t>
            </a:r>
            <a:endParaRPr lang="en-US" dirty="0"/>
          </a:p>
        </p:txBody>
      </p:sp>
    </p:spTree>
    <p:extLst>
      <p:ext uri="{BB962C8B-B14F-4D97-AF65-F5344CB8AC3E}">
        <p14:creationId xmlns:p14="http://schemas.microsoft.com/office/powerpoint/2010/main" xmlns="" val="40820028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Red-Green-refactor</a:t>
            </a:r>
            <a:endParaRPr lang="en-US" dirty="0"/>
          </a:p>
        </p:txBody>
      </p:sp>
      <p:sp>
        <p:nvSpPr>
          <p:cNvPr id="5" name="Text Placeholder 4"/>
          <p:cNvSpPr>
            <a:spLocks noGrp="1"/>
          </p:cNvSpPr>
          <p:nvPr>
            <p:ph type="body" idx="1"/>
          </p:nvPr>
        </p:nvSpPr>
        <p:spPr/>
        <p:txBody>
          <a:bodyPr/>
          <a:lstStyle/>
          <a:p>
            <a:r>
              <a:rPr lang="en-US" dirty="0" smtClean="0"/>
              <a:t>Writing sinful code</a:t>
            </a:r>
            <a:endParaRPr lang="en-US" dirty="0"/>
          </a:p>
        </p:txBody>
      </p:sp>
    </p:spTree>
    <p:extLst>
      <p:ext uri="{BB962C8B-B14F-4D97-AF65-F5344CB8AC3E}">
        <p14:creationId xmlns:p14="http://schemas.microsoft.com/office/powerpoint/2010/main" xmlns="" val="33326144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Red-Green-Refactor</a:t>
            </a:r>
            <a:endParaRPr lang="en-GB" dirty="0"/>
          </a:p>
        </p:txBody>
      </p:sp>
      <p:sp>
        <p:nvSpPr>
          <p:cNvPr id="3" name="Content Placeholder 2"/>
          <p:cNvSpPr>
            <a:spLocks noGrp="1"/>
          </p:cNvSpPr>
          <p:nvPr>
            <p:ph idx="1"/>
          </p:nvPr>
        </p:nvSpPr>
        <p:spPr>
          <a:xfrm>
            <a:off x="539552" y="2420888"/>
            <a:ext cx="8229600" cy="2664296"/>
          </a:xfrm>
        </p:spPr>
        <p:txBody>
          <a:bodyPr>
            <a:normAutofit fontScale="47500" lnSpcReduction="20000"/>
          </a:bodyPr>
          <a:lstStyle/>
          <a:p>
            <a:pPr marL="514350" indent="-514350" fontAlgn="base">
              <a:buFont typeface="+mj-lt"/>
              <a:buAutoNum type="arabicPeriod"/>
            </a:pPr>
            <a:r>
              <a:rPr lang="en-GB" i="1" dirty="0" smtClean="0"/>
              <a:t>1 </a:t>
            </a:r>
            <a:r>
              <a:rPr lang="en-GB" b="1" i="1" dirty="0" smtClean="0"/>
              <a:t>Red</a:t>
            </a:r>
            <a:r>
              <a:rPr lang="en-GB" i="1" dirty="0" smtClean="0"/>
              <a:t> Write a little test that doesn't work, and perhaps doesn't even compile at first.</a:t>
            </a:r>
          </a:p>
          <a:p>
            <a:pPr marL="514350" indent="-514350" fontAlgn="base">
              <a:buFont typeface="+mj-lt"/>
              <a:buAutoNum type="arabicPeriod"/>
            </a:pPr>
            <a:r>
              <a:rPr lang="en-GB" b="1" i="1" dirty="0" smtClean="0"/>
              <a:t>2.Green</a:t>
            </a:r>
            <a:r>
              <a:rPr lang="en-GB" i="1" dirty="0" smtClean="0"/>
              <a:t> Make the test work quickly, committing whatever sins necessary in the process.</a:t>
            </a:r>
          </a:p>
          <a:p>
            <a:pPr marL="514350" indent="-514350" fontAlgn="base">
              <a:buFont typeface="+mj-lt"/>
              <a:buAutoNum type="arabicPeriod"/>
            </a:pPr>
            <a:r>
              <a:rPr lang="en-GB" b="1" i="1" dirty="0" smtClean="0"/>
              <a:t>3.Refactor</a:t>
            </a:r>
            <a:r>
              <a:rPr lang="en-GB" i="1" dirty="0" smtClean="0"/>
              <a:t> Eliminate all of the duplication created in merely getting the test to work.</a:t>
            </a:r>
            <a:endParaRPr lang="en-US" i="1" dirty="0" smtClean="0"/>
          </a:p>
          <a:p>
            <a:pPr marL="514350" indent="-514350" fontAlgn="base">
              <a:buNone/>
            </a:pPr>
            <a:endParaRPr lang="en-US" i="1" dirty="0" smtClean="0"/>
          </a:p>
          <a:p>
            <a:pPr marL="514350" indent="-514350" fontAlgn="base">
              <a:buNone/>
            </a:pPr>
            <a:r>
              <a:rPr lang="en-US" i="1" dirty="0" smtClean="0"/>
              <a:t>Or</a:t>
            </a:r>
          </a:p>
          <a:p>
            <a:pPr marL="514350" indent="-514350" fontAlgn="base">
              <a:buNone/>
            </a:pPr>
            <a:endParaRPr lang="en-GB" i="1" dirty="0" smtClean="0"/>
          </a:p>
          <a:p>
            <a:pPr marL="514350" indent="-514350" fontAlgn="base">
              <a:buFont typeface="+mj-lt"/>
              <a:buAutoNum type="arabicPeriod"/>
            </a:pPr>
            <a:r>
              <a:rPr lang="en-GB" i="1" dirty="0" smtClean="0"/>
              <a:t>Write a test.</a:t>
            </a:r>
          </a:p>
          <a:p>
            <a:pPr marL="514350" indent="-514350" fontAlgn="base">
              <a:buFont typeface="+mj-lt"/>
              <a:buAutoNum type="arabicPeriod"/>
            </a:pPr>
            <a:r>
              <a:rPr lang="en-GB" i="1" dirty="0" smtClean="0"/>
              <a:t>Make it compile.</a:t>
            </a:r>
          </a:p>
          <a:p>
            <a:pPr marL="514350" indent="-514350" fontAlgn="base">
              <a:buFont typeface="+mj-lt"/>
              <a:buAutoNum type="arabicPeriod"/>
            </a:pPr>
            <a:r>
              <a:rPr lang="en-GB" i="1" dirty="0" smtClean="0"/>
              <a:t>Run it to see that it fails.</a:t>
            </a:r>
          </a:p>
          <a:p>
            <a:pPr marL="514350" indent="-514350" fontAlgn="base">
              <a:buFont typeface="+mj-lt"/>
              <a:buAutoNum type="arabicPeriod"/>
            </a:pPr>
            <a:r>
              <a:rPr lang="en-GB" i="1" dirty="0" smtClean="0"/>
              <a:t>Make it run.</a:t>
            </a:r>
          </a:p>
          <a:p>
            <a:pPr marL="514350" indent="-514350" fontAlgn="base">
              <a:buFont typeface="+mj-lt"/>
              <a:buAutoNum type="arabicPeriod"/>
            </a:pPr>
            <a:r>
              <a:rPr lang="en-GB" i="1" dirty="0" smtClean="0"/>
              <a:t>Remove duplication.</a:t>
            </a:r>
          </a:p>
          <a:p>
            <a:endParaRPr lang="en-GB"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Simplest Thing</a:t>
            </a:r>
            <a:endParaRPr lang="en-GB" dirty="0"/>
          </a:p>
        </p:txBody>
      </p:sp>
      <p:sp>
        <p:nvSpPr>
          <p:cNvPr id="3" name="Content Placeholder 2"/>
          <p:cNvSpPr>
            <a:spLocks noGrp="1"/>
          </p:cNvSpPr>
          <p:nvPr>
            <p:ph idx="1"/>
          </p:nvPr>
        </p:nvSpPr>
        <p:spPr>
          <a:xfrm>
            <a:off x="457200" y="1600201"/>
            <a:ext cx="8229600" cy="3484984"/>
          </a:xfrm>
        </p:spPr>
        <p:txBody>
          <a:bodyPr>
            <a:normAutofit fontScale="85000" lnSpcReduction="20000"/>
          </a:bodyPr>
          <a:lstStyle/>
          <a:p>
            <a:r>
              <a:rPr lang="en-GB" dirty="0" smtClean="0"/>
              <a:t>Make it run. Quickly getting that bar to go to green dominates everything else. </a:t>
            </a:r>
          </a:p>
          <a:p>
            <a:r>
              <a:rPr lang="en-GB" dirty="0" smtClean="0"/>
              <a:t>This shift in aesthetics is hard for some experienced software engineers. </a:t>
            </a:r>
          </a:p>
          <a:p>
            <a:pPr lvl="1"/>
            <a:r>
              <a:rPr lang="en-GB" dirty="0" smtClean="0"/>
              <a:t>They only know how to follow the rules of good engineering. </a:t>
            </a:r>
          </a:p>
          <a:p>
            <a:pPr lvl="1"/>
            <a:r>
              <a:rPr lang="en-GB" dirty="0" smtClean="0"/>
              <a:t>Quick green excuses all sins. </a:t>
            </a:r>
          </a:p>
          <a:p>
            <a:pPr lvl="1"/>
            <a:r>
              <a:rPr lang="en-US" dirty="0" smtClean="0"/>
              <a:t>This is not just about accepting sin, its about being sinful</a:t>
            </a:r>
          </a:p>
          <a:p>
            <a:pPr lvl="1"/>
            <a:r>
              <a:rPr lang="en-US" dirty="0" smtClean="0"/>
              <a:t>Write sinful code!</a:t>
            </a:r>
            <a:endParaRPr lang="en-GB" dirty="0" smtClean="0"/>
          </a:p>
          <a:p>
            <a:pPr lvl="1"/>
            <a:endParaRPr lang="en-GB" dirty="0" smtClean="0"/>
          </a:p>
          <a:p>
            <a:endParaRPr lang="en-GB" dirty="0"/>
          </a:p>
        </p:txBody>
      </p:sp>
      <p:sp>
        <p:nvSpPr>
          <p:cNvPr id="5" name="TextBox 4"/>
          <p:cNvSpPr txBox="1"/>
          <p:nvPr/>
        </p:nvSpPr>
        <p:spPr>
          <a:xfrm>
            <a:off x="467544" y="1412776"/>
            <a:ext cx="7920880" cy="3939541"/>
          </a:xfrm>
          <a:prstGeom prst="rect">
            <a:avLst/>
          </a:prstGeom>
          <a:solidFill>
            <a:schemeClr val="bg1"/>
          </a:solidFill>
        </p:spPr>
        <p:txBody>
          <a:bodyPr wrap="square" rtlCol="0">
            <a:spAutoFit/>
          </a:bodyPr>
          <a:lstStyle/>
          <a:p>
            <a:r>
              <a:rPr lang="en-GB" sz="2800" dirty="0" smtClean="0"/>
              <a:t>“The </a:t>
            </a:r>
            <a:r>
              <a:rPr lang="en-GB" sz="2800" dirty="0"/>
              <a:t>different phases have different purposes. They call for different styles of solution, different aesthetic viewpoints. The first three phases need to go by quickly, so we get to a known state with the new functionality. </a:t>
            </a:r>
            <a:r>
              <a:rPr lang="en-GB" sz="2800" b="1" dirty="0"/>
              <a:t>We can commit any number of sins to get there, because speed trumps design, just for that brief moment</a:t>
            </a:r>
            <a:r>
              <a:rPr lang="en-GB" sz="2800" b="1" dirty="0" smtClean="0"/>
              <a:t>.</a:t>
            </a:r>
            <a:r>
              <a:rPr lang="en-GB" sz="2800" dirty="0" smtClean="0"/>
              <a:t>”</a:t>
            </a:r>
          </a:p>
          <a:p>
            <a:r>
              <a:rPr lang="en-GB" dirty="0"/>
              <a:t>	</a:t>
            </a:r>
            <a:r>
              <a:rPr lang="en-GB" dirty="0" smtClean="0"/>
              <a:t>				Kent Beck, TDD by Example</a:t>
            </a:r>
            <a:endParaRPr lang="en-GB" dirty="0"/>
          </a:p>
          <a:p>
            <a:endParaRPr lang="en-GB" dirty="0"/>
          </a:p>
          <a:p>
            <a:endParaRPr lang="en-US" dirty="0"/>
          </a:p>
        </p:txBody>
      </p:sp>
      <p:sp>
        <p:nvSpPr>
          <p:cNvPr id="6" name="TextBox 5"/>
          <p:cNvSpPr txBox="1"/>
          <p:nvPr/>
        </p:nvSpPr>
        <p:spPr>
          <a:xfrm>
            <a:off x="539552" y="1268760"/>
            <a:ext cx="7776864" cy="4370428"/>
          </a:xfrm>
          <a:prstGeom prst="rect">
            <a:avLst/>
          </a:prstGeom>
          <a:solidFill>
            <a:schemeClr val="bg1"/>
          </a:solidFill>
        </p:spPr>
        <p:txBody>
          <a:bodyPr wrap="square" rtlCol="0">
            <a:spAutoFit/>
          </a:bodyPr>
          <a:lstStyle/>
          <a:p>
            <a:r>
              <a:rPr lang="en-GB" sz="2800" dirty="0" smtClean="0"/>
              <a:t>“</a:t>
            </a:r>
            <a:r>
              <a:rPr lang="en-GB" sz="2800" dirty="0"/>
              <a:t>Now I'm worried. I've given you a license to abandon all the principles of good design. Off you go to your teams—“Kent says all that design stuff doesn't matter.” Halt. The cycle is not complete. A four-legged Aeron chair falls over. The first four steps of the cycle won't work without the fifth. </a:t>
            </a:r>
            <a:r>
              <a:rPr lang="en-GB" sz="2800" b="1" dirty="0"/>
              <a:t>Good design at good times. Make it run, make it right</a:t>
            </a:r>
            <a:r>
              <a:rPr lang="en-GB" sz="2800" b="1" dirty="0" smtClean="0"/>
              <a:t>.</a:t>
            </a:r>
            <a:r>
              <a:rPr lang="en-GB" sz="2800" dirty="0" smtClean="0"/>
              <a:t>”</a:t>
            </a:r>
          </a:p>
          <a:p>
            <a:pPr algn="r"/>
            <a:r>
              <a:rPr lang="en-GB" dirty="0" smtClean="0"/>
              <a:t>Kent Beck, TDD by Example</a:t>
            </a:r>
            <a:endParaRPr lang="en-GB" dirty="0"/>
          </a:p>
          <a:p>
            <a:endParaRPr lang="en-GB"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00" fill="hold"/>
                                        <p:tgtEl>
                                          <p:spTgt spid="5"/>
                                        </p:tgtEl>
                                        <p:attrNameLst>
                                          <p:attrName>ppt_x</p:attrName>
                                        </p:attrNameLst>
                                      </p:cBhvr>
                                      <p:tavLst>
                                        <p:tav tm="0">
                                          <p:val>
                                            <p:strVal val="#ppt_x"/>
                                          </p:val>
                                        </p:tav>
                                        <p:tav tm="100000">
                                          <p:val>
                                            <p:strVal val="#ppt_x"/>
                                          </p:val>
                                        </p:tav>
                                      </p:tavLst>
                                    </p:anim>
                                    <p:anim calcmode="lin" valueType="num">
                                      <p:cBhvr additive="base">
                                        <p:cTn id="8" dur="7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700" fill="hold"/>
                                        <p:tgtEl>
                                          <p:spTgt spid="6"/>
                                        </p:tgtEl>
                                        <p:attrNameLst>
                                          <p:attrName>ppt_x</p:attrName>
                                        </p:attrNameLst>
                                      </p:cBhvr>
                                      <p:tavLst>
                                        <p:tav tm="0">
                                          <p:val>
                                            <p:strVal val="#ppt_x"/>
                                          </p:val>
                                        </p:tav>
                                        <p:tav tm="100000">
                                          <p:val>
                                            <p:strVal val="#ppt_x"/>
                                          </p:val>
                                        </p:tav>
                                      </p:tavLst>
                                    </p:anim>
                                    <p:anim calcmode="lin" valueType="num">
                                      <p:cBhvr additive="base">
                                        <p:cTn id="14" dur="7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Clean code when</a:t>
            </a:r>
          </a:p>
        </p:txBody>
      </p:sp>
      <p:sp>
        <p:nvSpPr>
          <p:cNvPr id="5" name="Text Placeholder 4"/>
          <p:cNvSpPr>
            <a:spLocks noGrp="1"/>
          </p:cNvSpPr>
          <p:nvPr>
            <p:ph type="body" idx="1"/>
          </p:nvPr>
        </p:nvSpPr>
        <p:spPr/>
        <p:txBody>
          <a:bodyPr/>
          <a:lstStyle/>
          <a:p>
            <a:r>
              <a:rPr lang="en-US" dirty="0" smtClean="0"/>
              <a:t>How Soon is Now?</a:t>
            </a:r>
            <a:endParaRPr lang="en-US" dirty="0"/>
          </a:p>
        </p:txBody>
      </p:sp>
    </p:spTree>
    <p:extLst>
      <p:ext uri="{BB962C8B-B14F-4D97-AF65-F5344CB8AC3E}">
        <p14:creationId xmlns:p14="http://schemas.microsoft.com/office/powerpoint/2010/main" xmlns="" val="40209458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are you?</a:t>
            </a:r>
            <a:endParaRPr lang="en-US" dirty="0"/>
          </a:p>
        </p:txBody>
      </p:sp>
      <p:sp>
        <p:nvSpPr>
          <p:cNvPr id="3" name="Content Placeholder 2"/>
          <p:cNvSpPr>
            <a:spLocks noGrp="1"/>
          </p:cNvSpPr>
          <p:nvPr>
            <p:ph idx="1"/>
          </p:nvPr>
        </p:nvSpPr>
        <p:spPr/>
        <p:txBody>
          <a:bodyPr>
            <a:normAutofit fontScale="92500" lnSpcReduction="10000"/>
          </a:bodyPr>
          <a:lstStyle/>
          <a:p>
            <a:r>
              <a:rPr lang="en-GB" dirty="0" smtClean="0"/>
              <a:t>Software Developer for 20 years</a:t>
            </a:r>
          </a:p>
          <a:p>
            <a:pPr lvl="1"/>
            <a:r>
              <a:rPr lang="en-GB" dirty="0" smtClean="0"/>
              <a:t>Worked mainly for ISVs</a:t>
            </a:r>
          </a:p>
          <a:p>
            <a:pPr lvl="2"/>
            <a:r>
              <a:rPr lang="en-GB" dirty="0" smtClean="0"/>
              <a:t>Reuters, SunGard, Misys, Huddle</a:t>
            </a:r>
          </a:p>
          <a:p>
            <a:pPr lvl="1"/>
            <a:r>
              <a:rPr lang="en-GB" dirty="0" smtClean="0"/>
              <a:t>Worked for a couple of MIS departments</a:t>
            </a:r>
          </a:p>
          <a:p>
            <a:pPr lvl="2"/>
            <a:r>
              <a:rPr lang="en-GB" dirty="0" smtClean="0"/>
              <a:t>DTI, Beazley</a:t>
            </a:r>
          </a:p>
          <a:p>
            <a:r>
              <a:rPr lang="en-GB" dirty="0" smtClean="0"/>
              <a:t>Microsoft MVP for C#</a:t>
            </a:r>
          </a:p>
          <a:p>
            <a:pPr lvl="1"/>
            <a:r>
              <a:rPr lang="en-GB" dirty="0" smtClean="0"/>
              <a:t>Interested in OO design</a:t>
            </a:r>
          </a:p>
          <a:p>
            <a:pPr lvl="1"/>
            <a:r>
              <a:rPr lang="en-GB" dirty="0" smtClean="0"/>
              <a:t>Interested in Agile methodologies and practices</a:t>
            </a:r>
          </a:p>
          <a:p>
            <a:r>
              <a:rPr lang="en-GB" dirty="0" smtClean="0"/>
              <a:t>No smart guys</a:t>
            </a:r>
          </a:p>
          <a:p>
            <a:pPr lvl="1"/>
            <a:r>
              <a:rPr lang="en-GB" dirty="0" smtClean="0"/>
              <a:t>Just the guys in this room</a:t>
            </a:r>
            <a:endParaRPr lang="en-US" dirty="0" smtClean="0"/>
          </a:p>
          <a:p>
            <a:endParaRPr lang="en-US" dirty="0"/>
          </a:p>
        </p:txBody>
      </p:sp>
    </p:spTree>
    <p:extLst>
      <p:ext uri="{BB962C8B-B14F-4D97-AF65-F5344CB8AC3E}">
        <p14:creationId xmlns:p14="http://schemas.microsoft.com/office/powerpoint/2010/main" xmlns="" val="25791835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Clean Code Now</a:t>
            </a:r>
            <a:endParaRPr lang="en-GB" dirty="0"/>
          </a:p>
        </p:txBody>
      </p:sp>
      <p:sp>
        <p:nvSpPr>
          <p:cNvPr id="3" name="Content Placeholder 2"/>
          <p:cNvSpPr>
            <a:spLocks noGrp="1"/>
          </p:cNvSpPr>
          <p:nvPr>
            <p:ph idx="1"/>
          </p:nvPr>
        </p:nvSpPr>
        <p:spPr/>
        <p:txBody>
          <a:bodyPr>
            <a:normAutofit fontScale="92500" lnSpcReduction="10000"/>
          </a:bodyPr>
          <a:lstStyle/>
          <a:p>
            <a:r>
              <a:rPr lang="en-US" dirty="0" smtClean="0"/>
              <a:t>The Refactoring Step is when we produce clean code.</a:t>
            </a:r>
          </a:p>
          <a:p>
            <a:pPr lvl="1"/>
            <a:r>
              <a:rPr lang="en-US" dirty="0" smtClean="0"/>
              <a:t>It’s when you apply patterns (see </a:t>
            </a:r>
            <a:r>
              <a:rPr lang="en-GB" dirty="0" smtClean="0"/>
              <a:t>Joshua </a:t>
            </a:r>
            <a:r>
              <a:rPr lang="en-GB" dirty="0" err="1" smtClean="0"/>
              <a:t>Kerievsky</a:t>
            </a:r>
            <a:r>
              <a:rPr lang="en-GB" dirty="0" smtClean="0"/>
              <a:t> Refactoring to Patterns).</a:t>
            </a:r>
          </a:p>
          <a:p>
            <a:pPr lvl="1"/>
            <a:r>
              <a:rPr lang="en-US" dirty="0" smtClean="0"/>
              <a:t>It’s when you remove duplication</a:t>
            </a:r>
          </a:p>
          <a:p>
            <a:pPr lvl="1"/>
            <a:r>
              <a:rPr lang="en-US" dirty="0" smtClean="0"/>
              <a:t>It’s when you sanitize the code smells</a:t>
            </a:r>
          </a:p>
          <a:p>
            <a:r>
              <a:rPr lang="en-US" dirty="0" smtClean="0"/>
              <a:t>You do not write new unit tests here</a:t>
            </a:r>
          </a:p>
          <a:p>
            <a:pPr lvl="1"/>
            <a:r>
              <a:rPr lang="en-US" dirty="0" smtClean="0"/>
              <a:t>You are not introducing public classes</a:t>
            </a:r>
          </a:p>
          <a:p>
            <a:pPr lvl="1"/>
            <a:r>
              <a:rPr lang="en-US" dirty="0" smtClean="0"/>
              <a:t>It is likely if you feel the need, you need collaborators that fulfill a role.</a:t>
            </a:r>
          </a:p>
          <a:p>
            <a:endParaRPr lang="en-GB"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Clean Code When?</a:t>
            </a:r>
            <a:endParaRPr lang="en-GB" dirty="0"/>
          </a:p>
        </p:txBody>
      </p:sp>
      <p:sp>
        <p:nvSpPr>
          <p:cNvPr id="3" name="Content Placeholder 2"/>
          <p:cNvSpPr>
            <a:spLocks noGrp="1"/>
          </p:cNvSpPr>
          <p:nvPr>
            <p:ph idx="1"/>
          </p:nvPr>
        </p:nvSpPr>
        <p:spPr/>
        <p:txBody>
          <a:bodyPr>
            <a:normAutofit fontScale="85000" lnSpcReduction="10000"/>
          </a:bodyPr>
          <a:lstStyle/>
          <a:p>
            <a:r>
              <a:rPr lang="en-GB" dirty="0" smtClean="0"/>
              <a:t>“Dependency is the key problem in software development at all scales.“ - </a:t>
            </a:r>
            <a:r>
              <a:rPr lang="en-GB" sz="2800" dirty="0" smtClean="0"/>
              <a:t>Kent Beck, TDD By Example</a:t>
            </a:r>
          </a:p>
          <a:p>
            <a:r>
              <a:rPr lang="en-US" dirty="0" smtClean="0"/>
              <a:t>We need to eliminate dependency between our tests and our code.</a:t>
            </a:r>
          </a:p>
          <a:p>
            <a:pPr lvl="1"/>
            <a:r>
              <a:rPr lang="en-US" dirty="0" smtClean="0"/>
              <a:t>Tests should not depend on details, because  then changing implementation breaks tests. Tests should depend on contracts or public interfaces.</a:t>
            </a:r>
          </a:p>
          <a:p>
            <a:pPr lvl="1"/>
            <a:r>
              <a:rPr lang="en-US" dirty="0" smtClean="0"/>
              <a:t>This allows us to refactor implementations without changing tests</a:t>
            </a:r>
          </a:p>
          <a:p>
            <a:pPr lvl="1"/>
            <a:r>
              <a:rPr lang="en-US" dirty="0" smtClean="0"/>
              <a:t>Don’t bake implementation details into tests!</a:t>
            </a:r>
          </a:p>
          <a:p>
            <a:r>
              <a:rPr lang="en-US" dirty="0" smtClean="0"/>
              <a:t>Test behaviors not implementations.</a:t>
            </a:r>
          </a:p>
        </p:txBody>
      </p:sp>
      <p:sp>
        <p:nvSpPr>
          <p:cNvPr id="4" name="TextBox 3"/>
          <p:cNvSpPr txBox="1"/>
          <p:nvPr/>
        </p:nvSpPr>
        <p:spPr>
          <a:xfrm>
            <a:off x="467544" y="1628800"/>
            <a:ext cx="7992888" cy="4401205"/>
          </a:xfrm>
          <a:prstGeom prst="rect">
            <a:avLst/>
          </a:prstGeom>
          <a:solidFill>
            <a:schemeClr val="bg1"/>
          </a:solidFill>
        </p:spPr>
        <p:txBody>
          <a:bodyPr wrap="square" rtlCol="0">
            <a:spAutoFit/>
          </a:bodyPr>
          <a:lstStyle/>
          <a:p>
            <a:pPr marL="342900" indent="-342900">
              <a:buFont typeface="Arial"/>
              <a:buChar char="•"/>
            </a:pPr>
            <a:r>
              <a:rPr lang="en-US" sz="2800" dirty="0" smtClean="0"/>
              <a:t>Don’t test internals.</a:t>
            </a:r>
            <a:endParaRPr lang="en-US" sz="2800" dirty="0"/>
          </a:p>
          <a:p>
            <a:pPr marL="342900" indent="-342900">
              <a:buFont typeface="Arial"/>
              <a:buChar char="•"/>
            </a:pPr>
            <a:r>
              <a:rPr lang="en-US" sz="2800" dirty="0" smtClean="0"/>
              <a:t>Don’t make everything public in order to test it</a:t>
            </a:r>
            <a:endParaRPr lang="en-US" sz="2800" dirty="0"/>
          </a:p>
          <a:p>
            <a:pPr marL="342900" indent="-342900">
              <a:buFont typeface="Arial"/>
              <a:buChar char="•"/>
            </a:pPr>
            <a:r>
              <a:rPr lang="en-US" sz="2800" dirty="0" smtClean="0"/>
              <a:t>Preserve implementation hiding by keeping a thin public API</a:t>
            </a:r>
            <a:endParaRPr lang="en-US" sz="2800" dirty="0"/>
          </a:p>
          <a:p>
            <a:pPr marL="342900" indent="-342900">
              <a:buFont typeface="Arial"/>
              <a:buChar char="•"/>
            </a:pPr>
            <a:r>
              <a:rPr lang="en-US" sz="2800" dirty="0" smtClean="0"/>
              <a:t>Refactor implementation details out, so that they do not need their own tests</a:t>
            </a:r>
            <a:endParaRPr lang="en-US" sz="2800" dirty="0"/>
          </a:p>
          <a:p>
            <a:pPr marL="342900" indent="-342900">
              <a:buFont typeface="Arial"/>
              <a:buChar char="•"/>
            </a:pPr>
            <a:r>
              <a:rPr lang="en-US" sz="2800" dirty="0" smtClean="0"/>
              <a:t>Continue to refactor implementation details over time, as you want</a:t>
            </a:r>
            <a:endParaRPr lang="en-US" sz="2800" dirty="0"/>
          </a:p>
          <a:p>
            <a:pPr marL="342900" indent="-342900">
              <a:buFont typeface="Arial"/>
              <a:buChar char="•"/>
            </a:pPr>
            <a:r>
              <a:rPr lang="en-US" sz="2800" dirty="0" smtClean="0"/>
              <a:t>Have expressive tests that tell you can read in the future </a:t>
            </a: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00" fill="hold"/>
                                        <p:tgtEl>
                                          <p:spTgt spid="4"/>
                                        </p:tgtEl>
                                        <p:attrNameLst>
                                          <p:attrName>ppt_x</p:attrName>
                                        </p:attrNameLst>
                                      </p:cBhvr>
                                      <p:tavLst>
                                        <p:tav tm="0">
                                          <p:val>
                                            <p:strVal val="#ppt_x"/>
                                          </p:val>
                                        </p:tav>
                                        <p:tav tm="100000">
                                          <p:val>
                                            <p:strVal val="#ppt_x"/>
                                          </p:val>
                                        </p:tav>
                                      </p:tavLst>
                                    </p:anim>
                                    <p:anim calcmode="lin" valueType="num">
                                      <p:cBhvr additive="base">
                                        <p:cTn id="8" dur="7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Refactoring to Patterns</a:t>
            </a:r>
            <a:endParaRPr lang="en-US" dirty="0"/>
          </a:p>
        </p:txBody>
      </p:sp>
      <p:sp>
        <p:nvSpPr>
          <p:cNvPr id="4" name="Text Placeholder 3"/>
          <p:cNvSpPr>
            <a:spLocks noGrp="1"/>
          </p:cNvSpPr>
          <p:nvPr>
            <p:ph type="body" idx="1"/>
          </p:nvPr>
        </p:nvSpPr>
        <p:spPr/>
        <p:txBody>
          <a:bodyPr/>
          <a:lstStyle/>
          <a:p>
            <a:r>
              <a:rPr lang="en-US" dirty="0" smtClean="0"/>
              <a:t>Kent beck on patterns</a:t>
            </a:r>
            <a:endParaRPr lang="en-US" dirty="0"/>
          </a:p>
        </p:txBody>
      </p:sp>
    </p:spTree>
    <p:extLst>
      <p:ext uri="{BB962C8B-B14F-4D97-AF65-F5344CB8AC3E}">
        <p14:creationId xmlns:p14="http://schemas.microsoft.com/office/powerpoint/2010/main" xmlns="" val="41755090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of Design Patterns in TDD</a:t>
            </a:r>
            <a:endParaRPr lang="en-GB" dirty="0"/>
          </a:p>
        </p:txBody>
      </p:sp>
      <p:graphicFrame>
        <p:nvGraphicFramePr>
          <p:cNvPr id="4" name="Content Placeholder 3"/>
          <p:cNvGraphicFramePr>
            <a:graphicFrameLocks noGrp="1"/>
          </p:cNvGraphicFramePr>
          <p:nvPr>
            <p:ph idx="1"/>
          </p:nvPr>
        </p:nvGraphicFramePr>
        <p:xfrm>
          <a:off x="457200" y="1600200"/>
          <a:ext cx="8229600" cy="407924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en-US" dirty="0" smtClean="0"/>
                        <a:t>Pattern</a:t>
                      </a:r>
                      <a:endParaRPr lang="en-GB" dirty="0"/>
                    </a:p>
                  </a:txBody>
                  <a:tcPr/>
                </a:tc>
                <a:tc>
                  <a:txBody>
                    <a:bodyPr/>
                    <a:lstStyle/>
                    <a:p>
                      <a:r>
                        <a:rPr lang="en-US" dirty="0" smtClean="0"/>
                        <a:t>Test</a:t>
                      </a:r>
                      <a:r>
                        <a:rPr lang="en-US" baseline="0" dirty="0" smtClean="0"/>
                        <a:t> Writing</a:t>
                      </a:r>
                      <a:endParaRPr lang="en-GB" dirty="0"/>
                    </a:p>
                  </a:txBody>
                  <a:tcPr/>
                </a:tc>
                <a:tc>
                  <a:txBody>
                    <a:bodyPr/>
                    <a:lstStyle/>
                    <a:p>
                      <a:r>
                        <a:rPr lang="en-US" dirty="0" smtClean="0"/>
                        <a:t>Refactoring</a:t>
                      </a:r>
                      <a:endParaRPr lang="en-GB" dirty="0"/>
                    </a:p>
                  </a:txBody>
                  <a:tcPr/>
                </a:tc>
              </a:tr>
              <a:tr h="370840">
                <a:tc>
                  <a:txBody>
                    <a:bodyPr/>
                    <a:lstStyle/>
                    <a:p>
                      <a:r>
                        <a:rPr lang="en-US" dirty="0" smtClean="0"/>
                        <a:t>Command</a:t>
                      </a:r>
                      <a:endParaRPr lang="en-GB" dirty="0"/>
                    </a:p>
                  </a:txBody>
                  <a:tcPr/>
                </a:tc>
                <a:tc>
                  <a:txBody>
                    <a:bodyPr/>
                    <a:lstStyle/>
                    <a:p>
                      <a:r>
                        <a:rPr lang="en-US" dirty="0" smtClean="0"/>
                        <a:t> </a:t>
                      </a:r>
                      <a:endParaRPr lang="en-GB" dirty="0"/>
                    </a:p>
                  </a:txBody>
                  <a:tcPr/>
                </a:tc>
                <a:tc>
                  <a:txBody>
                    <a:bodyPr/>
                    <a:lstStyle/>
                    <a:p>
                      <a:r>
                        <a:rPr lang="en-US" dirty="0" smtClean="0"/>
                        <a:t>X</a:t>
                      </a:r>
                      <a:endParaRPr lang="en-GB" dirty="0"/>
                    </a:p>
                  </a:txBody>
                  <a:tcPr/>
                </a:tc>
              </a:tr>
              <a:tr h="370840">
                <a:tc>
                  <a:txBody>
                    <a:bodyPr/>
                    <a:lstStyle/>
                    <a:p>
                      <a:r>
                        <a:rPr lang="en-US" dirty="0" smtClean="0"/>
                        <a:t>Value Object</a:t>
                      </a:r>
                      <a:endParaRPr lang="en-GB" dirty="0"/>
                    </a:p>
                  </a:txBody>
                  <a:tcPr/>
                </a:tc>
                <a:tc>
                  <a:txBody>
                    <a:bodyPr/>
                    <a:lstStyle/>
                    <a:p>
                      <a:endParaRPr lang="en-GB" dirty="0"/>
                    </a:p>
                  </a:txBody>
                  <a:tcPr/>
                </a:tc>
                <a:tc>
                  <a:txBody>
                    <a:bodyPr/>
                    <a:lstStyle/>
                    <a:p>
                      <a:r>
                        <a:rPr lang="en-US" dirty="0" smtClean="0"/>
                        <a:t>X</a:t>
                      </a:r>
                      <a:endParaRPr lang="en-GB" dirty="0"/>
                    </a:p>
                  </a:txBody>
                  <a:tcPr/>
                </a:tc>
              </a:tr>
              <a:tr h="370840">
                <a:tc>
                  <a:txBody>
                    <a:bodyPr/>
                    <a:lstStyle/>
                    <a:p>
                      <a:r>
                        <a:rPr lang="en-US" dirty="0" smtClean="0"/>
                        <a:t>Null Object</a:t>
                      </a:r>
                      <a:endParaRPr lang="en-GB" dirty="0"/>
                    </a:p>
                  </a:txBody>
                  <a:tcPr/>
                </a:tc>
                <a:tc>
                  <a:txBody>
                    <a:bodyPr/>
                    <a:lstStyle/>
                    <a:p>
                      <a:endParaRPr lang="en-GB" dirty="0"/>
                    </a:p>
                  </a:txBody>
                  <a:tcPr/>
                </a:tc>
                <a:tc>
                  <a:txBody>
                    <a:bodyPr/>
                    <a:lstStyle/>
                    <a:p>
                      <a:r>
                        <a:rPr lang="en-US" dirty="0" smtClean="0"/>
                        <a:t>X</a:t>
                      </a:r>
                      <a:endParaRPr lang="en-GB" dirty="0"/>
                    </a:p>
                  </a:txBody>
                  <a:tcPr/>
                </a:tc>
              </a:tr>
              <a:tr h="370840">
                <a:tc>
                  <a:txBody>
                    <a:bodyPr/>
                    <a:lstStyle/>
                    <a:p>
                      <a:r>
                        <a:rPr lang="en-US" dirty="0" smtClean="0"/>
                        <a:t>Template Method</a:t>
                      </a:r>
                      <a:endParaRPr lang="en-GB" dirty="0"/>
                    </a:p>
                  </a:txBody>
                  <a:tcPr/>
                </a:tc>
                <a:tc>
                  <a:txBody>
                    <a:bodyPr/>
                    <a:lstStyle/>
                    <a:p>
                      <a:endParaRPr lang="en-GB" dirty="0"/>
                    </a:p>
                  </a:txBody>
                  <a:tcPr/>
                </a:tc>
                <a:tc>
                  <a:txBody>
                    <a:bodyPr/>
                    <a:lstStyle/>
                    <a:p>
                      <a:r>
                        <a:rPr lang="en-US" dirty="0" smtClean="0"/>
                        <a:t>X</a:t>
                      </a:r>
                      <a:endParaRPr lang="en-GB" dirty="0"/>
                    </a:p>
                  </a:txBody>
                  <a:tcPr/>
                </a:tc>
              </a:tr>
              <a:tr h="370840">
                <a:tc>
                  <a:txBody>
                    <a:bodyPr/>
                    <a:lstStyle/>
                    <a:p>
                      <a:r>
                        <a:rPr lang="en-US" dirty="0" smtClean="0"/>
                        <a:t>Pluggable Object</a:t>
                      </a:r>
                      <a:endParaRPr lang="en-GB" dirty="0"/>
                    </a:p>
                  </a:txBody>
                  <a:tcPr/>
                </a:tc>
                <a:tc>
                  <a:txBody>
                    <a:bodyPr/>
                    <a:lstStyle/>
                    <a:p>
                      <a:endParaRPr lang="en-GB" dirty="0"/>
                    </a:p>
                  </a:txBody>
                  <a:tcPr/>
                </a:tc>
                <a:tc>
                  <a:txBody>
                    <a:bodyPr/>
                    <a:lstStyle/>
                    <a:p>
                      <a:r>
                        <a:rPr lang="en-US" dirty="0" smtClean="0"/>
                        <a:t>X</a:t>
                      </a:r>
                      <a:endParaRPr lang="en-GB" dirty="0"/>
                    </a:p>
                  </a:txBody>
                  <a:tcPr/>
                </a:tc>
              </a:tr>
              <a:tr h="370840">
                <a:tc>
                  <a:txBody>
                    <a:bodyPr/>
                    <a:lstStyle/>
                    <a:p>
                      <a:r>
                        <a:rPr lang="en-US" dirty="0" smtClean="0"/>
                        <a:t>Pluggable Selector</a:t>
                      </a:r>
                      <a:endParaRPr lang="en-GB" dirty="0"/>
                    </a:p>
                  </a:txBody>
                  <a:tcPr/>
                </a:tc>
                <a:tc>
                  <a:txBody>
                    <a:bodyPr/>
                    <a:lstStyle/>
                    <a:p>
                      <a:endParaRPr lang="en-GB" dirty="0"/>
                    </a:p>
                  </a:txBody>
                  <a:tcPr/>
                </a:tc>
                <a:tc>
                  <a:txBody>
                    <a:bodyPr/>
                    <a:lstStyle/>
                    <a:p>
                      <a:r>
                        <a:rPr lang="en-US" dirty="0" smtClean="0"/>
                        <a:t>X</a:t>
                      </a:r>
                      <a:endParaRPr lang="en-GB" dirty="0"/>
                    </a:p>
                  </a:txBody>
                  <a:tcPr/>
                </a:tc>
              </a:tr>
              <a:tr h="370840">
                <a:tc>
                  <a:txBody>
                    <a:bodyPr/>
                    <a:lstStyle/>
                    <a:p>
                      <a:r>
                        <a:rPr lang="en-US" dirty="0" smtClean="0"/>
                        <a:t>Factory</a:t>
                      </a:r>
                      <a:r>
                        <a:rPr lang="en-US" baseline="0" dirty="0" smtClean="0"/>
                        <a:t> Method</a:t>
                      </a:r>
                      <a:endParaRPr lang="en-GB" dirty="0"/>
                    </a:p>
                  </a:txBody>
                  <a:tcPr/>
                </a:tc>
                <a:tc>
                  <a:txBody>
                    <a:bodyPr/>
                    <a:lstStyle/>
                    <a:p>
                      <a:r>
                        <a:rPr lang="en-US" dirty="0" smtClean="0"/>
                        <a:t>X</a:t>
                      </a:r>
                      <a:endParaRPr lang="en-GB" dirty="0"/>
                    </a:p>
                  </a:txBody>
                  <a:tcPr/>
                </a:tc>
                <a:tc>
                  <a:txBody>
                    <a:bodyPr/>
                    <a:lstStyle/>
                    <a:p>
                      <a:r>
                        <a:rPr lang="en-US" dirty="0" smtClean="0"/>
                        <a:t>X</a:t>
                      </a:r>
                      <a:endParaRPr lang="en-GB" dirty="0"/>
                    </a:p>
                  </a:txBody>
                  <a:tcPr/>
                </a:tc>
              </a:tr>
              <a:tr h="370840">
                <a:tc>
                  <a:txBody>
                    <a:bodyPr/>
                    <a:lstStyle/>
                    <a:p>
                      <a:r>
                        <a:rPr lang="en-US" dirty="0" smtClean="0"/>
                        <a:t>Imposter</a:t>
                      </a:r>
                      <a:endParaRPr lang="en-GB" dirty="0"/>
                    </a:p>
                  </a:txBody>
                  <a:tcPr/>
                </a:tc>
                <a:tc>
                  <a:txBody>
                    <a:bodyPr/>
                    <a:lstStyle/>
                    <a:p>
                      <a:r>
                        <a:rPr lang="en-US" dirty="0" smtClean="0"/>
                        <a:t>X</a:t>
                      </a:r>
                      <a:endParaRPr lang="en-GB" dirty="0"/>
                    </a:p>
                  </a:txBody>
                  <a:tcPr/>
                </a:tc>
                <a:tc>
                  <a:txBody>
                    <a:bodyPr/>
                    <a:lstStyle/>
                    <a:p>
                      <a:r>
                        <a:rPr lang="en-US" dirty="0" smtClean="0"/>
                        <a:t>X</a:t>
                      </a:r>
                      <a:endParaRPr lang="en-GB" dirty="0"/>
                    </a:p>
                  </a:txBody>
                  <a:tcPr/>
                </a:tc>
              </a:tr>
              <a:tr h="370840">
                <a:tc>
                  <a:txBody>
                    <a:bodyPr/>
                    <a:lstStyle/>
                    <a:p>
                      <a:r>
                        <a:rPr lang="en-US" dirty="0" smtClean="0"/>
                        <a:t>Composite</a:t>
                      </a:r>
                      <a:endParaRPr lang="en-GB" dirty="0"/>
                    </a:p>
                  </a:txBody>
                  <a:tcPr/>
                </a:tc>
                <a:tc>
                  <a:txBody>
                    <a:bodyPr/>
                    <a:lstStyle/>
                    <a:p>
                      <a:r>
                        <a:rPr lang="en-US" dirty="0" smtClean="0"/>
                        <a:t>X</a:t>
                      </a:r>
                      <a:endParaRPr lang="en-GB" dirty="0"/>
                    </a:p>
                  </a:txBody>
                  <a:tcPr/>
                </a:tc>
                <a:tc>
                  <a:txBody>
                    <a:bodyPr/>
                    <a:lstStyle/>
                    <a:p>
                      <a:r>
                        <a:rPr lang="en-US" dirty="0" smtClean="0"/>
                        <a:t>X</a:t>
                      </a:r>
                      <a:endParaRPr lang="en-GB" dirty="0"/>
                    </a:p>
                  </a:txBody>
                  <a:tcPr/>
                </a:tc>
              </a:tr>
              <a:tr h="370840">
                <a:tc>
                  <a:txBody>
                    <a:bodyPr/>
                    <a:lstStyle/>
                    <a:p>
                      <a:r>
                        <a:rPr lang="en-US" dirty="0" smtClean="0"/>
                        <a:t>Collecting</a:t>
                      </a:r>
                      <a:r>
                        <a:rPr lang="en-US" baseline="0" dirty="0" smtClean="0"/>
                        <a:t> Parameter</a:t>
                      </a:r>
                      <a:endParaRPr lang="en-GB" dirty="0"/>
                    </a:p>
                  </a:txBody>
                  <a:tcPr/>
                </a:tc>
                <a:tc>
                  <a:txBody>
                    <a:bodyPr/>
                    <a:lstStyle/>
                    <a:p>
                      <a:r>
                        <a:rPr lang="en-US" dirty="0" smtClean="0"/>
                        <a:t>X</a:t>
                      </a:r>
                      <a:endParaRPr lang="en-GB" dirty="0"/>
                    </a:p>
                  </a:txBody>
                  <a:tcPr/>
                </a:tc>
                <a:tc>
                  <a:txBody>
                    <a:bodyPr/>
                    <a:lstStyle/>
                    <a:p>
                      <a:r>
                        <a:rPr lang="en-US" dirty="0" smtClean="0"/>
                        <a:t>X</a:t>
                      </a:r>
                      <a:endParaRPr lang="en-GB" dirty="0"/>
                    </a:p>
                  </a:txBody>
                  <a:tcPr/>
                </a:tc>
              </a:tr>
            </a:tbl>
          </a:graphicData>
        </a:graphic>
      </p:graphicFrame>
      <p:sp>
        <p:nvSpPr>
          <p:cNvPr id="3" name="TextBox 2"/>
          <p:cNvSpPr txBox="1"/>
          <p:nvPr/>
        </p:nvSpPr>
        <p:spPr>
          <a:xfrm>
            <a:off x="5004048" y="6237312"/>
            <a:ext cx="3168352" cy="369332"/>
          </a:xfrm>
          <a:prstGeom prst="rect">
            <a:avLst/>
          </a:prstGeom>
          <a:noFill/>
        </p:spPr>
        <p:txBody>
          <a:bodyPr wrap="square" rtlCol="0">
            <a:spAutoFit/>
          </a:bodyPr>
          <a:lstStyle/>
          <a:p>
            <a:r>
              <a:rPr lang="en-US" dirty="0" smtClean="0"/>
              <a:t>Kent Beck, TDD By Example</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Refactoring to Patterns</a:t>
            </a:r>
            <a:endParaRPr lang="en-GB" dirty="0"/>
          </a:p>
        </p:txBody>
      </p:sp>
      <p:sp>
        <p:nvSpPr>
          <p:cNvPr id="6" name="Text Placeholder 5"/>
          <p:cNvSpPr>
            <a:spLocks noGrp="1"/>
          </p:cNvSpPr>
          <p:nvPr>
            <p:ph type="body" sz="half" idx="2"/>
          </p:nvPr>
        </p:nvSpPr>
        <p:spPr/>
        <p:txBody>
          <a:bodyPr/>
          <a:lstStyle/>
          <a:p>
            <a:r>
              <a:rPr lang="en-US" dirty="0" smtClean="0"/>
              <a:t>Joshua Kerievksy  identified patterns as guidance for how we refactor. </a:t>
            </a:r>
          </a:p>
          <a:p>
            <a:r>
              <a:rPr lang="en-US" dirty="0" smtClean="0"/>
              <a:t>We don’t try to implement patterns in the SUT – the test focuses on requirements and is likely aimed at defining a contract.</a:t>
            </a:r>
          </a:p>
          <a:p>
            <a:r>
              <a:rPr lang="en-US" dirty="0" smtClean="0"/>
              <a:t>We implement patterns as improvements to the code in the refactoring step.</a:t>
            </a:r>
          </a:p>
          <a:p>
            <a:r>
              <a:rPr lang="en-US" dirty="0" smtClean="0"/>
              <a:t>This prevents folks becoming ‘pattern happy’. Patterns emerge as the solutions to refactoring sinful code into clean code.</a:t>
            </a:r>
          </a:p>
          <a:p>
            <a:r>
              <a:rPr lang="en-US" dirty="0" smtClean="0"/>
              <a:t>What would Jesus do? He’d sin then ask the god of patterns for forgiveness.</a:t>
            </a:r>
            <a:endParaRPr lang="en-GB" dirty="0"/>
          </a:p>
        </p:txBody>
      </p:sp>
      <p:pic>
        <p:nvPicPr>
          <p:cNvPr id="9" name="Content Placeholder 8" descr="516pPX8YmvL._BO2,204,203,200_PIsitb-sticker-arrow-click,TopRight,35,-76_AA300_SH20_OU02_.jpg"/>
          <p:cNvPicPr>
            <a:picLocks noGrp="1" noChangeAspect="1"/>
          </p:cNvPicPr>
          <p:nvPr>
            <p:ph idx="1"/>
          </p:nvPr>
        </p:nvPicPr>
        <p:blipFill>
          <a:blip r:embed="rId2" cstate="print"/>
          <a:stretch>
            <a:fillRect/>
          </a:stretch>
        </p:blipFill>
        <p:spPr>
          <a:xfrm>
            <a:off x="3779912" y="620688"/>
            <a:ext cx="5040560" cy="5040560"/>
          </a:xfr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Ports and Adapters</a:t>
            </a:r>
            <a:endParaRPr lang="en-US" dirty="0"/>
          </a:p>
        </p:txBody>
      </p:sp>
      <p:sp>
        <p:nvSpPr>
          <p:cNvPr id="5" name="Text Placeholder 4"/>
          <p:cNvSpPr>
            <a:spLocks noGrp="1"/>
          </p:cNvSpPr>
          <p:nvPr>
            <p:ph type="body" idx="1"/>
          </p:nvPr>
        </p:nvSpPr>
        <p:spPr/>
        <p:txBody>
          <a:bodyPr/>
          <a:lstStyle/>
          <a:p>
            <a:r>
              <a:rPr lang="en-US" dirty="0" smtClean="0"/>
              <a:t>Hexagonal Architecture</a:t>
            </a:r>
            <a:endParaRPr lang="en-US" dirty="0"/>
          </a:p>
        </p:txBody>
      </p:sp>
    </p:spTree>
    <p:extLst>
      <p:ext uri="{BB962C8B-B14F-4D97-AF65-F5344CB8AC3E}">
        <p14:creationId xmlns:p14="http://schemas.microsoft.com/office/powerpoint/2010/main" xmlns="" val="37363599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stretch>
            <a:fillRect/>
          </a:stretch>
        </p:blipFill>
        <p:spPr>
          <a:xfrm>
            <a:off x="1790700" y="0"/>
            <a:ext cx="5554885" cy="6858000"/>
          </a:xfrm>
          <a:prstGeom prst="rect">
            <a:avLst/>
          </a:prstGeom>
        </p:spPr>
      </p:pic>
    </p:spTree>
    <p:extLst>
      <p:ext uri="{BB962C8B-B14F-4D97-AF65-F5344CB8AC3E}">
        <p14:creationId xmlns:p14="http://schemas.microsoft.com/office/powerpoint/2010/main" xmlns="" val="15265648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xmlns="" val="3200043764"/>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4067944" y="5805264"/>
            <a:ext cx="3816424" cy="369332"/>
          </a:xfrm>
          <a:prstGeom prst="rect">
            <a:avLst/>
          </a:prstGeom>
          <a:noFill/>
        </p:spPr>
        <p:txBody>
          <a:bodyPr wrap="square" rtlCol="0">
            <a:spAutoFit/>
          </a:bodyPr>
          <a:lstStyle/>
          <a:p>
            <a:r>
              <a:rPr lang="en-US" dirty="0" smtClean="0"/>
              <a:t>After Mike Cohn, Martin Fowler et al.</a:t>
            </a:r>
            <a:endParaRPr lang="en-US" dirty="0"/>
          </a:p>
        </p:txBody>
      </p:sp>
    </p:spTree>
    <p:extLst>
      <p:ext uri="{BB962C8B-B14F-4D97-AF65-F5344CB8AC3E}">
        <p14:creationId xmlns:p14="http://schemas.microsoft.com/office/powerpoint/2010/main" xmlns="" val="14171514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exagonalArchitecture.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760952" y="542310"/>
            <a:ext cx="5043296" cy="6127050"/>
          </a:xfrm>
          <a:prstGeom prst="rect">
            <a:avLst/>
          </a:prstGeom>
        </p:spPr>
      </p:pic>
    </p:spTree>
    <p:extLst>
      <p:ext uri="{BB962C8B-B14F-4D97-AF65-F5344CB8AC3E}">
        <p14:creationId xmlns:p14="http://schemas.microsoft.com/office/powerpoint/2010/main" xmlns="" val="16008201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exagonalArchitecture_unittests.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2123728" y="676213"/>
            <a:ext cx="4755264" cy="5777123"/>
          </a:xfrm>
          <a:prstGeom prst="rect">
            <a:avLst/>
          </a:prstGeom>
        </p:spPr>
      </p:pic>
    </p:spTree>
    <p:extLst>
      <p:ext uri="{BB962C8B-B14F-4D97-AF65-F5344CB8AC3E}">
        <p14:creationId xmlns:p14="http://schemas.microsoft.com/office/powerpoint/2010/main" xmlns="" val="17861215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731951" y="2604402"/>
            <a:ext cx="7502762" cy="189405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t>Intelligent collaboration for the Enterprise</a:t>
            </a:r>
          </a:p>
          <a:p>
            <a:r>
              <a:rPr lang="en-US" dirty="0" smtClean="0"/>
              <a:t> The #1 SharePoint alternative in the cloud</a:t>
            </a:r>
          </a:p>
          <a:p>
            <a:endParaRPr lang="en-US" dirty="0"/>
          </a:p>
        </p:txBody>
      </p:sp>
      <p:pic>
        <p:nvPicPr>
          <p:cNvPr id="5" name="Picture 4" descr="huddle-logo-300dpi-1000px.jp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2875777" y="698445"/>
            <a:ext cx="3048000" cy="1347216"/>
          </a:xfrm>
          <a:prstGeom prst="rect">
            <a:avLst/>
          </a:prstGeom>
        </p:spPr>
      </p:pic>
    </p:spTree>
    <p:extLst>
      <p:ext uri="{BB962C8B-B14F-4D97-AF65-F5344CB8AC3E}">
        <p14:creationId xmlns:p14="http://schemas.microsoft.com/office/powerpoint/2010/main" xmlns="" val="242359251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exagonalArchitecture_integrationtests.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2051720" y="779169"/>
            <a:ext cx="4611248" cy="5602159"/>
          </a:xfrm>
          <a:prstGeom prst="rect">
            <a:avLst/>
          </a:prstGeom>
        </p:spPr>
      </p:pic>
    </p:spTree>
    <p:extLst>
      <p:ext uri="{BB962C8B-B14F-4D97-AF65-F5344CB8AC3E}">
        <p14:creationId xmlns:p14="http://schemas.microsoft.com/office/powerpoint/2010/main" xmlns="" val="125460617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exagonalArchitecture_systemtests.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2195736" y="476672"/>
            <a:ext cx="5043296" cy="6127050"/>
          </a:xfrm>
          <a:prstGeom prst="rect">
            <a:avLst/>
          </a:prstGeom>
        </p:spPr>
      </p:pic>
    </p:spTree>
    <p:extLst>
      <p:ext uri="{BB962C8B-B14F-4D97-AF65-F5344CB8AC3E}">
        <p14:creationId xmlns:p14="http://schemas.microsoft.com/office/powerpoint/2010/main" xmlns="" val="360177121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Gears</a:t>
            </a:r>
            <a:endParaRPr lang="en-US" dirty="0"/>
          </a:p>
        </p:txBody>
      </p:sp>
      <p:sp>
        <p:nvSpPr>
          <p:cNvPr id="5" name="Text Placeholder 4"/>
          <p:cNvSpPr>
            <a:spLocks noGrp="1"/>
          </p:cNvSpPr>
          <p:nvPr>
            <p:ph type="body" idx="1"/>
          </p:nvPr>
        </p:nvSpPr>
        <p:spPr/>
        <p:txBody>
          <a:bodyPr/>
          <a:lstStyle/>
          <a:p>
            <a:r>
              <a:rPr lang="en-US" dirty="0" smtClean="0"/>
              <a:t>Driving with a shift stick</a:t>
            </a:r>
            <a:endParaRPr lang="en-US" dirty="0"/>
          </a:p>
        </p:txBody>
      </p:sp>
    </p:spTree>
    <p:extLst>
      <p:ext uri="{BB962C8B-B14F-4D97-AF65-F5344CB8AC3E}">
        <p14:creationId xmlns:p14="http://schemas.microsoft.com/office/powerpoint/2010/main" xmlns="" val="18038617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stretch>
            <a:fillRect/>
          </a:stretch>
        </p:blipFill>
        <p:spPr>
          <a:xfrm>
            <a:off x="1000503" y="1196752"/>
            <a:ext cx="7163372" cy="4464496"/>
          </a:xfrm>
          <a:prstGeom prst="rect">
            <a:avLst/>
          </a:prstGeom>
        </p:spPr>
      </p:pic>
    </p:spTree>
    <p:extLst>
      <p:ext uri="{BB962C8B-B14F-4D97-AF65-F5344CB8AC3E}">
        <p14:creationId xmlns:p14="http://schemas.microsoft.com/office/powerpoint/2010/main" xmlns="" val="273321570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Acceptance Test-Driven Development</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49278542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stretch>
            <a:fillRect/>
          </a:stretch>
        </p:blipFill>
        <p:spPr>
          <a:xfrm>
            <a:off x="1143000" y="838200"/>
            <a:ext cx="6845300" cy="4967064"/>
          </a:xfrm>
          <a:prstGeom prst="rect">
            <a:avLst/>
          </a:prstGeom>
        </p:spPr>
      </p:pic>
      <p:sp>
        <p:nvSpPr>
          <p:cNvPr id="5" name="TextBox 4"/>
          <p:cNvSpPr txBox="1"/>
          <p:nvPr/>
        </p:nvSpPr>
        <p:spPr>
          <a:xfrm>
            <a:off x="1043608" y="764704"/>
            <a:ext cx="7200800" cy="5570756"/>
          </a:xfrm>
          <a:prstGeom prst="rect">
            <a:avLst/>
          </a:prstGeom>
          <a:solidFill>
            <a:schemeClr val="bg1"/>
          </a:solidFill>
        </p:spPr>
        <p:txBody>
          <a:bodyPr wrap="square" rtlCol="0">
            <a:spAutoFit/>
          </a:bodyPr>
          <a:lstStyle/>
          <a:p>
            <a:r>
              <a:rPr lang="en-US" sz="2600" dirty="0" smtClean="0"/>
              <a:t>“One </a:t>
            </a:r>
            <a:r>
              <a:rPr lang="en-US" sz="2600" dirty="0"/>
              <a:t>of the weaknesses of TDD as originally described is that it can </a:t>
            </a:r>
            <a:r>
              <a:rPr lang="en-US" sz="2600" b="1" dirty="0"/>
              <a:t>devolve into a programmer’s technique used to meet a programmer’s needs</a:t>
            </a:r>
            <a:r>
              <a:rPr lang="en-US" sz="2600" dirty="0"/>
              <a:t>. Some programmers take a broader view of TDD, facilely shifting between levels of abstraction for their tests. However, with ATDD there is no ambiguity—this is </a:t>
            </a:r>
            <a:r>
              <a:rPr lang="en-US" sz="2600" b="1" dirty="0"/>
              <a:t>a technique for enhancing communication with people for whom programming languages are foreign</a:t>
            </a:r>
            <a:r>
              <a:rPr lang="en-US" sz="2600" dirty="0"/>
              <a:t>. The quality of our relationships, and the communication that underlies those relationships, encourages effective software development. ATDD can be used to take a step in the direction of clearer </a:t>
            </a:r>
            <a:r>
              <a:rPr lang="en-US" sz="2600" dirty="0" smtClean="0"/>
              <a:t>communication”</a:t>
            </a:r>
          </a:p>
          <a:p>
            <a:pPr algn="r"/>
            <a:r>
              <a:rPr lang="en-US" dirty="0" smtClean="0"/>
              <a:t>Kent Beck, foreword to ATDD by Example</a:t>
            </a:r>
            <a:endParaRPr lang="en-US" dirty="0"/>
          </a:p>
        </p:txBody>
      </p:sp>
      <p:sp>
        <p:nvSpPr>
          <p:cNvPr id="6" name="TextBox 5"/>
          <p:cNvSpPr txBox="1"/>
          <p:nvPr/>
        </p:nvSpPr>
        <p:spPr>
          <a:xfrm>
            <a:off x="683568" y="692696"/>
            <a:ext cx="8137412" cy="5816977"/>
          </a:xfrm>
          <a:prstGeom prst="rect">
            <a:avLst/>
          </a:prstGeom>
          <a:solidFill>
            <a:schemeClr val="bg1"/>
          </a:solidFill>
        </p:spPr>
        <p:txBody>
          <a:bodyPr wrap="square" rtlCol="0">
            <a:spAutoFit/>
          </a:bodyPr>
          <a:lstStyle/>
          <a:p>
            <a:r>
              <a:rPr lang="en-US" sz="2400" dirty="0" smtClean="0"/>
              <a:t>“These </a:t>
            </a:r>
            <a:r>
              <a:rPr lang="en-US" sz="2400" dirty="0"/>
              <a:t>two problems--that customers don't participate, which eliminates the purpose of acceptance testing, and that they create a significant maintenance burden, means that acceptance testing isn't worth the cost. I no longer use it or recommend it.</a:t>
            </a:r>
          </a:p>
          <a:p>
            <a:endParaRPr lang="en-US" sz="2400" dirty="0"/>
          </a:p>
          <a:p>
            <a:r>
              <a:rPr lang="en-US" sz="2400" dirty="0"/>
              <a:t>Instead, I involve business experts (on-site customers) closely throughout the iteration. I do have them create concrete examples, but only when faced with particularly complex topics, and never with the intention that they be run by a tool like Fit. Instead, the programmers use those examples to inform their test-driven development, which may or may not involve creating automated tests from the examples, at the programmers' discretion</a:t>
            </a:r>
            <a:r>
              <a:rPr lang="en-US" sz="2400" dirty="0" smtClean="0"/>
              <a:t>.”</a:t>
            </a:r>
          </a:p>
          <a:p>
            <a:pPr algn="r"/>
            <a:r>
              <a:rPr lang="en-US" dirty="0"/>
              <a:t>James Shore, http://</a:t>
            </a:r>
            <a:r>
              <a:rPr lang="en-US" dirty="0" err="1"/>
              <a:t>www.jamesshore.com</a:t>
            </a:r>
            <a:r>
              <a:rPr lang="en-US" dirty="0"/>
              <a:t>/Blog/The-Problems-With-Acceptance-</a:t>
            </a:r>
            <a:r>
              <a:rPr lang="en-US" dirty="0" err="1"/>
              <a:t>Testing.html</a:t>
            </a:r>
            <a:endParaRPr lang="en-US" dirty="0"/>
          </a:p>
        </p:txBody>
      </p:sp>
      <p:sp>
        <p:nvSpPr>
          <p:cNvPr id="7" name="TextBox 6"/>
          <p:cNvSpPr txBox="1"/>
          <p:nvPr/>
        </p:nvSpPr>
        <p:spPr>
          <a:xfrm>
            <a:off x="432048" y="404664"/>
            <a:ext cx="8316416" cy="6001642"/>
          </a:xfrm>
          <a:prstGeom prst="rect">
            <a:avLst/>
          </a:prstGeom>
          <a:solidFill>
            <a:schemeClr val="bg1"/>
          </a:solidFill>
        </p:spPr>
        <p:txBody>
          <a:bodyPr wrap="square" rtlCol="0">
            <a:spAutoFit/>
          </a:bodyPr>
          <a:lstStyle/>
          <a:p>
            <a:pPr marL="342900" indent="-342900">
              <a:buFont typeface="Arial"/>
              <a:buChar char="•"/>
            </a:pPr>
            <a:endParaRPr lang="en-US" sz="2400" dirty="0" smtClean="0"/>
          </a:p>
          <a:p>
            <a:pPr marL="342900" indent="-342900">
              <a:buFont typeface="Arial"/>
              <a:buChar char="•"/>
            </a:pPr>
            <a:r>
              <a:rPr lang="en-US" sz="2400" dirty="0" smtClean="0"/>
              <a:t>I’ve changed my mind on this over time. </a:t>
            </a:r>
            <a:endParaRPr lang="en-US" sz="2400" dirty="0"/>
          </a:p>
          <a:p>
            <a:pPr marL="342900" indent="-342900">
              <a:buFont typeface="Arial"/>
              <a:buChar char="•"/>
            </a:pPr>
            <a:r>
              <a:rPr lang="en-US" sz="2400" dirty="0" smtClean="0"/>
              <a:t>I used to believe in the tools, I believed that having to pass those tests kept developers honest, they could not declare done when they felt like it. </a:t>
            </a:r>
            <a:r>
              <a:rPr lang="en-US" sz="2400" dirty="0" err="1" smtClean="0"/>
              <a:t>Gojko</a:t>
            </a:r>
            <a:r>
              <a:rPr lang="en-US" sz="2400" dirty="0" smtClean="0"/>
              <a:t> </a:t>
            </a:r>
            <a:r>
              <a:rPr lang="en-US" sz="2400" dirty="0" err="1" smtClean="0"/>
              <a:t>Adzic</a:t>
            </a:r>
            <a:r>
              <a:rPr lang="en-US" sz="2400" dirty="0" smtClean="0"/>
              <a:t> quoted me on that too.</a:t>
            </a:r>
            <a:endParaRPr lang="en-US" sz="2400" dirty="0"/>
          </a:p>
          <a:p>
            <a:pPr marL="342900" indent="-342900">
              <a:buFont typeface="Arial"/>
              <a:buChar char="•"/>
            </a:pPr>
            <a:r>
              <a:rPr lang="en-US" sz="2400" dirty="0" smtClean="0"/>
              <a:t>But I think now the problem was how they wrote their unit tests – we were compensating by introducing ATDD tools to make them hit the bar. Instead, we should have been fixing the problem at source – write unit tests that focus on behaviors and thus can be used for acceptance.</a:t>
            </a:r>
            <a:endParaRPr lang="en-US" sz="2400" dirty="0"/>
          </a:p>
          <a:p>
            <a:pPr marL="342900" indent="-342900">
              <a:buFont typeface="Arial"/>
              <a:buChar char="•"/>
            </a:pPr>
            <a:r>
              <a:rPr lang="en-US" sz="2400" dirty="0" smtClean="0"/>
              <a:t>If you need to surface the tests to customers, process the tests a la </a:t>
            </a:r>
            <a:r>
              <a:rPr lang="en-US" sz="2400" dirty="0" err="1" smtClean="0"/>
              <a:t>MSpec</a:t>
            </a:r>
            <a:r>
              <a:rPr lang="en-US" sz="2400" dirty="0" smtClean="0"/>
              <a:t> or </a:t>
            </a:r>
            <a:r>
              <a:rPr lang="en-US" sz="2400" dirty="0" err="1" smtClean="0"/>
              <a:t>SpecUnit</a:t>
            </a:r>
            <a:r>
              <a:rPr lang="en-US" sz="2400" dirty="0" smtClean="0"/>
              <a:t> </a:t>
            </a:r>
            <a:r>
              <a:rPr lang="en-US" sz="2400" dirty="0" err="1" smtClean="0"/>
              <a:t>etc</a:t>
            </a:r>
            <a:r>
              <a:rPr lang="en-US" sz="2400" dirty="0" smtClean="0"/>
              <a:t> .to allow customer to read</a:t>
            </a:r>
            <a:endParaRPr lang="en-US" sz="2400" dirty="0"/>
          </a:p>
          <a:p>
            <a:pPr marL="342900" indent="-342900">
              <a:buFont typeface="Arial"/>
              <a:buChar char="•"/>
            </a:pPr>
            <a:r>
              <a:rPr lang="en-US" sz="2400" dirty="0" smtClean="0"/>
              <a:t>Hire QAs who are SDTs. Have them engage with the test code</a:t>
            </a:r>
          </a:p>
          <a:p>
            <a:pPr marL="342900" indent="-342900">
              <a:buFont typeface="Arial"/>
              <a:buChar char="•"/>
            </a:pPr>
            <a:endParaRPr lang="en-US" sz="2400" dirty="0"/>
          </a:p>
          <a:p>
            <a:pPr marL="342900" indent="-342900">
              <a:buFont typeface="Arial"/>
              <a:buChar char="•"/>
            </a:pPr>
            <a:endParaRPr lang="en-US" sz="2400" dirty="0" smtClean="0"/>
          </a:p>
        </p:txBody>
      </p:sp>
    </p:spTree>
    <p:extLst>
      <p:ext uri="{BB962C8B-B14F-4D97-AF65-F5344CB8AC3E}">
        <p14:creationId xmlns:p14="http://schemas.microsoft.com/office/powerpoint/2010/main" xmlns="" val="4077569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00" fill="hold"/>
                                        <p:tgtEl>
                                          <p:spTgt spid="5"/>
                                        </p:tgtEl>
                                        <p:attrNameLst>
                                          <p:attrName>ppt_x</p:attrName>
                                        </p:attrNameLst>
                                      </p:cBhvr>
                                      <p:tavLst>
                                        <p:tav tm="0">
                                          <p:val>
                                            <p:strVal val="#ppt_x"/>
                                          </p:val>
                                        </p:tav>
                                        <p:tav tm="100000">
                                          <p:val>
                                            <p:strVal val="#ppt_x"/>
                                          </p:val>
                                        </p:tav>
                                      </p:tavLst>
                                    </p:anim>
                                    <p:anim calcmode="lin" valueType="num">
                                      <p:cBhvr additive="base">
                                        <p:cTn id="8" dur="7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700" fill="hold"/>
                                        <p:tgtEl>
                                          <p:spTgt spid="6"/>
                                        </p:tgtEl>
                                        <p:attrNameLst>
                                          <p:attrName>ppt_x</p:attrName>
                                        </p:attrNameLst>
                                      </p:cBhvr>
                                      <p:tavLst>
                                        <p:tav tm="0">
                                          <p:val>
                                            <p:strVal val="#ppt_x"/>
                                          </p:val>
                                        </p:tav>
                                        <p:tav tm="100000">
                                          <p:val>
                                            <p:strVal val="#ppt_x"/>
                                          </p:val>
                                        </p:tav>
                                      </p:tavLst>
                                    </p:anim>
                                    <p:anim calcmode="lin" valueType="num">
                                      <p:cBhvr additive="base">
                                        <p:cTn id="14" dur="7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700" fill="hold"/>
                                        <p:tgtEl>
                                          <p:spTgt spid="7"/>
                                        </p:tgtEl>
                                        <p:attrNameLst>
                                          <p:attrName>ppt_x</p:attrName>
                                        </p:attrNameLst>
                                      </p:cBhvr>
                                      <p:tavLst>
                                        <p:tav tm="0">
                                          <p:val>
                                            <p:strVal val="#ppt_x"/>
                                          </p:val>
                                        </p:tav>
                                        <p:tav tm="100000">
                                          <p:val>
                                            <p:strVal val="#ppt_x"/>
                                          </p:val>
                                        </p:tav>
                                      </p:tavLst>
                                    </p:anim>
                                    <p:anim calcmode="lin" valueType="num">
                                      <p:cBhvr additive="base">
                                        <p:cTn id="20" dur="7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Behavior Driven Development</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368515930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99592" y="764704"/>
            <a:ext cx="7128792" cy="5355313"/>
          </a:xfrm>
          <a:prstGeom prst="rect">
            <a:avLst/>
          </a:prstGeom>
          <a:noFill/>
        </p:spPr>
        <p:txBody>
          <a:bodyPr wrap="square" rtlCol="0">
            <a:spAutoFit/>
          </a:bodyPr>
          <a:lstStyle/>
          <a:p>
            <a:r>
              <a:rPr lang="en-US" dirty="0"/>
              <a:t>“BDD is a second-generation, outside-in, pull-based, multiple-stakeholder, multiple-scale, high-automation, agile methodology. It describes a cycle of interactions with well-defined outputs, resulting in the delivery of working, tested software that matters.” </a:t>
            </a:r>
            <a:endParaRPr lang="en-US" dirty="0" smtClean="0"/>
          </a:p>
          <a:p>
            <a:pPr algn="r"/>
            <a:r>
              <a:rPr lang="en-US" dirty="0"/>
              <a:t>Dan North, 2009 Agile specifications, BDD and Testing </a:t>
            </a:r>
            <a:r>
              <a:rPr lang="en-US" dirty="0" err="1" smtClean="0"/>
              <a:t>eXchange</a:t>
            </a:r>
            <a:endParaRPr lang="en-US" dirty="0" smtClean="0"/>
          </a:p>
          <a:p>
            <a:pPr algn="r"/>
            <a:endParaRPr lang="en-US" dirty="0"/>
          </a:p>
          <a:p>
            <a:pPr marL="285750" indent="-285750">
              <a:buFont typeface="Arial"/>
              <a:buChar char="•"/>
            </a:pPr>
            <a:r>
              <a:rPr lang="en-US" dirty="0" smtClean="0"/>
              <a:t>BDD starts with a similar insight – that we misunderstood TDD</a:t>
            </a:r>
          </a:p>
          <a:p>
            <a:pPr marL="742950" lvl="1" indent="-285750">
              <a:buFont typeface="Arial"/>
              <a:buChar char="•"/>
            </a:pPr>
            <a:r>
              <a:rPr lang="en-US" dirty="0" smtClean="0"/>
              <a:t>It creates tools like </a:t>
            </a:r>
            <a:r>
              <a:rPr lang="en-US" dirty="0" err="1" smtClean="0"/>
              <a:t>RSpec</a:t>
            </a:r>
            <a:r>
              <a:rPr lang="en-US" dirty="0" smtClean="0"/>
              <a:t> and </a:t>
            </a:r>
            <a:r>
              <a:rPr lang="en-US" dirty="0" err="1" smtClean="0"/>
              <a:t>Jbehave</a:t>
            </a:r>
            <a:endParaRPr lang="en-US" dirty="0" smtClean="0"/>
          </a:p>
          <a:p>
            <a:pPr marL="742950" lvl="1" indent="-285750">
              <a:buFont typeface="Arial"/>
              <a:buChar char="•"/>
            </a:pPr>
            <a:r>
              <a:rPr lang="en-US" dirty="0" smtClean="0"/>
              <a:t>It realizes that specifying scenarios is the key to driving test-driven development</a:t>
            </a:r>
          </a:p>
          <a:p>
            <a:pPr marL="742950" lvl="1" indent="-285750">
              <a:buFont typeface="Arial"/>
              <a:buChar char="•"/>
            </a:pPr>
            <a:r>
              <a:rPr lang="en-US" dirty="0" smtClean="0"/>
              <a:t>It evolves into a methodology for facilitating the transmission of requirements from customer to developer through scenarios that can be automated</a:t>
            </a:r>
          </a:p>
          <a:p>
            <a:pPr marL="742950" lvl="1" indent="-285750">
              <a:buFont typeface="Arial"/>
              <a:buChar char="•"/>
            </a:pPr>
            <a:endParaRPr lang="en-US" dirty="0"/>
          </a:p>
          <a:p>
            <a:r>
              <a:rPr lang="en-US" dirty="0" smtClean="0"/>
              <a:t>This presentation is about ‘fixing’ TDD, but if you believe in the story here – you might want to take that narrative further by looking into BDD.</a:t>
            </a:r>
          </a:p>
          <a:p>
            <a:r>
              <a:rPr lang="en-US" dirty="0"/>
              <a:t>	</a:t>
            </a:r>
            <a:r>
              <a:rPr lang="en-US" dirty="0" smtClean="0"/>
              <a:t>- However, I wanted to get back to basics here – and discuss what is wrong with TDD as learned by many, as I see even people claiming to practice BDD writing poor ‘unit tests’</a:t>
            </a:r>
            <a:endParaRPr lang="en-US" dirty="0"/>
          </a:p>
        </p:txBody>
      </p:sp>
    </p:spTree>
    <p:extLst>
      <p:ext uri="{BB962C8B-B14F-4D97-AF65-F5344CB8AC3E}">
        <p14:creationId xmlns:p14="http://schemas.microsoft.com/office/powerpoint/2010/main" xmlns="" val="148222338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MOCKS</a:t>
            </a:r>
            <a:endParaRPr lang="en-GB" dirty="0"/>
          </a:p>
        </p:txBody>
      </p:sp>
      <p:sp>
        <p:nvSpPr>
          <p:cNvPr id="5" name="Text Placeholder 4"/>
          <p:cNvSpPr>
            <a:spLocks noGrp="1"/>
          </p:cNvSpPr>
          <p:nvPr>
            <p:ph type="body" idx="1"/>
          </p:nvPr>
        </p:nvSpPr>
        <p:spPr/>
        <p:txBody>
          <a:bodyPr/>
          <a:lstStyle/>
          <a:p>
            <a:r>
              <a:rPr lang="en-US" dirty="0" smtClean="0"/>
              <a:t>Removing shard fixture</a:t>
            </a:r>
            <a:endParaRPr lang="en-GB"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Mock Object</a:t>
            </a:r>
            <a:endParaRPr lang="en-GB" dirty="0"/>
          </a:p>
        </p:txBody>
      </p:sp>
      <p:sp>
        <p:nvSpPr>
          <p:cNvPr id="3" name="Content Placeholder 2"/>
          <p:cNvSpPr>
            <a:spLocks noGrp="1"/>
          </p:cNvSpPr>
          <p:nvPr>
            <p:ph idx="1"/>
          </p:nvPr>
        </p:nvSpPr>
        <p:spPr/>
        <p:txBody>
          <a:bodyPr>
            <a:normAutofit fontScale="70000" lnSpcReduction="20000"/>
          </a:bodyPr>
          <a:lstStyle/>
          <a:p>
            <a:r>
              <a:rPr lang="en-US" dirty="0" smtClean="0"/>
              <a:t>Classic example is database</a:t>
            </a:r>
          </a:p>
          <a:p>
            <a:pPr lvl="1"/>
            <a:r>
              <a:rPr lang="en-US" dirty="0" smtClean="0"/>
              <a:t>Long time to start</a:t>
            </a:r>
          </a:p>
          <a:p>
            <a:pPr lvl="1"/>
            <a:r>
              <a:rPr lang="en-US" dirty="0" smtClean="0"/>
              <a:t>Difficult to keep ‘clean’</a:t>
            </a:r>
          </a:p>
          <a:p>
            <a:pPr lvl="1"/>
            <a:r>
              <a:rPr lang="en-US" dirty="0" smtClean="0"/>
              <a:t>Tie tests to physical location on network</a:t>
            </a:r>
          </a:p>
          <a:p>
            <a:pPr lvl="1"/>
            <a:r>
              <a:rPr lang="en-US" dirty="0" smtClean="0"/>
              <a:t>Write tests against something that acts like Db</a:t>
            </a:r>
          </a:p>
          <a:p>
            <a:r>
              <a:rPr lang="en-US" dirty="0" smtClean="0"/>
              <a:t>Mocks can improve readability by making contents of read rows explicit (evident data)</a:t>
            </a:r>
          </a:p>
          <a:p>
            <a:r>
              <a:rPr lang="en-US" dirty="0" smtClean="0"/>
              <a:t>Mocks hinder the use of singletons </a:t>
            </a:r>
          </a:p>
          <a:p>
            <a:pPr lvl="1"/>
            <a:r>
              <a:rPr lang="en-US" dirty="0" smtClean="0"/>
              <a:t>Which may be a good thing</a:t>
            </a:r>
          </a:p>
          <a:p>
            <a:r>
              <a:rPr lang="en-US" dirty="0" smtClean="0"/>
              <a:t>Mocks make us consider issues around coupling</a:t>
            </a:r>
          </a:p>
          <a:p>
            <a:pPr lvl="1"/>
            <a:r>
              <a:rPr lang="en-US" dirty="0" smtClean="0"/>
              <a:t>We learn to inject dependencies</a:t>
            </a:r>
          </a:p>
          <a:p>
            <a:r>
              <a:rPr lang="en-US" dirty="0" smtClean="0"/>
              <a:t>Mocks risk that the real system will not perform in the correct way</a:t>
            </a:r>
            <a:endParaRPr lang="en-GB"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Problem</a:t>
            </a:r>
          </a:p>
          <a:p>
            <a:r>
              <a:rPr lang="en-US" dirty="0" smtClean="0"/>
              <a:t>TDD Rebooted</a:t>
            </a:r>
            <a:endParaRPr lang="en-US" dirty="0" smtClean="0"/>
          </a:p>
          <a:p>
            <a:r>
              <a:rPr lang="en-US" dirty="0" smtClean="0"/>
              <a:t>Red-Green-Refactor</a:t>
            </a:r>
          </a:p>
          <a:p>
            <a:r>
              <a:rPr lang="en-US" dirty="0" smtClean="0"/>
              <a:t>Clean Code When?</a:t>
            </a:r>
          </a:p>
          <a:p>
            <a:r>
              <a:rPr lang="en-US" dirty="0" smtClean="0"/>
              <a:t>Refactoring to Patterns</a:t>
            </a:r>
          </a:p>
          <a:p>
            <a:r>
              <a:rPr lang="en-US" dirty="0" smtClean="0"/>
              <a:t>Ports and Adapters</a:t>
            </a:r>
          </a:p>
          <a:p>
            <a:r>
              <a:rPr lang="en-US" dirty="0" smtClean="0"/>
              <a:t>Behavior Driven Development</a:t>
            </a:r>
          </a:p>
          <a:p>
            <a:r>
              <a:rPr lang="en-US" dirty="0" smtClean="0"/>
              <a:t>[Mocks]</a:t>
            </a:r>
          </a:p>
          <a:p>
            <a:r>
              <a:rPr lang="en-US" dirty="0" smtClean="0"/>
              <a:t>[Test Data Builders]</a:t>
            </a:r>
          </a:p>
          <a:p>
            <a:r>
              <a:rPr lang="en-US" dirty="0" smtClean="0"/>
              <a:t>Q&amp;A</a:t>
            </a:r>
          </a:p>
          <a:p>
            <a:endParaRPr lang="en-US" dirty="0"/>
          </a:p>
        </p:txBody>
      </p:sp>
    </p:spTree>
    <p:extLst>
      <p:ext uri="{BB962C8B-B14F-4D97-AF65-F5344CB8AC3E}">
        <p14:creationId xmlns:p14="http://schemas.microsoft.com/office/powerpoint/2010/main" xmlns="" val="245359976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Forces</a:t>
            </a:r>
            <a:endParaRPr lang="en-GB" dirty="0"/>
          </a:p>
        </p:txBody>
      </p:sp>
      <p:sp>
        <p:nvSpPr>
          <p:cNvPr id="5" name="Content Placeholder 4"/>
          <p:cNvSpPr>
            <a:spLocks noGrp="1"/>
          </p:cNvSpPr>
          <p:nvPr>
            <p:ph idx="1"/>
          </p:nvPr>
        </p:nvSpPr>
        <p:spPr/>
        <p:txBody>
          <a:bodyPr>
            <a:normAutofit/>
          </a:bodyPr>
          <a:lstStyle/>
          <a:p>
            <a:r>
              <a:rPr lang="en-GB" dirty="0" smtClean="0"/>
              <a:t>Two forces:</a:t>
            </a:r>
          </a:p>
          <a:p>
            <a:pPr lvl="1"/>
            <a:r>
              <a:rPr lang="en-GB" dirty="0" smtClean="0"/>
              <a:t>We want to remove ‘hard-to-test’ dependencies</a:t>
            </a:r>
          </a:p>
          <a:p>
            <a:pPr lvl="2"/>
            <a:r>
              <a:rPr lang="en-GB" dirty="0" smtClean="0"/>
              <a:t>Database, UI, network, file system, configuration files etc.</a:t>
            </a:r>
          </a:p>
          <a:p>
            <a:pPr lvl="2"/>
            <a:r>
              <a:rPr lang="en-GB" dirty="0" smtClean="0"/>
              <a:t>Depending on these makes our test fragile</a:t>
            </a:r>
          </a:p>
          <a:p>
            <a:pPr lvl="1"/>
            <a:r>
              <a:rPr lang="en-US" dirty="0" smtClean="0"/>
              <a:t>We want to use Responsibility Driven Design and mock collaborators</a:t>
            </a:r>
          </a:p>
          <a:p>
            <a:pPr lvl="2"/>
            <a:r>
              <a:rPr lang="en-US" dirty="0" smtClean="0"/>
              <a:t>Tell Don’t Ask</a:t>
            </a:r>
          </a:p>
          <a:p>
            <a:pPr lvl="2"/>
            <a:r>
              <a:rPr lang="en-US" dirty="0" smtClean="0"/>
              <a:t>But don’t mock internals</a:t>
            </a:r>
            <a:endParaRPr lang="en-GB" dirty="0"/>
          </a:p>
        </p:txBody>
      </p:sp>
    </p:spTree>
    <p:extLst>
      <p:ext uri="{BB962C8B-B14F-4D97-AF65-F5344CB8AC3E}">
        <p14:creationId xmlns:p14="http://schemas.microsoft.com/office/powerpoint/2010/main" xmlns="" val="33399195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HexagonalArchitecture_mocks.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907704" y="332656"/>
            <a:ext cx="5259320" cy="6389495"/>
          </a:xfrm>
          <a:prstGeom prst="rect">
            <a:avLst/>
          </a:prstGeom>
        </p:spPr>
      </p:pic>
    </p:spTree>
    <p:extLst>
      <p:ext uri="{BB962C8B-B14F-4D97-AF65-F5344CB8AC3E}">
        <p14:creationId xmlns:p14="http://schemas.microsoft.com/office/powerpoint/2010/main" xmlns="" val="33223659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Object Mother and Test data Builder</a:t>
            </a:r>
            <a:endParaRPr lang="en-GB" dirty="0"/>
          </a:p>
        </p:txBody>
      </p:sp>
      <p:sp>
        <p:nvSpPr>
          <p:cNvPr id="5" name="Text Placeholder 4"/>
          <p:cNvSpPr>
            <a:spLocks noGrp="1"/>
          </p:cNvSpPr>
          <p:nvPr>
            <p:ph type="body" idx="1"/>
          </p:nvPr>
        </p:nvSpPr>
        <p:spPr/>
        <p:txBody>
          <a:bodyPr/>
          <a:lstStyle/>
          <a:p>
            <a:r>
              <a:rPr lang="en-US" dirty="0" smtClean="0"/>
              <a:t>Test Data and Evident Test patterns</a:t>
            </a:r>
            <a:endParaRPr lang="en-GB" dirty="0"/>
          </a:p>
        </p:txBody>
      </p:sp>
    </p:spTree>
    <p:extLst>
      <p:ext uri="{BB962C8B-B14F-4D97-AF65-F5344CB8AC3E}">
        <p14:creationId xmlns:p14="http://schemas.microsoft.com/office/powerpoint/2010/main" xmlns="" val="246371626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Object Construction</a:t>
            </a:r>
            <a:endParaRPr lang="en-GB" dirty="0"/>
          </a:p>
        </p:txBody>
      </p:sp>
      <p:sp>
        <p:nvSpPr>
          <p:cNvPr id="5" name="Content Placeholder 4"/>
          <p:cNvSpPr>
            <a:spLocks noGrp="1"/>
          </p:cNvSpPr>
          <p:nvPr>
            <p:ph idx="1"/>
          </p:nvPr>
        </p:nvSpPr>
        <p:spPr/>
        <p:txBody>
          <a:bodyPr>
            <a:normAutofit lnSpcReduction="10000"/>
          </a:bodyPr>
          <a:lstStyle/>
          <a:p>
            <a:r>
              <a:rPr lang="en-US" dirty="0" smtClean="0"/>
              <a:t>Tests do a lot more setup of data than normal code</a:t>
            </a:r>
          </a:p>
          <a:p>
            <a:pPr lvl="1"/>
            <a:r>
              <a:rPr lang="en-US" dirty="0" smtClean="0"/>
              <a:t>They don’t use repositories etc</a:t>
            </a:r>
          </a:p>
          <a:p>
            <a:r>
              <a:rPr lang="en-US" dirty="0" smtClean="0"/>
              <a:t>That makes tests very noisy and leads to long setup methods.</a:t>
            </a:r>
          </a:p>
          <a:p>
            <a:pPr lvl="1"/>
            <a:r>
              <a:rPr lang="en-US" dirty="0" smtClean="0"/>
              <a:t>The Test Data has a low signal to noise ratio. </a:t>
            </a:r>
          </a:p>
          <a:p>
            <a:pPr lvl="1"/>
            <a:r>
              <a:rPr lang="en-US" dirty="0" smtClean="0"/>
              <a:t>We have a DRY issue. Changing our domain can ripple out across the test codebase forcing us to change a lot of tests</a:t>
            </a:r>
            <a:endParaRPr lang="en-GB" dirty="0"/>
          </a:p>
        </p:txBody>
      </p:sp>
    </p:spTree>
    <p:extLst>
      <p:ext uri="{BB962C8B-B14F-4D97-AF65-F5344CB8AC3E}">
        <p14:creationId xmlns:p14="http://schemas.microsoft.com/office/powerpoint/2010/main" xmlns="" val="155339265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Mother</a:t>
            </a:r>
            <a:endParaRPr lang="en-GB" dirty="0"/>
          </a:p>
        </p:txBody>
      </p:sp>
      <p:sp>
        <p:nvSpPr>
          <p:cNvPr id="3" name="Content Placeholder 2"/>
          <p:cNvSpPr>
            <a:spLocks noGrp="1"/>
          </p:cNvSpPr>
          <p:nvPr>
            <p:ph idx="1"/>
          </p:nvPr>
        </p:nvSpPr>
        <p:spPr>
          <a:xfrm>
            <a:off x="467544" y="2060848"/>
            <a:ext cx="8229600" cy="3052936"/>
          </a:xfrm>
        </p:spPr>
        <p:txBody>
          <a:bodyPr>
            <a:normAutofit fontScale="92500" lnSpcReduction="10000"/>
          </a:bodyPr>
          <a:lstStyle/>
          <a:p>
            <a:r>
              <a:rPr lang="en-US" dirty="0" smtClean="0"/>
              <a:t>An early solution was object mother</a:t>
            </a:r>
          </a:p>
          <a:p>
            <a:pPr lvl="1"/>
            <a:r>
              <a:rPr lang="en-US" dirty="0" smtClean="0"/>
              <a:t>A class that contains static factory methods used to create objects for use in tests</a:t>
            </a:r>
          </a:p>
          <a:p>
            <a:pPr lvl="1"/>
            <a:r>
              <a:rPr lang="en-US" dirty="0" smtClean="0"/>
              <a:t>The name of the method helps identify the stereotypical object being created</a:t>
            </a:r>
          </a:p>
          <a:p>
            <a:pPr lvl="1"/>
            <a:r>
              <a:rPr lang="en-US" dirty="0" smtClean="0"/>
              <a:t>The conceit was that developers would become familiar with the objects and use them in scenarios</a:t>
            </a:r>
          </a:p>
        </p:txBody>
      </p:sp>
    </p:spTree>
    <p:extLst>
      <p:ext uri="{BB962C8B-B14F-4D97-AF65-F5344CB8AC3E}">
        <p14:creationId xmlns:p14="http://schemas.microsoft.com/office/powerpoint/2010/main" xmlns="" val="373416793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7584" y="2276872"/>
            <a:ext cx="7632848" cy="1440160"/>
          </a:xfrm>
        </p:spPr>
        <p:txBody>
          <a:bodyPr>
            <a:noAutofit/>
          </a:bodyPr>
          <a:lstStyle/>
          <a:p>
            <a:pPr marL="342900" lvl="1" indent="-342900">
              <a:buNone/>
            </a:pPr>
            <a:r>
              <a:rPr lang="en-GB" sz="1600" dirty="0" smtClean="0">
                <a:latin typeface="Courier New" pitchFamily="49" charset="0"/>
                <a:cs typeface="Courier New" pitchFamily="49" charset="0"/>
              </a:rPr>
              <a:t>Invoice invoice1 = </a:t>
            </a:r>
            <a:r>
              <a:rPr lang="en-GB" sz="1600" dirty="0" err="1" smtClean="0">
                <a:latin typeface="Courier New" pitchFamily="49" charset="0"/>
                <a:cs typeface="Courier New" pitchFamily="49" charset="0"/>
              </a:rPr>
              <a:t>TestInvoices.newDeerstalkerAndCapeAndSwordstickInvoice</a:t>
            </a:r>
            <a:r>
              <a:rPr lang="en-GB" sz="1600" dirty="0" smtClean="0">
                <a:latin typeface="Courier New" pitchFamily="49" charset="0"/>
                <a:cs typeface="Courier New" pitchFamily="49" charset="0"/>
              </a:rPr>
              <a:t>(); </a:t>
            </a:r>
          </a:p>
          <a:p>
            <a:pPr marL="342900" lvl="1" indent="-342900">
              <a:buNone/>
            </a:pPr>
            <a:r>
              <a:rPr lang="en-GB" sz="1600" dirty="0" smtClean="0">
                <a:latin typeface="Courier New" pitchFamily="49" charset="0"/>
                <a:cs typeface="Courier New" pitchFamily="49" charset="0"/>
              </a:rPr>
              <a:t>Invoice invoice2 = </a:t>
            </a:r>
          </a:p>
          <a:p>
            <a:pPr marL="342900" lvl="1" indent="-342900">
              <a:buNone/>
            </a:pPr>
            <a:r>
              <a:rPr lang="en-GB" sz="1600" dirty="0" smtClean="0">
                <a:latin typeface="Courier New" pitchFamily="49" charset="0"/>
                <a:cs typeface="Courier New" pitchFamily="49" charset="0"/>
              </a:rPr>
              <a:t>	</a:t>
            </a:r>
            <a:r>
              <a:rPr lang="en-GB" sz="1600" dirty="0" err="1" smtClean="0">
                <a:latin typeface="Courier New" pitchFamily="49" charset="0"/>
                <a:cs typeface="Courier New" pitchFamily="49" charset="0"/>
              </a:rPr>
              <a:t>TestInvoices.newDeerstalkerAndBootsInvoice</a:t>
            </a:r>
            <a:r>
              <a:rPr lang="en-GB" sz="1600" dirty="0" smtClean="0">
                <a:latin typeface="Courier New" pitchFamily="49" charset="0"/>
                <a:cs typeface="Courier New" pitchFamily="49" charset="0"/>
              </a:rPr>
              <a:t>();</a:t>
            </a:r>
          </a:p>
          <a:p>
            <a:endParaRPr lang="en-GB" sz="1600" dirty="0"/>
          </a:p>
        </p:txBody>
      </p:sp>
    </p:spTree>
    <p:extLst>
      <p:ext uri="{BB962C8B-B14F-4D97-AF65-F5344CB8AC3E}">
        <p14:creationId xmlns:p14="http://schemas.microsoft.com/office/powerpoint/2010/main" xmlns="" val="144126127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with Object Mother</a:t>
            </a:r>
            <a:endParaRPr lang="en-GB" dirty="0"/>
          </a:p>
        </p:txBody>
      </p:sp>
      <p:sp>
        <p:nvSpPr>
          <p:cNvPr id="3" name="Content Placeholder 2"/>
          <p:cNvSpPr>
            <a:spLocks noGrp="1"/>
          </p:cNvSpPr>
          <p:nvPr>
            <p:ph idx="1"/>
          </p:nvPr>
        </p:nvSpPr>
        <p:spPr/>
        <p:txBody>
          <a:bodyPr>
            <a:normAutofit fontScale="92500" lnSpcReduction="10000"/>
          </a:bodyPr>
          <a:lstStyle/>
          <a:p>
            <a:r>
              <a:rPr lang="en-US" dirty="0" smtClean="0"/>
              <a:t>Variations in testing mean we end up with many different factory methods</a:t>
            </a:r>
          </a:p>
          <a:p>
            <a:pPr lvl="1"/>
            <a:r>
              <a:rPr lang="en-US" dirty="0" smtClean="0"/>
              <a:t>Object Mother soon becomes bloated</a:t>
            </a:r>
          </a:p>
          <a:p>
            <a:r>
              <a:rPr lang="en-US" dirty="0" smtClean="0"/>
              <a:t>The variables affecting the test are not evident, but hidden behind the creation mechanism</a:t>
            </a:r>
          </a:p>
          <a:p>
            <a:pPr lvl="1"/>
            <a:r>
              <a:rPr lang="en-US" dirty="0" smtClean="0"/>
              <a:t>If you don’t know the Object Mother test data, tests are obscure</a:t>
            </a:r>
          </a:p>
          <a:p>
            <a:r>
              <a:rPr lang="en-US" dirty="0" smtClean="0"/>
              <a:t>The factory methods become shared fixture, which means that changes to construction ripple out</a:t>
            </a:r>
            <a:endParaRPr lang="en-GB" dirty="0"/>
          </a:p>
        </p:txBody>
      </p:sp>
    </p:spTree>
    <p:extLst>
      <p:ext uri="{BB962C8B-B14F-4D97-AF65-F5344CB8AC3E}">
        <p14:creationId xmlns:p14="http://schemas.microsoft.com/office/powerpoint/2010/main" xmlns="" val="6354904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Data Builders</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A solution is to use the Builder Pattern. For each class you want to use in a test, create a Builder for that class that:</a:t>
            </a:r>
          </a:p>
          <a:p>
            <a:pPr lvl="1"/>
            <a:r>
              <a:rPr lang="en-GB" dirty="0" smtClean="0"/>
              <a:t>Has an instance variable for each constructor parameter</a:t>
            </a:r>
          </a:p>
          <a:p>
            <a:pPr lvl="1"/>
            <a:r>
              <a:rPr lang="en-GB" dirty="0" smtClean="0"/>
              <a:t>Initialises its instance variables to commonly used or safe values</a:t>
            </a:r>
          </a:p>
          <a:p>
            <a:pPr lvl="1"/>
            <a:r>
              <a:rPr lang="en-GB" dirty="0" smtClean="0"/>
              <a:t>Has a `build` method that creates a new object using the values in its instance variables</a:t>
            </a:r>
          </a:p>
          <a:p>
            <a:pPr lvl="2"/>
            <a:r>
              <a:rPr lang="en-US" dirty="0" smtClean="0"/>
              <a:t>We can do a neat trick with conversion operators too</a:t>
            </a:r>
            <a:endParaRPr lang="en-GB" dirty="0" smtClean="0"/>
          </a:p>
          <a:p>
            <a:pPr lvl="1"/>
            <a:r>
              <a:rPr lang="en-GB" dirty="0" smtClean="0"/>
              <a:t>Has "chainable" public methods for overriding the values in its instance variables.</a:t>
            </a:r>
            <a:endParaRPr lang="en-GB" dirty="0"/>
          </a:p>
        </p:txBody>
      </p:sp>
    </p:spTree>
    <p:extLst>
      <p:ext uri="{BB962C8B-B14F-4D97-AF65-F5344CB8AC3E}">
        <p14:creationId xmlns:p14="http://schemas.microsoft.com/office/powerpoint/2010/main" xmlns="" val="44388414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63688" y="980728"/>
            <a:ext cx="6131024" cy="5040560"/>
          </a:xfrm>
        </p:spPr>
        <p:txBody>
          <a:bodyPr>
            <a:normAutofit fontScale="40000" lnSpcReduction="20000"/>
          </a:bodyPr>
          <a:lstStyle/>
          <a:p>
            <a:pPr>
              <a:buNone/>
            </a:pPr>
            <a:r>
              <a:rPr lang="en-GB" dirty="0" smtClean="0"/>
              <a:t>public class </a:t>
            </a:r>
            <a:r>
              <a:rPr lang="en-GB" dirty="0" err="1" smtClean="0"/>
              <a:t>InvoiceTestDataBuilder</a:t>
            </a:r>
            <a:r>
              <a:rPr lang="en-GB" dirty="0" smtClean="0"/>
              <a:t> {</a:t>
            </a:r>
          </a:p>
          <a:p>
            <a:pPr>
              <a:buNone/>
            </a:pPr>
            <a:r>
              <a:rPr lang="en-GB" dirty="0" smtClean="0"/>
              <a:t>    Recipient </a:t>
            </a:r>
            <a:r>
              <a:rPr lang="en-GB" dirty="0" err="1" smtClean="0"/>
              <a:t>recipient</a:t>
            </a:r>
            <a:r>
              <a:rPr lang="en-GB" dirty="0" smtClean="0"/>
              <a:t> = new </a:t>
            </a:r>
            <a:r>
              <a:rPr lang="en-GB" dirty="0" err="1" smtClean="0"/>
              <a:t>RecipientTestDataBuilder</a:t>
            </a:r>
            <a:r>
              <a:rPr lang="en-GB" dirty="0" smtClean="0"/>
              <a:t>().build();</a:t>
            </a:r>
          </a:p>
          <a:p>
            <a:pPr>
              <a:buNone/>
            </a:pPr>
            <a:r>
              <a:rPr lang="en-GB" dirty="0" smtClean="0"/>
              <a:t>    </a:t>
            </a:r>
            <a:r>
              <a:rPr lang="en-GB" dirty="0" err="1" smtClean="0"/>
              <a:t>InvoiceLines</a:t>
            </a:r>
            <a:r>
              <a:rPr lang="en-GB" dirty="0" smtClean="0"/>
              <a:t> lines = new </a:t>
            </a:r>
            <a:r>
              <a:rPr lang="en-GB" dirty="0" err="1" smtClean="0"/>
              <a:t>InvoiceLines</a:t>
            </a:r>
            <a:r>
              <a:rPr lang="en-GB" dirty="0" smtClean="0"/>
              <a:t>(new </a:t>
            </a:r>
            <a:r>
              <a:rPr lang="en-GB" dirty="0" err="1" smtClean="0"/>
              <a:t>InvoiceLineTestDataBuilder</a:t>
            </a:r>
            <a:r>
              <a:rPr lang="en-GB" dirty="0" smtClean="0"/>
              <a:t>().build());</a:t>
            </a:r>
          </a:p>
          <a:p>
            <a:pPr>
              <a:buNone/>
            </a:pPr>
            <a:r>
              <a:rPr lang="en-GB" dirty="0" smtClean="0"/>
              <a:t>    </a:t>
            </a:r>
            <a:r>
              <a:rPr lang="en-GB" dirty="0" err="1" smtClean="0"/>
              <a:t>PoundsShillingsPence</a:t>
            </a:r>
            <a:r>
              <a:rPr lang="en-GB" dirty="0" smtClean="0"/>
              <a:t> discount = </a:t>
            </a:r>
            <a:r>
              <a:rPr lang="en-GB" dirty="0" err="1" smtClean="0"/>
              <a:t>PoundsShillingsPence.ZERO</a:t>
            </a:r>
            <a:r>
              <a:rPr lang="en-GB" dirty="0" smtClean="0"/>
              <a:t>;</a:t>
            </a:r>
          </a:p>
          <a:p>
            <a:pPr>
              <a:buNone/>
            </a:pPr>
            <a:endParaRPr lang="en-GB" dirty="0" smtClean="0"/>
          </a:p>
          <a:p>
            <a:pPr>
              <a:buNone/>
            </a:pPr>
            <a:r>
              <a:rPr lang="en-GB" dirty="0" smtClean="0"/>
              <a:t>    public </a:t>
            </a:r>
            <a:r>
              <a:rPr lang="en-GB" dirty="0" err="1" smtClean="0"/>
              <a:t>InvoiceBuilder</a:t>
            </a:r>
            <a:r>
              <a:rPr lang="en-GB" dirty="0" smtClean="0"/>
              <a:t> </a:t>
            </a:r>
            <a:r>
              <a:rPr lang="en-GB" dirty="0" err="1" smtClean="0"/>
              <a:t>WithRecipient</a:t>
            </a:r>
            <a:r>
              <a:rPr lang="en-GB" dirty="0" smtClean="0"/>
              <a:t>(Recipient </a:t>
            </a:r>
            <a:r>
              <a:rPr lang="en-GB" dirty="0" err="1" smtClean="0"/>
              <a:t>recipient</a:t>
            </a:r>
            <a:r>
              <a:rPr lang="en-GB" dirty="0" smtClean="0"/>
              <a:t>) {</a:t>
            </a:r>
          </a:p>
          <a:p>
            <a:pPr>
              <a:buNone/>
            </a:pPr>
            <a:r>
              <a:rPr lang="en-GB" dirty="0" smtClean="0"/>
              <a:t>        </a:t>
            </a:r>
            <a:r>
              <a:rPr lang="en-GB" dirty="0" err="1" smtClean="0"/>
              <a:t>this.recipient</a:t>
            </a:r>
            <a:r>
              <a:rPr lang="en-GB" dirty="0" smtClean="0"/>
              <a:t> = recipient;</a:t>
            </a:r>
          </a:p>
          <a:p>
            <a:pPr>
              <a:buNone/>
            </a:pPr>
            <a:r>
              <a:rPr lang="en-GB" dirty="0" smtClean="0"/>
              <a:t>        return this;</a:t>
            </a:r>
          </a:p>
          <a:p>
            <a:pPr>
              <a:buNone/>
            </a:pPr>
            <a:r>
              <a:rPr lang="en-GB" dirty="0" smtClean="0"/>
              <a:t>    }</a:t>
            </a:r>
          </a:p>
          <a:p>
            <a:pPr>
              <a:buNone/>
            </a:pPr>
            <a:endParaRPr lang="en-GB" dirty="0" smtClean="0"/>
          </a:p>
          <a:p>
            <a:pPr>
              <a:buNone/>
            </a:pPr>
            <a:r>
              <a:rPr lang="en-GB" dirty="0" smtClean="0"/>
              <a:t>    public </a:t>
            </a:r>
            <a:r>
              <a:rPr lang="en-GB" dirty="0" err="1" smtClean="0"/>
              <a:t>InvoiceBuilder</a:t>
            </a:r>
            <a:r>
              <a:rPr lang="en-GB" dirty="0" smtClean="0"/>
              <a:t> </a:t>
            </a:r>
            <a:r>
              <a:rPr lang="en-GB" dirty="0" err="1" smtClean="0"/>
              <a:t>WithInvoiceLines</a:t>
            </a:r>
            <a:r>
              <a:rPr lang="en-GB" dirty="0" smtClean="0"/>
              <a:t>(</a:t>
            </a:r>
            <a:r>
              <a:rPr lang="en-GB" dirty="0" err="1" smtClean="0"/>
              <a:t>InvoiceLines</a:t>
            </a:r>
            <a:r>
              <a:rPr lang="en-GB" dirty="0" smtClean="0"/>
              <a:t> lines) {</a:t>
            </a:r>
          </a:p>
          <a:p>
            <a:pPr>
              <a:buNone/>
            </a:pPr>
            <a:r>
              <a:rPr lang="en-GB" dirty="0" smtClean="0"/>
              <a:t>        </a:t>
            </a:r>
            <a:r>
              <a:rPr lang="en-GB" dirty="0" err="1" smtClean="0"/>
              <a:t>this.lines</a:t>
            </a:r>
            <a:r>
              <a:rPr lang="en-GB" dirty="0" smtClean="0"/>
              <a:t> = lines;</a:t>
            </a:r>
          </a:p>
          <a:p>
            <a:pPr>
              <a:buNone/>
            </a:pPr>
            <a:r>
              <a:rPr lang="en-GB" dirty="0" smtClean="0"/>
              <a:t>        return this;</a:t>
            </a:r>
          </a:p>
          <a:p>
            <a:pPr>
              <a:buNone/>
            </a:pPr>
            <a:r>
              <a:rPr lang="en-GB" dirty="0" smtClean="0"/>
              <a:t>    }</a:t>
            </a:r>
          </a:p>
          <a:p>
            <a:pPr>
              <a:buNone/>
            </a:pPr>
            <a:endParaRPr lang="en-GB" dirty="0" smtClean="0"/>
          </a:p>
          <a:p>
            <a:pPr>
              <a:buNone/>
            </a:pPr>
            <a:r>
              <a:rPr lang="en-GB" dirty="0" smtClean="0"/>
              <a:t>    public </a:t>
            </a:r>
            <a:r>
              <a:rPr lang="en-GB" dirty="0" err="1" smtClean="0"/>
              <a:t>InvoiceBuilder</a:t>
            </a:r>
            <a:r>
              <a:rPr lang="en-GB" dirty="0" smtClean="0"/>
              <a:t> </a:t>
            </a:r>
            <a:r>
              <a:rPr lang="en-GB" dirty="0" err="1" smtClean="0"/>
              <a:t>WithDiscount</a:t>
            </a:r>
            <a:r>
              <a:rPr lang="en-GB" dirty="0" smtClean="0"/>
              <a:t>(</a:t>
            </a:r>
            <a:r>
              <a:rPr lang="en-GB" dirty="0" err="1" smtClean="0"/>
              <a:t>PoundsShillingsPence</a:t>
            </a:r>
            <a:r>
              <a:rPr lang="en-GB" dirty="0" smtClean="0"/>
              <a:t> discount) {</a:t>
            </a:r>
          </a:p>
          <a:p>
            <a:pPr>
              <a:buNone/>
            </a:pPr>
            <a:r>
              <a:rPr lang="en-GB" dirty="0" smtClean="0"/>
              <a:t>        </a:t>
            </a:r>
            <a:r>
              <a:rPr lang="en-GB" dirty="0" err="1" smtClean="0"/>
              <a:t>this.discount</a:t>
            </a:r>
            <a:r>
              <a:rPr lang="en-GB" dirty="0" smtClean="0"/>
              <a:t> = discount;</a:t>
            </a:r>
          </a:p>
          <a:p>
            <a:pPr>
              <a:buNone/>
            </a:pPr>
            <a:r>
              <a:rPr lang="en-GB" dirty="0" smtClean="0"/>
              <a:t>        return this;</a:t>
            </a:r>
          </a:p>
          <a:p>
            <a:pPr>
              <a:buNone/>
            </a:pPr>
            <a:r>
              <a:rPr lang="en-GB" dirty="0" smtClean="0"/>
              <a:t>    }</a:t>
            </a:r>
          </a:p>
          <a:p>
            <a:pPr>
              <a:buNone/>
            </a:pPr>
            <a:endParaRPr lang="en-GB" dirty="0" smtClean="0"/>
          </a:p>
          <a:p>
            <a:pPr>
              <a:buNone/>
            </a:pPr>
            <a:r>
              <a:rPr lang="en-GB" dirty="0" smtClean="0"/>
              <a:t>    public Invoice Build() {</a:t>
            </a:r>
          </a:p>
          <a:p>
            <a:pPr>
              <a:buNone/>
            </a:pPr>
            <a:r>
              <a:rPr lang="en-GB" dirty="0" smtClean="0"/>
              <a:t>        return new Invoice(recipient, lines, discount);</a:t>
            </a:r>
          </a:p>
          <a:p>
            <a:pPr>
              <a:buNone/>
            </a:pPr>
            <a:r>
              <a:rPr lang="en-GB" dirty="0" smtClean="0"/>
              <a:t>    }</a:t>
            </a:r>
          </a:p>
          <a:p>
            <a:pPr>
              <a:buNone/>
            </a:pPr>
            <a:r>
              <a:rPr lang="en-GB" dirty="0" smtClean="0"/>
              <a:t>}</a:t>
            </a:r>
            <a:endParaRPr lang="en-GB" dirty="0"/>
          </a:p>
        </p:txBody>
      </p:sp>
    </p:spTree>
    <p:extLst>
      <p:ext uri="{BB962C8B-B14F-4D97-AF65-F5344CB8AC3E}">
        <p14:creationId xmlns:p14="http://schemas.microsoft.com/office/powerpoint/2010/main" xmlns="" val="367281297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Builders and Evident Data</a:t>
            </a:r>
            <a:endParaRPr lang="en-GB" dirty="0"/>
          </a:p>
        </p:txBody>
      </p:sp>
      <p:sp>
        <p:nvSpPr>
          <p:cNvPr id="3" name="Content Placeholder 2"/>
          <p:cNvSpPr>
            <a:spLocks noGrp="1"/>
          </p:cNvSpPr>
          <p:nvPr>
            <p:ph idx="1"/>
          </p:nvPr>
        </p:nvSpPr>
        <p:spPr/>
        <p:txBody>
          <a:bodyPr>
            <a:normAutofit fontScale="92500" lnSpcReduction="10000"/>
          </a:bodyPr>
          <a:lstStyle/>
          <a:p>
            <a:r>
              <a:rPr lang="en-US" dirty="0" smtClean="0"/>
              <a:t>The use of the fluent interface – the </a:t>
            </a:r>
            <a:r>
              <a:rPr lang="en-US" dirty="0" err="1" smtClean="0"/>
              <a:t>withFoo</a:t>
            </a:r>
            <a:r>
              <a:rPr lang="en-US" dirty="0" smtClean="0"/>
              <a:t>() syntax helps highlight data affecting the test</a:t>
            </a:r>
          </a:p>
          <a:p>
            <a:pPr lvl="1"/>
            <a:r>
              <a:rPr lang="en-US" dirty="0" smtClean="0"/>
              <a:t>To create the fluent interface, return the Builder itself by using </a:t>
            </a:r>
            <a:r>
              <a:rPr lang="en-US" i="1" dirty="0" smtClean="0"/>
              <a:t>return this;</a:t>
            </a:r>
            <a:r>
              <a:rPr lang="en-US" dirty="0" smtClean="0"/>
              <a:t> in the </a:t>
            </a:r>
            <a:r>
              <a:rPr lang="en-US" dirty="0" err="1" smtClean="0"/>
              <a:t>WithFoo</a:t>
            </a:r>
            <a:r>
              <a:rPr lang="en-US" dirty="0" smtClean="0"/>
              <a:t>() method</a:t>
            </a:r>
          </a:p>
          <a:p>
            <a:pPr lvl="1"/>
            <a:r>
              <a:rPr lang="en-US" dirty="0" smtClean="0"/>
              <a:t>You can also use a specification, to allow you to separate the data used to construct instances from the builder</a:t>
            </a:r>
          </a:p>
          <a:p>
            <a:pPr lvl="2"/>
            <a:r>
              <a:rPr lang="en-US" dirty="0" err="1" smtClean="0"/>
              <a:t>MyObjectBuilder</a:t>
            </a:r>
            <a:r>
              <a:rPr lang="en-US" dirty="0" smtClean="0"/>
              <a:t>(</a:t>
            </a:r>
            <a:r>
              <a:rPr lang="en-US" dirty="0" err="1" smtClean="0"/>
              <a:t>IAmASpecification</a:t>
            </a:r>
            <a:r>
              <a:rPr lang="en-US" dirty="0" smtClean="0"/>
              <a:t> </a:t>
            </a:r>
            <a:r>
              <a:rPr lang="en-US" dirty="0" err="1" smtClean="0"/>
              <a:t>mySpec</a:t>
            </a:r>
            <a:r>
              <a:rPr lang="en-US" dirty="0" smtClean="0"/>
              <a:t>)</a:t>
            </a:r>
          </a:p>
          <a:p>
            <a:pPr lvl="1"/>
            <a:r>
              <a:rPr lang="en-US" dirty="0" smtClean="0"/>
              <a:t>Allows repeat creation of objects, variation between to be highlighted</a:t>
            </a:r>
          </a:p>
          <a:p>
            <a:pPr lvl="1"/>
            <a:r>
              <a:rPr lang="en-US" dirty="0" smtClean="0"/>
              <a:t>Also allows default parameters on the specification</a:t>
            </a:r>
            <a:endParaRPr lang="en-GB" dirty="0"/>
          </a:p>
        </p:txBody>
      </p:sp>
    </p:spTree>
    <p:extLst>
      <p:ext uri="{BB962C8B-B14F-4D97-AF65-F5344CB8AC3E}">
        <p14:creationId xmlns:p14="http://schemas.microsoft.com/office/powerpoint/2010/main" xmlns="" val="28162407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Problem</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18565593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Summary</a:t>
            </a:r>
            <a:endParaRPr lang="en-US" dirty="0"/>
          </a:p>
        </p:txBody>
      </p:sp>
      <p:sp>
        <p:nvSpPr>
          <p:cNvPr id="5" name="Text Placeholder 4"/>
          <p:cNvSpPr>
            <a:spLocks noGrp="1"/>
          </p:cNvSpPr>
          <p:nvPr>
            <p:ph type="body" idx="1"/>
          </p:nvPr>
        </p:nvSpPr>
        <p:spPr/>
        <p:txBody>
          <a:bodyPr/>
          <a:lstStyle/>
          <a:p>
            <a:r>
              <a:rPr lang="en-US" dirty="0" smtClean="0"/>
              <a:t>In case you slept through it</a:t>
            </a:r>
            <a:endParaRPr lang="en-US" dirty="0"/>
          </a:p>
        </p:txBody>
      </p:sp>
    </p:spTree>
    <p:extLst>
      <p:ext uri="{BB962C8B-B14F-4D97-AF65-F5344CB8AC3E}">
        <p14:creationId xmlns:p14="http://schemas.microsoft.com/office/powerpoint/2010/main" xmlns="" val="78428386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9592" y="1524848"/>
            <a:ext cx="7704856" cy="3416320"/>
          </a:xfrm>
          <a:prstGeom prst="rect">
            <a:avLst/>
          </a:prstGeom>
          <a:noFill/>
        </p:spPr>
        <p:txBody>
          <a:bodyPr wrap="square" rtlCol="0">
            <a:spAutoFit/>
          </a:bodyPr>
          <a:lstStyle/>
          <a:p>
            <a:pPr marL="285750" indent="-285750">
              <a:buFont typeface="Arial"/>
              <a:buChar char="•"/>
            </a:pPr>
            <a:r>
              <a:rPr lang="en-US" sz="2400" dirty="0" smtClean="0"/>
              <a:t>The reason to test is a new behavior, not a method on a class</a:t>
            </a:r>
          </a:p>
          <a:p>
            <a:pPr marL="285750" indent="-285750">
              <a:buFont typeface="Arial"/>
              <a:buChar char="•"/>
            </a:pPr>
            <a:r>
              <a:rPr lang="en-US" sz="2400" dirty="0" smtClean="0"/>
              <a:t>Write dirty code to get green, then refactor</a:t>
            </a:r>
          </a:p>
          <a:p>
            <a:pPr marL="285750" indent="-285750">
              <a:buFont typeface="Arial"/>
              <a:buChar char="•"/>
            </a:pPr>
            <a:r>
              <a:rPr lang="en-US" sz="2400" dirty="0" smtClean="0"/>
              <a:t>No new tests for refactored internals and privates (methods, classes)</a:t>
            </a:r>
          </a:p>
          <a:p>
            <a:pPr marL="285750" indent="-285750">
              <a:buFont typeface="Arial"/>
              <a:buChar char="•"/>
            </a:pPr>
            <a:r>
              <a:rPr lang="en-US" sz="2400" dirty="0" smtClean="0"/>
              <a:t>Both Develop and Accept against tests written on a port</a:t>
            </a:r>
          </a:p>
          <a:p>
            <a:pPr marL="285750" indent="-285750">
              <a:buFont typeface="Arial"/>
              <a:buChar char="•"/>
            </a:pPr>
            <a:r>
              <a:rPr lang="en-US" sz="2400" dirty="0" smtClean="0"/>
              <a:t>Add Integration tests for coverage of ports to adapters</a:t>
            </a:r>
          </a:p>
          <a:p>
            <a:pPr marL="285750" indent="-285750">
              <a:buFont typeface="Arial"/>
              <a:buChar char="•"/>
            </a:pPr>
            <a:r>
              <a:rPr lang="en-US" sz="2400" dirty="0" smtClean="0"/>
              <a:t>Add system tests for end-to-end confidence</a:t>
            </a:r>
          </a:p>
          <a:p>
            <a:pPr marL="285750" indent="-285750">
              <a:buFont typeface="Arial"/>
              <a:buChar char="•"/>
            </a:pPr>
            <a:r>
              <a:rPr lang="en-US" sz="2400" dirty="0" smtClean="0"/>
              <a:t>Don’t mock internals, privates, or adapters</a:t>
            </a:r>
            <a:endParaRPr lang="en-US" sz="2400" dirty="0"/>
          </a:p>
        </p:txBody>
      </p:sp>
    </p:spTree>
    <p:extLst>
      <p:ext uri="{BB962C8B-B14F-4D97-AF65-F5344CB8AC3E}">
        <p14:creationId xmlns:p14="http://schemas.microsoft.com/office/powerpoint/2010/main" xmlns="" val="59324594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Q&amp;A</a:t>
            </a:r>
            <a:endParaRPr lang="en-GB" dirty="0"/>
          </a:p>
        </p:txBody>
      </p:sp>
      <p:sp>
        <p:nvSpPr>
          <p:cNvPr id="3" name="Text Placeholder 2"/>
          <p:cNvSpPr>
            <a:spLocks noGrp="1"/>
          </p:cNvSpPr>
          <p:nvPr>
            <p:ph type="body" idx="1"/>
          </p:nvPr>
        </p:nvSpPr>
        <p:spPr/>
        <p:txBody>
          <a:bodyPr/>
          <a:lstStyle/>
          <a:p>
            <a:r>
              <a:rPr lang="en-US" dirty="0" smtClean="0"/>
              <a:t>If in doubt just ask</a:t>
            </a:r>
            <a:endParaRPr lang="en-GB"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4"/>
          <p:cNvSpPr txBox="1">
            <a:spLocks/>
          </p:cNvSpPr>
          <p:nvPr/>
        </p:nvSpPr>
        <p:spPr>
          <a:xfrm>
            <a:off x="539552" y="836712"/>
            <a:ext cx="8229600" cy="4968552"/>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dirty="0" smtClean="0"/>
              <a:t>Some good developers don’t want to write tests.</a:t>
            </a:r>
          </a:p>
          <a:p>
            <a:pPr marL="0" indent="0">
              <a:buFont typeface="Arial" pitchFamily="34" charset="0"/>
              <a:buNone/>
            </a:pPr>
            <a:r>
              <a:rPr lang="en-US" sz="2400" dirty="0" smtClean="0"/>
              <a:t>	- Why? They are not idiots.</a:t>
            </a:r>
          </a:p>
          <a:p>
            <a:pPr marL="0" indent="0">
              <a:buFont typeface="Arial" pitchFamily="34" charset="0"/>
              <a:buNone/>
            </a:pPr>
            <a:endParaRPr lang="en-US" sz="2400" dirty="0" smtClean="0"/>
          </a:p>
          <a:p>
            <a:pPr marL="0" indent="0">
              <a:buFont typeface="Arial" pitchFamily="34" charset="0"/>
              <a:buNone/>
            </a:pPr>
            <a:r>
              <a:rPr lang="en-US" sz="2400" dirty="0" smtClean="0"/>
              <a:t>When we change implementation details we break tests, often dozens.</a:t>
            </a:r>
          </a:p>
          <a:p>
            <a:pPr marL="0" indent="0">
              <a:buFont typeface="Arial" pitchFamily="34" charset="0"/>
              <a:buNone/>
            </a:pPr>
            <a:r>
              <a:rPr lang="en-US" sz="2400" dirty="0" smtClean="0"/>
              <a:t>	- Didn’t refactoring promise change without breaking tests?</a:t>
            </a:r>
          </a:p>
          <a:p>
            <a:pPr marL="0" indent="0">
              <a:buFont typeface="Arial" pitchFamily="34" charset="0"/>
              <a:buNone/>
            </a:pPr>
            <a:endParaRPr lang="en-US" sz="2400" dirty="0" smtClean="0"/>
          </a:p>
          <a:p>
            <a:pPr marL="0" indent="0">
              <a:buFont typeface="Arial" pitchFamily="34" charset="0"/>
              <a:buNone/>
            </a:pPr>
            <a:r>
              <a:rPr lang="en-US" sz="2400" dirty="0" smtClean="0"/>
              <a:t>We often write more test code than implementation code.</a:t>
            </a:r>
          </a:p>
          <a:p>
            <a:pPr marL="0" indent="0">
              <a:buFont typeface="Arial" pitchFamily="34" charset="0"/>
              <a:buNone/>
            </a:pPr>
            <a:r>
              <a:rPr lang="en-US" sz="2400" dirty="0" smtClean="0"/>
              <a:t>	- There may be a reason why customers complain that adding tests is robbing us of productivity</a:t>
            </a:r>
          </a:p>
          <a:p>
            <a:pPr marL="0" indent="0">
              <a:buFont typeface="Arial" pitchFamily="34" charset="0"/>
              <a:buNone/>
            </a:pPr>
            <a:endParaRPr lang="en-US" sz="2400" dirty="0" smtClean="0"/>
          </a:p>
        </p:txBody>
      </p:sp>
    </p:spTree>
    <p:extLst>
      <p:ext uri="{BB962C8B-B14F-4D97-AF65-F5344CB8AC3E}">
        <p14:creationId xmlns:p14="http://schemas.microsoft.com/office/powerpoint/2010/main" xmlns="" val="36255088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1600" y="836712"/>
            <a:ext cx="7272808" cy="5170646"/>
          </a:xfrm>
          <a:prstGeom prst="rect">
            <a:avLst/>
          </a:prstGeom>
        </p:spPr>
        <p:txBody>
          <a:bodyPr wrap="square">
            <a:spAutoFit/>
          </a:bodyPr>
          <a:lstStyle/>
          <a:p>
            <a:r>
              <a:rPr lang="en-US" sz="2400" dirty="0"/>
              <a:t>Why do approaches like “Programmer Anarchy” and “Lean Software Development” want to drop test first</a:t>
            </a:r>
            <a:r>
              <a:rPr lang="en-US" sz="2400" dirty="0" smtClean="0"/>
              <a:t>.</a:t>
            </a:r>
          </a:p>
          <a:p>
            <a:r>
              <a:rPr lang="en-US" sz="2400" dirty="0"/>
              <a:t>	</a:t>
            </a:r>
            <a:r>
              <a:rPr lang="en-US" sz="2400" dirty="0" smtClean="0"/>
              <a:t>- They see Test First approaches as unproductive – as obstacles to development</a:t>
            </a:r>
          </a:p>
          <a:p>
            <a:endParaRPr lang="en-US" sz="2400" dirty="0"/>
          </a:p>
          <a:p>
            <a:r>
              <a:rPr lang="en-US" sz="2400" dirty="0" smtClean="0"/>
              <a:t>Why is the ‘duct tape programmer’ winning?</a:t>
            </a:r>
          </a:p>
          <a:p>
            <a:r>
              <a:rPr lang="en-US" sz="2400" dirty="0"/>
              <a:t>	</a:t>
            </a:r>
            <a:r>
              <a:rPr lang="en-US" sz="2400" dirty="0" smtClean="0"/>
              <a:t>- They deliver functionality to customers faster, and quickly abandon tests as ‘slowing them down’</a:t>
            </a:r>
          </a:p>
          <a:p>
            <a:endParaRPr lang="en-US" sz="2400" dirty="0"/>
          </a:p>
          <a:p>
            <a:r>
              <a:rPr lang="en-US" sz="2400" dirty="0"/>
              <a:t>When we return to our tests – because they are broken it is often difficult to understand their intent</a:t>
            </a:r>
          </a:p>
          <a:p>
            <a:r>
              <a:rPr lang="en-US" sz="2400" dirty="0"/>
              <a:t>	- Is it broken because the behavior has changed? Where is that behavior expressed?</a:t>
            </a:r>
          </a:p>
          <a:p>
            <a:endParaRPr lang="en-US" dirty="0"/>
          </a:p>
        </p:txBody>
      </p:sp>
    </p:spTree>
    <p:extLst>
      <p:ext uri="{BB962C8B-B14F-4D97-AF65-F5344CB8AC3E}">
        <p14:creationId xmlns:p14="http://schemas.microsoft.com/office/powerpoint/2010/main" xmlns="" val="34078892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31640" y="764704"/>
            <a:ext cx="6480720" cy="5509199"/>
          </a:xfrm>
          <a:prstGeom prst="rect">
            <a:avLst/>
          </a:prstGeom>
          <a:noFill/>
        </p:spPr>
        <p:txBody>
          <a:bodyPr wrap="square" rtlCol="0">
            <a:spAutoFit/>
          </a:bodyPr>
          <a:lstStyle/>
          <a:p>
            <a:r>
              <a:rPr lang="en-US" sz="2200" dirty="0" smtClean="0"/>
              <a:t>We have large ATDD suites written in Fit or Cucumber</a:t>
            </a:r>
          </a:p>
          <a:p>
            <a:r>
              <a:rPr lang="en-US" sz="2200" dirty="0"/>
              <a:t>	</a:t>
            </a:r>
            <a:r>
              <a:rPr lang="en-US" sz="2200" dirty="0" smtClean="0"/>
              <a:t>- They spend much of their life red</a:t>
            </a:r>
          </a:p>
          <a:p>
            <a:endParaRPr lang="en-US" sz="2200" dirty="0"/>
          </a:p>
          <a:p>
            <a:r>
              <a:rPr lang="en-US" sz="2200" dirty="0" smtClean="0"/>
              <a:t>Customers don’t engage with our ATDD suites</a:t>
            </a:r>
          </a:p>
          <a:p>
            <a:r>
              <a:rPr lang="en-US" sz="2200" dirty="0"/>
              <a:t>	</a:t>
            </a:r>
            <a:r>
              <a:rPr lang="en-US" sz="2200" dirty="0" smtClean="0"/>
              <a:t>- And yet we spend a lot of time maintaining them</a:t>
            </a:r>
          </a:p>
          <a:p>
            <a:endParaRPr lang="en-US" sz="2200" dirty="0" smtClean="0"/>
          </a:p>
          <a:p>
            <a:r>
              <a:rPr lang="en-US" sz="2200" dirty="0" smtClean="0"/>
              <a:t>Our ATDD suites are slow to run and increase the cost of the check-in dance</a:t>
            </a:r>
          </a:p>
          <a:p>
            <a:r>
              <a:rPr lang="en-US" sz="2200" dirty="0"/>
              <a:t>	</a:t>
            </a:r>
            <a:r>
              <a:rPr lang="en-US" sz="2200" dirty="0" smtClean="0"/>
              <a:t>- Developers start ignoring red results</a:t>
            </a:r>
          </a:p>
          <a:p>
            <a:r>
              <a:rPr lang="en-US" sz="2200" dirty="0"/>
              <a:t>	</a:t>
            </a:r>
            <a:r>
              <a:rPr lang="en-US" sz="2200" dirty="0" smtClean="0"/>
              <a:t>- And we have to down tools to fix them</a:t>
            </a:r>
          </a:p>
          <a:p>
            <a:endParaRPr lang="en-US" sz="2200" dirty="0"/>
          </a:p>
          <a:p>
            <a:r>
              <a:rPr lang="en-US" sz="2200" dirty="0" smtClean="0"/>
              <a:t>Developers don’t want to write them</a:t>
            </a:r>
          </a:p>
          <a:p>
            <a:r>
              <a:rPr lang="en-US" sz="2200" dirty="0"/>
              <a:t>	</a:t>
            </a:r>
            <a:r>
              <a:rPr lang="en-US" sz="2200" dirty="0" smtClean="0"/>
              <a:t>- Because they can’t see the value return on their effort</a:t>
            </a:r>
          </a:p>
          <a:p>
            <a:r>
              <a:rPr lang="en-US" sz="2200" dirty="0"/>
              <a:t>	</a:t>
            </a:r>
            <a:r>
              <a:rPr lang="en-US" sz="2200" dirty="0" smtClean="0"/>
              <a:t>- They just want to build software</a:t>
            </a:r>
            <a:endParaRPr lang="en-US" sz="2200" dirty="0"/>
          </a:p>
        </p:txBody>
      </p:sp>
    </p:spTree>
    <p:extLst>
      <p:ext uri="{BB962C8B-B14F-4D97-AF65-F5344CB8AC3E}">
        <p14:creationId xmlns:p14="http://schemas.microsoft.com/office/powerpoint/2010/main" xmlns="" val="8968421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23728" y="2852936"/>
            <a:ext cx="4680520" cy="584776"/>
          </a:xfrm>
          <a:prstGeom prst="rect">
            <a:avLst/>
          </a:prstGeom>
          <a:noFill/>
        </p:spPr>
        <p:txBody>
          <a:bodyPr wrap="square" rtlCol="0">
            <a:spAutoFit/>
          </a:bodyPr>
          <a:lstStyle/>
          <a:p>
            <a:r>
              <a:rPr lang="en-US" sz="3200" dirty="0" smtClean="0"/>
              <a:t>Where did it all go wrong?</a:t>
            </a:r>
            <a:endParaRPr lang="en-US" sz="3200" dirty="0"/>
          </a:p>
        </p:txBody>
      </p:sp>
    </p:spTree>
    <p:extLst>
      <p:ext uri="{BB962C8B-B14F-4D97-AF65-F5344CB8AC3E}">
        <p14:creationId xmlns:p14="http://schemas.microsoft.com/office/powerpoint/2010/main" xmlns="" val="20861412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1566</TotalTime>
  <Words>2707</Words>
  <Application>Microsoft Office PowerPoint</Application>
  <PresentationFormat>On-screen Show (4:3)</PresentationFormat>
  <Paragraphs>335</Paragraphs>
  <Slides>52</Slides>
  <Notes>35</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Office Theme</vt:lpstr>
      <vt:lpstr>TDD, where did it all go wrong?</vt:lpstr>
      <vt:lpstr>Who are you?</vt:lpstr>
      <vt:lpstr>Slide 3</vt:lpstr>
      <vt:lpstr>Agenda</vt:lpstr>
      <vt:lpstr>The Problem</vt:lpstr>
      <vt:lpstr>Slide 6</vt:lpstr>
      <vt:lpstr>Slide 7</vt:lpstr>
      <vt:lpstr>Slide 8</vt:lpstr>
      <vt:lpstr>Slide 9</vt:lpstr>
      <vt:lpstr>TDD Rebooted</vt:lpstr>
      <vt:lpstr>Use The Source Luke!</vt:lpstr>
      <vt:lpstr>The Zen of TDD</vt:lpstr>
      <vt:lpstr>Slide 13</vt:lpstr>
      <vt:lpstr>Slide 14</vt:lpstr>
      <vt:lpstr>What is a unit test?</vt:lpstr>
      <vt:lpstr>Red-Green-refactor</vt:lpstr>
      <vt:lpstr>Red-Green-Refactor</vt:lpstr>
      <vt:lpstr>The Simplest Thing</vt:lpstr>
      <vt:lpstr>Clean code when</vt:lpstr>
      <vt:lpstr>Clean Code Now</vt:lpstr>
      <vt:lpstr>Clean Code When?</vt:lpstr>
      <vt:lpstr>Refactoring to Patterns</vt:lpstr>
      <vt:lpstr>Use of Design Patterns in TDD</vt:lpstr>
      <vt:lpstr>Refactoring to Patterns</vt:lpstr>
      <vt:lpstr>Ports and Adapters</vt:lpstr>
      <vt:lpstr>Slide 26</vt:lpstr>
      <vt:lpstr>Slide 27</vt:lpstr>
      <vt:lpstr>Slide 28</vt:lpstr>
      <vt:lpstr>Slide 29</vt:lpstr>
      <vt:lpstr>Slide 30</vt:lpstr>
      <vt:lpstr>Slide 31</vt:lpstr>
      <vt:lpstr>Gears</vt:lpstr>
      <vt:lpstr>Slide 33</vt:lpstr>
      <vt:lpstr>Acceptance Test-Driven Development</vt:lpstr>
      <vt:lpstr>Slide 35</vt:lpstr>
      <vt:lpstr>Behavior Driven Development</vt:lpstr>
      <vt:lpstr>Slide 37</vt:lpstr>
      <vt:lpstr>MOCKS</vt:lpstr>
      <vt:lpstr>Mock Object</vt:lpstr>
      <vt:lpstr>Forces</vt:lpstr>
      <vt:lpstr>Slide 41</vt:lpstr>
      <vt:lpstr>Object Mother and Test data Builder</vt:lpstr>
      <vt:lpstr>Object Construction</vt:lpstr>
      <vt:lpstr>Object Mother</vt:lpstr>
      <vt:lpstr>Slide 45</vt:lpstr>
      <vt:lpstr>Problems with Object Mother</vt:lpstr>
      <vt:lpstr>Test Data Builders</vt:lpstr>
      <vt:lpstr>Slide 48</vt:lpstr>
      <vt:lpstr>Builders and Evident Data</vt:lpstr>
      <vt:lpstr>Summary</vt:lpstr>
      <vt:lpstr>Slide 51</vt:lpstr>
      <vt:lpstr>Q&amp;A</vt:lpstr>
    </vt:vector>
  </TitlesOfParts>
  <Company>Huddle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Kent Beck Style TDD</dc:title>
  <dc:creator>Ian Cooper</dc:creator>
  <cp:lastModifiedBy>Ian Cooper</cp:lastModifiedBy>
  <cp:revision>92</cp:revision>
  <dcterms:created xsi:type="dcterms:W3CDTF">2012-07-10T09:49:01Z</dcterms:created>
  <dcterms:modified xsi:type="dcterms:W3CDTF">2013-07-04T11:58:08Z</dcterms:modified>
</cp:coreProperties>
</file>