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77" r:id="rId3"/>
    <p:sldId id="278" r:id="rId4"/>
    <p:sldId id="338" r:id="rId5"/>
    <p:sldId id="279" r:id="rId6"/>
    <p:sldId id="280" r:id="rId7"/>
    <p:sldId id="267" r:id="rId8"/>
    <p:sldId id="257" r:id="rId9"/>
    <p:sldId id="258" r:id="rId10"/>
    <p:sldId id="269" r:id="rId11"/>
    <p:sldId id="283" r:id="rId12"/>
    <p:sldId id="308" r:id="rId13"/>
    <p:sldId id="309" r:id="rId14"/>
    <p:sldId id="293" r:id="rId15"/>
    <p:sldId id="284" r:id="rId16"/>
    <p:sldId id="260" r:id="rId17"/>
    <p:sldId id="270" r:id="rId18"/>
    <p:sldId id="317" r:id="rId19"/>
    <p:sldId id="307" r:id="rId20"/>
    <p:sldId id="314" r:id="rId21"/>
    <p:sldId id="294" r:id="rId22"/>
    <p:sldId id="286" r:id="rId23"/>
    <p:sldId id="290" r:id="rId24"/>
    <p:sldId id="318" r:id="rId25"/>
    <p:sldId id="319" r:id="rId26"/>
    <p:sldId id="320" r:id="rId27"/>
    <p:sldId id="322" r:id="rId28"/>
    <p:sldId id="323" r:id="rId29"/>
    <p:sldId id="324" r:id="rId30"/>
    <p:sldId id="304" r:id="rId31"/>
    <p:sldId id="310" r:id="rId32"/>
    <p:sldId id="321" r:id="rId33"/>
    <p:sldId id="313" r:id="rId34"/>
    <p:sldId id="263" r:id="rId35"/>
    <p:sldId id="272" r:id="rId36"/>
    <p:sldId id="291" r:id="rId37"/>
    <p:sldId id="330" r:id="rId38"/>
    <p:sldId id="333" r:id="rId39"/>
    <p:sldId id="332" r:id="rId40"/>
    <p:sldId id="334" r:id="rId41"/>
    <p:sldId id="336" r:id="rId42"/>
    <p:sldId id="331" r:id="rId43"/>
    <p:sldId id="335" r:id="rId44"/>
    <p:sldId id="340" r:id="rId45"/>
    <p:sldId id="341" r:id="rId46"/>
    <p:sldId id="262" r:id="rId47"/>
    <p:sldId id="271" r:id="rId48"/>
    <p:sldId id="292" r:id="rId49"/>
    <p:sldId id="337" r:id="rId50"/>
    <p:sldId id="342" r:id="rId51"/>
    <p:sldId id="261" r:id="rId52"/>
    <p:sldId id="273" r:id="rId53"/>
    <p:sldId id="339" r:id="rId54"/>
    <p:sldId id="328" r:id="rId55"/>
    <p:sldId id="327" r:id="rId56"/>
    <p:sldId id="32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0AC2CC-8A6B-A442-9FBE-49CCDE33D791}">
          <p14:sldIdLst>
            <p14:sldId id="256"/>
            <p14:sldId id="277"/>
            <p14:sldId id="278"/>
            <p14:sldId id="338"/>
            <p14:sldId id="279"/>
          </p14:sldIdLst>
        </p14:section>
        <p14:section name="Demo" id="{CE8984B6-3794-6440-8CBF-694821A06B47}">
          <p14:sldIdLst>
            <p14:sldId id="280"/>
            <p14:sldId id="267"/>
            <p14:sldId id="257"/>
          </p14:sldIdLst>
        </p14:section>
        <p14:section name="Kestrel" id="{4E96717F-9905-B44F-9B2F-9B09D401A0A4}">
          <p14:sldIdLst>
            <p14:sldId id="258"/>
            <p14:sldId id="269"/>
            <p14:sldId id="283"/>
            <p14:sldId id="308"/>
            <p14:sldId id="309"/>
            <p14:sldId id="293"/>
            <p14:sldId id="284"/>
          </p14:sldIdLst>
        </p14:section>
        <p14:section name="Nginx" id="{9B35C0B8-5ABA-4BB4-9961-D2D019C27E89}">
          <p14:sldIdLst>
            <p14:sldId id="260"/>
            <p14:sldId id="270"/>
            <p14:sldId id="317"/>
            <p14:sldId id="307"/>
            <p14:sldId id="314"/>
            <p14:sldId id="294"/>
            <p14:sldId id="286"/>
            <p14:sldId id="290"/>
            <p14:sldId id="318"/>
            <p14:sldId id="319"/>
            <p14:sldId id="320"/>
            <p14:sldId id="322"/>
            <p14:sldId id="323"/>
            <p14:sldId id="324"/>
            <p14:sldId id="304"/>
            <p14:sldId id="310"/>
            <p14:sldId id="321"/>
            <p14:sldId id="313"/>
          </p14:sldIdLst>
        </p14:section>
        <p14:section name="Reverse Proxy" id="{1BBA2D0E-EB0F-0947-BB26-A6E5A5C859D5}">
          <p14:sldIdLst>
            <p14:sldId id="263"/>
            <p14:sldId id="272"/>
            <p14:sldId id="291"/>
            <p14:sldId id="330"/>
            <p14:sldId id="333"/>
            <p14:sldId id="332"/>
            <p14:sldId id="334"/>
            <p14:sldId id="336"/>
            <p14:sldId id="331"/>
            <p14:sldId id="335"/>
            <p14:sldId id="340"/>
            <p14:sldId id="341"/>
          </p14:sldIdLst>
        </p14:section>
        <p14:section name="Load Balancing" id="{D1FB0BC1-B033-914F-A78A-F30674F0D145}">
          <p14:sldIdLst>
            <p14:sldId id="262"/>
            <p14:sldId id="271"/>
            <p14:sldId id="292"/>
            <p14:sldId id="337"/>
            <p14:sldId id="342"/>
          </p14:sldIdLst>
        </p14:section>
        <p14:section name="SSL" id="{B22BE22A-44F2-D745-B18A-0FB720E3D2CC}">
          <p14:sldIdLst>
            <p14:sldId id="261"/>
            <p14:sldId id="273"/>
            <p14:sldId id="339"/>
          </p14:sldIdLst>
        </p14:section>
        <p14:section name="Summary" id="{C46C0D78-D7EE-44B3-B457-9AF5687EF859}">
          <p14:sldIdLst>
            <p14:sldId id="328"/>
            <p14:sldId id="327"/>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1093" autoAdjust="0"/>
  </p:normalViewPr>
  <p:slideViewPr>
    <p:cSldViewPr snapToGrid="0">
      <p:cViewPr>
        <p:scale>
          <a:sx n="50" d="100"/>
          <a:sy n="50" d="100"/>
        </p:scale>
        <p:origin x="296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5" Type="http://schemas.microsoft.com/office/2015/10/relationships/revisionInfo" Target="revisionInfo.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nginx.org/en/docs/ngx_core_module.html#events" TargetMode="External"/><Relationship Id="rId4" Type="http://schemas.openxmlformats.org/officeDocument/2006/relationships/hyperlink" Target="http://nginx.org/en/docs/http/ngx_http_core_module.html#http" TargetMode="External"/><Relationship Id="rId5" Type="http://schemas.openxmlformats.org/officeDocument/2006/relationships/hyperlink" Target="http://nginx.org/en/docs/http/ngx_http_core_module.html#server" TargetMode="External"/><Relationship Id="rId6" Type="http://schemas.openxmlformats.org/officeDocument/2006/relationships/hyperlink" Target="http://nginx.org/en/docs/http/ngx_http_core_module.html#location" TargetMode="External"/><Relationship Id="rId7" Type="http://schemas.openxmlformats.org/officeDocument/2006/relationships/hyperlink" Target="http://nginx.org/en/docs/ngx_core_module.html"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asp.ne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asp.ne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youtube.com/watch?v=HJ9bECmuwKo"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In addition to the supervisor and worker(s), </a:t>
            </a:r>
            <a:r>
              <a:rPr lang="en-GB" dirty="0" err="1">
                <a:effectLst/>
              </a:rPr>
              <a:t>niginx</a:t>
            </a:r>
            <a:r>
              <a:rPr lang="en-GB" dirty="0">
                <a:effectLst/>
              </a:rPr>
              <a:t> runs a cache loader and cache processor thread</a:t>
            </a:r>
          </a:p>
          <a:p>
            <a:r>
              <a:rPr lang="en-GB" dirty="0"/>
              <a:t/>
            </a:r>
            <a:br>
              <a:rPr lang="en-GB" dirty="0"/>
            </a:br>
            <a:endParaRPr lang="en-GB" dirty="0"/>
          </a:p>
          <a:p>
            <a:r>
              <a:rPr lang="en-GB" dirty="0"/>
              <a:t>Nginx is itself a web server and can serve requests from the file system, both static content and cached content.</a:t>
            </a:r>
          </a:p>
          <a:p>
            <a:r>
              <a:rPr lang="en-GB" dirty="0"/>
              <a:t/>
            </a:r>
            <a:br>
              <a:rPr lang="en-GB" dirty="0"/>
            </a:br>
            <a:endParaRPr lang="en-GB" dirty="0"/>
          </a:p>
          <a:p>
            <a:r>
              <a:rPr lang="en-GB" dirty="0"/>
              <a:t>But Nginx can also act as a reverse proxy to another web server, such as Apache or Kestrel.</a:t>
            </a:r>
          </a:p>
          <a:p>
            <a:r>
              <a:rPr lang="en-GB" dirty="0"/>
              <a:t/>
            </a:r>
            <a:br>
              <a:rPr lang="en-GB" dirty="0"/>
            </a:br>
            <a:endParaRPr lang="en-GB" dirty="0"/>
          </a:p>
          <a:p>
            <a:r>
              <a:rPr lang="en-GB" dirty="0"/>
              <a:t>For servers that support </a:t>
            </a:r>
            <a:r>
              <a:rPr lang="en-GB" dirty="0" err="1"/>
              <a:t>FastCGI</a:t>
            </a:r>
            <a:r>
              <a:rPr lang="en-GB" dirty="0"/>
              <a:t> (or UWSGI etc.) Nginx can optimize </a:t>
            </a:r>
            <a:r>
              <a:rPr lang="en-GB" dirty="0" err="1"/>
              <a:t>passthrough</a:t>
            </a:r>
            <a:r>
              <a:rPr lang="en-GB" dirty="0"/>
              <a:t> </a:t>
            </a:r>
          </a:p>
          <a:p>
            <a:r>
              <a:rPr lang="en-GB" dirty="0"/>
              <a:t/>
            </a:r>
            <a:br>
              <a:rPr lang="en-GB" dirty="0"/>
            </a:br>
            <a:endParaRPr lang="en-GB" dirty="0"/>
          </a:p>
          <a:p>
            <a:r>
              <a:rPr lang="en-GB" dirty="0"/>
              <a:t>In addition, Nginx can use </a:t>
            </a:r>
            <a:r>
              <a:rPr lang="en-GB" dirty="0" err="1"/>
              <a:t>memcached</a:t>
            </a:r>
            <a:r>
              <a:rPr lang="en-GB" dirty="0"/>
              <a:t> or </a:t>
            </a:r>
            <a:r>
              <a:rPr lang="en-GB" dirty="0" err="1"/>
              <a:t>Redis</a:t>
            </a:r>
            <a:r>
              <a:rPr lang="en-GB" dirty="0"/>
              <a:t> as a cache instead of the file system via a </a:t>
            </a:r>
            <a:r>
              <a:rPr lang="en-GB" dirty="0" err="1"/>
              <a:t>passthrough</a:t>
            </a:r>
            <a:r>
              <a:rPr lang="en-GB" dirty="0"/>
              <a:t> mechanism.</a:t>
            </a: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22</a:t>
            </a:fld>
            <a:endParaRPr lang="en-US"/>
          </a:p>
        </p:txBody>
      </p:sp>
    </p:spTree>
    <p:extLst>
      <p:ext uri="{BB962C8B-B14F-4D97-AF65-F5344CB8AC3E}">
        <p14:creationId xmlns:p14="http://schemas.microsoft.com/office/powerpoint/2010/main" val="379667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Directives are divided into simple directives and block directives. A simple directive consists of the name and parameters separated by spaces and ends with a semicolon (;). A block directive has the same structure as a simple directive, but instead of the semicolon it ends with a set of additional instructions surrounded by braces ({ and }). If a block directive can have other directives inside braces, it is called a context (examples: </a:t>
            </a:r>
            <a:r>
              <a:rPr lang="en-GB" dirty="0">
                <a:hlinkClick r:id="rId3"/>
              </a:rPr>
              <a:t>events</a:t>
            </a:r>
            <a:r>
              <a:rPr lang="en-GB" dirty="0"/>
              <a:t>, </a:t>
            </a:r>
            <a:r>
              <a:rPr lang="en-GB" dirty="0">
                <a:hlinkClick r:id="rId4"/>
              </a:rPr>
              <a:t>http</a:t>
            </a:r>
            <a:r>
              <a:rPr lang="en-GB" dirty="0"/>
              <a:t>, </a:t>
            </a:r>
            <a:r>
              <a:rPr lang="en-GB" dirty="0">
                <a:hlinkClick r:id="rId5"/>
              </a:rPr>
              <a:t>server</a:t>
            </a:r>
            <a:r>
              <a:rPr lang="en-GB" dirty="0"/>
              <a:t>, and </a:t>
            </a:r>
            <a:r>
              <a:rPr lang="en-GB" dirty="0">
                <a:hlinkClick r:id="rId6"/>
              </a:rPr>
              <a:t>location</a:t>
            </a:r>
            <a:r>
              <a:rPr lang="en-GB" dirty="0"/>
              <a:t>). </a:t>
            </a:r>
          </a:p>
          <a:p>
            <a:r>
              <a:rPr lang="en-GB" dirty="0"/>
              <a:t>Directives placed in the configuration file outside of any contexts are considered to be in the </a:t>
            </a:r>
            <a:r>
              <a:rPr lang="en-GB" dirty="0">
                <a:hlinkClick r:id="rId7"/>
              </a:rPr>
              <a:t>main</a:t>
            </a:r>
            <a:r>
              <a:rPr lang="en-GB" dirty="0"/>
              <a:t> context. The events and http directives reside in the main context, server in http, and location in server. </a:t>
            </a: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30</a:t>
            </a:fld>
            <a:endParaRPr lang="en-US"/>
          </a:p>
        </p:txBody>
      </p:sp>
    </p:spTree>
    <p:extLst>
      <p:ext uri="{BB962C8B-B14F-4D97-AF65-F5344CB8AC3E}">
        <p14:creationId xmlns:p14="http://schemas.microsoft.com/office/powerpoint/2010/main" val="83424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context beginning with the keyword server is considered a virtual server section. It describes a logical separation of a set of resources that will be delivered under a different </a:t>
            </a:r>
            <a:r>
              <a:rPr lang="en-US" dirty="0" err="1"/>
              <a:t>server_name</a:t>
            </a:r>
            <a:r>
              <a:rPr lang="en-US" dirty="0"/>
              <a:t> directive. These virtual servers respond to the HTTP requests, and are contained within the http section.</a:t>
            </a:r>
          </a:p>
          <a:p>
            <a:r>
              <a:rPr lang="en-US" dirty="0"/>
              <a:t>A virtual server is defined by a combination of the listen and </a:t>
            </a:r>
            <a:r>
              <a:rPr lang="en-US" dirty="0" err="1"/>
              <a:t>server_name</a:t>
            </a:r>
            <a:r>
              <a:rPr lang="en-US" dirty="0"/>
              <a:t> directives. The listen directive defines an IP address/port combination or path to a UNIX-domain socket:</a:t>
            </a:r>
          </a:p>
          <a:p>
            <a:r>
              <a:rPr lang="en-US" dirty="0"/>
              <a:t>listen address[:port]; listen port; listen </a:t>
            </a:r>
            <a:r>
              <a:rPr lang="en-US" dirty="0" err="1"/>
              <a:t>unix:path</a:t>
            </a:r>
            <a:r>
              <a:rPr lang="en-US" dirty="0"/>
              <a:t>;</a:t>
            </a:r>
          </a:p>
          <a:p>
            <a:r>
              <a:rPr lang="en-US" dirty="0"/>
              <a:t>The listen directive uniquely identifies a socket binding under NGINX. There are a number of optional parameters that listen can take:</a:t>
            </a:r>
          </a:p>
          <a:p>
            <a:endParaRPr lang="en-US" dirty="0"/>
          </a:p>
          <a:p>
            <a:r>
              <a:rPr lang="en-US" dirty="0"/>
              <a:t>The </a:t>
            </a:r>
            <a:r>
              <a:rPr lang="en-US" dirty="0" err="1"/>
              <a:t>server_name</a:t>
            </a:r>
            <a:r>
              <a:rPr lang="en-US" dirty="0"/>
              <a:t> directive is fairly straightforward and it can be used to solve a number of configuration problems. Its default value is "", which means that a server section without a </a:t>
            </a:r>
            <a:r>
              <a:rPr lang="en-US" dirty="0" err="1"/>
              <a:t>server_name</a:t>
            </a:r>
            <a:r>
              <a:rPr lang="en-US" dirty="0"/>
              <a:t> directive will match a request that has no Host header field set. This can be used, for example, to drop requests that lack this header:</a:t>
            </a:r>
          </a:p>
          <a:p>
            <a:r>
              <a:rPr lang="en-US" dirty="0"/>
              <a:t>server { listen 80; return 444; }</a:t>
            </a:r>
          </a:p>
          <a:p>
            <a:endParaRPr lang="en-US" dirty="0"/>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627948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the </a:t>
            </a:r>
            <a:r>
              <a:rPr lang="en-GB" dirty="0" err="1"/>
              <a:t>nginx_load_balancer</a:t>
            </a:r>
            <a:r>
              <a:rPr lang="en-GB" dirty="0"/>
              <a:t> config as its simple; promise a more production ready version when we talk about reverse proxies</a:t>
            </a:r>
          </a:p>
        </p:txBody>
      </p:sp>
      <p:sp>
        <p:nvSpPr>
          <p:cNvPr id="4" name="Slide Number Placeholder 3"/>
          <p:cNvSpPr>
            <a:spLocks noGrp="1"/>
          </p:cNvSpPr>
          <p:nvPr>
            <p:ph type="sldNum" sz="quarter" idx="10"/>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63820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effectLst/>
              </a:rPr>
              <a:t>1: Use the </a:t>
            </a:r>
            <a:r>
              <a:rPr lang="en-GB" dirty="0" err="1" smtClean="0">
                <a:effectLst/>
              </a:rPr>
              <a:t>Nginx</a:t>
            </a:r>
            <a:r>
              <a:rPr lang="en-GB" dirty="0" smtClean="0">
                <a:effectLst/>
              </a:rPr>
              <a:t>-Toolbox Repo</a:t>
            </a:r>
          </a:p>
          <a:p>
            <a:r>
              <a:rPr lang="en-GB" dirty="0" smtClean="0"/>
              <a:t>2: Checkout the </a:t>
            </a:r>
            <a:r>
              <a:rPr lang="en-GB" dirty="0" err="1" smtClean="0"/>
              <a:t>stand_alone</a:t>
            </a:r>
            <a:r>
              <a:rPr lang="en-GB" dirty="0" smtClean="0"/>
              <a:t> branch</a:t>
            </a:r>
          </a:p>
          <a:p>
            <a:r>
              <a:rPr lang="en-GB" dirty="0" smtClean="0"/>
              <a:t>3: Build the solution (use the ps1 or </a:t>
            </a:r>
            <a:r>
              <a:rPr lang="en-GB" dirty="0" err="1" smtClean="0"/>
              <a:t>sh</a:t>
            </a:r>
            <a:r>
              <a:rPr lang="en-GB" dirty="0" smtClean="0"/>
              <a:t> file)</a:t>
            </a:r>
          </a:p>
          <a:p>
            <a:r>
              <a:rPr lang="en-GB" dirty="0" smtClean="0"/>
              <a:t>Build (twice if you get an out directory error)</a:t>
            </a:r>
          </a:p>
          <a:p>
            <a:r>
              <a:rPr lang="en-GB" dirty="0" smtClean="0"/>
              <a:t>3: Start the </a:t>
            </a:r>
            <a:r>
              <a:rPr lang="en-GB" dirty="0" err="1" smtClean="0"/>
              <a:t>Docker</a:t>
            </a:r>
            <a:r>
              <a:rPr lang="en-GB" dirty="0" smtClean="0"/>
              <a:t> Console</a:t>
            </a:r>
          </a:p>
          <a:p>
            <a:r>
              <a:rPr lang="en-GB" dirty="0" smtClean="0"/>
              <a:t>3: </a:t>
            </a:r>
            <a:r>
              <a:rPr lang="en-GB" dirty="0" err="1" smtClean="0"/>
              <a:t>docker</a:t>
            </a:r>
            <a:r>
              <a:rPr lang="en-GB" dirty="0" smtClean="0"/>
              <a:t>-compose up -d --build</a:t>
            </a:r>
          </a:p>
          <a:p>
            <a:r>
              <a:rPr lang="en-GB" dirty="0" smtClean="0"/>
              <a:t>Troubleshooting</a:t>
            </a:r>
          </a:p>
          <a:p>
            <a:pPr lvl="1"/>
            <a:r>
              <a:rPr lang="en-GB" dirty="0" err="1" smtClean="0"/>
              <a:t>Docker</a:t>
            </a:r>
            <a:r>
              <a:rPr lang="en-GB" dirty="0" smtClean="0"/>
              <a:t> Machine Fails To Start</a:t>
            </a:r>
          </a:p>
          <a:p>
            <a:pPr lvl="2"/>
            <a:r>
              <a:rPr lang="en-GB" dirty="0" smtClean="0"/>
              <a:t>Ensure you started the </a:t>
            </a:r>
            <a:r>
              <a:rPr lang="en-GB" dirty="0" err="1" smtClean="0"/>
              <a:t>Docker</a:t>
            </a:r>
            <a:r>
              <a:rPr lang="en-GB" dirty="0" smtClean="0"/>
              <a:t> Console</a:t>
            </a:r>
          </a:p>
          <a:p>
            <a:pPr lvl="2"/>
            <a:r>
              <a:rPr lang="en-GB" dirty="0" smtClean="0"/>
              <a:t>Use Kinematic to Delete and Create New VM</a:t>
            </a:r>
          </a:p>
          <a:p>
            <a:pPr lvl="2"/>
            <a:r>
              <a:rPr lang="en-GB" sz="1200" kern="1200" dirty="0" smtClean="0">
                <a:solidFill>
                  <a:schemeClr val="tx1"/>
                </a:solidFill>
                <a:effectLst/>
                <a:latin typeface="+mn-lt"/>
                <a:ea typeface="+mn-ea"/>
                <a:cs typeface="+mn-cs"/>
              </a:rPr>
              <a:t>You need to allow the VM access to the D: drive</a:t>
            </a:r>
            <a:endParaRPr lang="en-GB" dirty="0" smtClean="0"/>
          </a:p>
          <a:p>
            <a:pPr lvl="1"/>
            <a:r>
              <a:rPr lang="en-GB" sz="1200" kern="1200" dirty="0" smtClean="0">
                <a:solidFill>
                  <a:schemeClr val="tx1"/>
                </a:solidFill>
                <a:effectLst/>
                <a:latin typeface="+mn-lt"/>
                <a:ea typeface="+mn-ea"/>
                <a:cs typeface="+mn-cs"/>
              </a:rPr>
              <a:t>COPY failed: stat /</a:t>
            </a:r>
            <a:r>
              <a:rPr lang="en-GB" sz="1200" kern="1200" dirty="0" err="1" smtClean="0">
                <a:solidFill>
                  <a:schemeClr val="tx1"/>
                </a:solidFill>
                <a:effectLst/>
                <a:latin typeface="+mn-lt"/>
                <a:ea typeface="+mn-ea"/>
                <a:cs typeface="+mn-cs"/>
              </a:rPr>
              <a:t>mnt</a:t>
            </a:r>
            <a:r>
              <a:rPr lang="en-GB" sz="1200" kern="1200" dirty="0" smtClean="0">
                <a:solidFill>
                  <a:schemeClr val="tx1"/>
                </a:solidFill>
                <a:effectLst/>
                <a:latin typeface="+mn-lt"/>
                <a:ea typeface="+mn-ea"/>
                <a:cs typeface="+mn-cs"/>
              </a:rPr>
              <a:t>/sda1/</a:t>
            </a:r>
            <a:r>
              <a:rPr lang="en-GB" sz="1200" kern="1200" dirty="0" err="1" smtClean="0">
                <a:solidFill>
                  <a:schemeClr val="tx1"/>
                </a:solidFill>
                <a:effectLst/>
                <a:latin typeface="+mn-lt"/>
                <a:ea typeface="+mn-ea"/>
                <a:cs typeface="+mn-cs"/>
              </a:rPr>
              <a:t>var</a:t>
            </a:r>
            <a:r>
              <a:rPr lang="en-GB" sz="1200" kern="1200" dirty="0" smtClean="0">
                <a:solidFill>
                  <a:schemeClr val="tx1"/>
                </a:solidFill>
                <a:effectLst/>
                <a:latin typeface="+mn-lt"/>
                <a:ea typeface="+mn-ea"/>
                <a:cs typeface="+mn-cs"/>
              </a:rPr>
              <a:t>/lib/</a:t>
            </a:r>
            <a:r>
              <a:rPr lang="en-GB" sz="1200" kern="1200" dirty="0" err="1" smtClean="0">
                <a:solidFill>
                  <a:schemeClr val="tx1"/>
                </a:solidFill>
                <a:effectLst/>
                <a:latin typeface="+mn-lt"/>
                <a:ea typeface="+mn-ea"/>
                <a:cs typeface="+mn-cs"/>
              </a:rPr>
              <a:t>docker</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tmp</a:t>
            </a:r>
            <a:r>
              <a:rPr lang="en-GB" sz="1200" kern="1200" dirty="0" smtClean="0">
                <a:solidFill>
                  <a:schemeClr val="tx1"/>
                </a:solidFill>
                <a:effectLst/>
                <a:latin typeface="+mn-lt"/>
                <a:ea typeface="+mn-ea"/>
                <a:cs typeface="+mn-cs"/>
              </a:rPr>
              <a:t>/docker-builder735367020/out: no such file or directory</a:t>
            </a:r>
            <a:endParaRPr lang="en-GB" dirty="0" smtClean="0"/>
          </a:p>
          <a:p>
            <a:pPr lvl="2"/>
            <a:r>
              <a:rPr lang="en-GB" dirty="0" smtClean="0"/>
              <a:t>You need to build the software first!</a:t>
            </a:r>
          </a:p>
          <a:p>
            <a:pPr lvl="1"/>
            <a:r>
              <a:rPr lang="en-GB" dirty="0" smtClean="0">
                <a:effectLst/>
              </a:rPr>
              <a:t>You cannot talk to localhost:5000</a:t>
            </a:r>
            <a:endParaRPr lang="en-GB" dirty="0" smtClean="0"/>
          </a:p>
          <a:p>
            <a:pPr lvl="2"/>
            <a:r>
              <a:rPr lang="en-GB" dirty="0" smtClean="0">
                <a:effectLst/>
              </a:rPr>
              <a:t>You need to run the expose ports script</a:t>
            </a:r>
            <a:endParaRPr lang="en-GB" dirty="0" smtClean="0"/>
          </a:p>
          <a:p>
            <a:r>
              <a:rPr lang="en-GB" dirty="0" smtClean="0"/>
              <a:t>4: Confirm that you can use </a:t>
            </a:r>
            <a:r>
              <a:rPr lang="en-GB" dirty="0" err="1" smtClean="0"/>
              <a:t>VSCode</a:t>
            </a:r>
            <a:r>
              <a:rPr lang="en-GB" dirty="0" smtClean="0"/>
              <a:t> to GET a greeting</a:t>
            </a:r>
          </a:p>
          <a:p>
            <a:endParaRPr lang="en-GB" dirty="0" smtClean="0"/>
          </a:p>
          <a:p>
            <a:r>
              <a:rPr lang="en-GB" dirty="0" smtClean="0">
                <a:effectLst/>
              </a:rPr>
              <a:t>First we need a </a:t>
            </a:r>
            <a:r>
              <a:rPr lang="en-GB" dirty="0" err="1" smtClean="0">
                <a:effectLst/>
              </a:rPr>
              <a:t>Dockerfile</a:t>
            </a:r>
            <a:r>
              <a:rPr lang="en-GB" dirty="0" smtClean="0">
                <a:effectLst/>
              </a:rPr>
              <a:t> for our </a:t>
            </a:r>
            <a:r>
              <a:rPr lang="en-GB" dirty="0" err="1" smtClean="0">
                <a:effectLst/>
              </a:rPr>
              <a:t>nginx</a:t>
            </a:r>
            <a:r>
              <a:rPr lang="en-GB" dirty="0" smtClean="0">
                <a:effectLst/>
              </a:rPr>
              <a:t> proxy. Although there is an off-the-shelf image, we want to take control of the </a:t>
            </a:r>
            <a:r>
              <a:rPr lang="en-GB" dirty="0" err="1" smtClean="0">
                <a:effectLst/>
              </a:rPr>
              <a:t>proxy.conf</a:t>
            </a:r>
            <a:r>
              <a:rPr lang="en-GB" dirty="0" smtClean="0">
                <a:effectLst/>
              </a:rPr>
              <a:t> file, so we add a statement into our </a:t>
            </a:r>
            <a:r>
              <a:rPr lang="en-GB" dirty="0" err="1" smtClean="0">
                <a:effectLst/>
              </a:rPr>
              <a:t>Dockerfile</a:t>
            </a:r>
            <a:r>
              <a:rPr lang="en-GB" dirty="0" smtClean="0">
                <a:effectLst/>
              </a:rPr>
              <a:t> to copy our </a:t>
            </a:r>
            <a:r>
              <a:rPr lang="en-GB" dirty="0" err="1" smtClean="0">
                <a:effectLst/>
              </a:rPr>
              <a:t>proxy.conf</a:t>
            </a:r>
            <a:r>
              <a:rPr lang="en-GB" dirty="0" smtClean="0">
                <a:effectLst/>
              </a:rPr>
              <a:t> file over.</a:t>
            </a:r>
          </a:p>
          <a:p>
            <a:r>
              <a:rPr lang="en-GB" dirty="0" smtClean="0"/>
              <a:t/>
            </a:r>
            <a:br>
              <a:rPr lang="en-GB" dirty="0" smtClean="0"/>
            </a:br>
            <a:endParaRPr lang="en-GB" dirty="0" smtClean="0"/>
          </a:p>
          <a:p>
            <a:r>
              <a:rPr lang="en-GB" dirty="0" smtClean="0"/>
              <a:t>We just use </a:t>
            </a:r>
            <a:r>
              <a:rPr lang="en-GB" b="1" dirty="0" smtClean="0">
                <a:effectLst/>
              </a:rPr>
              <a:t>expose</a:t>
            </a:r>
            <a:r>
              <a:rPr lang="en-GB" dirty="0" smtClean="0"/>
              <a:t> on the web server - we don’t need it to be visible on the host, just on the network within the host, so we don’t use </a:t>
            </a:r>
            <a:r>
              <a:rPr lang="en-GB" b="1" dirty="0" smtClean="0">
                <a:effectLst/>
              </a:rPr>
              <a:t>ports</a:t>
            </a:r>
            <a:r>
              <a:rPr lang="en-GB" dirty="0" smtClean="0"/>
              <a:t>.</a:t>
            </a:r>
          </a:p>
          <a:p>
            <a:r>
              <a:rPr lang="en-GB" dirty="0" smtClean="0"/>
              <a:t/>
            </a:r>
            <a:br>
              <a:rPr lang="en-GB" dirty="0" smtClean="0"/>
            </a:br>
            <a:endParaRPr lang="en-GB" dirty="0" smtClean="0"/>
          </a:p>
          <a:p>
            <a:r>
              <a:rPr lang="en-GB" dirty="0" smtClean="0"/>
              <a:t>To make sure it is visible within the host, we need to add links to the proxy to indicate that it can see.</a:t>
            </a:r>
          </a:p>
          <a:p>
            <a:r>
              <a:rPr lang="en-GB" dirty="0" smtClean="0"/>
              <a:t/>
            </a:r>
            <a:br>
              <a:rPr lang="en-GB" dirty="0" smtClean="0"/>
            </a:br>
            <a:endParaRPr lang="en-GB" dirty="0" smtClean="0"/>
          </a:p>
          <a:p>
            <a:r>
              <a:rPr lang="en-GB" dirty="0" smtClean="0"/>
              <a:t>Notes:</a:t>
            </a:r>
          </a:p>
          <a:p>
            <a:r>
              <a:rPr lang="en-GB" dirty="0" smtClean="0"/>
              <a:t/>
            </a:r>
            <a:br>
              <a:rPr lang="en-GB" dirty="0" smtClean="0"/>
            </a:br>
            <a:endParaRPr lang="en-GB" dirty="0" smtClean="0"/>
          </a:p>
          <a:p>
            <a:r>
              <a:rPr lang="en-GB" dirty="0" smtClean="0"/>
              <a:t>Can’t we just run in the same container as the </a:t>
            </a:r>
            <a:r>
              <a:rPr lang="en-GB" dirty="0" smtClean="0">
                <a:hlinkClick r:id="rId3"/>
              </a:rPr>
              <a:t>asp.net</a:t>
            </a:r>
            <a:r>
              <a:rPr lang="en-GB" dirty="0" smtClean="0"/>
              <a:t> core app?</a:t>
            </a:r>
          </a:p>
          <a:p>
            <a:r>
              <a:rPr lang="en-GB" dirty="0" smtClean="0"/>
              <a:t/>
            </a:r>
            <a:br>
              <a:rPr lang="en-GB" dirty="0" smtClean="0"/>
            </a:br>
            <a:endParaRPr lang="en-GB" dirty="0" smtClean="0"/>
          </a:p>
          <a:p>
            <a:r>
              <a:rPr lang="en-GB" dirty="0" smtClean="0"/>
              <a:t>This makes your life harder, because you now have to manage two applications in the container. This means that you can’t simply use a RUN statement. A RUN statement in a </a:t>
            </a:r>
            <a:r>
              <a:rPr lang="en-GB" dirty="0" err="1" smtClean="0"/>
              <a:t>Dockerfile</a:t>
            </a:r>
            <a:r>
              <a:rPr lang="en-GB" dirty="0" smtClean="0"/>
              <a:t> tells </a:t>
            </a:r>
            <a:r>
              <a:rPr lang="en-GB" dirty="0" err="1" smtClean="0"/>
              <a:t>Docker</a:t>
            </a:r>
            <a:r>
              <a:rPr lang="en-GB" dirty="0" smtClean="0"/>
              <a:t> to treat the container as a sandboxed application—</a:t>
            </a:r>
            <a:r>
              <a:rPr lang="en-GB" dirty="0" err="1" smtClean="0"/>
              <a:t>Docker</a:t>
            </a:r>
            <a:r>
              <a:rPr lang="en-GB" dirty="0" smtClean="0"/>
              <a:t> essentially treats this the same as doing </a:t>
            </a:r>
            <a:r>
              <a:rPr lang="en-GB" dirty="0" err="1" smtClean="0"/>
              <a:t>docker</a:t>
            </a:r>
            <a:r>
              <a:rPr lang="en-GB" dirty="0" smtClean="0"/>
              <a:t> run in the CLI and runs your process in an isolated container. If you have multiple processes to run, you essentially have to move to </a:t>
            </a:r>
            <a:r>
              <a:rPr lang="en-GB" dirty="0" err="1" smtClean="0"/>
              <a:t>Docker</a:t>
            </a:r>
            <a:r>
              <a:rPr lang="en-GB" dirty="0" smtClean="0"/>
              <a:t> running a process manager like </a:t>
            </a:r>
            <a:r>
              <a:rPr lang="en-GB" dirty="0" err="1" smtClean="0"/>
              <a:t>supervisord</a:t>
            </a:r>
            <a:r>
              <a:rPr lang="en-GB" dirty="0" smtClean="0"/>
              <a:t> or </a:t>
            </a:r>
            <a:r>
              <a:rPr lang="en-GB" dirty="0" err="1" smtClean="0"/>
              <a:t>initd</a:t>
            </a:r>
            <a:r>
              <a:rPr lang="en-GB" dirty="0" smtClean="0"/>
              <a:t> and using the configuration of that process manager. This is against the ethos of how using a container to manage those processes works, you are doing management of processes, inside something whose job is to manage a process.</a:t>
            </a:r>
          </a:p>
          <a:p>
            <a:r>
              <a:rPr lang="en-GB" dirty="0" smtClean="0"/>
              <a:t/>
            </a:r>
            <a:br>
              <a:rPr lang="en-GB" dirty="0" smtClean="0"/>
            </a:br>
            <a:endParaRPr lang="en-GB" dirty="0" smtClean="0"/>
          </a:p>
          <a:p>
            <a:r>
              <a:rPr lang="en-GB" dirty="0" smtClean="0">
                <a:effectLst/>
              </a:rPr>
              <a:t>1: Note the use of the </a:t>
            </a:r>
            <a:r>
              <a:rPr lang="en-GB" dirty="0" err="1" smtClean="0">
                <a:effectLst/>
              </a:rPr>
              <a:t>ResponseCachingAttribute</a:t>
            </a:r>
            <a:r>
              <a:rPr lang="en-GB" dirty="0" smtClean="0">
                <a:effectLst/>
              </a:rPr>
              <a:t> on the </a:t>
            </a:r>
            <a:r>
              <a:rPr lang="en-GB" dirty="0" err="1" smtClean="0">
                <a:effectLst/>
              </a:rPr>
              <a:t>GetById</a:t>
            </a:r>
            <a:r>
              <a:rPr lang="en-GB" dirty="0" smtClean="0">
                <a:effectLst/>
              </a:rPr>
              <a:t> controller method</a:t>
            </a:r>
          </a:p>
          <a:p>
            <a:r>
              <a:rPr lang="en-GB" dirty="0" smtClean="0"/>
              <a:t>2: Note that the </a:t>
            </a:r>
            <a:r>
              <a:rPr lang="en-GB" dirty="0" err="1" smtClean="0"/>
              <a:t>UseMVC</a:t>
            </a:r>
            <a:r>
              <a:rPr lang="en-GB" dirty="0" smtClean="0"/>
              <a:t> options set up a caching policy, which we then use</a:t>
            </a:r>
          </a:p>
          <a:p>
            <a:r>
              <a:rPr lang="en-GB" dirty="0" smtClean="0"/>
              <a:t>3: Show a GET, no cache policy, then POST and GET again to retrieve the ID; fill in the id in the http tests to retrieve, show the cache header on the response</a:t>
            </a:r>
          </a:p>
          <a:p>
            <a:endParaRPr lang="en-GB" dirty="0" smtClean="0"/>
          </a:p>
          <a:p>
            <a:endParaRPr lang="en-GB" dirty="0" smtClean="0">
              <a:effectLst/>
            </a:endParaRPr>
          </a:p>
          <a:p>
            <a:endParaRPr lang="en-GB" dirty="0" smtClean="0">
              <a:effectLst/>
            </a:endParaRPr>
          </a:p>
          <a:p>
            <a:r>
              <a:rPr lang="en-GB" dirty="0"/>
              <a:t/>
            </a:r>
            <a:br>
              <a:rPr lang="en-GB" dirty="0"/>
            </a:br>
            <a:endParaRPr lang="en-GB" dirty="0"/>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9514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1: Use the Nginx-Toolbox Repo</a:t>
            </a:r>
          </a:p>
          <a:p>
            <a:r>
              <a:rPr lang="en-GB" dirty="0"/>
              <a:t>2: Checkout the </a:t>
            </a:r>
            <a:r>
              <a:rPr lang="en-GB" dirty="0" err="1"/>
              <a:t>stand_alone</a:t>
            </a:r>
            <a:r>
              <a:rPr lang="en-GB" dirty="0"/>
              <a:t> branch</a:t>
            </a:r>
          </a:p>
          <a:p>
            <a:r>
              <a:rPr lang="en-GB" dirty="0"/>
              <a:t>3: Build the solution (use the ps1 or </a:t>
            </a:r>
            <a:r>
              <a:rPr lang="en-GB" dirty="0" err="1"/>
              <a:t>sh</a:t>
            </a:r>
            <a:r>
              <a:rPr lang="en-GB" dirty="0"/>
              <a:t> file)</a:t>
            </a:r>
          </a:p>
          <a:p>
            <a:r>
              <a:rPr lang="en-GB" dirty="0"/>
              <a:t>Build (twice if you get an out directory error)</a:t>
            </a:r>
          </a:p>
          <a:p>
            <a:r>
              <a:rPr lang="en-GB" dirty="0"/>
              <a:t>3: Start the Docker Console</a:t>
            </a:r>
          </a:p>
          <a:p>
            <a:r>
              <a:rPr lang="en-GB" dirty="0"/>
              <a:t>3: docker-compose up -d --build</a:t>
            </a:r>
          </a:p>
          <a:p>
            <a:r>
              <a:rPr lang="en-GB" dirty="0"/>
              <a:t>Troubleshooting</a:t>
            </a:r>
          </a:p>
          <a:p>
            <a:pPr lvl="1"/>
            <a:r>
              <a:rPr lang="en-GB" dirty="0"/>
              <a:t>Docker Machine Fails To Start</a:t>
            </a:r>
          </a:p>
          <a:p>
            <a:pPr lvl="2"/>
            <a:r>
              <a:rPr lang="en-GB" dirty="0"/>
              <a:t>Ensure you started the Docker Console</a:t>
            </a:r>
          </a:p>
          <a:p>
            <a:pPr lvl="2"/>
            <a:r>
              <a:rPr lang="en-GB" dirty="0"/>
              <a:t>Use Kinematic to Delete and Create New VM</a:t>
            </a:r>
          </a:p>
          <a:p>
            <a:pPr lvl="2"/>
            <a:r>
              <a:rPr lang="en-GB" sz="1200" kern="1200" dirty="0">
                <a:solidFill>
                  <a:schemeClr val="tx1"/>
                </a:solidFill>
                <a:effectLst/>
                <a:latin typeface="+mn-lt"/>
                <a:ea typeface="+mn-ea"/>
                <a:cs typeface="+mn-cs"/>
              </a:rPr>
              <a:t>You need to allow the VM access to the D: drive</a:t>
            </a:r>
            <a:endParaRPr lang="en-GB" dirty="0"/>
          </a:p>
          <a:p>
            <a:pPr lvl="1"/>
            <a:r>
              <a:rPr lang="en-GB" sz="1200" kern="1200" dirty="0">
                <a:solidFill>
                  <a:schemeClr val="tx1"/>
                </a:solidFill>
                <a:effectLst/>
                <a:latin typeface="+mn-lt"/>
                <a:ea typeface="+mn-ea"/>
                <a:cs typeface="+mn-cs"/>
              </a:rPr>
              <a:t>COPY failed: stat /</a:t>
            </a:r>
            <a:r>
              <a:rPr lang="en-GB" sz="1200" kern="1200" dirty="0" err="1">
                <a:solidFill>
                  <a:schemeClr val="tx1"/>
                </a:solidFill>
                <a:effectLst/>
                <a:latin typeface="+mn-lt"/>
                <a:ea typeface="+mn-ea"/>
                <a:cs typeface="+mn-cs"/>
              </a:rPr>
              <a:t>mnt</a:t>
            </a:r>
            <a:r>
              <a:rPr lang="en-GB" sz="1200" kern="1200" dirty="0">
                <a:solidFill>
                  <a:schemeClr val="tx1"/>
                </a:solidFill>
                <a:effectLst/>
                <a:latin typeface="+mn-lt"/>
                <a:ea typeface="+mn-ea"/>
                <a:cs typeface="+mn-cs"/>
              </a:rPr>
              <a:t>/sda1/</a:t>
            </a:r>
            <a:r>
              <a:rPr lang="en-GB" sz="1200" kern="1200" dirty="0" err="1">
                <a:solidFill>
                  <a:schemeClr val="tx1"/>
                </a:solidFill>
                <a:effectLst/>
                <a:latin typeface="+mn-lt"/>
                <a:ea typeface="+mn-ea"/>
                <a:cs typeface="+mn-cs"/>
              </a:rPr>
              <a:t>var</a:t>
            </a:r>
            <a:r>
              <a:rPr lang="en-GB" sz="1200" kern="1200" dirty="0">
                <a:solidFill>
                  <a:schemeClr val="tx1"/>
                </a:solidFill>
                <a:effectLst/>
                <a:latin typeface="+mn-lt"/>
                <a:ea typeface="+mn-ea"/>
                <a:cs typeface="+mn-cs"/>
              </a:rPr>
              <a:t>/lib/docker/</a:t>
            </a:r>
            <a:r>
              <a:rPr lang="en-GB" sz="1200" kern="1200" dirty="0" err="1">
                <a:solidFill>
                  <a:schemeClr val="tx1"/>
                </a:solidFill>
                <a:effectLst/>
                <a:latin typeface="+mn-lt"/>
                <a:ea typeface="+mn-ea"/>
                <a:cs typeface="+mn-cs"/>
              </a:rPr>
              <a:t>tmp</a:t>
            </a:r>
            <a:r>
              <a:rPr lang="en-GB" sz="1200" kern="1200" dirty="0">
                <a:solidFill>
                  <a:schemeClr val="tx1"/>
                </a:solidFill>
                <a:effectLst/>
                <a:latin typeface="+mn-lt"/>
                <a:ea typeface="+mn-ea"/>
                <a:cs typeface="+mn-cs"/>
              </a:rPr>
              <a:t>/docker-builder735367020/out: no such file or directory</a:t>
            </a:r>
            <a:endParaRPr lang="en-GB" dirty="0"/>
          </a:p>
          <a:p>
            <a:pPr lvl="2"/>
            <a:r>
              <a:rPr lang="en-GB" dirty="0"/>
              <a:t>You need to build the software first!</a:t>
            </a:r>
          </a:p>
          <a:p>
            <a:pPr lvl="1"/>
            <a:r>
              <a:rPr lang="en-GB" dirty="0">
                <a:effectLst/>
              </a:rPr>
              <a:t>You cannot talk to localhost:5000</a:t>
            </a:r>
            <a:endParaRPr lang="en-GB" dirty="0"/>
          </a:p>
          <a:p>
            <a:pPr lvl="2"/>
            <a:r>
              <a:rPr lang="en-GB" dirty="0">
                <a:effectLst/>
              </a:rPr>
              <a:t>You need to run the expose ports script</a:t>
            </a:r>
            <a:endParaRPr lang="en-GB" dirty="0"/>
          </a:p>
          <a:p>
            <a:r>
              <a:rPr lang="en-GB" dirty="0"/>
              <a:t>4: Confirm that you can use </a:t>
            </a:r>
            <a:r>
              <a:rPr lang="en-GB" dirty="0" err="1"/>
              <a:t>VSCode</a:t>
            </a:r>
            <a:r>
              <a:rPr lang="en-GB" dirty="0"/>
              <a:t> to GET a greeting</a:t>
            </a:r>
          </a:p>
          <a:p>
            <a:endParaRPr lang="en-GB" dirty="0"/>
          </a:p>
          <a:p>
            <a:r>
              <a:rPr lang="en-GB" dirty="0">
                <a:effectLst/>
              </a:rPr>
              <a:t>First we need a </a:t>
            </a:r>
            <a:r>
              <a:rPr lang="en-GB" dirty="0" err="1">
                <a:effectLst/>
              </a:rPr>
              <a:t>Dockerfile</a:t>
            </a:r>
            <a:r>
              <a:rPr lang="en-GB" dirty="0">
                <a:effectLst/>
              </a:rPr>
              <a:t> for our </a:t>
            </a:r>
            <a:r>
              <a:rPr lang="en-GB" dirty="0" err="1">
                <a:effectLst/>
              </a:rPr>
              <a:t>nginx</a:t>
            </a:r>
            <a:r>
              <a:rPr lang="en-GB" dirty="0">
                <a:effectLst/>
              </a:rPr>
              <a:t> proxy. Although there is an off-the-shelf image, we want to take control of the </a:t>
            </a:r>
            <a:r>
              <a:rPr lang="en-GB" dirty="0" err="1">
                <a:effectLst/>
              </a:rPr>
              <a:t>proxy.conf</a:t>
            </a:r>
            <a:r>
              <a:rPr lang="en-GB" dirty="0">
                <a:effectLst/>
              </a:rPr>
              <a:t> file, so we add a statement into our </a:t>
            </a:r>
            <a:r>
              <a:rPr lang="en-GB" dirty="0" err="1">
                <a:effectLst/>
              </a:rPr>
              <a:t>Dockerfile</a:t>
            </a:r>
            <a:r>
              <a:rPr lang="en-GB" dirty="0">
                <a:effectLst/>
              </a:rPr>
              <a:t> to copy our </a:t>
            </a:r>
            <a:r>
              <a:rPr lang="en-GB" dirty="0" err="1">
                <a:effectLst/>
              </a:rPr>
              <a:t>proxy.conf</a:t>
            </a:r>
            <a:r>
              <a:rPr lang="en-GB" dirty="0">
                <a:effectLst/>
              </a:rPr>
              <a:t> file over.</a:t>
            </a:r>
          </a:p>
          <a:p>
            <a:r>
              <a:rPr lang="en-GB" dirty="0"/>
              <a:t/>
            </a:r>
            <a:br>
              <a:rPr lang="en-GB" dirty="0"/>
            </a:br>
            <a:endParaRPr lang="en-GB" dirty="0"/>
          </a:p>
          <a:p>
            <a:r>
              <a:rPr lang="en-GB" dirty="0"/>
              <a:t>We just use </a:t>
            </a:r>
            <a:r>
              <a:rPr lang="en-GB" b="1" dirty="0">
                <a:effectLst/>
              </a:rPr>
              <a:t>expose</a:t>
            </a:r>
            <a:r>
              <a:rPr lang="en-GB" dirty="0"/>
              <a:t> on the web server - we don’t need it to be visible on the host, just on the network within the host, so we don’t use </a:t>
            </a:r>
            <a:r>
              <a:rPr lang="en-GB" b="1" dirty="0">
                <a:effectLst/>
              </a:rPr>
              <a:t>ports</a:t>
            </a:r>
            <a:r>
              <a:rPr lang="en-GB" dirty="0"/>
              <a:t>.</a:t>
            </a:r>
          </a:p>
          <a:p>
            <a:r>
              <a:rPr lang="en-GB" dirty="0"/>
              <a:t/>
            </a:r>
            <a:br>
              <a:rPr lang="en-GB" dirty="0"/>
            </a:br>
            <a:endParaRPr lang="en-GB" dirty="0"/>
          </a:p>
          <a:p>
            <a:r>
              <a:rPr lang="en-GB" dirty="0"/>
              <a:t>To make sure it is visible within the host, we need to add links to the proxy to indicate that it can see.</a:t>
            </a:r>
          </a:p>
          <a:p>
            <a:r>
              <a:rPr lang="en-GB" dirty="0"/>
              <a:t/>
            </a:r>
            <a:br>
              <a:rPr lang="en-GB" dirty="0"/>
            </a:br>
            <a:endParaRPr lang="en-GB" dirty="0"/>
          </a:p>
          <a:p>
            <a:r>
              <a:rPr lang="en-GB" dirty="0"/>
              <a:t>Notes:</a:t>
            </a:r>
          </a:p>
          <a:p>
            <a:r>
              <a:rPr lang="en-GB" dirty="0"/>
              <a:t/>
            </a:r>
            <a:br>
              <a:rPr lang="en-GB" dirty="0"/>
            </a:br>
            <a:endParaRPr lang="en-GB" dirty="0"/>
          </a:p>
          <a:p>
            <a:r>
              <a:rPr lang="en-GB" dirty="0"/>
              <a:t>Can’t we just run in the same container as the </a:t>
            </a:r>
            <a:r>
              <a:rPr lang="en-GB" dirty="0">
                <a:hlinkClick r:id="rId3"/>
              </a:rPr>
              <a:t>asp.net</a:t>
            </a:r>
            <a:r>
              <a:rPr lang="en-GB" dirty="0"/>
              <a:t> core app?</a:t>
            </a:r>
          </a:p>
          <a:p>
            <a:r>
              <a:rPr lang="en-GB" dirty="0"/>
              <a:t/>
            </a:r>
            <a:br>
              <a:rPr lang="en-GB" dirty="0"/>
            </a:br>
            <a:endParaRPr lang="en-GB" dirty="0"/>
          </a:p>
          <a:p>
            <a:r>
              <a:rPr lang="en-GB" dirty="0"/>
              <a:t>This makes your life harder, because you now have to manage two applications in the container. This means that you can’t simply use a RUN statement. A RUN statement in a </a:t>
            </a:r>
            <a:r>
              <a:rPr lang="en-GB" dirty="0" err="1"/>
              <a:t>Dockerfile</a:t>
            </a:r>
            <a:r>
              <a:rPr lang="en-GB" dirty="0"/>
              <a:t> tells Docker to treat the container as a sandboxed application—Docker essentially treats this the same as doing docker run in the CLI and runs your process in an isolated container. If you have multiple processes to run, you essentially have to move to Docker running a process manager like </a:t>
            </a:r>
            <a:r>
              <a:rPr lang="en-GB" dirty="0" err="1"/>
              <a:t>supervisord</a:t>
            </a:r>
            <a:r>
              <a:rPr lang="en-GB" dirty="0"/>
              <a:t> or </a:t>
            </a:r>
            <a:r>
              <a:rPr lang="en-GB" dirty="0" err="1"/>
              <a:t>initd</a:t>
            </a:r>
            <a:r>
              <a:rPr lang="en-GB" dirty="0"/>
              <a:t> and using the configuration of that process manager. This is against the ethos of how using a container to manage those processes works, you are doing management of processes, inside something whose job is to manage a process.</a:t>
            </a:r>
          </a:p>
          <a:p>
            <a:r>
              <a:rPr lang="en-GB" dirty="0"/>
              <a:t/>
            </a:r>
            <a:br>
              <a:rPr lang="en-GB" dirty="0"/>
            </a:br>
            <a:endParaRPr lang="en-GB" dirty="0"/>
          </a:p>
          <a:p>
            <a:r>
              <a:rPr lang="en-GB" dirty="0">
                <a:effectLst/>
              </a:rPr>
              <a:t>1: Note the use of the </a:t>
            </a:r>
            <a:r>
              <a:rPr lang="en-GB" dirty="0" err="1">
                <a:effectLst/>
              </a:rPr>
              <a:t>ResponseCachingAttribute</a:t>
            </a:r>
            <a:r>
              <a:rPr lang="en-GB" dirty="0">
                <a:effectLst/>
              </a:rPr>
              <a:t> on the </a:t>
            </a:r>
            <a:r>
              <a:rPr lang="en-GB" dirty="0" err="1">
                <a:effectLst/>
              </a:rPr>
              <a:t>GetById</a:t>
            </a:r>
            <a:r>
              <a:rPr lang="en-GB" dirty="0">
                <a:effectLst/>
              </a:rPr>
              <a:t> controller method</a:t>
            </a:r>
          </a:p>
          <a:p>
            <a:r>
              <a:rPr lang="en-GB" dirty="0"/>
              <a:t>2: Note that the </a:t>
            </a:r>
            <a:r>
              <a:rPr lang="en-GB" dirty="0" err="1"/>
              <a:t>UseMVC</a:t>
            </a:r>
            <a:r>
              <a:rPr lang="en-GB" dirty="0"/>
              <a:t> options set up a caching policy, which we then use</a:t>
            </a:r>
          </a:p>
          <a:p>
            <a:r>
              <a:rPr lang="en-GB" dirty="0"/>
              <a:t>3: Show a GET, no cache policy, then POST and GET again to retrieve the ID; fill in the id in the http tests to retrieve, show the cache header on the response</a:t>
            </a: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205988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effectLst/>
              </a:rPr>
              <a:t>1: Switch to </a:t>
            </a:r>
            <a:r>
              <a:rPr lang="en-GB" dirty="0" err="1" smtClean="0">
                <a:effectLst/>
              </a:rPr>
              <a:t>nginx_load_balancer</a:t>
            </a:r>
            <a:endParaRPr lang="en-GB" dirty="0" smtClean="0">
              <a:effectLst/>
            </a:endParaRPr>
          </a:p>
          <a:p>
            <a:r>
              <a:rPr lang="en-GB" dirty="0" smtClean="0"/>
              <a:t>Note the change the </a:t>
            </a:r>
            <a:r>
              <a:rPr lang="en-GB" dirty="0" err="1" smtClean="0"/>
              <a:t>nginx</a:t>
            </a:r>
            <a:r>
              <a:rPr lang="en-GB" dirty="0" smtClean="0"/>
              <a:t> </a:t>
            </a:r>
            <a:r>
              <a:rPr lang="en-GB" dirty="0" err="1" smtClean="0"/>
              <a:t>conf</a:t>
            </a:r>
            <a:r>
              <a:rPr lang="en-GB" dirty="0" smtClean="0"/>
              <a:t> file, in upstream we have changed from </a:t>
            </a:r>
          </a:p>
          <a:p>
            <a:r>
              <a:rPr lang="en-GB" dirty="0" smtClean="0"/>
              <a:t>server greetingsweb:5000 </a:t>
            </a:r>
            <a:r>
              <a:rPr lang="en-GB" dirty="0" err="1" smtClean="0"/>
              <a:t>tp</a:t>
            </a:r>
            <a:r>
              <a:rPr lang="en-GB" dirty="0" smtClean="0"/>
              <a:t> server web:5000</a:t>
            </a:r>
          </a:p>
          <a:p>
            <a:r>
              <a:rPr lang="en-GB" dirty="0" smtClean="0"/>
              <a:t>From hostname to container name</a:t>
            </a:r>
          </a:p>
          <a:p>
            <a:r>
              <a:rPr lang="en-GB" dirty="0" smtClean="0"/>
              <a:t>Run: </a:t>
            </a:r>
            <a:r>
              <a:rPr lang="en-GB" dirty="0" err="1" smtClean="0"/>
              <a:t>docker</a:t>
            </a:r>
            <a:r>
              <a:rPr lang="en-GB" dirty="0" smtClean="0"/>
              <a:t>-compose up —build —scale web=4</a:t>
            </a:r>
          </a:p>
          <a:p>
            <a:r>
              <a:rPr lang="en-GB" dirty="0" smtClean="0"/>
              <a:t>Show that the reverse proxy will now route between the apps in a swarm - we have load balancing</a:t>
            </a:r>
          </a:p>
          <a:p>
            <a:r>
              <a:rPr lang="en-GB" dirty="0" smtClean="0"/>
              <a:t>2: Show how the networking in </a:t>
            </a:r>
            <a:r>
              <a:rPr lang="en-GB" dirty="0" err="1" smtClean="0"/>
              <a:t>docker</a:t>
            </a:r>
            <a:r>
              <a:rPr lang="en-GB" dirty="0" smtClean="0"/>
              <a:t> uses an internal name server</a:t>
            </a:r>
          </a:p>
          <a:p>
            <a:r>
              <a:rPr lang="en-GB" dirty="0" smtClean="0"/>
              <a:t>    Shell into the proxy: </a:t>
            </a:r>
            <a:r>
              <a:rPr lang="en-GB" dirty="0" err="1" smtClean="0"/>
              <a:t>docker</a:t>
            </a:r>
            <a:r>
              <a:rPr lang="en-GB" dirty="0" smtClean="0"/>
              <a:t> exec -it XXXXXXX bin/bash</a:t>
            </a:r>
          </a:p>
          <a:p>
            <a:r>
              <a:rPr lang="en-GB" dirty="0" smtClean="0"/>
              <a:t>    apt-get update</a:t>
            </a:r>
          </a:p>
          <a:p>
            <a:r>
              <a:rPr lang="en-GB" dirty="0" smtClean="0"/>
              <a:t>   apt-get install </a:t>
            </a:r>
            <a:r>
              <a:rPr lang="en-GB" dirty="0" err="1" smtClean="0"/>
              <a:t>dnsutils</a:t>
            </a:r>
            <a:endParaRPr lang="en-GB" dirty="0" smtClean="0"/>
          </a:p>
          <a:p>
            <a:r>
              <a:rPr lang="en-GB" dirty="0" smtClean="0"/>
              <a:t>   </a:t>
            </a:r>
            <a:r>
              <a:rPr lang="en-GB" dirty="0" err="1" smtClean="0"/>
              <a:t>nslookup</a:t>
            </a:r>
            <a:r>
              <a:rPr lang="en-GB" dirty="0" smtClean="0"/>
              <a:t> app</a:t>
            </a:r>
          </a:p>
          <a:p>
            <a:r>
              <a:rPr lang="en-GB" dirty="0" smtClean="0"/>
              <a:t>  Now do mount</a:t>
            </a:r>
          </a:p>
          <a:p>
            <a:r>
              <a:rPr lang="en-GB" dirty="0" smtClean="0"/>
              <a:t> Navigate to the shared </a:t>
            </a:r>
            <a:r>
              <a:rPr lang="en-GB" dirty="0" err="1" smtClean="0"/>
              <a:t>resolve.conf</a:t>
            </a:r>
            <a:endParaRPr lang="en-GB" dirty="0" smtClean="0"/>
          </a:p>
          <a:p>
            <a:r>
              <a:rPr lang="en-GB" dirty="0" smtClean="0"/>
              <a:t>Show the address of the name server</a:t>
            </a:r>
          </a:p>
          <a:p>
            <a:r>
              <a:rPr lang="en-GB" dirty="0" smtClean="0"/>
              <a:t>3: Show that as you scale down though, </a:t>
            </a:r>
            <a:r>
              <a:rPr lang="en-GB" dirty="0" err="1" smtClean="0"/>
              <a:t>nginx</a:t>
            </a:r>
            <a:r>
              <a:rPr lang="en-GB" dirty="0" smtClean="0"/>
              <a:t> is responds to requests only from the remaining containers</a:t>
            </a:r>
          </a:p>
          <a:p>
            <a:r>
              <a:rPr lang="en-GB" dirty="0" smtClean="0"/>
              <a:t>From a second terminal window run:</a:t>
            </a:r>
          </a:p>
          <a:p>
            <a:r>
              <a:rPr lang="en-GB" dirty="0" err="1" smtClean="0"/>
              <a:t>docker</a:t>
            </a:r>
            <a:r>
              <a:rPr lang="en-GB" dirty="0" smtClean="0"/>
              <a:t>-compose up -d —scale web=2</a:t>
            </a:r>
          </a:p>
          <a:p>
            <a:r>
              <a:rPr lang="en-GB" dirty="0" smtClean="0"/>
              <a:t>Note in the logs in the first terminal that we can see containers shutting down</a:t>
            </a:r>
          </a:p>
          <a:p>
            <a:r>
              <a:rPr lang="en-GB" dirty="0" smtClean="0"/>
              <a:t>Note that now we only round-robin between the containers that are ‘up'</a:t>
            </a:r>
          </a:p>
          <a:p>
            <a:r>
              <a:rPr lang="en-GB" dirty="0" smtClean="0"/>
              <a:t>4: You used to have to use resolver, with the address of the name server to route between the healthy instances that are visible by the name server, but this has now been fixed. However, it’s useful to show the </a:t>
            </a:r>
            <a:r>
              <a:rPr lang="en-GB" dirty="0" err="1" smtClean="0"/>
              <a:t>nginx</a:t>
            </a:r>
            <a:r>
              <a:rPr lang="en-GB" dirty="0" smtClean="0"/>
              <a:t> syntax for this, because it shows you how to use a DNS server to load balance (you just use the IP address of the external server, not the host name server).</a:t>
            </a:r>
          </a:p>
          <a:p>
            <a:r>
              <a:rPr lang="en-GB" dirty="0" smtClean="0"/>
              <a:t>Switch to </a:t>
            </a:r>
            <a:r>
              <a:rPr lang="en-GB" dirty="0" err="1" smtClean="0"/>
              <a:t>nginx_load_balancer_with_resolver</a:t>
            </a:r>
            <a:endParaRPr lang="en-GB" dirty="0" smtClean="0"/>
          </a:p>
          <a:p>
            <a:r>
              <a:rPr lang="en-GB" dirty="0" smtClean="0"/>
              <a:t>Run </a:t>
            </a:r>
            <a:r>
              <a:rPr lang="en-GB" dirty="0" err="1" smtClean="0"/>
              <a:t>docker</a:t>
            </a:r>
            <a:r>
              <a:rPr lang="en-GB" dirty="0" smtClean="0"/>
              <a:t>-compose up —build —scale web=4</a:t>
            </a:r>
          </a:p>
          <a:p>
            <a:r>
              <a:rPr lang="en-GB" dirty="0" smtClean="0"/>
              <a:t>Show </a:t>
            </a:r>
            <a:r>
              <a:rPr lang="en-GB" dirty="0" err="1" smtClean="0"/>
              <a:t>proxying</a:t>
            </a:r>
            <a:r>
              <a:rPr lang="en-GB" dirty="0" smtClean="0"/>
              <a:t> requests</a:t>
            </a:r>
          </a:p>
          <a:p>
            <a:r>
              <a:rPr lang="en-GB" dirty="0" smtClean="0"/>
              <a:t>From a second terminal window run:</a:t>
            </a:r>
          </a:p>
          <a:p>
            <a:r>
              <a:rPr lang="en-GB" dirty="0" err="1" smtClean="0"/>
              <a:t>docker</a:t>
            </a:r>
            <a:r>
              <a:rPr lang="en-GB" dirty="0" smtClean="0"/>
              <a:t>-compose up -d —scale web=2</a:t>
            </a:r>
          </a:p>
          <a:p>
            <a:r>
              <a:rPr lang="en-GB" dirty="0" smtClean="0"/>
              <a:t>Note in the logs in the first terminal that we can see containers shutting down</a:t>
            </a:r>
          </a:p>
          <a:p>
            <a:r>
              <a:rPr lang="en-GB" dirty="0" smtClean="0"/>
              <a:t>Note that now we only round-robin between the containers that are ‘up'</a:t>
            </a: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50</a:t>
            </a:fld>
            <a:endParaRPr lang="en-US"/>
          </a:p>
        </p:txBody>
      </p:sp>
    </p:spTree>
    <p:extLst>
      <p:ext uri="{BB962C8B-B14F-4D97-AF65-F5344CB8AC3E}">
        <p14:creationId xmlns:p14="http://schemas.microsoft.com/office/powerpoint/2010/main" val="125032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1: Switch to </a:t>
            </a:r>
            <a:r>
              <a:rPr lang="en-GB" dirty="0" err="1">
                <a:effectLst/>
              </a:rPr>
              <a:t>nginx_load_balancer</a:t>
            </a:r>
            <a:endParaRPr lang="en-GB" dirty="0">
              <a:effectLst/>
            </a:endParaRPr>
          </a:p>
          <a:p>
            <a:r>
              <a:rPr lang="en-GB" dirty="0"/>
              <a:t>Note the change the </a:t>
            </a:r>
            <a:r>
              <a:rPr lang="en-GB" dirty="0" err="1"/>
              <a:t>nginx</a:t>
            </a:r>
            <a:r>
              <a:rPr lang="en-GB" dirty="0"/>
              <a:t> </a:t>
            </a:r>
            <a:r>
              <a:rPr lang="en-GB" dirty="0" err="1"/>
              <a:t>conf</a:t>
            </a:r>
            <a:r>
              <a:rPr lang="en-GB" dirty="0"/>
              <a:t> file, in upstream we have changed from </a:t>
            </a:r>
          </a:p>
          <a:p>
            <a:r>
              <a:rPr lang="en-GB" dirty="0"/>
              <a:t>server greetingsweb:5000 </a:t>
            </a:r>
            <a:r>
              <a:rPr lang="en-GB" dirty="0" err="1"/>
              <a:t>tp</a:t>
            </a:r>
            <a:r>
              <a:rPr lang="en-GB" dirty="0"/>
              <a:t> server web:5000</a:t>
            </a:r>
          </a:p>
          <a:p>
            <a:r>
              <a:rPr lang="en-GB" dirty="0"/>
              <a:t>From hostname to container name</a:t>
            </a:r>
          </a:p>
          <a:p>
            <a:r>
              <a:rPr lang="en-GB" dirty="0"/>
              <a:t>Run: docker-compose up —build —scale web=4</a:t>
            </a:r>
          </a:p>
          <a:p>
            <a:r>
              <a:rPr lang="en-GB" dirty="0"/>
              <a:t>Show that the reverse proxy will now route between the apps in a swarm - we have load balancing</a:t>
            </a:r>
          </a:p>
          <a:p>
            <a:r>
              <a:rPr lang="en-GB" dirty="0"/>
              <a:t>2: Show how the networking in docker uses an internal name server</a:t>
            </a:r>
          </a:p>
          <a:p>
            <a:r>
              <a:rPr lang="en-GB" dirty="0"/>
              <a:t>    Shell into the proxy: docker exec -it XXXXXXX bin/bash</a:t>
            </a:r>
          </a:p>
          <a:p>
            <a:r>
              <a:rPr lang="en-GB" dirty="0"/>
              <a:t>    apt-get update</a:t>
            </a:r>
          </a:p>
          <a:p>
            <a:r>
              <a:rPr lang="en-GB" dirty="0"/>
              <a:t>   apt-get install </a:t>
            </a:r>
            <a:r>
              <a:rPr lang="en-GB" dirty="0" err="1"/>
              <a:t>dnsutils</a:t>
            </a:r>
            <a:endParaRPr lang="en-GB" dirty="0"/>
          </a:p>
          <a:p>
            <a:r>
              <a:rPr lang="en-GB" dirty="0"/>
              <a:t>   </a:t>
            </a:r>
            <a:r>
              <a:rPr lang="en-GB" dirty="0" err="1"/>
              <a:t>nslookup</a:t>
            </a:r>
            <a:r>
              <a:rPr lang="en-GB" dirty="0"/>
              <a:t> app</a:t>
            </a:r>
          </a:p>
          <a:p>
            <a:r>
              <a:rPr lang="en-GB" dirty="0"/>
              <a:t>  Now do mount</a:t>
            </a:r>
          </a:p>
          <a:p>
            <a:r>
              <a:rPr lang="en-GB" dirty="0"/>
              <a:t> Navigate to the shared </a:t>
            </a:r>
            <a:r>
              <a:rPr lang="en-GB" dirty="0" err="1"/>
              <a:t>resolve.conf</a:t>
            </a:r>
            <a:endParaRPr lang="en-GB" dirty="0"/>
          </a:p>
          <a:p>
            <a:r>
              <a:rPr lang="en-GB" dirty="0"/>
              <a:t>Show the address of the name server</a:t>
            </a:r>
          </a:p>
          <a:p>
            <a:r>
              <a:rPr lang="en-GB" dirty="0"/>
              <a:t>3: Show that as you scale down though, </a:t>
            </a:r>
            <a:r>
              <a:rPr lang="en-GB" dirty="0" err="1"/>
              <a:t>nginx</a:t>
            </a:r>
            <a:r>
              <a:rPr lang="en-GB" dirty="0"/>
              <a:t> is responds to requests only from the remaining containers</a:t>
            </a:r>
          </a:p>
          <a:p>
            <a:r>
              <a:rPr lang="en-GB" dirty="0"/>
              <a:t>From a second terminal window run:</a:t>
            </a:r>
          </a:p>
          <a:p>
            <a:r>
              <a:rPr lang="en-GB" dirty="0"/>
              <a:t>docker-compose up -d —scale web=2</a:t>
            </a:r>
          </a:p>
          <a:p>
            <a:r>
              <a:rPr lang="en-GB" dirty="0"/>
              <a:t>Note in the logs in the first terminal that we can see containers shutting down</a:t>
            </a:r>
          </a:p>
          <a:p>
            <a:r>
              <a:rPr lang="en-GB" dirty="0"/>
              <a:t>Note that now we only round-robin between the containers that are ‘up'</a:t>
            </a:r>
          </a:p>
          <a:p>
            <a:r>
              <a:rPr lang="en-GB" dirty="0"/>
              <a:t>4: You used to have to use resolver, with the address of the name server to route between the healthy instances that are visible by the name server, but this has now been fixed. However, it’s useful to show the </a:t>
            </a:r>
            <a:r>
              <a:rPr lang="en-GB" dirty="0" err="1"/>
              <a:t>nginx</a:t>
            </a:r>
            <a:r>
              <a:rPr lang="en-GB" dirty="0"/>
              <a:t> syntax for this, because it shows you how to use a DNS server to load balance (you just use the IP address of the external server, not the host name server).</a:t>
            </a:r>
          </a:p>
          <a:p>
            <a:r>
              <a:rPr lang="en-GB" dirty="0"/>
              <a:t>Switch to </a:t>
            </a:r>
            <a:r>
              <a:rPr lang="en-GB" dirty="0" err="1"/>
              <a:t>nginx_load_balancer_with_resolver</a:t>
            </a:r>
            <a:endParaRPr lang="en-GB" dirty="0"/>
          </a:p>
          <a:p>
            <a:r>
              <a:rPr lang="en-GB" dirty="0"/>
              <a:t>Run docker-compose up —build —scale web=4</a:t>
            </a:r>
          </a:p>
          <a:p>
            <a:r>
              <a:rPr lang="en-GB" dirty="0"/>
              <a:t>Show proxying requests</a:t>
            </a:r>
          </a:p>
          <a:p>
            <a:r>
              <a:rPr lang="en-GB" dirty="0"/>
              <a:t>From a second terminal window run:</a:t>
            </a:r>
          </a:p>
          <a:p>
            <a:r>
              <a:rPr lang="en-GB" dirty="0"/>
              <a:t>docker-compose up -d —scale web=2</a:t>
            </a:r>
          </a:p>
          <a:p>
            <a:r>
              <a:rPr lang="en-GB" dirty="0"/>
              <a:t>Note in the logs in the first terminal that we can see containers shutting down</a:t>
            </a:r>
          </a:p>
          <a:p>
            <a:r>
              <a:rPr lang="en-GB" dirty="0"/>
              <a:t>Note that now we only round-robin between the containers that are ‘up'</a:t>
            </a:r>
          </a:p>
          <a:p>
            <a:r>
              <a:rPr lang="en-GB" dirty="0"/>
              <a:t/>
            </a:r>
            <a:br>
              <a:rPr lang="en-GB" dirty="0"/>
            </a:br>
            <a:endParaRPr lang="en-GB" dirty="0"/>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53</a:t>
            </a:fld>
            <a:endParaRPr lang="en-US"/>
          </a:p>
        </p:txBody>
      </p:sp>
    </p:spTree>
    <p:extLst>
      <p:ext uri="{BB962C8B-B14F-4D97-AF65-F5344CB8AC3E}">
        <p14:creationId xmlns:p14="http://schemas.microsoft.com/office/powerpoint/2010/main" val="73570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didn’t have time to talk about</a:t>
            </a:r>
          </a:p>
        </p:txBody>
      </p:sp>
      <p:sp>
        <p:nvSpPr>
          <p:cNvPr id="4" name="Slide Number Placeholder 3"/>
          <p:cNvSpPr>
            <a:spLocks noGrp="1"/>
          </p:cNvSpPr>
          <p:nvPr>
            <p:ph type="sldNum" sz="quarter" idx="10"/>
          </p:nvPr>
        </p:nvSpPr>
        <p:spPr/>
        <p:txBody>
          <a:bodyPr/>
          <a:lstStyle/>
          <a:p>
            <a:fld id="{FEF15FA6-EB56-764B-9424-765F853645DC}" type="slidenum">
              <a:rPr lang="en-US" smtClean="0"/>
              <a:t>55</a:t>
            </a:fld>
            <a:endParaRPr lang="en-US"/>
          </a:p>
        </p:txBody>
      </p:sp>
    </p:spTree>
    <p:extLst>
      <p:ext uri="{BB962C8B-B14F-4D97-AF65-F5344CB8AC3E}">
        <p14:creationId xmlns:p14="http://schemas.microsoft.com/office/powerpoint/2010/main" val="304313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60155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Demo (15 mins)</a:t>
            </a:r>
          </a:p>
          <a:p>
            <a:pPr marL="742950" lvl="1" indent="-285750">
              <a:buFont typeface="+mj-lt"/>
              <a:buAutoNum type="arabicPeriod"/>
            </a:pPr>
            <a:r>
              <a:rPr lang="en-US" dirty="0"/>
              <a:t>Simplified version of </a:t>
            </a:r>
            <a:r>
              <a:rPr lang="en-US" dirty="0" err="1"/>
              <a:t>FutureStack</a:t>
            </a:r>
            <a:r>
              <a:rPr lang="en-US" dirty="0"/>
              <a:t> </a:t>
            </a:r>
            <a:r>
              <a:rPr lang="en-US" dirty="0" err="1"/>
              <a:t>ToDo</a:t>
            </a:r>
            <a:r>
              <a:rPr lang="en-US" dirty="0"/>
              <a:t> Backend Running Under Kestrel (5 mins)</a:t>
            </a:r>
          </a:p>
          <a:p>
            <a:pPr marL="1143000" lvl="2" indent="-228600">
              <a:buFont typeface="+mj-lt"/>
              <a:buAutoNum type="arabicPeriod"/>
            </a:pPr>
            <a:r>
              <a:rPr lang="en-US" dirty="0"/>
              <a:t>Slides to Describe App (2)</a:t>
            </a:r>
          </a:p>
          <a:p>
            <a:pPr marL="1143000" lvl="2" indent="-228600">
              <a:buFont typeface="+mj-lt"/>
              <a:buAutoNum type="arabicPeriod"/>
            </a:pPr>
            <a:r>
              <a:rPr lang="en-US" b="1" dirty="0"/>
              <a:t>Demo</a:t>
            </a:r>
            <a:r>
              <a:rPr lang="en-US" dirty="0"/>
              <a:t>: Walkthrough of App (basic)</a:t>
            </a:r>
          </a:p>
          <a:p>
            <a:pPr marL="1600200" lvl="3" indent="-228600">
              <a:buFont typeface="+mj-lt"/>
              <a:buAutoNum type="arabicPeriod"/>
            </a:pPr>
            <a:r>
              <a:rPr lang="en-US" dirty="0"/>
              <a:t>Uses Docker Compose to set up</a:t>
            </a:r>
          </a:p>
          <a:p>
            <a:pPr marL="1600200" lvl="3" indent="-228600">
              <a:buFont typeface="+mj-lt"/>
              <a:buAutoNum type="arabicPeriod"/>
            </a:pPr>
            <a:r>
              <a:rPr lang="en-US" dirty="0"/>
              <a:t>Use a </a:t>
            </a:r>
            <a:r>
              <a:rPr lang="en-US" dirty="0" err="1"/>
              <a:t>ToDo</a:t>
            </a:r>
            <a:r>
              <a:rPr lang="en-US" dirty="0"/>
              <a:t> client to show it working</a:t>
            </a:r>
          </a:p>
          <a:p>
            <a:pPr marL="742950" lvl="1" indent="-285750">
              <a:buFont typeface="+mj-lt"/>
              <a:buAutoNum type="arabicPeriod"/>
            </a:pPr>
            <a:r>
              <a:rPr lang="en-US" dirty="0"/>
              <a:t>Adding </a:t>
            </a:r>
            <a:r>
              <a:rPr lang="en-US" dirty="0" err="1"/>
              <a:t>NGinx</a:t>
            </a:r>
            <a:r>
              <a:rPr lang="en-US" dirty="0"/>
              <a:t> to the mix (10 mins)</a:t>
            </a:r>
          </a:p>
          <a:p>
            <a:pPr marL="1143000" lvl="2" indent="-228600">
              <a:buFont typeface="+mj-lt"/>
              <a:buAutoNum type="arabicPeriod"/>
            </a:pPr>
            <a:r>
              <a:rPr lang="en-US" b="1" dirty="0"/>
              <a:t>Demo</a:t>
            </a:r>
            <a:r>
              <a:rPr lang="en-US" dirty="0"/>
              <a:t>: Nginx actins as a Reverse Proxy and a Load Balancer</a:t>
            </a:r>
          </a:p>
          <a:p>
            <a:pPr marL="1143000" lvl="2" indent="-228600">
              <a:buFont typeface="+mj-lt"/>
              <a:buAutoNum type="arabicPeriod"/>
            </a:pPr>
            <a:r>
              <a:rPr lang="en-US" dirty="0"/>
              <a:t>Just use the </a:t>
            </a:r>
            <a:r>
              <a:rPr lang="en-US" dirty="0" err="1"/>
              <a:t>nginx_load_balancer</a:t>
            </a:r>
            <a:r>
              <a:rPr lang="en-US" dirty="0"/>
              <a:t> branch</a:t>
            </a:r>
          </a:p>
          <a:p>
            <a:pPr marL="1600200" lvl="3" indent="-228600">
              <a:buFont typeface="+mj-lt"/>
              <a:buAutoNum type="arabicPeriod"/>
            </a:pPr>
            <a:r>
              <a:rPr lang="en-US" dirty="0"/>
              <a:t>This is simple, as the </a:t>
            </a:r>
            <a:r>
              <a:rPr lang="en-US" dirty="0" err="1"/>
              <a:t>conf</a:t>
            </a:r>
            <a:r>
              <a:rPr lang="en-US" dirty="0"/>
              <a:t> has just the basics, and not all the detail that we add on later with reverse proxy</a:t>
            </a:r>
          </a:p>
          <a:p>
            <a:pPr marL="1600200" lvl="3" indent="-228600">
              <a:buFont typeface="+mj-lt"/>
              <a:buAutoNum type="arabicPeriod"/>
            </a:pPr>
            <a:r>
              <a:rPr lang="en-US" dirty="0"/>
              <a:t>Don't do -d on docker-compose so that you can more easily show different calls hitting different servers</a:t>
            </a:r>
          </a:p>
          <a:p>
            <a:pPr marL="2057400" lvl="4" indent="-228600">
              <a:buFont typeface="+mj-lt"/>
              <a:buAutoNum type="arabicPeriod"/>
            </a:pPr>
            <a:r>
              <a:rPr lang="en-US" dirty="0"/>
              <a:t>See: </a:t>
            </a:r>
            <a:r>
              <a:rPr lang="en-US" dirty="0">
                <a:hlinkClick r:id="rId3"/>
              </a:rPr>
              <a:t>https://www.youtube.com/watch?v=HJ9bECmuwKo</a:t>
            </a:r>
            <a:endParaRPr lang="en-US" dirty="0"/>
          </a:p>
          <a:p>
            <a:pPr marL="1600200" lvl="3" indent="-228600">
              <a:buFont typeface="+mj-lt"/>
              <a:buAutoNum type="arabicPeriod"/>
            </a:pPr>
            <a:r>
              <a:rPr lang="en-US" dirty="0"/>
              <a:t>Shows Docker as Reverse Proxy</a:t>
            </a:r>
          </a:p>
          <a:p>
            <a:pPr marL="2057400" lvl="4" indent="-228600">
              <a:buFont typeface="+mj-lt"/>
              <a:buAutoNum type="arabicPeriod"/>
            </a:pPr>
            <a:r>
              <a:rPr lang="en-US" dirty="0"/>
              <a:t>Shows Using Scale to give more instances</a:t>
            </a:r>
          </a:p>
          <a:p>
            <a:pPr marL="2057400" lvl="4" indent="-228600">
              <a:buFont typeface="+mj-lt"/>
              <a:buAutoNum type="arabicPeriod"/>
            </a:pPr>
            <a:r>
              <a:rPr lang="en-US" dirty="0"/>
              <a:t>How and Why?</a:t>
            </a:r>
          </a:p>
          <a:p>
            <a:pPr marL="1143000" lvl="2" indent="-228600">
              <a:buFont typeface="+mj-lt"/>
              <a:buAutoNum type="arabicPeriod"/>
            </a:pPr>
            <a:r>
              <a:rPr lang="en-US" dirty="0"/>
              <a:t>Why would we do this?</a:t>
            </a:r>
          </a:p>
          <a:p>
            <a:pPr marL="1143000" lvl="2" indent="-228600">
              <a:buFont typeface="+mj-lt"/>
              <a:buAutoNum type="arabicPeriod"/>
            </a:pPr>
            <a:r>
              <a:rPr lang="en-US" dirty="0"/>
              <a:t>How do we do this?</a:t>
            </a:r>
          </a:p>
          <a:p>
            <a:pPr marL="1143000" lvl="2" indent="-228600">
              <a:buFont typeface="+mj-lt"/>
              <a:buAutoNum type="arabicPeriod"/>
            </a:pPr>
            <a:r>
              <a:rPr lang="en-US" dirty="0"/>
              <a:t>That is the subject of the talk.</a:t>
            </a:r>
            <a:endParaRPr lang="en-US" dirty="0">
              <a:effectLst/>
            </a:endParaRP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3374298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65358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Kestrel is fast, look at </a:t>
            </a:r>
            <a:r>
              <a:rPr lang="en-GB" dirty="0" err="1"/>
              <a:t>TechEmpowere</a:t>
            </a:r>
            <a:r>
              <a:rPr lang="en-GB" dirty="0"/>
              <a:t> benchmarks</a:t>
            </a:r>
          </a:p>
          <a:p>
            <a:endParaRPr lang="en-GB" dirty="0"/>
          </a:p>
          <a:p>
            <a:r>
              <a:rPr lang="en-GB" dirty="0"/>
              <a:t>Note that the ongoing work around Span&lt;T&gt; and Pipelines is about improving the performance of Kestrel towards the levels Java has with Netty; it’s all about improving how we read memory from a buffer</a:t>
            </a:r>
          </a:p>
        </p:txBody>
      </p:sp>
      <p:sp>
        <p:nvSpPr>
          <p:cNvPr id="4" name="Slide Number Placeholder 3"/>
          <p:cNvSpPr>
            <a:spLocks noGrp="1"/>
          </p:cNvSpPr>
          <p:nvPr>
            <p:ph type="sldNum" sz="quarter" idx="10"/>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181400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Kestrel lacks some features that we might expect from a full web-server</a:t>
            </a:r>
          </a:p>
          <a:p>
            <a:r>
              <a:rPr lang="en-GB" dirty="0"/>
              <a:t>It does not support SSL, Compression, Rate Limiting, URL rewriting, Static Files, and other key features we might expect in a web server coming from IIS</a:t>
            </a:r>
          </a:p>
          <a:p>
            <a:r>
              <a:rPr lang="en-GB" dirty="0"/>
              <a:t>It does not support caching (though you can use middleware to cache in ASP.NET Core).</a:t>
            </a:r>
          </a:p>
          <a:p>
            <a:endParaRPr lang="en-GB" dirty="0"/>
          </a:p>
          <a:p>
            <a:r>
              <a:rPr lang="en-GB" dirty="0"/>
              <a:t>Kestrel is intended to be deployed behind a proxy that provides these services, such as IIS, Apache or Nginx</a:t>
            </a:r>
          </a:p>
        </p:txBody>
      </p:sp>
      <p:sp>
        <p:nvSpPr>
          <p:cNvPr id="4" name="Slide Number Placeholder 3"/>
          <p:cNvSpPr>
            <a:spLocks noGrp="1"/>
          </p:cNvSpPr>
          <p:nvPr>
            <p:ph type="sldNum" sz="quarter" idx="10"/>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85292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 have IIS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a client browser initiates an HTTP request for a resource on the Web server, HTTP.sys intercepts the request. </a:t>
            </a:r>
          </a:p>
          <a:p>
            <a:pPr marL="171450" indent="-171450">
              <a:buFont typeface="Arial" panose="020B0604020202020204" pitchFamily="34" charset="0"/>
              <a:buChar char="•"/>
            </a:pPr>
            <a:r>
              <a:rPr lang="en-US" dirty="0" err="1"/>
              <a:t>HTTP.sys</a:t>
            </a:r>
            <a:r>
              <a:rPr lang="en-US" dirty="0"/>
              <a:t> contacts WAS to obtain information from the configuration store. </a:t>
            </a:r>
          </a:p>
          <a:p>
            <a:pPr marL="171450" indent="-171450">
              <a:buFont typeface="Arial" panose="020B0604020202020204" pitchFamily="34" charset="0"/>
              <a:buChar char="•"/>
            </a:pPr>
            <a:r>
              <a:rPr lang="en-US" dirty="0"/>
              <a:t>WAS requests configuration information from the configuration store, </a:t>
            </a:r>
            <a:r>
              <a:rPr lang="en-US" dirty="0" err="1"/>
              <a:t>applicationHost.config</a:t>
            </a:r>
            <a:r>
              <a:rPr lang="en-US" dirty="0"/>
              <a:t>. </a:t>
            </a:r>
          </a:p>
          <a:p>
            <a:pPr marL="171450" indent="-171450">
              <a:buFont typeface="Arial" panose="020B0604020202020204" pitchFamily="34" charset="0"/>
              <a:buChar char="•"/>
            </a:pPr>
            <a:r>
              <a:rPr lang="en-US" dirty="0"/>
              <a:t>The WWW Service receives configuration information, such as application pool and site configuration. </a:t>
            </a:r>
          </a:p>
          <a:p>
            <a:pPr marL="171450" indent="-171450">
              <a:buFont typeface="Arial" panose="020B0604020202020204" pitchFamily="34" charset="0"/>
              <a:buChar char="•"/>
            </a:pPr>
            <a:r>
              <a:rPr lang="en-US" dirty="0"/>
              <a:t>The WWW Service uses the configuration information to configure </a:t>
            </a:r>
            <a:r>
              <a:rPr lang="en-US" dirty="0" err="1"/>
              <a:t>HTTP.sys</a:t>
            </a:r>
            <a:r>
              <a:rPr lang="en-US" dirty="0"/>
              <a:t>. </a:t>
            </a:r>
          </a:p>
          <a:p>
            <a:pPr marL="171450" indent="-171450">
              <a:buFont typeface="Arial" panose="020B0604020202020204" pitchFamily="34" charset="0"/>
              <a:buChar char="•"/>
            </a:pPr>
            <a:r>
              <a:rPr lang="en-US" dirty="0"/>
              <a:t>WAS starts a worker process for the application pool to which the request was made. </a:t>
            </a:r>
          </a:p>
          <a:p>
            <a:pPr marL="171450" indent="-171450">
              <a:buFont typeface="Arial" panose="020B0604020202020204" pitchFamily="34" charset="0"/>
              <a:buChar char="•"/>
            </a:pPr>
            <a:r>
              <a:rPr lang="en-US" dirty="0"/>
              <a:t>The worker process processes the request and returns a response to </a:t>
            </a:r>
            <a:r>
              <a:rPr lang="en-US" dirty="0" err="1"/>
              <a:t>HTTP.sys</a:t>
            </a:r>
            <a:r>
              <a:rPr lang="en-US" dirty="0"/>
              <a:t>. The client receives a response.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t>
            </a:r>
            <a:r>
              <a:rPr lang="en-US" dirty="0" smtClean="0"/>
              <a:t>an </a:t>
            </a:r>
            <a:r>
              <a:rPr lang="en-US" dirty="0"/>
              <a:t>application container; It’s how we used to deploy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 the right we have Docker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dirty="0" err="1"/>
              <a:t>Dockser</a:t>
            </a:r>
            <a:r>
              <a:rPr lang="en-US" dirty="0"/>
              <a:t> Host runs a docker daemon</a:t>
            </a:r>
          </a:p>
          <a:p>
            <a:pPr marL="0" indent="0">
              <a:buFont typeface="Arial" panose="020B0604020202020204" pitchFamily="34" charset="0"/>
              <a:buNone/>
            </a:pPr>
            <a:r>
              <a:rPr lang="en-US" dirty="0"/>
              <a:t>The daemon communicates outside the host via a REST API</a:t>
            </a:r>
          </a:p>
          <a:p>
            <a:pPr marL="0" indent="0">
              <a:buFont typeface="Arial" panose="020B0604020202020204" pitchFamily="34" charset="0"/>
              <a:buNone/>
            </a:pPr>
            <a:r>
              <a:rPr lang="en-US" dirty="0"/>
              <a:t>The Docker CLI communicates with the daemon via the API</a:t>
            </a:r>
          </a:p>
          <a:p>
            <a:pPr marL="0" indent="0">
              <a:buFont typeface="Arial" panose="020B0604020202020204" pitchFamily="34" charset="0"/>
              <a:buNone/>
            </a:pPr>
            <a:r>
              <a:rPr lang="en-US" dirty="0"/>
              <a:t>The daemon downloads an image from the registry</a:t>
            </a:r>
          </a:p>
          <a:p>
            <a:pPr marL="0" indent="0">
              <a:buFont typeface="Arial" panose="020B0604020202020204" pitchFamily="34" charset="0"/>
              <a:buNone/>
            </a:pPr>
            <a:r>
              <a:rPr lang="en-US" dirty="0"/>
              <a:t>The daemon creates a sandboxed process called a container, that shares kernel resources, but protects apps from each other in user space</a:t>
            </a:r>
          </a:p>
          <a:p>
            <a:pPr marL="0" indent="0">
              <a:buFont typeface="Arial" panose="020B0604020202020204" pitchFamily="34" charset="0"/>
              <a:buNone/>
            </a:pPr>
            <a:r>
              <a:rPr lang="en-US" dirty="0"/>
              <a:t>The daemon can create a network between the containers and storage </a:t>
            </a:r>
            <a:r>
              <a:rPr lang="en-US" dirty="0" err="1"/>
              <a:t>voumes</a:t>
            </a:r>
            <a:r>
              <a:rPr lang="en-US" dirty="0"/>
              <a:t> for them to share</a:t>
            </a:r>
          </a:p>
          <a:p>
            <a:pPr marL="0" indent="0">
              <a:buFont typeface="Arial" panose="020B0604020202020204" pitchFamily="34" charset="0"/>
              <a:buNone/>
            </a:pPr>
            <a:r>
              <a:rPr lang="en-US" dirty="0"/>
              <a:t>It is also an ‘application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is no point in putting an application container like IIS inside a container like a Docker</a:t>
            </a:r>
          </a:p>
        </p:txBody>
      </p:sp>
      <p:sp>
        <p:nvSpPr>
          <p:cNvPr id="4" name="Slide Number Placeholder 3"/>
          <p:cNvSpPr>
            <a:spLocks noGrp="1"/>
          </p:cNvSpPr>
          <p:nvPr>
            <p:ph type="sldNum" sz="quarter" idx="10"/>
          </p:nvPr>
        </p:nvSpPr>
        <p:spPr/>
        <p:txBody>
          <a:bodyPr/>
          <a:lstStyle/>
          <a:p>
            <a:fld id="{674204C3-38E2-2E4D-9531-4CEDD373D6EA}" type="slidenum">
              <a:rPr lang="en-US" smtClean="0"/>
              <a:t>19</a:t>
            </a:fld>
            <a:endParaRPr lang="en-US"/>
          </a:p>
        </p:txBody>
      </p:sp>
    </p:spTree>
    <p:extLst>
      <p:ext uri="{BB962C8B-B14F-4D97-AF65-F5344CB8AC3E}">
        <p14:creationId xmlns:p14="http://schemas.microsoft.com/office/powerpoint/2010/main" val="119417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Perhaps the most intuitive way to implement a concurrent Webserver is to use synchronous multi-threading. .In this model, multiple server threads process HTTP</a:t>
            </a:r>
          </a:p>
          <a:p>
            <a:r>
              <a:rPr lang="en-GB" sz="1200" kern="1200" dirty="0">
                <a:solidFill>
                  <a:schemeClr val="tx1"/>
                </a:solidFill>
                <a:effectLst/>
                <a:latin typeface="+mn-lt"/>
                <a:ea typeface="+mn-ea"/>
                <a:cs typeface="+mn-cs"/>
              </a:rPr>
              <a:t>GET requests from multiple clients simultaneously. Each thread performs connection establishment, HTTP request reading, request parsing, and file transfer operations synchronously. As a re-</a:t>
            </a:r>
          </a:p>
          <a:p>
            <a:r>
              <a:rPr lang="en-GB" sz="1200" kern="1200" dirty="0" err="1">
                <a:solidFill>
                  <a:schemeClr val="tx1"/>
                </a:solidFill>
                <a:effectLst/>
                <a:latin typeface="+mn-lt"/>
                <a:ea typeface="+mn-ea"/>
                <a:cs typeface="+mn-cs"/>
              </a:rPr>
              <a:t>sult</a:t>
            </a:r>
            <a:r>
              <a:rPr lang="en-GB" sz="1200" kern="1200" dirty="0">
                <a:solidFill>
                  <a:schemeClr val="tx1"/>
                </a:solidFill>
                <a:effectLst/>
                <a:latin typeface="+mn-lt"/>
                <a:ea typeface="+mn-ea"/>
                <a:cs typeface="+mn-cs"/>
              </a:rPr>
              <a:t>, each operation blocks until it completes. The primary advantage of synchronous threading is the simplification of application code. In particular, operations performed by a Web server to service client A’s request are</a:t>
            </a:r>
          </a:p>
          <a:p>
            <a:r>
              <a:rPr lang="en-GB" sz="1200" kern="1200" dirty="0">
                <a:solidFill>
                  <a:schemeClr val="tx1"/>
                </a:solidFill>
                <a:effectLst/>
                <a:latin typeface="+mn-lt"/>
                <a:ea typeface="+mn-ea"/>
                <a:cs typeface="+mn-cs"/>
              </a:rPr>
              <a:t>mostly independent of the operations required to service client B’s request. Thus, it is easy to service different requests in separate threads because the amount of state shared</a:t>
            </a:r>
          </a:p>
          <a:p>
            <a:r>
              <a:rPr lang="en-GB" sz="1200" kern="1200" dirty="0">
                <a:solidFill>
                  <a:schemeClr val="tx1"/>
                </a:solidFill>
                <a:effectLst/>
                <a:latin typeface="+mn-lt"/>
                <a:ea typeface="+mn-ea"/>
                <a:cs typeface="+mn-cs"/>
              </a:rPr>
              <a:t>between the threads is low, which minimizes the need for synchronization. Moreover, executing application logic in separate threads allows developers to utilize intuitive </a:t>
            </a:r>
            <a:r>
              <a:rPr lang="en-GB" sz="1200" kern="1200" dirty="0" err="1">
                <a:solidFill>
                  <a:schemeClr val="tx1"/>
                </a:solidFill>
                <a:effectLst/>
                <a:latin typeface="+mn-lt"/>
                <a:ea typeface="+mn-ea"/>
                <a:cs typeface="+mn-cs"/>
              </a:rPr>
              <a:t>sequen</a:t>
            </a:r>
            <a:r>
              <a:rPr lang="en-GB" sz="1200" kern="1200" dirty="0">
                <a:solidFill>
                  <a:schemeClr val="tx1"/>
                </a:solidFill>
                <a:effectLst/>
                <a:latin typeface="+mn-lt"/>
                <a:ea typeface="+mn-ea"/>
                <a:cs typeface="+mn-cs"/>
              </a:rPr>
              <a:t>-</a:t>
            </a:r>
          </a:p>
          <a:p>
            <a:r>
              <a:rPr lang="en-GB" sz="1200" kern="1200" dirty="0" err="1">
                <a:solidFill>
                  <a:schemeClr val="tx1"/>
                </a:solidFill>
                <a:effectLst/>
                <a:latin typeface="+mn-lt"/>
                <a:ea typeface="+mn-ea"/>
                <a:cs typeface="+mn-cs"/>
              </a:rPr>
              <a:t>tial</a:t>
            </a:r>
            <a:r>
              <a:rPr lang="en-GB" sz="1200" kern="1200" dirty="0">
                <a:solidFill>
                  <a:schemeClr val="tx1"/>
                </a:solidFill>
                <a:effectLst/>
                <a:latin typeface="+mn-lt"/>
                <a:ea typeface="+mn-ea"/>
                <a:cs typeface="+mn-cs"/>
              </a:rPr>
              <a:t> commands and blocking operations.</a:t>
            </a:r>
          </a:p>
          <a:p>
            <a:endParaRPr lang="en-GB" dirty="0">
              <a:effectLst/>
            </a:endParaRPr>
          </a:p>
          <a:p>
            <a:r>
              <a:rPr lang="en-GB" sz="1200" kern="1200" dirty="0">
                <a:solidFill>
                  <a:schemeClr val="tx1"/>
                </a:solidFill>
                <a:effectLst/>
                <a:latin typeface="+mn-lt"/>
                <a:ea typeface="+mn-ea"/>
                <a:cs typeface="+mn-cs"/>
              </a:rPr>
              <a:t>1. Each thread synchronously blocks in the accept</a:t>
            </a:r>
          </a:p>
          <a:p>
            <a:r>
              <a:rPr lang="en-GB" sz="1200" kern="1200" dirty="0">
                <a:solidFill>
                  <a:schemeClr val="tx1"/>
                </a:solidFill>
                <a:effectLst/>
                <a:latin typeface="+mn-lt"/>
                <a:ea typeface="+mn-ea"/>
                <a:cs typeface="+mn-cs"/>
              </a:rPr>
              <a:t>socket call waiting for a client connection request;</a:t>
            </a:r>
          </a:p>
          <a:p>
            <a:r>
              <a:rPr lang="en-GB" sz="1200" kern="1200" dirty="0">
                <a:solidFill>
                  <a:schemeClr val="tx1"/>
                </a:solidFill>
                <a:effectLst/>
                <a:latin typeface="+mn-lt"/>
                <a:ea typeface="+mn-ea"/>
                <a:cs typeface="+mn-cs"/>
              </a:rPr>
              <a:t>2. A client connects to the server, and the connection is accepted;</a:t>
            </a:r>
          </a:p>
          <a:p>
            <a:r>
              <a:rPr lang="en-GB" sz="1200" kern="1200" dirty="0">
                <a:solidFill>
                  <a:schemeClr val="tx1"/>
                </a:solidFill>
                <a:effectLst/>
                <a:latin typeface="+mn-lt"/>
                <a:ea typeface="+mn-ea"/>
                <a:cs typeface="+mn-cs"/>
              </a:rPr>
              <a:t>3. The new client’s HTTP request is synchronously read from the network connection;</a:t>
            </a:r>
          </a:p>
          <a:p>
            <a:r>
              <a:rPr lang="en-GB" sz="1200" kern="1200" dirty="0">
                <a:solidFill>
                  <a:schemeClr val="tx1"/>
                </a:solidFill>
                <a:effectLst/>
                <a:latin typeface="+mn-lt"/>
                <a:ea typeface="+mn-ea"/>
                <a:cs typeface="+mn-cs"/>
              </a:rPr>
              <a:t>4. The request is parsed;</a:t>
            </a:r>
          </a:p>
          <a:p>
            <a:r>
              <a:rPr lang="en-GB" sz="1200" kern="1200" dirty="0">
                <a:solidFill>
                  <a:schemeClr val="tx1"/>
                </a:solidFill>
                <a:effectLst/>
                <a:latin typeface="+mn-lt"/>
                <a:ea typeface="+mn-ea"/>
                <a:cs typeface="+mn-cs"/>
              </a:rPr>
              <a:t>5. The requested file is synchronously read;</a:t>
            </a:r>
          </a:p>
          <a:p>
            <a:r>
              <a:rPr lang="en-GB" sz="1200" kern="1200" dirty="0">
                <a:solidFill>
                  <a:schemeClr val="tx1"/>
                </a:solidFill>
                <a:effectLst/>
                <a:latin typeface="+mn-lt"/>
                <a:ea typeface="+mn-ea"/>
                <a:cs typeface="+mn-cs"/>
              </a:rPr>
              <a:t>6. The file is synchronously sent to the client</a:t>
            </a:r>
          </a:p>
          <a:p>
            <a:endParaRPr lang="en-GB" dirty="0">
              <a:effectLst/>
            </a:endParaRPr>
          </a:p>
          <a:p>
            <a:endParaRPr lang="en-GB" dirty="0">
              <a:effectLst/>
            </a:endParaRPr>
          </a:p>
          <a:p>
            <a:r>
              <a:rPr lang="en-GB" dirty="0">
                <a:effectLst/>
              </a:rPr>
              <a:t>A thread per connection model will fail to scale on a webserver.</a:t>
            </a:r>
          </a:p>
          <a:p>
            <a:r>
              <a:rPr lang="en-GB" dirty="0"/>
              <a:t>This is because once the number of threads exceeds the number of available CPUs we will experience context switching, which has </a:t>
            </a:r>
            <a:r>
              <a:rPr lang="en-GB" dirty="0" err="1"/>
              <a:t>has</a:t>
            </a:r>
            <a:r>
              <a:rPr lang="en-GB" dirty="0"/>
              <a:t> an overhead in time and memory, as the scheduler allocates time to each thread.</a:t>
            </a:r>
          </a:p>
          <a:p>
            <a:r>
              <a:rPr lang="en-GB" dirty="0"/>
              <a:t>As the number of connections grows a higher-and-higher percentage of the CPU time is spent context switching until the CPU spends more time context switching than processing requests.</a:t>
            </a:r>
          </a:p>
          <a:p>
            <a:r>
              <a:rPr lang="en-GB" dirty="0"/>
              <a:t>If the request has blocking I/O we may be able to have more threads, because some part of the request will actually be waiting on I/O so we can switch away from them. Thread Pool based solutions to web servers tend to rely on the fact that a request will spend much of its time in blocking I/O and inject new threads when existing threads are stalled on I/O to allow more threads to run.</a:t>
            </a:r>
          </a:p>
          <a:p>
            <a:r>
              <a:rPr lang="en-GB" dirty="0"/>
              <a:t>Even so, a thread pool based solution will eventually not be able to process even simple requests before they time out.</a:t>
            </a:r>
          </a:p>
          <a:p>
            <a:r>
              <a:rPr lang="en-GB" dirty="0"/>
              <a:t/>
            </a:r>
            <a:br>
              <a:rPr lang="en-GB" dirty="0"/>
            </a:br>
            <a:endParaRPr lang="en-GB" dirty="0"/>
          </a:p>
          <a:p>
            <a:r>
              <a:rPr lang="en-GB" dirty="0"/>
              <a:t>An alternative is to use an </a:t>
            </a:r>
            <a:r>
              <a:rPr lang="en-GB" dirty="0" err="1"/>
              <a:t>asychronous</a:t>
            </a:r>
            <a:r>
              <a:rPr lang="en-GB" dirty="0"/>
              <a:t> event loop:  </a:t>
            </a:r>
          </a:p>
          <a:p>
            <a:r>
              <a:rPr lang="en-GB" dirty="0"/>
              <a:t/>
            </a:r>
            <a:br>
              <a:rPr lang="en-GB" dirty="0"/>
            </a:br>
            <a:endParaRPr lang="en-GB" dirty="0"/>
          </a:p>
          <a:p>
            <a:r>
              <a:rPr lang="en-GB" dirty="0"/>
              <a:t>A worker thread waits to be </a:t>
            </a:r>
            <a:r>
              <a:rPr lang="en-GB" dirty="0" err="1"/>
              <a:t>signaled</a:t>
            </a:r>
            <a:r>
              <a:rPr lang="en-GB" dirty="0"/>
              <a:t> that there is a connection.</a:t>
            </a:r>
          </a:p>
          <a:p>
            <a:r>
              <a:rPr lang="en-GB" dirty="0"/>
              <a:t>It then processes the request, until the request hits a wait-able operation (i.e.  one that is </a:t>
            </a:r>
            <a:r>
              <a:rPr lang="en-GB" dirty="0" err="1"/>
              <a:t>asynchonous</a:t>
            </a:r>
            <a:r>
              <a:rPr lang="en-GB" dirty="0"/>
              <a:t>) and then services the next connection, and so on</a:t>
            </a:r>
          </a:p>
          <a:p>
            <a:r>
              <a:rPr lang="en-GB" dirty="0"/>
              <a:t>As long as the request processing can be as asynchronous as possible, then the worker can efficiently use its time slice to service multiple requests.</a:t>
            </a:r>
          </a:p>
          <a:p>
            <a:r>
              <a:rPr lang="en-GB" dirty="0"/>
              <a:t>Nginx uses this evented approach (its an implementation of the </a:t>
            </a:r>
            <a:r>
              <a:rPr lang="en-GB" dirty="0" err="1"/>
              <a:t>proactor</a:t>
            </a:r>
            <a:r>
              <a:rPr lang="en-GB" dirty="0"/>
              <a:t> pattern)</a:t>
            </a:r>
          </a:p>
          <a:p>
            <a:r>
              <a:rPr lang="en-GB" dirty="0"/>
              <a:t/>
            </a:r>
            <a:br>
              <a:rPr lang="en-GB" dirty="0"/>
            </a:br>
            <a:endParaRPr lang="en-GB" dirty="0"/>
          </a:p>
          <a:p>
            <a:r>
              <a:rPr lang="en-GB" dirty="0"/>
              <a:t>A master process acts as the supervisor, and spawns a number of worker threads.</a:t>
            </a:r>
          </a:p>
          <a:p>
            <a:r>
              <a:rPr lang="en-GB" dirty="0"/>
              <a:t>The supervisor also reads the configuration file and validates it</a:t>
            </a:r>
          </a:p>
          <a:p>
            <a:r>
              <a:rPr lang="en-GB" dirty="0"/>
              <a:t>A worker process listens for connections, and then processes the request, until that request waits, upon which point is processes the next connection, if there is one, until it too waits. As awaited apps complete they are </a:t>
            </a:r>
            <a:r>
              <a:rPr lang="en-GB" dirty="0" err="1"/>
              <a:t>signaled</a:t>
            </a:r>
            <a:r>
              <a:rPr lang="en-GB" dirty="0"/>
              <a:t> for the thread to schedule in turn</a:t>
            </a:r>
          </a:p>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377806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75B60-C0D8-4269-9C76-D52229D4B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CE3E26-CC5C-4435-81B2-4B3B5C1B3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554BA7B-721F-4482-BC88-16364B4D8126}"/>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35DDBF54-011D-44DD-8250-1A4FC3F80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0679102-1A5F-4403-AF1C-2E5956DF7FD1}"/>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02911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84C7-C844-41A9-95C7-6949196F5C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0E88B337-E9B6-4DB8-9475-D37C365094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0F51CD1-E19D-4EA6-9F55-BBAF7DDC3157}"/>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E57FB561-F4AC-4931-BDF9-E5CC93B3C4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2C4F64F-35C3-4C88-ADA6-49F85C40E93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48565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E1C1748-8D27-4439-A960-FC25D394E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BA6FDE5D-ACB7-4661-82CC-73C18D3B0C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8635EC8-7626-43EE-BA01-3B0F9394993C}"/>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9C1E75FF-54F7-44FB-B6E5-8548C8CA3D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B66204F-1D78-44D7-ABFB-3D2F2DA3F4F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962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C2A9B-F6FC-420B-AB97-BC89817BBF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A9FD5AFC-C8C2-41E1-898F-E341FB8AB0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BEF66003-D403-4CF0-B917-5DE6FAEF23C5}"/>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9FDF2F27-1199-4A71-9F97-ED2090E540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5A03C48-7B96-442D-89A2-32930B66EF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95087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E0C09-42ED-4146-B761-E4F291885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977689F-9BEF-451A-8D4A-9C8778405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5E9807C-51E4-44E6-B3A6-536AAB49323E}"/>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09F9C80C-8A5D-4F36-BBB8-B9DAF2B536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FF8E3CB-09C8-4483-A904-7F6126FF781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25839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C8F279-0A32-4911-B841-93342025D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26EE146A-66DC-47F7-99FD-F2718F733B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EC75E85D-B300-4843-9D37-8F06EC5A24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F61ED649-7081-4CC2-ABCB-F1E4679193AA}"/>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6" name="Footer Placeholder 5">
            <a:extLst>
              <a:ext uri="{FF2B5EF4-FFF2-40B4-BE49-F238E27FC236}">
                <a16:creationId xmlns="" xmlns:a16="http://schemas.microsoft.com/office/drawing/2014/main" id="{5A2B9420-33F8-4F3D-B7B4-033308DC35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48D3597-FBB6-4F41-97CB-5F5ED8F0881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75294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27FD2-7960-4A02-8377-C93A60AEB9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C124F9CD-E0F2-44A4-B9F6-75F0EA25C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91EE043-EFD0-47B3-8E0A-F0199914BA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F39E81D4-94FD-4C57-8589-86CED8A2E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718CF8D-AF98-45DF-BF68-99EB5A2047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429B6924-CCDE-4B52-8E32-0E895A70F7F8}"/>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8" name="Footer Placeholder 7">
            <a:extLst>
              <a:ext uri="{FF2B5EF4-FFF2-40B4-BE49-F238E27FC236}">
                <a16:creationId xmlns="" xmlns:a16="http://schemas.microsoft.com/office/drawing/2014/main" id="{D017B8D2-3C35-4025-A1AD-BA8A8B22622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DD7128B9-6247-4E01-A18A-051AD0E06701}"/>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87812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3A240-3475-449F-B7FD-C6F282CBCF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8078AAA4-A83C-489F-A029-C97FDC52E181}"/>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4" name="Footer Placeholder 3">
            <a:extLst>
              <a:ext uri="{FF2B5EF4-FFF2-40B4-BE49-F238E27FC236}">
                <a16:creationId xmlns="" xmlns:a16="http://schemas.microsoft.com/office/drawing/2014/main" id="{703D8E2B-0877-4A29-AA57-C02CB7F147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2499E064-93D2-4FEB-B713-89B467F6BE0B}"/>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0560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EE68989-EAF3-42A5-9179-F78A6A75F324}"/>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3" name="Footer Placeholder 2">
            <a:extLst>
              <a:ext uri="{FF2B5EF4-FFF2-40B4-BE49-F238E27FC236}">
                <a16:creationId xmlns="" xmlns:a16="http://schemas.microsoft.com/office/drawing/2014/main" id="{79A4A140-825E-4364-A854-179D27F73C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C805F5EC-C50D-4C43-8BCD-033EE39E2E16}"/>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7686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995E4D-D41E-41BA-AD1F-C37AF626D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603CDBE-EEC9-4745-B3F1-07E199236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9188E220-420B-463A-A74A-5171351D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7571D56-1B97-4952-8479-BE7463863A7F}"/>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6" name="Footer Placeholder 5">
            <a:extLst>
              <a:ext uri="{FF2B5EF4-FFF2-40B4-BE49-F238E27FC236}">
                <a16:creationId xmlns="" xmlns:a16="http://schemas.microsoft.com/office/drawing/2014/main" id="{EF728618-9EDC-4388-8557-770CADDDBF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3686F6F4-C982-4868-9D68-29F1D96FAD71}"/>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00993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FD15C-48DE-446D-A15B-1C8C6B377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32FE7AAD-243A-4064-BB41-431A3A0E8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1035D10A-2BBF-4327-AF21-76D2598A1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C170A37-1076-40A1-8880-B3C7C0DC3841}"/>
              </a:ext>
            </a:extLst>
          </p:cNvPr>
          <p:cNvSpPr>
            <a:spLocks noGrp="1"/>
          </p:cNvSpPr>
          <p:nvPr>
            <p:ph type="dt" sz="half" idx="10"/>
          </p:nvPr>
        </p:nvSpPr>
        <p:spPr/>
        <p:txBody>
          <a:bodyPr/>
          <a:lstStyle/>
          <a:p>
            <a:fld id="{2B115D6F-3426-47B3-B2E5-A93EACC656D9}" type="datetimeFigureOut">
              <a:rPr lang="en-GB" smtClean="0"/>
              <a:t>18/01/2018</a:t>
            </a:fld>
            <a:endParaRPr lang="en-GB"/>
          </a:p>
        </p:txBody>
      </p:sp>
      <p:sp>
        <p:nvSpPr>
          <p:cNvPr id="6" name="Footer Placeholder 5">
            <a:extLst>
              <a:ext uri="{FF2B5EF4-FFF2-40B4-BE49-F238E27FC236}">
                <a16:creationId xmlns="" xmlns:a16="http://schemas.microsoft.com/office/drawing/2014/main" id="{A211D08C-748E-44B2-B6D4-F7EDB883CB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B726E49-D57E-4BDF-A3DE-E201EDF398B9}"/>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546593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518893C-68C2-4974-9D97-84E3C3FFC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CEFE5A73-ED7E-4E44-84F7-A2D3320C6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3046112-1F72-44CE-87D7-C89F41325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15D6F-3426-47B3-B2E5-A93EACC656D9}" type="datetimeFigureOut">
              <a:rPr lang="en-GB" smtClean="0"/>
              <a:t>18/01/2018</a:t>
            </a:fld>
            <a:endParaRPr lang="en-GB"/>
          </a:p>
        </p:txBody>
      </p:sp>
      <p:sp>
        <p:nvSpPr>
          <p:cNvPr id="5" name="Footer Placeholder 4">
            <a:extLst>
              <a:ext uri="{FF2B5EF4-FFF2-40B4-BE49-F238E27FC236}">
                <a16:creationId xmlns="" xmlns:a16="http://schemas.microsoft.com/office/drawing/2014/main" id="{F08ACA24-AED0-42C9-B608-22CACBD23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02FEE2EA-466A-4944-9011-4F85996DC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56569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00485-7B8F-4364-A168-9BCF14B9AFD8}"/>
              </a:ext>
            </a:extLst>
          </p:cNvPr>
          <p:cNvSpPr>
            <a:spLocks noGrp="1"/>
          </p:cNvSpPr>
          <p:nvPr>
            <p:ph type="ctrTitle"/>
          </p:nvPr>
        </p:nvSpPr>
        <p:spPr/>
        <p:txBody>
          <a:bodyPr/>
          <a:lstStyle/>
          <a:p>
            <a:r>
              <a:rPr lang="en-GB" dirty="0"/>
              <a:t>Nginx for .NET Developers</a:t>
            </a:r>
          </a:p>
        </p:txBody>
      </p:sp>
      <p:sp>
        <p:nvSpPr>
          <p:cNvPr id="3" name="Subtitle 2">
            <a:extLst>
              <a:ext uri="{FF2B5EF4-FFF2-40B4-BE49-F238E27FC236}">
                <a16:creationId xmlns="" xmlns:a16="http://schemas.microsoft.com/office/drawing/2014/main" id="{56718B2F-630C-4EB0-BB6E-563DEB660EEF}"/>
              </a:ext>
            </a:extLst>
          </p:cNvPr>
          <p:cNvSpPr>
            <a:spLocks noGrp="1"/>
          </p:cNvSpPr>
          <p:nvPr>
            <p:ph type="subTitle" idx="1"/>
          </p:nvPr>
        </p:nvSpPr>
        <p:spPr/>
        <p:txBody>
          <a:bodyPr/>
          <a:lstStyle/>
          <a:p>
            <a:r>
              <a:rPr lang="en-GB" dirty="0"/>
              <a:t>Moving on from IIS</a:t>
            </a:r>
          </a:p>
        </p:txBody>
      </p:sp>
    </p:spTree>
    <p:extLst>
      <p:ext uri="{BB962C8B-B14F-4D97-AF65-F5344CB8AC3E}">
        <p14:creationId xmlns:p14="http://schemas.microsoft.com/office/powerpoint/2010/main" val="4180027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5m</a:t>
            </a:r>
          </a:p>
        </p:txBody>
      </p:sp>
    </p:spTree>
    <p:extLst>
      <p:ext uri="{BB962C8B-B14F-4D97-AF65-F5344CB8AC3E}">
        <p14:creationId xmlns:p14="http://schemas.microsoft.com/office/powerpoint/2010/main" val="212880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2323" y="2482850"/>
            <a:ext cx="7287477" cy="1416050"/>
          </a:xfrm>
          <a:prstGeom prst="rect">
            <a:avLst/>
          </a:prstGeom>
        </p:spPr>
      </p:pic>
      <p:sp>
        <p:nvSpPr>
          <p:cNvPr id="3" name="Rectangle 2"/>
          <p:cNvSpPr/>
          <p:nvPr/>
        </p:nvSpPr>
        <p:spPr>
          <a:xfrm>
            <a:off x="3022600" y="5785535"/>
            <a:ext cx="8890000" cy="369332"/>
          </a:xfrm>
          <a:prstGeom prst="rect">
            <a:avLst/>
          </a:prstGeom>
        </p:spPr>
        <p:txBody>
          <a:bodyPr wrap="square">
            <a:spAutoFit/>
          </a:bodyPr>
          <a:lstStyle/>
          <a:p>
            <a:r>
              <a:rPr lang="en-US" dirty="0"/>
              <a:t>https://</a:t>
            </a:r>
            <a:r>
              <a:rPr lang="en-US" dirty="0" err="1"/>
              <a:t>docs.microsoft.com</a:t>
            </a:r>
            <a:r>
              <a:rPr lang="en-US" dirty="0"/>
              <a:t>/en-us/</a:t>
            </a:r>
            <a:r>
              <a:rPr lang="en-US" dirty="0" err="1"/>
              <a:t>aspnet</a:t>
            </a:r>
            <a:r>
              <a:rPr lang="en-US" dirty="0"/>
              <a:t>/core/fundamentals/servers/?tabs=aspnetcore2x</a:t>
            </a:r>
          </a:p>
        </p:txBody>
      </p:sp>
    </p:spTree>
    <p:extLst>
      <p:ext uri="{BB962C8B-B14F-4D97-AF65-F5344CB8AC3E}">
        <p14:creationId xmlns:p14="http://schemas.microsoft.com/office/powerpoint/2010/main" val="1341749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7622" y="2458448"/>
            <a:ext cx="9392194" cy="523220"/>
          </a:xfrm>
          <a:prstGeom prst="rect">
            <a:avLst/>
          </a:prstGeom>
          <a:noFill/>
        </p:spPr>
        <p:txBody>
          <a:bodyPr wrap="square" rtlCol="0">
            <a:spAutoFit/>
          </a:bodyPr>
          <a:lstStyle/>
          <a:p>
            <a:pPr marL="285750" indent="-285750">
              <a:buFont typeface="Arial" charset="0"/>
              <a:buChar char="•"/>
            </a:pPr>
            <a:r>
              <a:rPr lang="en-US" sz="2800" dirty="0" err="1"/>
              <a:t>libuv</a:t>
            </a:r>
            <a:r>
              <a:rPr lang="en-US" sz="2800" dirty="0"/>
              <a:t> based; but not intended as .NET </a:t>
            </a:r>
            <a:r>
              <a:rPr lang="en-US" sz="2800" dirty="0" err="1"/>
              <a:t>libuv</a:t>
            </a:r>
            <a:r>
              <a:rPr lang="en-US" sz="2800" dirty="0"/>
              <a:t> server/wrapper</a:t>
            </a:r>
          </a:p>
        </p:txBody>
      </p:sp>
      <p:sp>
        <p:nvSpPr>
          <p:cNvPr id="3" name="TextBox 2"/>
          <p:cNvSpPr txBox="1"/>
          <p:nvPr/>
        </p:nvSpPr>
        <p:spPr>
          <a:xfrm>
            <a:off x="1777622" y="3316596"/>
            <a:ext cx="5551714" cy="523220"/>
          </a:xfrm>
          <a:prstGeom prst="rect">
            <a:avLst/>
          </a:prstGeom>
          <a:noFill/>
        </p:spPr>
        <p:txBody>
          <a:bodyPr wrap="square" rtlCol="0">
            <a:spAutoFit/>
          </a:bodyPr>
          <a:lstStyle/>
          <a:p>
            <a:pPr marL="285750" indent="-285750">
              <a:buFont typeface="Arial" charset="0"/>
              <a:buChar char="•"/>
            </a:pPr>
            <a:r>
              <a:rPr lang="en-US" sz="2800" dirty="0"/>
              <a:t>x-platform</a:t>
            </a:r>
          </a:p>
        </p:txBody>
      </p:sp>
      <p:sp>
        <p:nvSpPr>
          <p:cNvPr id="4" name="TextBox 3"/>
          <p:cNvSpPr txBox="1"/>
          <p:nvPr/>
        </p:nvSpPr>
        <p:spPr>
          <a:xfrm>
            <a:off x="1777622" y="4315246"/>
            <a:ext cx="6727371" cy="523220"/>
          </a:xfrm>
          <a:prstGeom prst="rect">
            <a:avLst/>
          </a:prstGeom>
          <a:noFill/>
        </p:spPr>
        <p:txBody>
          <a:bodyPr wrap="square" rtlCol="0">
            <a:spAutoFit/>
          </a:bodyPr>
          <a:lstStyle/>
          <a:p>
            <a:pPr marL="285750" indent="-285750">
              <a:buFont typeface="Arial" charset="0"/>
              <a:buChar char="•"/>
            </a:pPr>
            <a:r>
              <a:rPr lang="en-US" sz="2800" dirty="0"/>
              <a:t>Production HTTP server for ASP.NET Core</a:t>
            </a:r>
          </a:p>
        </p:txBody>
      </p:sp>
      <p:sp>
        <p:nvSpPr>
          <p:cNvPr id="6" name="Title 5"/>
          <p:cNvSpPr>
            <a:spLocks noGrp="1"/>
          </p:cNvSpPr>
          <p:nvPr>
            <p:ph type="title"/>
          </p:nvPr>
        </p:nvSpPr>
        <p:spPr/>
        <p:txBody>
          <a:bodyPr/>
          <a:lstStyle/>
          <a:p>
            <a:r>
              <a:rPr lang="en-US" dirty="0"/>
              <a:t>Kestrel</a:t>
            </a:r>
          </a:p>
        </p:txBody>
      </p:sp>
    </p:spTree>
    <p:extLst>
      <p:ext uri="{BB962C8B-B14F-4D97-AF65-F5344CB8AC3E}">
        <p14:creationId xmlns:p14="http://schemas.microsoft.com/office/powerpoint/2010/main" val="211442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Kestrel Architecture</a:t>
            </a:r>
          </a:p>
        </p:txBody>
      </p:sp>
      <p:sp>
        <p:nvSpPr>
          <p:cNvPr id="3" name="Content Placeholder 2"/>
          <p:cNvSpPr>
            <a:spLocks noGrp="1"/>
          </p:cNvSpPr>
          <p:nvPr>
            <p:ph idx="1"/>
          </p:nvPr>
        </p:nvSpPr>
        <p:spPr>
          <a:xfrm>
            <a:off x="1099457" y="1786436"/>
            <a:ext cx="9416143" cy="540733"/>
          </a:xfrm>
        </p:spPr>
        <p:txBody>
          <a:bodyPr/>
          <a:lstStyle/>
          <a:p>
            <a:r>
              <a:rPr lang="en-US" dirty="0"/>
              <a:t>  </a:t>
            </a:r>
            <a:r>
              <a:rPr lang="en-US" dirty="0" err="1"/>
              <a:t>libuv</a:t>
            </a:r>
            <a:r>
              <a:rPr lang="en-US" dirty="0"/>
              <a:t> is a single-threaded event loop</a:t>
            </a:r>
          </a:p>
        </p:txBody>
      </p:sp>
      <p:sp>
        <p:nvSpPr>
          <p:cNvPr id="4" name="Rectangle 3"/>
          <p:cNvSpPr/>
          <p:nvPr/>
        </p:nvSpPr>
        <p:spPr>
          <a:xfrm>
            <a:off x="1099456" y="2599010"/>
            <a:ext cx="5953361" cy="523220"/>
          </a:xfrm>
          <a:prstGeom prst="rect">
            <a:avLst/>
          </a:prstGeom>
        </p:spPr>
        <p:txBody>
          <a:bodyPr wrap="none">
            <a:spAutoFit/>
          </a:bodyPr>
          <a:lstStyle/>
          <a:p>
            <a:pPr marL="457200" indent="-457200">
              <a:buFont typeface="Arial" charset="0"/>
              <a:buChar char="•"/>
            </a:pPr>
            <a:r>
              <a:rPr lang="en-US" sz="2800" dirty="0"/>
              <a:t>Kestrel supports multiple </a:t>
            </a:r>
            <a:r>
              <a:rPr lang="en-US" sz="2800" dirty="0" err="1"/>
              <a:t>libuv</a:t>
            </a:r>
            <a:r>
              <a:rPr lang="en-US" sz="2800" dirty="0"/>
              <a:t> loops</a:t>
            </a:r>
          </a:p>
        </p:txBody>
      </p:sp>
      <p:sp>
        <p:nvSpPr>
          <p:cNvPr id="5" name="Rectangle 4"/>
          <p:cNvSpPr/>
          <p:nvPr/>
        </p:nvSpPr>
        <p:spPr>
          <a:xfrm>
            <a:off x="1099456" y="3497454"/>
            <a:ext cx="10813869" cy="954107"/>
          </a:xfrm>
          <a:prstGeom prst="rect">
            <a:avLst/>
          </a:prstGeom>
        </p:spPr>
        <p:txBody>
          <a:bodyPr wrap="square">
            <a:spAutoFit/>
          </a:bodyPr>
          <a:lstStyle/>
          <a:p>
            <a:pPr marL="457200" indent="-457200">
              <a:buFont typeface="Arial" charset="0"/>
              <a:buChar char="•"/>
            </a:pPr>
            <a:r>
              <a:rPr lang="en-US" sz="2800" dirty="0"/>
              <a:t>Kestrel only does I/O on the </a:t>
            </a:r>
            <a:r>
              <a:rPr lang="en-US" sz="2800" dirty="0" err="1"/>
              <a:t>libuv</a:t>
            </a:r>
            <a:r>
              <a:rPr lang="en-US" sz="2800" dirty="0"/>
              <a:t> loop</a:t>
            </a:r>
          </a:p>
          <a:p>
            <a:pPr marL="914400" lvl="1" indent="-457200">
              <a:buFont typeface="Arial" charset="0"/>
              <a:buChar char="•"/>
            </a:pPr>
            <a:r>
              <a:rPr lang="en-US" sz="2800" dirty="0"/>
              <a:t>HTTP parsing, handlers etc. done a managed code worker thread.</a:t>
            </a:r>
          </a:p>
        </p:txBody>
      </p:sp>
      <p:sp>
        <p:nvSpPr>
          <p:cNvPr id="6" name="Rectangle 5"/>
          <p:cNvSpPr/>
          <p:nvPr/>
        </p:nvSpPr>
        <p:spPr>
          <a:xfrm>
            <a:off x="1099456" y="5051726"/>
            <a:ext cx="6154955" cy="523220"/>
          </a:xfrm>
          <a:prstGeom prst="rect">
            <a:avLst/>
          </a:prstGeom>
        </p:spPr>
        <p:txBody>
          <a:bodyPr wrap="none">
            <a:spAutoFit/>
          </a:bodyPr>
          <a:lstStyle/>
          <a:p>
            <a:pPr marL="457200" indent="-457200">
              <a:buFont typeface="Arial" charset="0"/>
              <a:buChar char="•"/>
            </a:pPr>
            <a:r>
              <a:rPr lang="en-US" sz="2800" dirty="0"/>
              <a:t>Optimized for low number of SYS calls</a:t>
            </a:r>
          </a:p>
        </p:txBody>
      </p:sp>
    </p:spTree>
    <p:extLst>
      <p:ext uri="{BB962C8B-B14F-4D97-AF65-F5344CB8AC3E}">
        <p14:creationId xmlns:p14="http://schemas.microsoft.com/office/powerpoint/2010/main" val="1505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06A8579F-EF93-42B1-9151-466551E8373C}"/>
              </a:ext>
            </a:extLst>
          </p:cNvPr>
          <p:cNvSpPr/>
          <p:nvPr/>
        </p:nvSpPr>
        <p:spPr>
          <a:xfrm>
            <a:off x="8054237" y="6386856"/>
            <a:ext cx="3870542" cy="369332"/>
          </a:xfrm>
          <a:prstGeom prst="rect">
            <a:avLst/>
          </a:prstGeom>
        </p:spPr>
        <p:txBody>
          <a:bodyPr wrap="square">
            <a:spAutoFit/>
          </a:bodyPr>
          <a:lstStyle/>
          <a:p>
            <a:r>
              <a:rPr lang="en-GB" dirty="0" err="1"/>
              <a:t>TechEmpower</a:t>
            </a:r>
            <a:r>
              <a:rPr lang="en-GB" dirty="0"/>
              <a:t> Round 14 2017-05-10</a:t>
            </a:r>
          </a:p>
        </p:txBody>
      </p:sp>
      <p:sp>
        <p:nvSpPr>
          <p:cNvPr id="3" name="Arrow: Right 2">
            <a:extLst>
              <a:ext uri="{FF2B5EF4-FFF2-40B4-BE49-F238E27FC236}">
                <a16:creationId xmlns="" xmlns:a16="http://schemas.microsoft.com/office/drawing/2014/main" id="{D493232E-D473-46C9-BED3-5FE5CE9D67BA}"/>
              </a:ext>
            </a:extLst>
          </p:cNvPr>
          <p:cNvSpPr/>
          <p:nvPr/>
        </p:nvSpPr>
        <p:spPr>
          <a:xfrm>
            <a:off x="1424834" y="2893513"/>
            <a:ext cx="1039661" cy="350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 xmlns:a16="http://schemas.microsoft.com/office/drawing/2014/main" id="{904A9CAA-EF92-4FD8-9479-224220A5C345}"/>
              </a:ext>
            </a:extLst>
          </p:cNvPr>
          <p:cNvSpPr/>
          <p:nvPr/>
        </p:nvSpPr>
        <p:spPr>
          <a:xfrm>
            <a:off x="1424833" y="5688905"/>
            <a:ext cx="1039661" cy="350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 xmlns:a16="http://schemas.microsoft.com/office/drawing/2014/main" id="{2DFF9ACC-27AF-47A7-99EA-7D2FED840664}"/>
              </a:ext>
            </a:extLst>
          </p:cNvPr>
          <p:cNvPicPr>
            <a:picLocks noChangeAspect="1"/>
          </p:cNvPicPr>
          <p:nvPr/>
        </p:nvPicPr>
        <p:blipFill>
          <a:blip r:embed="rId3"/>
          <a:stretch>
            <a:fillRect/>
          </a:stretch>
        </p:blipFill>
        <p:spPr>
          <a:xfrm>
            <a:off x="2761988" y="294999"/>
            <a:ext cx="7701935" cy="6011855"/>
          </a:xfrm>
          <a:prstGeom prst="rect">
            <a:avLst/>
          </a:prstGeom>
        </p:spPr>
      </p:pic>
    </p:spTree>
    <p:extLst>
      <p:ext uri="{BB962C8B-B14F-4D97-AF65-F5344CB8AC3E}">
        <p14:creationId xmlns:p14="http://schemas.microsoft.com/office/powerpoint/2010/main" val="2634756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862" y="2566394"/>
            <a:ext cx="8140700" cy="1041400"/>
          </a:xfrm>
          <a:prstGeom prst="rect">
            <a:avLst/>
          </a:prstGeom>
        </p:spPr>
      </p:pic>
      <p:sp>
        <p:nvSpPr>
          <p:cNvPr id="3" name="Rectangle 2"/>
          <p:cNvSpPr/>
          <p:nvPr/>
        </p:nvSpPr>
        <p:spPr>
          <a:xfrm>
            <a:off x="3022600" y="5785535"/>
            <a:ext cx="8890000" cy="369332"/>
          </a:xfrm>
          <a:prstGeom prst="rect">
            <a:avLst/>
          </a:prstGeom>
        </p:spPr>
        <p:txBody>
          <a:bodyPr wrap="square">
            <a:spAutoFit/>
          </a:bodyPr>
          <a:lstStyle/>
          <a:p>
            <a:r>
              <a:rPr lang="en-US" dirty="0"/>
              <a:t>https://</a:t>
            </a:r>
            <a:r>
              <a:rPr lang="en-US" dirty="0" err="1"/>
              <a:t>docs.microsoft.com</a:t>
            </a:r>
            <a:r>
              <a:rPr lang="en-US" dirty="0"/>
              <a:t>/en-us/</a:t>
            </a:r>
            <a:r>
              <a:rPr lang="en-US" dirty="0" err="1"/>
              <a:t>aspnet</a:t>
            </a:r>
            <a:r>
              <a:rPr lang="en-US" dirty="0"/>
              <a:t>/core/fundamentals/servers/?tabs=aspnetcore2x</a:t>
            </a:r>
          </a:p>
        </p:txBody>
      </p:sp>
    </p:spTree>
    <p:extLst>
      <p:ext uri="{BB962C8B-B14F-4D97-AF65-F5344CB8AC3E}">
        <p14:creationId xmlns:p14="http://schemas.microsoft.com/office/powerpoint/2010/main" val="1480756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Nginx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7662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15m</a:t>
            </a:r>
          </a:p>
        </p:txBody>
      </p:sp>
    </p:spTree>
    <p:extLst>
      <p:ext uri="{BB962C8B-B14F-4D97-AF65-F5344CB8AC3E}">
        <p14:creationId xmlns:p14="http://schemas.microsoft.com/office/powerpoint/2010/main" val="615028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EC5FDE-072D-4E05-843D-3A2BE57B560B}"/>
              </a:ext>
            </a:extLst>
          </p:cNvPr>
          <p:cNvSpPr>
            <a:spLocks noGrp="1"/>
          </p:cNvSpPr>
          <p:nvPr>
            <p:ph type="title"/>
          </p:nvPr>
        </p:nvSpPr>
        <p:spPr/>
        <p:txBody>
          <a:bodyPr/>
          <a:lstStyle/>
          <a:p>
            <a:r>
              <a:rPr lang="en-GB" dirty="0" err="1"/>
              <a:t>nginx</a:t>
            </a:r>
            <a:endParaRPr lang="en-GB" dirty="0"/>
          </a:p>
        </p:txBody>
      </p:sp>
      <p:sp>
        <p:nvSpPr>
          <p:cNvPr id="3" name="Content Placeholder 2">
            <a:extLst>
              <a:ext uri="{FF2B5EF4-FFF2-40B4-BE49-F238E27FC236}">
                <a16:creationId xmlns="" xmlns:a16="http://schemas.microsoft.com/office/drawing/2014/main" id="{0407F97B-F647-4C19-B1E6-EE3D0B2CF54A}"/>
              </a:ext>
            </a:extLst>
          </p:cNvPr>
          <p:cNvSpPr>
            <a:spLocks noGrp="1"/>
          </p:cNvSpPr>
          <p:nvPr>
            <p:ph idx="1"/>
          </p:nvPr>
        </p:nvSpPr>
        <p:spPr/>
        <p:txBody>
          <a:bodyPr/>
          <a:lstStyle/>
          <a:p>
            <a:r>
              <a:rPr lang="en-GB" dirty="0"/>
              <a:t>An x-platform webserver – serves content in response to HTTP(S) (or SMTP)</a:t>
            </a:r>
          </a:p>
          <a:p>
            <a:r>
              <a:rPr lang="en-GB" dirty="0"/>
              <a:t>Can serve static content i.e. from disk directly</a:t>
            </a:r>
          </a:p>
          <a:p>
            <a:r>
              <a:rPr lang="en-GB" dirty="0"/>
              <a:t>Can use http or </a:t>
            </a:r>
            <a:r>
              <a:rPr lang="en-GB" dirty="0" err="1"/>
              <a:t>fastCGI</a:t>
            </a:r>
            <a:r>
              <a:rPr lang="en-GB" dirty="0"/>
              <a:t> to call web application that serves dynamic content</a:t>
            </a:r>
          </a:p>
          <a:p>
            <a:pPr lvl="1"/>
            <a:r>
              <a:rPr lang="en-GB" dirty="0" err="1"/>
              <a:t>nginx</a:t>
            </a:r>
            <a:r>
              <a:rPr lang="en-GB" dirty="0"/>
              <a:t> is not an application container, it does not host your app!</a:t>
            </a:r>
          </a:p>
          <a:p>
            <a:pPr lvl="1"/>
            <a:r>
              <a:rPr lang="en-GB" dirty="0"/>
              <a:t>It does I/O to fulfil an HTTP request</a:t>
            </a:r>
          </a:p>
          <a:p>
            <a:pPr lvl="1"/>
            <a:r>
              <a:rPr lang="en-GB" dirty="0"/>
              <a:t>This makes it possible to optimize its architecture around </a:t>
            </a:r>
            <a:r>
              <a:rPr lang="en-GB" dirty="0" err="1"/>
              <a:t>asychonous</a:t>
            </a:r>
            <a:r>
              <a:rPr lang="en-GB" dirty="0"/>
              <a:t> I/O operations</a:t>
            </a:r>
          </a:p>
        </p:txBody>
      </p:sp>
    </p:spTree>
    <p:extLst>
      <p:ext uri="{BB962C8B-B14F-4D97-AF65-F5344CB8AC3E}">
        <p14:creationId xmlns:p14="http://schemas.microsoft.com/office/powerpoint/2010/main" val="38990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93800" y="1497909"/>
            <a:ext cx="4503057" cy="3931125"/>
          </a:xfrm>
          <a:prstGeom prst="rect">
            <a:avLst/>
          </a:prstGeom>
        </p:spPr>
      </p:pic>
      <p:sp>
        <p:nvSpPr>
          <p:cNvPr id="3" name="Rectangle 2"/>
          <p:cNvSpPr/>
          <p:nvPr/>
        </p:nvSpPr>
        <p:spPr>
          <a:xfrm>
            <a:off x="967921" y="5867184"/>
            <a:ext cx="4639129" cy="430887"/>
          </a:xfrm>
          <a:prstGeom prst="rect">
            <a:avLst/>
          </a:prstGeom>
        </p:spPr>
        <p:txBody>
          <a:bodyPr wrap="square">
            <a:spAutoFit/>
          </a:bodyPr>
          <a:lstStyle/>
          <a:p>
            <a:r>
              <a:rPr lang="en-US" sz="1100" dirty="0"/>
              <a:t>https://</a:t>
            </a:r>
            <a:r>
              <a:rPr lang="en-US" sz="1100" dirty="0" err="1"/>
              <a:t>docs.microsoft.com</a:t>
            </a:r>
            <a:r>
              <a:rPr lang="en-US" sz="1100" dirty="0"/>
              <a:t>/en-us/</a:t>
            </a:r>
            <a:r>
              <a:rPr lang="en-US" sz="1100" dirty="0" err="1"/>
              <a:t>iis</a:t>
            </a:r>
            <a:r>
              <a:rPr lang="en-US" sz="1100" dirty="0"/>
              <a:t>/get-started/introduction-to-</a:t>
            </a:r>
            <a:r>
              <a:rPr lang="en-US" sz="1100" dirty="0" err="1"/>
              <a:t>iis</a:t>
            </a:r>
            <a:r>
              <a:rPr lang="en-US" sz="1100" dirty="0"/>
              <a:t>/introduction-to-</a:t>
            </a:r>
            <a:r>
              <a:rPr lang="en-US" sz="1100" dirty="0" err="1"/>
              <a:t>iis</a:t>
            </a:r>
            <a:r>
              <a:rPr lang="en-US" sz="1100" dirty="0"/>
              <a:t>-architecture</a:t>
            </a:r>
          </a:p>
        </p:txBody>
      </p:sp>
      <p:pic>
        <p:nvPicPr>
          <p:cNvPr id="4" name="Picture 3">
            <a:extLst>
              <a:ext uri="{FF2B5EF4-FFF2-40B4-BE49-F238E27FC236}">
                <a16:creationId xmlns="" xmlns:a16="http://schemas.microsoft.com/office/drawing/2014/main" id="{BFF002B7-1F54-44B8-92DB-6161982BE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294" y="1681163"/>
            <a:ext cx="5039294" cy="3943350"/>
          </a:xfrm>
          <a:prstGeom prst="rect">
            <a:avLst/>
          </a:prstGeom>
        </p:spPr>
      </p:pic>
      <p:sp>
        <p:nvSpPr>
          <p:cNvPr id="5" name="Rectangle 4">
            <a:extLst>
              <a:ext uri="{FF2B5EF4-FFF2-40B4-BE49-F238E27FC236}">
                <a16:creationId xmlns="" xmlns:a16="http://schemas.microsoft.com/office/drawing/2014/main" id="{930AB811-0AEB-42DF-BB4E-570748619882}"/>
              </a:ext>
            </a:extLst>
          </p:cNvPr>
          <p:cNvSpPr/>
          <p:nvPr/>
        </p:nvSpPr>
        <p:spPr>
          <a:xfrm>
            <a:off x="5397500" y="6007100"/>
            <a:ext cx="6553200" cy="261610"/>
          </a:xfrm>
          <a:prstGeom prst="rect">
            <a:avLst/>
          </a:prstGeom>
        </p:spPr>
        <p:txBody>
          <a:bodyPr wrap="square">
            <a:spAutoFit/>
          </a:bodyPr>
          <a:lstStyle/>
          <a:p>
            <a:pPr algn="r"/>
            <a:r>
              <a:rPr lang="en-US" sz="1100" dirty="0"/>
              <a:t>https://</a:t>
            </a:r>
            <a:r>
              <a:rPr lang="en-US" sz="1100" dirty="0" err="1"/>
              <a:t>docs.docker.com</a:t>
            </a:r>
            <a:r>
              <a:rPr lang="en-US" sz="1100" dirty="0"/>
              <a:t>/engine/</a:t>
            </a:r>
            <a:r>
              <a:rPr lang="en-US" sz="1100" dirty="0" err="1"/>
              <a:t>docker</a:t>
            </a:r>
            <a:r>
              <a:rPr lang="en-US" sz="1100" dirty="0"/>
              <a:t>-overview/#</a:t>
            </a:r>
            <a:r>
              <a:rPr lang="en-US" sz="1100" dirty="0" err="1"/>
              <a:t>docker</a:t>
            </a:r>
            <a:r>
              <a:rPr lang="en-US" sz="1100" dirty="0"/>
              <a:t>-engine</a:t>
            </a:r>
          </a:p>
        </p:txBody>
      </p:sp>
      <p:sp>
        <p:nvSpPr>
          <p:cNvPr id="7" name="Text Placeholder 6">
            <a:extLst>
              <a:ext uri="{FF2B5EF4-FFF2-40B4-BE49-F238E27FC236}">
                <a16:creationId xmlns="" xmlns:a16="http://schemas.microsoft.com/office/drawing/2014/main" id="{BD5DC447-867A-436F-86A0-1E9FAFE22225}"/>
              </a:ext>
            </a:extLst>
          </p:cNvPr>
          <p:cNvSpPr>
            <a:spLocks noGrp="1"/>
          </p:cNvSpPr>
          <p:nvPr>
            <p:ph type="body" idx="1"/>
          </p:nvPr>
        </p:nvSpPr>
        <p:spPr>
          <a:xfrm>
            <a:off x="866434" y="604039"/>
            <a:ext cx="5157787" cy="823912"/>
          </a:xfrm>
        </p:spPr>
        <p:txBody>
          <a:bodyPr/>
          <a:lstStyle/>
          <a:p>
            <a:r>
              <a:rPr lang="en-GB" dirty="0"/>
              <a:t>Then</a:t>
            </a:r>
          </a:p>
        </p:txBody>
      </p:sp>
      <p:sp>
        <p:nvSpPr>
          <p:cNvPr id="9" name="Text Placeholder 8">
            <a:extLst>
              <a:ext uri="{FF2B5EF4-FFF2-40B4-BE49-F238E27FC236}">
                <a16:creationId xmlns="" xmlns:a16="http://schemas.microsoft.com/office/drawing/2014/main" id="{58F3031E-C53D-46AB-9C75-B79B1FBEF4B8}"/>
              </a:ext>
            </a:extLst>
          </p:cNvPr>
          <p:cNvSpPr>
            <a:spLocks noGrp="1"/>
          </p:cNvSpPr>
          <p:nvPr>
            <p:ph type="body" sz="quarter" idx="3"/>
          </p:nvPr>
        </p:nvSpPr>
        <p:spPr>
          <a:xfrm>
            <a:off x="6248400" y="604039"/>
            <a:ext cx="5183188" cy="823912"/>
          </a:xfrm>
        </p:spPr>
        <p:txBody>
          <a:bodyPr/>
          <a:lstStyle/>
          <a:p>
            <a:r>
              <a:rPr lang="en-GB" dirty="0"/>
              <a:t>Now</a:t>
            </a:r>
          </a:p>
        </p:txBody>
      </p:sp>
    </p:spTree>
    <p:extLst>
      <p:ext uri="{BB962C8B-B14F-4D97-AF65-F5344CB8AC3E}">
        <p14:creationId xmlns:p14="http://schemas.microsoft.com/office/powerpoint/2010/main" val="1757084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Tree>
    <p:extLst>
      <p:ext uri="{BB962C8B-B14F-4D97-AF65-F5344CB8AC3E}">
        <p14:creationId xmlns:p14="http://schemas.microsoft.com/office/powerpoint/2010/main" val="1644019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2132" y="3039476"/>
            <a:ext cx="5194300" cy="830997"/>
          </a:xfrm>
          <a:prstGeom prst="rect">
            <a:avLst/>
          </a:prstGeom>
          <a:noFill/>
        </p:spPr>
        <p:txBody>
          <a:bodyPr wrap="square" rtlCol="0">
            <a:spAutoFit/>
          </a:bodyPr>
          <a:lstStyle/>
          <a:p>
            <a:pPr algn="ctr"/>
            <a:r>
              <a:rPr lang="en-US" sz="4800" dirty="0"/>
              <a:t>Architecture</a:t>
            </a:r>
          </a:p>
        </p:txBody>
      </p:sp>
    </p:spTree>
    <p:extLst>
      <p:ext uri="{BB962C8B-B14F-4D97-AF65-F5344CB8AC3E}">
        <p14:creationId xmlns:p14="http://schemas.microsoft.com/office/powerpoint/2010/main" val="3160903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B8DD5E9-F915-471D-88B3-25A21107A046}"/>
              </a:ext>
            </a:extLst>
          </p:cNvPr>
          <p:cNvPicPr>
            <a:picLocks noChangeAspect="1"/>
          </p:cNvPicPr>
          <p:nvPr/>
        </p:nvPicPr>
        <p:blipFill>
          <a:blip r:embed="rId3"/>
          <a:stretch>
            <a:fillRect/>
          </a:stretch>
        </p:blipFill>
        <p:spPr>
          <a:xfrm>
            <a:off x="716461" y="508109"/>
            <a:ext cx="5026172" cy="5358176"/>
          </a:xfrm>
          <a:prstGeom prst="rect">
            <a:avLst/>
          </a:prstGeom>
        </p:spPr>
      </p:pic>
      <p:sp>
        <p:nvSpPr>
          <p:cNvPr id="3" name="Rectangle 2">
            <a:extLst>
              <a:ext uri="{FF2B5EF4-FFF2-40B4-BE49-F238E27FC236}">
                <a16:creationId xmlns="" xmlns:a16="http://schemas.microsoft.com/office/drawing/2014/main" id="{6A320BEB-1427-4EA0-A472-5ACF955D67A4}"/>
              </a:ext>
            </a:extLst>
          </p:cNvPr>
          <p:cNvSpPr/>
          <p:nvPr/>
        </p:nvSpPr>
        <p:spPr>
          <a:xfrm>
            <a:off x="6313608" y="6342664"/>
            <a:ext cx="5161028" cy="369332"/>
          </a:xfrm>
          <a:prstGeom prst="rect">
            <a:avLst/>
          </a:prstGeom>
        </p:spPr>
        <p:txBody>
          <a:bodyPr wrap="none">
            <a:spAutoFit/>
          </a:bodyPr>
          <a:lstStyle/>
          <a:p>
            <a:r>
              <a:rPr lang="en-GB" dirty="0"/>
              <a:t>http://www.cs.wustl.edu/~schmidt/PDF/proactor.pdf</a:t>
            </a:r>
          </a:p>
        </p:txBody>
      </p:sp>
      <p:pic>
        <p:nvPicPr>
          <p:cNvPr id="4" name="Picture 3">
            <a:extLst>
              <a:ext uri="{FF2B5EF4-FFF2-40B4-BE49-F238E27FC236}">
                <a16:creationId xmlns="" xmlns:a16="http://schemas.microsoft.com/office/drawing/2014/main" id="{80F2CB07-7E01-4B0B-8AD5-CF69F0885D6D}"/>
              </a:ext>
            </a:extLst>
          </p:cNvPr>
          <p:cNvPicPr>
            <a:picLocks noChangeAspect="1"/>
          </p:cNvPicPr>
          <p:nvPr/>
        </p:nvPicPr>
        <p:blipFill>
          <a:blip r:embed="rId4"/>
          <a:stretch>
            <a:fillRect/>
          </a:stretch>
        </p:blipFill>
        <p:spPr>
          <a:xfrm>
            <a:off x="6941489" y="48418"/>
            <a:ext cx="4262200" cy="3318510"/>
          </a:xfrm>
          <a:prstGeom prst="rect">
            <a:avLst/>
          </a:prstGeom>
        </p:spPr>
      </p:pic>
      <p:pic>
        <p:nvPicPr>
          <p:cNvPr id="5" name="Picture 4">
            <a:extLst>
              <a:ext uri="{FF2B5EF4-FFF2-40B4-BE49-F238E27FC236}">
                <a16:creationId xmlns="" xmlns:a16="http://schemas.microsoft.com/office/drawing/2014/main" id="{772AB1CA-F084-4DF7-83B4-9295064CEA96}"/>
              </a:ext>
            </a:extLst>
          </p:cNvPr>
          <p:cNvPicPr>
            <a:picLocks noChangeAspect="1"/>
          </p:cNvPicPr>
          <p:nvPr/>
        </p:nvPicPr>
        <p:blipFill>
          <a:blip r:embed="rId5"/>
          <a:stretch>
            <a:fillRect/>
          </a:stretch>
        </p:blipFill>
        <p:spPr>
          <a:xfrm>
            <a:off x="6941489" y="3366928"/>
            <a:ext cx="3967215" cy="2876498"/>
          </a:xfrm>
          <a:prstGeom prst="rect">
            <a:avLst/>
          </a:prstGeom>
        </p:spPr>
      </p:pic>
    </p:spTree>
    <p:extLst>
      <p:ext uri="{BB962C8B-B14F-4D97-AF65-F5344CB8AC3E}">
        <p14:creationId xmlns:p14="http://schemas.microsoft.com/office/powerpoint/2010/main" val="3784894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osabook.org/images/nginx/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66700"/>
            <a:ext cx="8991600" cy="5591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046637" y="6051034"/>
            <a:ext cx="4042325" cy="369332"/>
          </a:xfrm>
          <a:prstGeom prst="rect">
            <a:avLst/>
          </a:prstGeom>
        </p:spPr>
        <p:txBody>
          <a:bodyPr wrap="none">
            <a:spAutoFit/>
          </a:bodyPr>
          <a:lstStyle/>
          <a:p>
            <a:r>
              <a:rPr lang="en-US" dirty="0"/>
              <a:t>http://</a:t>
            </a:r>
            <a:r>
              <a:rPr lang="en-US" dirty="0" err="1"/>
              <a:t>www.aosabook.org</a:t>
            </a:r>
            <a:r>
              <a:rPr lang="en-US" dirty="0"/>
              <a:t>/en/</a:t>
            </a:r>
            <a:r>
              <a:rPr lang="en-US" dirty="0" err="1"/>
              <a:t>nginx.html</a:t>
            </a:r>
            <a:endParaRPr lang="en-US" dirty="0"/>
          </a:p>
        </p:txBody>
      </p:sp>
    </p:spTree>
    <p:extLst>
      <p:ext uri="{BB962C8B-B14F-4D97-AF65-F5344CB8AC3E}">
        <p14:creationId xmlns:p14="http://schemas.microsoft.com/office/powerpoint/2010/main" val="924228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2882900"/>
            <a:ext cx="5194300" cy="830997"/>
          </a:xfrm>
          <a:prstGeom prst="rect">
            <a:avLst/>
          </a:prstGeom>
          <a:noFill/>
        </p:spPr>
        <p:txBody>
          <a:bodyPr wrap="square" rtlCol="0">
            <a:spAutoFit/>
          </a:bodyPr>
          <a:lstStyle/>
          <a:p>
            <a:pPr algn="ctr"/>
            <a:r>
              <a:rPr lang="en-US" sz="4800"/>
              <a:t>Configuration</a:t>
            </a:r>
            <a:endParaRPr lang="en-US" sz="4800" dirty="0"/>
          </a:p>
        </p:txBody>
      </p:sp>
    </p:spTree>
    <p:extLst>
      <p:ext uri="{BB962C8B-B14F-4D97-AF65-F5344CB8AC3E}">
        <p14:creationId xmlns:p14="http://schemas.microsoft.com/office/powerpoint/2010/main" val="707119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C7C9CCE-343F-447F-8C28-C6D65CFEDE09}"/>
              </a:ext>
            </a:extLst>
          </p:cNvPr>
          <p:cNvSpPr txBox="1"/>
          <p:nvPr/>
        </p:nvSpPr>
        <p:spPr>
          <a:xfrm>
            <a:off x="1885167" y="1196236"/>
            <a:ext cx="8480121"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t>To use </a:t>
            </a:r>
            <a:r>
              <a:rPr lang="en-GB" sz="2800" dirty="0" err="1"/>
              <a:t>nginx</a:t>
            </a:r>
            <a:r>
              <a:rPr lang="en-GB" sz="2800" dirty="0"/>
              <a:t> we need to write a configuration file that describes the content and sites we want to host</a:t>
            </a:r>
          </a:p>
        </p:txBody>
      </p:sp>
      <p:sp>
        <p:nvSpPr>
          <p:cNvPr id="3" name="TextBox 2">
            <a:extLst>
              <a:ext uri="{FF2B5EF4-FFF2-40B4-BE49-F238E27FC236}">
                <a16:creationId xmlns="" xmlns:a16="http://schemas.microsoft.com/office/drawing/2014/main" id="{7FB6BD3E-2D8E-4DC7-AEDF-9A3381FA7FD6}"/>
              </a:ext>
            </a:extLst>
          </p:cNvPr>
          <p:cNvSpPr txBox="1"/>
          <p:nvPr/>
        </p:nvSpPr>
        <p:spPr>
          <a:xfrm>
            <a:off x="1885167" y="2501031"/>
            <a:ext cx="8480121"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configuration file is made up of directives</a:t>
            </a:r>
          </a:p>
        </p:txBody>
      </p:sp>
      <p:sp>
        <p:nvSpPr>
          <p:cNvPr id="4" name="TextBox 3">
            <a:extLst>
              <a:ext uri="{FF2B5EF4-FFF2-40B4-BE49-F238E27FC236}">
                <a16:creationId xmlns="" xmlns:a16="http://schemas.microsoft.com/office/drawing/2014/main" id="{CE6401D6-D1FF-4055-BDEB-A32B192763AA}"/>
              </a:ext>
            </a:extLst>
          </p:cNvPr>
          <p:cNvSpPr txBox="1"/>
          <p:nvPr/>
        </p:nvSpPr>
        <p:spPr>
          <a:xfrm>
            <a:off x="1885167" y="4776592"/>
            <a:ext cx="8480121"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a:t>Modules bring in new directives when linked into </a:t>
            </a:r>
            <a:r>
              <a:rPr lang="en-GB" sz="2800" dirty="0" err="1"/>
              <a:t>nginx</a:t>
            </a:r>
            <a:endParaRPr lang="en-GB" sz="2800" dirty="0"/>
          </a:p>
        </p:txBody>
      </p:sp>
      <p:sp>
        <p:nvSpPr>
          <p:cNvPr id="5" name="TextBox 4">
            <a:extLst>
              <a:ext uri="{FF2B5EF4-FFF2-40B4-BE49-F238E27FC236}">
                <a16:creationId xmlns="" xmlns:a16="http://schemas.microsoft.com/office/drawing/2014/main" id="{E6B83DCC-930F-4084-A72A-2E0A12A843D9}"/>
              </a:ext>
            </a:extLst>
          </p:cNvPr>
          <p:cNvSpPr txBox="1"/>
          <p:nvPr/>
        </p:nvSpPr>
        <p:spPr>
          <a:xfrm>
            <a:off x="3263031" y="3300608"/>
            <a:ext cx="2999984" cy="830997"/>
          </a:xfrm>
          <a:prstGeom prst="rect">
            <a:avLst/>
          </a:prstGeom>
          <a:noFill/>
          <a:ln>
            <a:solidFill>
              <a:schemeClr val="accent1"/>
            </a:solidFill>
          </a:ln>
        </p:spPr>
        <p:txBody>
          <a:bodyPr wrap="square" rtlCol="0">
            <a:spAutoFit/>
          </a:bodyPr>
          <a:lstStyle/>
          <a:p>
            <a:r>
              <a:rPr lang="en-GB" sz="2400" dirty="0"/>
              <a:t># I am a comment</a:t>
            </a:r>
          </a:p>
          <a:p>
            <a:r>
              <a:rPr lang="en-GB" sz="2400" dirty="0"/>
              <a:t>some_setting value;</a:t>
            </a:r>
          </a:p>
        </p:txBody>
      </p:sp>
    </p:spTree>
    <p:extLst>
      <p:ext uri="{BB962C8B-B14F-4D97-AF65-F5344CB8AC3E}">
        <p14:creationId xmlns:p14="http://schemas.microsoft.com/office/powerpoint/2010/main" val="32325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AC8BD6E-E384-47AA-BAD4-FC7A1252A918}"/>
              </a:ext>
            </a:extLst>
          </p:cNvPr>
          <p:cNvSpPr txBox="1"/>
          <p:nvPr/>
        </p:nvSpPr>
        <p:spPr>
          <a:xfrm>
            <a:off x="1759906" y="895611"/>
            <a:ext cx="8918531" cy="954107"/>
          </a:xfrm>
          <a:prstGeom prst="rect">
            <a:avLst/>
          </a:prstGeom>
          <a:noFill/>
        </p:spPr>
        <p:txBody>
          <a:bodyPr wrap="square" rtlCol="0">
            <a:spAutoFit/>
          </a:bodyPr>
          <a:lstStyle/>
          <a:p>
            <a:pPr marL="457200" indent="-457200">
              <a:buFont typeface="Arial" panose="020B0604020202020204" pitchFamily="34" charset="0"/>
              <a:buChar char="•"/>
            </a:pPr>
            <a:r>
              <a:rPr lang="en-GB" sz="2800" dirty="0"/>
              <a:t>A directive </a:t>
            </a:r>
            <a:r>
              <a:rPr lang="en-GB" sz="2800" i="1" dirty="0"/>
              <a:t>may </a:t>
            </a:r>
            <a:r>
              <a:rPr lang="en-GB" sz="2800" dirty="0"/>
              <a:t>be contained in a block, which groups directives and scopes them</a:t>
            </a:r>
            <a:endParaRPr lang="en-GB" sz="2800" i="1" dirty="0"/>
          </a:p>
        </p:txBody>
      </p:sp>
      <p:sp>
        <p:nvSpPr>
          <p:cNvPr id="4" name="Rectangle 3">
            <a:extLst>
              <a:ext uri="{FF2B5EF4-FFF2-40B4-BE49-F238E27FC236}">
                <a16:creationId xmlns="" xmlns:a16="http://schemas.microsoft.com/office/drawing/2014/main" id="{F16F5B5A-891B-47EB-BC82-5BE7B73E5C46}"/>
              </a:ext>
            </a:extLst>
          </p:cNvPr>
          <p:cNvSpPr/>
          <p:nvPr/>
        </p:nvSpPr>
        <p:spPr>
          <a:xfrm>
            <a:off x="2490591" y="2191993"/>
            <a:ext cx="8118953" cy="3785652"/>
          </a:xfrm>
          <a:prstGeom prst="rect">
            <a:avLst/>
          </a:prstGeom>
          <a:ln>
            <a:solidFill>
              <a:schemeClr val="accent1"/>
            </a:solidFill>
          </a:ln>
        </p:spPr>
        <p:txBody>
          <a:bodyPr wrap="square">
            <a:spAutoFit/>
          </a:bodyPr>
          <a:lstStyle/>
          <a:p>
            <a:r>
              <a:rPr lang="en-GB" sz="2400" dirty="0"/>
              <a:t>http {</a:t>
            </a:r>
          </a:p>
          <a:p>
            <a:r>
              <a:rPr lang="en-GB" sz="2400" dirty="0"/>
              <a:t>    server {</a:t>
            </a:r>
          </a:p>
          <a:p>
            <a:r>
              <a:rPr lang="en-GB" sz="2400" dirty="0"/>
              <a:t>        listen 80;</a:t>
            </a:r>
          </a:p>
          <a:p>
            <a:r>
              <a:rPr lang="en-GB" sz="2400" dirty="0"/>
              <a:t>        </a:t>
            </a:r>
            <a:r>
              <a:rPr lang="en-GB" sz="2400" dirty="0" err="1"/>
              <a:t>server_name</a:t>
            </a:r>
            <a:r>
              <a:rPr lang="en-GB" sz="2400" dirty="0"/>
              <a:t> example.com;</a:t>
            </a:r>
          </a:p>
          <a:p>
            <a:r>
              <a:rPr lang="en-GB" sz="2400" dirty="0"/>
              <a:t>        </a:t>
            </a:r>
            <a:r>
              <a:rPr lang="en-GB" sz="2400" dirty="0" err="1"/>
              <a:t>access_log</a:t>
            </a:r>
            <a:r>
              <a:rPr lang="en-GB" sz="2400" dirty="0"/>
              <a:t> /</a:t>
            </a:r>
            <a:r>
              <a:rPr lang="en-GB" sz="2400" dirty="0" err="1"/>
              <a:t>var</a:t>
            </a:r>
            <a:r>
              <a:rPr lang="en-GB" sz="2400" dirty="0"/>
              <a:t>/log/</a:t>
            </a:r>
            <a:r>
              <a:rPr lang="en-GB" sz="2400" dirty="0" err="1"/>
              <a:t>nginx</a:t>
            </a:r>
            <a:r>
              <a:rPr lang="en-GB" sz="2400" dirty="0"/>
              <a:t>/example.com.log;</a:t>
            </a:r>
          </a:p>
          <a:p>
            <a:r>
              <a:rPr lang="en-GB" sz="2400" dirty="0"/>
              <a:t>        location ^~ /admin/ {</a:t>
            </a:r>
          </a:p>
          <a:p>
            <a:r>
              <a:rPr lang="en-GB" sz="2400" dirty="0"/>
              <a:t>            index </a:t>
            </a:r>
            <a:r>
              <a:rPr lang="en-GB" sz="2400" dirty="0" err="1"/>
              <a:t>index.php</a:t>
            </a:r>
            <a:r>
              <a:rPr lang="en-GB" sz="2400" dirty="0"/>
              <a:t>;</a:t>
            </a:r>
          </a:p>
          <a:p>
            <a:r>
              <a:rPr lang="en-GB" sz="2400" dirty="0"/>
              <a:t>       }</a:t>
            </a:r>
          </a:p>
          <a:p>
            <a:r>
              <a:rPr lang="en-GB" sz="2400" dirty="0"/>
              <a:t>    }</a:t>
            </a:r>
          </a:p>
          <a:p>
            <a:r>
              <a:rPr lang="en-GB" sz="2400" dirty="0"/>
              <a:t>}</a:t>
            </a:r>
          </a:p>
        </p:txBody>
      </p:sp>
    </p:spTree>
    <p:extLst>
      <p:ext uri="{BB962C8B-B14F-4D97-AF65-F5344CB8AC3E}">
        <p14:creationId xmlns:p14="http://schemas.microsoft.com/office/powerpoint/2010/main" val="1914243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F148021-2B9F-4B84-9BE5-8F51E1E13A5D}"/>
              </a:ext>
            </a:extLst>
          </p:cNvPr>
          <p:cNvSpPr txBox="1"/>
          <p:nvPr/>
        </p:nvSpPr>
        <p:spPr>
          <a:xfrm>
            <a:off x="1979112" y="375781"/>
            <a:ext cx="8555276" cy="523220"/>
          </a:xfrm>
          <a:prstGeom prst="rect">
            <a:avLst/>
          </a:prstGeom>
          <a:noFill/>
        </p:spPr>
        <p:txBody>
          <a:bodyPr wrap="square" rtlCol="0">
            <a:spAutoFit/>
          </a:bodyPr>
          <a:lstStyle/>
          <a:p>
            <a:r>
              <a:rPr lang="en-GB" sz="2800" dirty="0"/>
              <a:t>There three </a:t>
            </a:r>
            <a:r>
              <a:rPr lang="en-GB" sz="2800" i="1" dirty="0"/>
              <a:t>base</a:t>
            </a:r>
            <a:r>
              <a:rPr lang="en-GB" sz="2800" dirty="0"/>
              <a:t> modules that are always available</a:t>
            </a:r>
          </a:p>
        </p:txBody>
      </p:sp>
      <p:sp>
        <p:nvSpPr>
          <p:cNvPr id="3" name="TextBox 2">
            <a:extLst>
              <a:ext uri="{FF2B5EF4-FFF2-40B4-BE49-F238E27FC236}">
                <a16:creationId xmlns="" xmlns:a16="http://schemas.microsoft.com/office/drawing/2014/main" id="{50AB8064-E9B7-4145-962C-32B3C08D120C}"/>
              </a:ext>
            </a:extLst>
          </p:cNvPr>
          <p:cNvSpPr txBox="1"/>
          <p:nvPr/>
        </p:nvSpPr>
        <p:spPr>
          <a:xfrm>
            <a:off x="1979112" y="1223376"/>
            <a:ext cx="8555276"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a:t>Core</a:t>
            </a:r>
            <a:r>
              <a:rPr lang="en-GB" sz="2800" dirty="0"/>
              <a:t>: Process and Thread Management, Security</a:t>
            </a:r>
          </a:p>
        </p:txBody>
      </p:sp>
      <p:sp>
        <p:nvSpPr>
          <p:cNvPr id="5" name="TextBox 4">
            <a:extLst>
              <a:ext uri="{FF2B5EF4-FFF2-40B4-BE49-F238E27FC236}">
                <a16:creationId xmlns="" xmlns:a16="http://schemas.microsoft.com/office/drawing/2014/main" id="{2FC4BFC9-EFB3-4337-B35B-455193F4D7DE}"/>
              </a:ext>
            </a:extLst>
          </p:cNvPr>
          <p:cNvSpPr txBox="1"/>
          <p:nvPr/>
        </p:nvSpPr>
        <p:spPr>
          <a:xfrm>
            <a:off x="1979112" y="2027130"/>
            <a:ext cx="8555276"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a:t>Events</a:t>
            </a:r>
            <a:r>
              <a:rPr lang="en-GB" sz="2800" dirty="0"/>
              <a:t>: How does the event loop run</a:t>
            </a:r>
          </a:p>
        </p:txBody>
      </p:sp>
      <p:sp>
        <p:nvSpPr>
          <p:cNvPr id="6" name="TextBox 5">
            <a:extLst>
              <a:ext uri="{FF2B5EF4-FFF2-40B4-BE49-F238E27FC236}">
                <a16:creationId xmlns="" xmlns:a16="http://schemas.microsoft.com/office/drawing/2014/main" id="{21B9412B-6722-4067-8FA0-EEF76C903F40}"/>
              </a:ext>
            </a:extLst>
          </p:cNvPr>
          <p:cNvSpPr txBox="1"/>
          <p:nvPr/>
        </p:nvSpPr>
        <p:spPr>
          <a:xfrm>
            <a:off x="1979112" y="2830884"/>
            <a:ext cx="9350680"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a:t>Configuration</a:t>
            </a:r>
            <a:r>
              <a:rPr lang="en-GB" sz="2800" dirty="0"/>
              <a:t>: Allows you to include a file with directives</a:t>
            </a:r>
          </a:p>
        </p:txBody>
      </p:sp>
      <p:sp>
        <p:nvSpPr>
          <p:cNvPr id="7" name="Rectangle 1">
            <a:extLst>
              <a:ext uri="{FF2B5EF4-FFF2-40B4-BE49-F238E27FC236}">
                <a16:creationId xmlns="" xmlns:a16="http://schemas.microsoft.com/office/drawing/2014/main" id="{05C9312E-9E71-479A-B0F1-A40547C54E2D}"/>
              </a:ext>
            </a:extLst>
          </p:cNvPr>
          <p:cNvSpPr>
            <a:spLocks noChangeArrowheads="1"/>
          </p:cNvSpPr>
          <p:nvPr/>
        </p:nvSpPr>
        <p:spPr bwMode="auto">
          <a:xfrm>
            <a:off x="3851753" y="3747319"/>
            <a:ext cx="398954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include /file/</a:t>
            </a:r>
            <a:r>
              <a:rPr kumimoji="0" lang="en-US" altLang="en-US" sz="2400" b="0" i="0" u="none" strike="noStrike" cap="none" normalizeH="0" baseline="0" dirty="0" err="1">
                <a:ln>
                  <a:noFill/>
                </a:ln>
                <a:solidFill>
                  <a:schemeClr val="tx1"/>
                </a:solidFill>
                <a:effectLst/>
                <a:latin typeface="Arial Unicode MS"/>
              </a:rPr>
              <a:t>path.conf</a:t>
            </a:r>
            <a:r>
              <a:rPr kumimoji="0" lang="en-US" altLang="en-US" sz="2400" b="0" i="0" u="none" strike="noStrike" cap="none" normalizeH="0" baseline="0" dirty="0">
                <a:ln>
                  <a:noFill/>
                </a:ln>
                <a:solidFill>
                  <a:schemeClr val="tx1"/>
                </a:solidFill>
                <a:effectLst/>
                <a:latin typeface="Arial Unicode MS"/>
              </a:rPr>
              <a:t>; include sites/*.</a:t>
            </a:r>
            <a:r>
              <a:rPr kumimoji="0" lang="en-US" altLang="en-US" sz="2400" b="0" i="0" u="none" strike="noStrike" cap="none" normalizeH="0" baseline="0" dirty="0" err="1">
                <a:ln>
                  <a:noFill/>
                </a:ln>
                <a:solidFill>
                  <a:schemeClr val="tx1"/>
                </a:solidFill>
                <a:effectLst/>
                <a:latin typeface="Arial Unicode MS"/>
              </a:rPr>
              <a:t>conf</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510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B228680-15FE-4B48-A6C3-A636CE77714C}"/>
              </a:ext>
            </a:extLst>
          </p:cNvPr>
          <p:cNvSpPr txBox="1"/>
          <p:nvPr/>
        </p:nvSpPr>
        <p:spPr>
          <a:xfrm>
            <a:off x="2156564" y="722334"/>
            <a:ext cx="8555276" cy="523220"/>
          </a:xfrm>
          <a:prstGeom prst="rect">
            <a:avLst/>
          </a:prstGeom>
          <a:noFill/>
        </p:spPr>
        <p:txBody>
          <a:bodyPr wrap="square" rtlCol="0">
            <a:spAutoFit/>
          </a:bodyPr>
          <a:lstStyle/>
          <a:p>
            <a:r>
              <a:rPr lang="en-GB" sz="2800" dirty="0"/>
              <a:t>To use it as a web server there are other key modules</a:t>
            </a:r>
          </a:p>
        </p:txBody>
      </p:sp>
      <p:sp>
        <p:nvSpPr>
          <p:cNvPr id="3" name="TextBox 2">
            <a:extLst>
              <a:ext uri="{FF2B5EF4-FFF2-40B4-BE49-F238E27FC236}">
                <a16:creationId xmlns="" xmlns:a16="http://schemas.microsoft.com/office/drawing/2014/main" id="{709585F6-8FAB-4DF5-8F9D-D8A0A1D674C9}"/>
              </a:ext>
            </a:extLst>
          </p:cNvPr>
          <p:cNvSpPr txBox="1"/>
          <p:nvPr/>
        </p:nvSpPr>
        <p:spPr>
          <a:xfrm>
            <a:off x="1956147" y="1498109"/>
            <a:ext cx="9350680"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a:t>HTTP Core</a:t>
            </a:r>
            <a:r>
              <a:rPr lang="en-GB" sz="2800" dirty="0"/>
              <a:t>: Allows you to configure virtual hosts</a:t>
            </a:r>
          </a:p>
        </p:txBody>
      </p:sp>
      <p:sp>
        <p:nvSpPr>
          <p:cNvPr id="4" name="TextBox 3">
            <a:extLst>
              <a:ext uri="{FF2B5EF4-FFF2-40B4-BE49-F238E27FC236}">
                <a16:creationId xmlns="" xmlns:a16="http://schemas.microsoft.com/office/drawing/2014/main" id="{F434BC75-6BCB-4CA2-97BA-CF4E8AFFCB0E}"/>
              </a:ext>
            </a:extLst>
          </p:cNvPr>
          <p:cNvSpPr txBox="1"/>
          <p:nvPr/>
        </p:nvSpPr>
        <p:spPr>
          <a:xfrm>
            <a:off x="1956147" y="2273884"/>
            <a:ext cx="9350680"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a:t>Rewrite</a:t>
            </a:r>
            <a:r>
              <a:rPr lang="en-GB" sz="2800" dirty="0"/>
              <a:t>: URL rewriting</a:t>
            </a:r>
          </a:p>
        </p:txBody>
      </p:sp>
      <p:sp>
        <p:nvSpPr>
          <p:cNvPr id="5" name="TextBox 4">
            <a:extLst>
              <a:ext uri="{FF2B5EF4-FFF2-40B4-BE49-F238E27FC236}">
                <a16:creationId xmlns="" xmlns:a16="http://schemas.microsoft.com/office/drawing/2014/main" id="{E2536624-F22B-4197-BB4D-4D6CB42B49AC}"/>
              </a:ext>
            </a:extLst>
          </p:cNvPr>
          <p:cNvSpPr txBox="1"/>
          <p:nvPr/>
        </p:nvSpPr>
        <p:spPr>
          <a:xfrm>
            <a:off x="1956147" y="3127742"/>
            <a:ext cx="9350680"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err="1"/>
              <a:t>HTTPUpstream</a:t>
            </a:r>
            <a:r>
              <a:rPr lang="en-GB" sz="2800" dirty="0"/>
              <a:t>: Load Balancing</a:t>
            </a:r>
          </a:p>
        </p:txBody>
      </p:sp>
      <p:sp>
        <p:nvSpPr>
          <p:cNvPr id="6" name="TextBox 5">
            <a:extLst>
              <a:ext uri="{FF2B5EF4-FFF2-40B4-BE49-F238E27FC236}">
                <a16:creationId xmlns="" xmlns:a16="http://schemas.microsoft.com/office/drawing/2014/main" id="{D4561B75-37C7-4F04-BC9E-B2374F24EB7E}"/>
              </a:ext>
            </a:extLst>
          </p:cNvPr>
          <p:cNvSpPr txBox="1"/>
          <p:nvPr/>
        </p:nvSpPr>
        <p:spPr>
          <a:xfrm>
            <a:off x="1956147" y="4031704"/>
            <a:ext cx="9350680" cy="523220"/>
          </a:xfrm>
          <a:prstGeom prst="rect">
            <a:avLst/>
          </a:prstGeom>
          <a:noFill/>
        </p:spPr>
        <p:txBody>
          <a:bodyPr wrap="square" rtlCol="0">
            <a:spAutoFit/>
          </a:bodyPr>
          <a:lstStyle/>
          <a:p>
            <a:pPr marL="457200" indent="-457200">
              <a:buFont typeface="Arial" panose="020B0604020202020204" pitchFamily="34" charset="0"/>
              <a:buChar char="•"/>
            </a:pPr>
            <a:r>
              <a:rPr lang="en-GB" sz="2800" b="1" dirty="0" err="1"/>
              <a:t>HttpProxyModule</a:t>
            </a:r>
            <a:r>
              <a:rPr lang="en-GB" sz="2800" dirty="0"/>
              <a:t>: Load Balancing</a:t>
            </a:r>
          </a:p>
        </p:txBody>
      </p:sp>
    </p:spTree>
    <p:extLst>
      <p:ext uri="{BB962C8B-B14F-4D97-AF65-F5344CB8AC3E}">
        <p14:creationId xmlns:p14="http://schemas.microsoft.com/office/powerpoint/2010/main" val="7283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C578F4F-6719-4812-8C83-02ECAA929955}"/>
              </a:ext>
            </a:extLst>
          </p:cNvPr>
          <p:cNvSpPr txBox="1"/>
          <p:nvPr/>
        </p:nvSpPr>
        <p:spPr>
          <a:xfrm>
            <a:off x="1321496" y="2106460"/>
            <a:ext cx="9797440" cy="2677656"/>
          </a:xfrm>
          <a:prstGeom prst="rect">
            <a:avLst/>
          </a:prstGeom>
          <a:noFill/>
        </p:spPr>
        <p:txBody>
          <a:bodyPr wrap="square" rtlCol="0">
            <a:spAutoFit/>
          </a:bodyPr>
          <a:lstStyle/>
          <a:p>
            <a:r>
              <a:rPr lang="en-GB" sz="2800" dirty="0"/>
              <a:t>If you don’t like the options in the docker image or apt-get repo.</a:t>
            </a:r>
          </a:p>
          <a:p>
            <a:pPr marL="457200" indent="-457200">
              <a:buFont typeface="Arial" panose="020B0604020202020204" pitchFamily="34" charset="0"/>
              <a:buChar char="•"/>
            </a:pPr>
            <a:r>
              <a:rPr lang="en-GB" sz="2800" dirty="0"/>
              <a:t>You need to build from source</a:t>
            </a:r>
          </a:p>
          <a:p>
            <a:pPr marL="457200" indent="-457200">
              <a:buFont typeface="Arial" panose="020B0604020202020204" pitchFamily="34" charset="0"/>
              <a:buChar char="•"/>
            </a:pPr>
            <a:r>
              <a:rPr lang="en-GB" sz="2800" dirty="0"/>
              <a:t>Using configure to generate a make script based on module selections</a:t>
            </a:r>
          </a:p>
          <a:p>
            <a:pPr marL="457200" indent="-457200">
              <a:buFont typeface="Arial" panose="020B0604020202020204" pitchFamily="34" charset="0"/>
              <a:buChar char="•"/>
            </a:pPr>
            <a:r>
              <a:rPr lang="en-GB" sz="2800" dirty="0"/>
              <a:t>Then build </a:t>
            </a:r>
            <a:r>
              <a:rPr lang="en-GB" sz="2800" dirty="0" err="1"/>
              <a:t>nginx</a:t>
            </a:r>
            <a:r>
              <a:rPr lang="en-GB" sz="2800" dirty="0"/>
              <a:t> yourself.</a:t>
            </a:r>
          </a:p>
          <a:p>
            <a:pPr marL="457200" indent="-457200">
              <a:buFont typeface="Arial" panose="020B0604020202020204" pitchFamily="34" charset="0"/>
              <a:buChar char="•"/>
            </a:pPr>
            <a:r>
              <a:rPr lang="en-GB" sz="2800" dirty="0"/>
              <a:t>Outside the scope of this session.</a:t>
            </a:r>
          </a:p>
        </p:txBody>
      </p:sp>
    </p:spTree>
    <p:extLst>
      <p:ext uri="{BB962C8B-B14F-4D97-AF65-F5344CB8AC3E}">
        <p14:creationId xmlns:p14="http://schemas.microsoft.com/office/powerpoint/2010/main" val="2579941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ED99FC6-51D5-471F-86E4-5A9A009DD01C}"/>
              </a:ext>
            </a:extLst>
          </p:cNvPr>
          <p:cNvSpPr txBox="1"/>
          <p:nvPr/>
        </p:nvSpPr>
        <p:spPr>
          <a:xfrm>
            <a:off x="2058443" y="1212938"/>
            <a:ext cx="8555276" cy="523220"/>
          </a:xfrm>
          <a:prstGeom prst="rect">
            <a:avLst/>
          </a:prstGeom>
          <a:noFill/>
        </p:spPr>
        <p:txBody>
          <a:bodyPr wrap="square" rtlCol="0">
            <a:spAutoFit/>
          </a:bodyPr>
          <a:lstStyle/>
          <a:p>
            <a:r>
              <a:rPr lang="en-GB" sz="2800" dirty="0" err="1"/>
              <a:t>nginx</a:t>
            </a:r>
            <a:r>
              <a:rPr lang="en-GB" sz="2800" dirty="0"/>
              <a:t> is extensible through a range of 3</a:t>
            </a:r>
            <a:r>
              <a:rPr lang="en-GB" sz="2800" baseline="30000" dirty="0"/>
              <a:t>rd</a:t>
            </a:r>
            <a:r>
              <a:rPr lang="en-GB" sz="2800" dirty="0"/>
              <a:t> </a:t>
            </a:r>
            <a:r>
              <a:rPr lang="en-GB" sz="2800" dirty="0" err="1"/>
              <a:t>paty</a:t>
            </a:r>
            <a:r>
              <a:rPr lang="en-GB" sz="2800" dirty="0"/>
              <a:t> modules </a:t>
            </a:r>
          </a:p>
        </p:txBody>
      </p:sp>
      <p:sp>
        <p:nvSpPr>
          <p:cNvPr id="3" name="TextBox 2">
            <a:extLst>
              <a:ext uri="{FF2B5EF4-FFF2-40B4-BE49-F238E27FC236}">
                <a16:creationId xmlns="" xmlns:a16="http://schemas.microsoft.com/office/drawing/2014/main" id="{A0A9EB17-922F-4FE5-B994-7D00ACE60248}"/>
              </a:ext>
            </a:extLst>
          </p:cNvPr>
          <p:cNvSpPr txBox="1"/>
          <p:nvPr/>
        </p:nvSpPr>
        <p:spPr>
          <a:xfrm>
            <a:off x="2058443" y="2073059"/>
            <a:ext cx="8555276" cy="1384995"/>
          </a:xfrm>
          <a:prstGeom prst="rect">
            <a:avLst/>
          </a:prstGeom>
          <a:noFill/>
        </p:spPr>
        <p:txBody>
          <a:bodyPr wrap="square" rtlCol="0">
            <a:spAutoFit/>
          </a:bodyPr>
          <a:lstStyle/>
          <a:p>
            <a:r>
              <a:rPr lang="en-GB" sz="2800" dirty="0" err="1"/>
              <a:t>OpenResty</a:t>
            </a:r>
            <a:r>
              <a:rPr lang="en-GB" sz="2800" dirty="0"/>
              <a:t> turns </a:t>
            </a:r>
            <a:r>
              <a:rPr lang="en-GB" sz="2800" dirty="0" err="1"/>
              <a:t>nginx</a:t>
            </a:r>
            <a:r>
              <a:rPr lang="en-GB" sz="2800" dirty="0"/>
              <a:t> into an application server</a:t>
            </a:r>
          </a:p>
          <a:p>
            <a:pPr marL="457200" indent="-457200">
              <a:buFont typeface="Arial" panose="020B0604020202020204" pitchFamily="34" charset="0"/>
              <a:buChar char="•"/>
            </a:pPr>
            <a:r>
              <a:rPr lang="en-GB" sz="2800" dirty="0"/>
              <a:t>It is a bundle of modules</a:t>
            </a:r>
          </a:p>
          <a:p>
            <a:pPr marL="457200" indent="-457200">
              <a:buFont typeface="Arial" panose="020B0604020202020204" pitchFamily="34" charset="0"/>
              <a:buChar char="•"/>
            </a:pPr>
            <a:r>
              <a:rPr lang="en-GB" sz="2800" dirty="0"/>
              <a:t>It ships with the </a:t>
            </a:r>
            <a:r>
              <a:rPr lang="en-GB" sz="2800" dirty="0" err="1"/>
              <a:t>LuaJit</a:t>
            </a:r>
            <a:r>
              <a:rPr lang="en-GB" sz="2800" dirty="0"/>
              <a:t> 2.1 compiler</a:t>
            </a:r>
          </a:p>
        </p:txBody>
      </p:sp>
      <p:sp>
        <p:nvSpPr>
          <p:cNvPr id="4" name="TextBox 3">
            <a:extLst>
              <a:ext uri="{FF2B5EF4-FFF2-40B4-BE49-F238E27FC236}">
                <a16:creationId xmlns="" xmlns:a16="http://schemas.microsoft.com/office/drawing/2014/main" id="{51A5AE57-BC47-4386-B16C-5203069327D4}"/>
              </a:ext>
            </a:extLst>
          </p:cNvPr>
          <p:cNvSpPr txBox="1"/>
          <p:nvPr/>
        </p:nvSpPr>
        <p:spPr>
          <a:xfrm>
            <a:off x="2058443" y="3916473"/>
            <a:ext cx="8555276" cy="1384995"/>
          </a:xfrm>
          <a:prstGeom prst="rect">
            <a:avLst/>
          </a:prstGeom>
          <a:noFill/>
        </p:spPr>
        <p:txBody>
          <a:bodyPr wrap="square" rtlCol="0">
            <a:spAutoFit/>
          </a:bodyPr>
          <a:lstStyle/>
          <a:p>
            <a:r>
              <a:rPr lang="en-GB" sz="2800" dirty="0"/>
              <a:t>Kong is an API Gateway built on top of </a:t>
            </a:r>
            <a:r>
              <a:rPr lang="en-GB" sz="2800" dirty="0" err="1"/>
              <a:t>OpenResty</a:t>
            </a:r>
            <a:endParaRPr lang="en-GB" sz="2800" dirty="0"/>
          </a:p>
          <a:p>
            <a:pPr marL="457200" indent="-457200">
              <a:buFont typeface="Arial" panose="020B0604020202020204" pitchFamily="34" charset="0"/>
              <a:buChar char="•"/>
            </a:pPr>
            <a:r>
              <a:rPr lang="en-GB" sz="2800" dirty="0"/>
              <a:t>It is a bundle of modules</a:t>
            </a:r>
          </a:p>
          <a:p>
            <a:pPr marL="457200" indent="-457200">
              <a:buFont typeface="Arial" panose="020B0604020202020204" pitchFamily="34" charset="0"/>
              <a:buChar char="•"/>
            </a:pPr>
            <a:r>
              <a:rPr lang="en-GB" sz="2800" dirty="0"/>
              <a:t>It uses Cassandra as a data store</a:t>
            </a:r>
          </a:p>
        </p:txBody>
      </p:sp>
    </p:spTree>
    <p:extLst>
      <p:ext uri="{BB962C8B-B14F-4D97-AF65-F5344CB8AC3E}">
        <p14:creationId xmlns:p14="http://schemas.microsoft.com/office/powerpoint/2010/main" val="27720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423593" y="3068960"/>
            <a:ext cx="7512457" cy="1184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Secure document collaboration for teams, enterprises and government organizations</a:t>
            </a:r>
          </a:p>
          <a:p>
            <a:pPr marL="0" indent="0">
              <a:buNone/>
            </a:pPr>
            <a:endParaRPr lang="en-US" dirty="0"/>
          </a:p>
        </p:txBody>
      </p:sp>
      <p:pic>
        <p:nvPicPr>
          <p:cNvPr id="5" name="Picture 4" descr="huddle-logo-300dpi-1000p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1946847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9096" y="2277357"/>
            <a:ext cx="8329749" cy="3785652"/>
          </a:xfrm>
          <a:prstGeom prst="rect">
            <a:avLst/>
          </a:prstGeom>
          <a:ln>
            <a:solidFill>
              <a:schemeClr val="tx1"/>
            </a:solidFill>
          </a:ln>
        </p:spPr>
        <p:txBody>
          <a:bodyPr wrap="square">
            <a:spAutoFit/>
          </a:bodyPr>
          <a:lstStyle/>
          <a:p>
            <a:r>
              <a:rPr lang="en-US" sz="2400" dirty="0"/>
              <a:t># the load is CPU-bound and we have 4 cores </a:t>
            </a:r>
          </a:p>
          <a:p>
            <a:r>
              <a:rPr lang="en-US" sz="2400" dirty="0" err="1"/>
              <a:t>worker_processes</a:t>
            </a:r>
            <a:r>
              <a:rPr lang="en-US" sz="2400" dirty="0"/>
              <a:t> 4; </a:t>
            </a:r>
          </a:p>
          <a:p>
            <a:endParaRPr lang="en-US" sz="2400" dirty="0"/>
          </a:p>
          <a:p>
            <a:r>
              <a:rPr lang="en-US" sz="2400" dirty="0"/>
              <a:t># explicitly specifying the path to the mandatory error log; turn on debug </a:t>
            </a:r>
            <a:r>
              <a:rPr lang="en-US" sz="2400" dirty="0" err="1"/>
              <a:t>error_log</a:t>
            </a:r>
            <a:r>
              <a:rPr lang="en-US" sz="2400" dirty="0"/>
              <a:t> </a:t>
            </a:r>
            <a:r>
              <a:rPr lang="en-US" sz="2400" dirty="0" err="1"/>
              <a:t>error_log</a:t>
            </a:r>
            <a:r>
              <a:rPr lang="en-US" sz="2400" dirty="0"/>
              <a:t> /</a:t>
            </a:r>
            <a:r>
              <a:rPr lang="en-US" sz="2400" dirty="0" err="1"/>
              <a:t>var</a:t>
            </a:r>
            <a:r>
              <a:rPr lang="en-US" sz="2400" dirty="0"/>
              <a:t>/log/</a:t>
            </a:r>
            <a:r>
              <a:rPr lang="en-US" sz="2400" dirty="0" err="1"/>
              <a:t>nginx</a:t>
            </a:r>
            <a:r>
              <a:rPr lang="en-US" sz="2400" dirty="0"/>
              <a:t>/</a:t>
            </a:r>
            <a:r>
              <a:rPr lang="en-US" sz="2400" dirty="0" err="1"/>
              <a:t>error.log</a:t>
            </a:r>
            <a:r>
              <a:rPr lang="en-US" sz="2400" dirty="0"/>
              <a:t> debug; </a:t>
            </a:r>
          </a:p>
          <a:p>
            <a:endParaRPr lang="en-US" sz="2400" dirty="0"/>
          </a:p>
          <a:p>
            <a:r>
              <a:rPr lang="en-US" sz="2400" dirty="0"/>
              <a:t># use </a:t>
            </a:r>
            <a:r>
              <a:rPr lang="en-US" sz="2400" dirty="0" err="1"/>
              <a:t>epoll</a:t>
            </a:r>
            <a:r>
              <a:rPr lang="en-US" sz="2400" dirty="0"/>
              <a:t> on Linux</a:t>
            </a:r>
          </a:p>
          <a:p>
            <a:r>
              <a:rPr lang="en-US" sz="2400" dirty="0"/>
              <a:t>events { </a:t>
            </a:r>
          </a:p>
          <a:p>
            <a:r>
              <a:rPr lang="en-US" sz="2400" dirty="0"/>
              <a:t>use </a:t>
            </a:r>
            <a:r>
              <a:rPr lang="en-US" sz="2400" dirty="0" err="1"/>
              <a:t>epoll</a:t>
            </a:r>
            <a:r>
              <a:rPr lang="en-US" sz="2400" dirty="0"/>
              <a:t>;  </a:t>
            </a:r>
          </a:p>
          <a:p>
            <a:r>
              <a:rPr lang="en-US" sz="2400" dirty="0" err="1"/>
              <a:t>worker_connections</a:t>
            </a:r>
            <a:r>
              <a:rPr lang="en-US" sz="2400" dirty="0"/>
              <a:t> 2048; }</a:t>
            </a:r>
          </a:p>
        </p:txBody>
      </p:sp>
      <p:sp>
        <p:nvSpPr>
          <p:cNvPr id="4" name="TextBox 3">
            <a:extLst>
              <a:ext uri="{FF2B5EF4-FFF2-40B4-BE49-F238E27FC236}">
                <a16:creationId xmlns="" xmlns:a16="http://schemas.microsoft.com/office/drawing/2014/main" id="{723F3019-357A-4A8A-BCA1-4C07492CFE7B}"/>
              </a:ext>
            </a:extLst>
          </p:cNvPr>
          <p:cNvSpPr txBox="1"/>
          <p:nvPr/>
        </p:nvSpPr>
        <p:spPr>
          <a:xfrm>
            <a:off x="1221288" y="617366"/>
            <a:ext cx="10083452" cy="1384995"/>
          </a:xfrm>
          <a:prstGeom prst="rect">
            <a:avLst/>
          </a:prstGeom>
          <a:noFill/>
        </p:spPr>
        <p:txBody>
          <a:bodyPr wrap="square" rtlCol="0">
            <a:spAutoFit/>
          </a:bodyPr>
          <a:lstStyle/>
          <a:p>
            <a:r>
              <a:rPr lang="en-GB" sz="2800" dirty="0"/>
              <a:t>At the root of the file, the global section is used for parameters that affect the entire server such as the number of worker processes, logging and how the event loop is managed</a:t>
            </a:r>
          </a:p>
        </p:txBody>
      </p:sp>
    </p:spTree>
    <p:extLst>
      <p:ext uri="{BB962C8B-B14F-4D97-AF65-F5344CB8AC3E}">
        <p14:creationId xmlns:p14="http://schemas.microsoft.com/office/powerpoint/2010/main" val="2195085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5677DD6-8F1E-43C6-A3B7-17151337AE5E}"/>
              </a:ext>
            </a:extLst>
          </p:cNvPr>
          <p:cNvSpPr txBox="1"/>
          <p:nvPr/>
        </p:nvSpPr>
        <p:spPr>
          <a:xfrm>
            <a:off x="632564" y="739036"/>
            <a:ext cx="11336055" cy="523220"/>
          </a:xfrm>
          <a:prstGeom prst="rect">
            <a:avLst/>
          </a:prstGeom>
          <a:noFill/>
        </p:spPr>
        <p:txBody>
          <a:bodyPr wrap="square" rtlCol="0">
            <a:spAutoFit/>
          </a:bodyPr>
          <a:lstStyle/>
          <a:p>
            <a:r>
              <a:rPr lang="en-GB" sz="2800" dirty="0"/>
              <a:t>The http block has directives that affect how we handle http connections. </a:t>
            </a:r>
          </a:p>
        </p:txBody>
      </p:sp>
      <p:sp>
        <p:nvSpPr>
          <p:cNvPr id="4" name="TextBox 3">
            <a:extLst>
              <a:ext uri="{FF2B5EF4-FFF2-40B4-BE49-F238E27FC236}">
                <a16:creationId xmlns="" xmlns:a16="http://schemas.microsoft.com/office/drawing/2014/main" id="{AC7FA810-9AF1-4F69-9FA3-720E5605E7B5}"/>
              </a:ext>
            </a:extLst>
          </p:cNvPr>
          <p:cNvSpPr txBox="1"/>
          <p:nvPr/>
        </p:nvSpPr>
        <p:spPr>
          <a:xfrm>
            <a:off x="753648" y="1436318"/>
            <a:ext cx="11336055" cy="523220"/>
          </a:xfrm>
          <a:prstGeom prst="rect">
            <a:avLst/>
          </a:prstGeom>
          <a:noFill/>
        </p:spPr>
        <p:txBody>
          <a:bodyPr wrap="square" rtlCol="0">
            <a:spAutoFit/>
          </a:bodyPr>
          <a:lstStyle/>
          <a:p>
            <a:r>
              <a:rPr lang="en-GB" sz="2800" dirty="0"/>
              <a:t>Within http we define a number of virtual servers with the server block </a:t>
            </a:r>
          </a:p>
        </p:txBody>
      </p:sp>
      <p:sp>
        <p:nvSpPr>
          <p:cNvPr id="5" name="TextBox 4">
            <a:extLst>
              <a:ext uri="{FF2B5EF4-FFF2-40B4-BE49-F238E27FC236}">
                <a16:creationId xmlns="" xmlns:a16="http://schemas.microsoft.com/office/drawing/2014/main" id="{469BCE34-1176-4F2B-8AEC-9FDFF7FD1CAE}"/>
              </a:ext>
            </a:extLst>
          </p:cNvPr>
          <p:cNvSpPr txBox="1"/>
          <p:nvPr/>
        </p:nvSpPr>
        <p:spPr>
          <a:xfrm>
            <a:off x="632564" y="2253858"/>
            <a:ext cx="11336055" cy="1384995"/>
          </a:xfrm>
          <a:prstGeom prst="rect">
            <a:avLst/>
          </a:prstGeom>
          <a:noFill/>
        </p:spPr>
        <p:txBody>
          <a:bodyPr wrap="square" rtlCol="0">
            <a:spAutoFit/>
          </a:bodyPr>
          <a:lstStyle/>
          <a:p>
            <a:r>
              <a:rPr lang="en-GB" sz="2800" dirty="0"/>
              <a:t>A virtual server is a combination of the listen and </a:t>
            </a:r>
            <a:r>
              <a:rPr lang="en-GB" sz="2800" dirty="0" err="1"/>
              <a:t>server_name</a:t>
            </a:r>
            <a:r>
              <a:rPr lang="en-GB" sz="2800" dirty="0"/>
              <a:t> directives</a:t>
            </a:r>
          </a:p>
          <a:p>
            <a:pPr marL="457200" indent="-457200">
              <a:buFont typeface="Arial" panose="020B0604020202020204" pitchFamily="34" charset="0"/>
              <a:buChar char="•"/>
            </a:pPr>
            <a:r>
              <a:rPr lang="en-GB" sz="2800" dirty="0"/>
              <a:t>Listen: IP address/port or </a:t>
            </a:r>
            <a:r>
              <a:rPr lang="en-GB" sz="2800" dirty="0" err="1"/>
              <a:t>unix</a:t>
            </a:r>
            <a:r>
              <a:rPr lang="en-GB" sz="2800" dirty="0"/>
              <a:t> socket to listen on</a:t>
            </a:r>
          </a:p>
          <a:p>
            <a:pPr marL="457200" indent="-457200">
              <a:buFont typeface="Arial" panose="020B0604020202020204" pitchFamily="34" charset="0"/>
              <a:buChar char="•"/>
            </a:pPr>
            <a:r>
              <a:rPr lang="en-GB" sz="2800" dirty="0" err="1"/>
              <a:t>server_name</a:t>
            </a:r>
            <a:r>
              <a:rPr lang="en-GB" sz="2800" dirty="0"/>
              <a:t>: identifies the host that the virtual server represents</a:t>
            </a:r>
          </a:p>
        </p:txBody>
      </p:sp>
      <p:sp>
        <p:nvSpPr>
          <p:cNvPr id="10" name="TextBox 9">
            <a:extLst>
              <a:ext uri="{FF2B5EF4-FFF2-40B4-BE49-F238E27FC236}">
                <a16:creationId xmlns="" xmlns:a16="http://schemas.microsoft.com/office/drawing/2014/main" id="{4D40D898-9CC1-4CF9-A03D-310BB28AD665}"/>
              </a:ext>
            </a:extLst>
          </p:cNvPr>
          <p:cNvSpPr txBox="1"/>
          <p:nvPr/>
        </p:nvSpPr>
        <p:spPr>
          <a:xfrm>
            <a:off x="559496" y="3933173"/>
            <a:ext cx="11336055" cy="1384995"/>
          </a:xfrm>
          <a:prstGeom prst="rect">
            <a:avLst/>
          </a:prstGeom>
          <a:noFill/>
        </p:spPr>
        <p:txBody>
          <a:bodyPr wrap="square" rtlCol="0">
            <a:spAutoFit/>
          </a:bodyPr>
          <a:lstStyle/>
          <a:p>
            <a:r>
              <a:rPr lang="en-GB" sz="2800" dirty="0"/>
              <a:t>A location directive may be used within a virtual server</a:t>
            </a:r>
          </a:p>
          <a:p>
            <a:pPr marL="457200" indent="-457200">
              <a:buFont typeface="Arial" panose="020B0604020202020204" pitchFamily="34" charset="0"/>
              <a:buChar char="•"/>
            </a:pPr>
            <a:r>
              <a:rPr lang="en-GB" sz="2800" dirty="0"/>
              <a:t>It informs </a:t>
            </a:r>
            <a:r>
              <a:rPr lang="en-GB" sz="2800" dirty="0" err="1"/>
              <a:t>nginx</a:t>
            </a:r>
            <a:r>
              <a:rPr lang="en-GB" sz="2800" dirty="0"/>
              <a:t> how to process a URI</a:t>
            </a:r>
          </a:p>
          <a:p>
            <a:pPr marL="457200" indent="-457200">
              <a:buFont typeface="Arial" panose="020B0604020202020204" pitchFamily="34" charset="0"/>
              <a:buChar char="•"/>
            </a:pPr>
            <a:r>
              <a:rPr lang="en-GB" sz="2800" dirty="0"/>
              <a:t>It may be </a:t>
            </a:r>
            <a:r>
              <a:rPr lang="en-GB" sz="2800" i="1" dirty="0"/>
              <a:t>external</a:t>
            </a:r>
            <a:r>
              <a:rPr lang="en-GB" sz="2800" dirty="0"/>
              <a:t> or </a:t>
            </a:r>
            <a:r>
              <a:rPr lang="en-GB" sz="2800" i="1" dirty="0"/>
              <a:t>internal</a:t>
            </a:r>
          </a:p>
        </p:txBody>
      </p:sp>
    </p:spTree>
    <p:extLst>
      <p:ext uri="{BB962C8B-B14F-4D97-AF65-F5344CB8AC3E}">
        <p14:creationId xmlns:p14="http://schemas.microsoft.com/office/powerpoint/2010/main" val="9776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1F8E736-F410-41E5-B9D0-216E4B220D6A}"/>
              </a:ext>
            </a:extLst>
          </p:cNvPr>
          <p:cNvSpPr/>
          <p:nvPr/>
        </p:nvSpPr>
        <p:spPr>
          <a:xfrm>
            <a:off x="2033392" y="360340"/>
            <a:ext cx="8187846" cy="6001643"/>
          </a:xfrm>
          <a:prstGeom prst="rect">
            <a:avLst/>
          </a:prstGeom>
          <a:ln>
            <a:solidFill>
              <a:schemeClr val="tx1"/>
            </a:solidFill>
          </a:ln>
        </p:spPr>
        <p:txBody>
          <a:bodyPr wrap="square">
            <a:spAutoFit/>
          </a:bodyPr>
          <a:lstStyle/>
          <a:p>
            <a:r>
              <a:rPr lang="en-GB" sz="2400" dirty="0"/>
              <a:t>http {</a:t>
            </a:r>
          </a:p>
          <a:p>
            <a:r>
              <a:rPr lang="en-GB" sz="2400" dirty="0"/>
              <a:t>    </a:t>
            </a:r>
            <a:r>
              <a:rPr lang="en-GB" sz="2400" dirty="0" err="1"/>
              <a:t>sendfile</a:t>
            </a:r>
            <a:r>
              <a:rPr lang="en-GB" sz="2400" dirty="0"/>
              <a:t> on;</a:t>
            </a:r>
          </a:p>
          <a:p>
            <a:r>
              <a:rPr lang="en-GB" sz="2400" dirty="0"/>
              <a:t>    </a:t>
            </a:r>
            <a:r>
              <a:rPr lang="en-GB" sz="2400" dirty="0" err="1"/>
              <a:t>tcp_nopush</a:t>
            </a:r>
            <a:r>
              <a:rPr lang="en-GB" sz="2400" dirty="0"/>
              <a:t> on;</a:t>
            </a:r>
          </a:p>
          <a:p>
            <a:r>
              <a:rPr lang="en-GB" sz="2400" dirty="0"/>
              <a:t>    </a:t>
            </a:r>
            <a:r>
              <a:rPr lang="en-GB" sz="2400" dirty="0" err="1"/>
              <a:t>tcp_nodelay</a:t>
            </a:r>
            <a:r>
              <a:rPr lang="en-GB" sz="2400" dirty="0"/>
              <a:t> on;</a:t>
            </a:r>
          </a:p>
          <a:p>
            <a:r>
              <a:rPr lang="en-GB" sz="2400" dirty="0"/>
              <a:t>    </a:t>
            </a:r>
            <a:r>
              <a:rPr lang="en-GB" sz="2400" dirty="0" err="1"/>
              <a:t>keepalive_timeout</a:t>
            </a:r>
            <a:r>
              <a:rPr lang="en-GB" sz="2400" dirty="0"/>
              <a:t>  65;</a:t>
            </a:r>
          </a:p>
          <a:p>
            <a:endParaRPr lang="en-GB" sz="2400" dirty="0"/>
          </a:p>
          <a:p>
            <a:r>
              <a:rPr lang="en-GB" sz="2400" dirty="0"/>
              <a:t>    server {</a:t>
            </a:r>
          </a:p>
          <a:p>
            <a:r>
              <a:rPr lang="en-GB" sz="2400" dirty="0"/>
              <a:t>        listen 80;</a:t>
            </a:r>
          </a:p>
          <a:p>
            <a:r>
              <a:rPr lang="en-GB" sz="2400" dirty="0"/>
              <a:t>        </a:t>
            </a:r>
            <a:r>
              <a:rPr lang="en-GB" sz="2400" dirty="0" err="1"/>
              <a:t>server_name</a:t>
            </a:r>
            <a:r>
              <a:rPr lang="en-GB" sz="2400" dirty="0"/>
              <a:t> www.example.com;</a:t>
            </a:r>
          </a:p>
          <a:p>
            <a:r>
              <a:rPr lang="en-GB" sz="2400" dirty="0"/>
              <a:t>         location / {</a:t>
            </a:r>
          </a:p>
          <a:p>
            <a:r>
              <a:rPr lang="en-GB" sz="2400" dirty="0"/>
              <a:t>                 </a:t>
            </a:r>
            <a:r>
              <a:rPr lang="en-GB" sz="2400" dirty="0" err="1"/>
              <a:t>try_files</a:t>
            </a:r>
            <a:r>
              <a:rPr lang="en-GB" sz="2400" dirty="0"/>
              <a:t> $</a:t>
            </a:r>
            <a:r>
              <a:rPr lang="en-GB" sz="2400" dirty="0" err="1"/>
              <a:t>uri</a:t>
            </a:r>
            <a:r>
              <a:rPr lang="en-GB" sz="2400" dirty="0"/>
              <a:t> $</a:t>
            </a:r>
            <a:r>
              <a:rPr lang="en-GB" sz="2400" dirty="0" err="1"/>
              <a:t>uri</a:t>
            </a:r>
            <a:r>
              <a:rPr lang="en-GB" sz="2400" dirty="0"/>
              <a:t>/ @kestrel;</a:t>
            </a:r>
          </a:p>
          <a:p>
            <a:r>
              <a:rPr lang="en-GB" sz="2400" dirty="0"/>
              <a:t>         location @kestrel {</a:t>
            </a:r>
          </a:p>
          <a:p>
            <a:r>
              <a:rPr lang="en-GB" sz="2400" dirty="0"/>
              <a:t>             </a:t>
            </a:r>
            <a:r>
              <a:rPr lang="en-GB" sz="2400" dirty="0" err="1"/>
              <a:t>proxy_pass</a:t>
            </a:r>
            <a:r>
              <a:rPr lang="en-GB" sz="2400" dirty="0"/>
              <a:t> http://app:5000</a:t>
            </a:r>
          </a:p>
          <a:p>
            <a:r>
              <a:rPr lang="en-GB" sz="2400" dirty="0"/>
              <a:t>         }</a:t>
            </a:r>
          </a:p>
          <a:p>
            <a:r>
              <a:rPr lang="en-GB" sz="2400" dirty="0"/>
              <a:t>   }</a:t>
            </a:r>
          </a:p>
          <a:p>
            <a:r>
              <a:rPr lang="en-GB" sz="2400" dirty="0"/>
              <a:t>}</a:t>
            </a:r>
          </a:p>
        </p:txBody>
      </p:sp>
    </p:spTree>
    <p:extLst>
      <p:ext uri="{BB962C8B-B14F-4D97-AF65-F5344CB8AC3E}">
        <p14:creationId xmlns:p14="http://schemas.microsoft.com/office/powerpoint/2010/main" val="963542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1594" y="2822344"/>
            <a:ext cx="5194300" cy="830997"/>
          </a:xfrm>
          <a:prstGeom prst="rect">
            <a:avLst/>
          </a:prstGeom>
          <a:noFill/>
        </p:spPr>
        <p:txBody>
          <a:bodyPr wrap="square" rtlCol="0">
            <a:spAutoFit/>
          </a:bodyPr>
          <a:lstStyle/>
          <a:p>
            <a:pPr algn="ctr"/>
            <a:r>
              <a:rPr lang="en-US" sz="4800" dirty="0"/>
              <a:t>Demo</a:t>
            </a:r>
          </a:p>
        </p:txBody>
      </p:sp>
    </p:spTree>
    <p:extLst>
      <p:ext uri="{BB962C8B-B14F-4D97-AF65-F5344CB8AC3E}">
        <p14:creationId xmlns:p14="http://schemas.microsoft.com/office/powerpoint/2010/main" val="535739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812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20m</a:t>
            </a:r>
          </a:p>
        </p:txBody>
      </p:sp>
    </p:spTree>
    <p:extLst>
      <p:ext uri="{BB962C8B-B14F-4D97-AF65-F5344CB8AC3E}">
        <p14:creationId xmlns:p14="http://schemas.microsoft.com/office/powerpoint/2010/main" val="681924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qph.ec.quoracdn.net/main-qimg-f15380cda460abbee5f91536c67a5d8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711200"/>
            <a:ext cx="8864600" cy="47594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03400" y="6153835"/>
            <a:ext cx="9613900" cy="369332"/>
          </a:xfrm>
          <a:prstGeom prst="rect">
            <a:avLst/>
          </a:prstGeom>
        </p:spPr>
        <p:txBody>
          <a:bodyPr wrap="square">
            <a:spAutoFit/>
          </a:bodyPr>
          <a:lstStyle/>
          <a:p>
            <a:r>
              <a:rPr lang="en-US" dirty="0"/>
              <a:t>https://</a:t>
            </a:r>
            <a:r>
              <a:rPr lang="en-US" dirty="0" err="1"/>
              <a:t>www.cisco.com</a:t>
            </a:r>
            <a:r>
              <a:rPr lang="en-US" dirty="0"/>
              <a:t>/c/en/us/td/docs/solutions/CVD/Collaboration/enterprise/</a:t>
            </a:r>
            <a:r>
              <a:rPr lang="en-US" dirty="0" err="1"/>
              <a:t>collbcvd</a:t>
            </a:r>
            <a:r>
              <a:rPr lang="en-US" dirty="0"/>
              <a:t>/</a:t>
            </a:r>
            <a:r>
              <a:rPr lang="en-US" dirty="0" err="1"/>
              <a:t>edge.html</a:t>
            </a:r>
            <a:endParaRPr lang="en-US" dirty="0"/>
          </a:p>
        </p:txBody>
      </p:sp>
    </p:spTree>
    <p:extLst>
      <p:ext uri="{BB962C8B-B14F-4D97-AF65-F5344CB8AC3E}">
        <p14:creationId xmlns:p14="http://schemas.microsoft.com/office/powerpoint/2010/main" val="224797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423562-B502-4A91-8CD8-90CB50E9DE86}"/>
              </a:ext>
            </a:extLst>
          </p:cNvPr>
          <p:cNvSpPr>
            <a:spLocks noGrp="1"/>
          </p:cNvSpPr>
          <p:nvPr>
            <p:ph type="title"/>
          </p:nvPr>
        </p:nvSpPr>
        <p:spPr/>
        <p:txBody>
          <a:bodyPr/>
          <a:lstStyle/>
          <a:p>
            <a:r>
              <a:rPr lang="en-GB" dirty="0"/>
              <a:t>HTTP Caching</a:t>
            </a:r>
          </a:p>
        </p:txBody>
      </p:sp>
      <p:sp>
        <p:nvSpPr>
          <p:cNvPr id="3" name="Content Placeholder 2">
            <a:extLst>
              <a:ext uri="{FF2B5EF4-FFF2-40B4-BE49-F238E27FC236}">
                <a16:creationId xmlns="" xmlns:a16="http://schemas.microsoft.com/office/drawing/2014/main" id="{436040DF-B45B-456B-86D0-A7CBCB721237}"/>
              </a:ext>
            </a:extLst>
          </p:cNvPr>
          <p:cNvSpPr>
            <a:spLocks noGrp="1"/>
          </p:cNvSpPr>
          <p:nvPr>
            <p:ph idx="1"/>
          </p:nvPr>
        </p:nvSpPr>
        <p:spPr>
          <a:xfrm>
            <a:off x="838200" y="1825625"/>
            <a:ext cx="10353805" cy="685843"/>
          </a:xfrm>
        </p:spPr>
        <p:txBody>
          <a:bodyPr/>
          <a:lstStyle/>
          <a:p>
            <a:r>
              <a:rPr lang="en-GB" dirty="0"/>
              <a:t>HTTP caches downstream of the origin server</a:t>
            </a:r>
          </a:p>
        </p:txBody>
      </p:sp>
      <p:sp>
        <p:nvSpPr>
          <p:cNvPr id="4" name="Content Placeholder 2">
            <a:extLst>
              <a:ext uri="{FF2B5EF4-FFF2-40B4-BE49-F238E27FC236}">
                <a16:creationId xmlns="" xmlns:a16="http://schemas.microsoft.com/office/drawing/2014/main" id="{CAE6B6C6-AF87-4C92-82A5-5E02264E0BDB}"/>
              </a:ext>
            </a:extLst>
          </p:cNvPr>
          <p:cNvSpPr txBox="1">
            <a:spLocks/>
          </p:cNvSpPr>
          <p:nvPr/>
        </p:nvSpPr>
        <p:spPr>
          <a:xfrm>
            <a:off x="838199" y="4343514"/>
            <a:ext cx="10353805" cy="685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browser cache is low-latency, but not shared</a:t>
            </a:r>
          </a:p>
        </p:txBody>
      </p:sp>
      <p:sp>
        <p:nvSpPr>
          <p:cNvPr id="5" name="Content Placeholder 2">
            <a:extLst>
              <a:ext uri="{FF2B5EF4-FFF2-40B4-BE49-F238E27FC236}">
                <a16:creationId xmlns="" xmlns:a16="http://schemas.microsoft.com/office/drawing/2014/main" id="{06927B10-88C9-4470-A469-9FCE509132A5}"/>
              </a:ext>
            </a:extLst>
          </p:cNvPr>
          <p:cNvSpPr txBox="1">
            <a:spLocks/>
          </p:cNvSpPr>
          <p:nvPr/>
        </p:nvSpPr>
        <p:spPr>
          <a:xfrm>
            <a:off x="838196" y="2646405"/>
            <a:ext cx="10353805" cy="685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trade performance for the risk of becoming stale</a:t>
            </a:r>
          </a:p>
        </p:txBody>
      </p:sp>
      <p:sp>
        <p:nvSpPr>
          <p:cNvPr id="6" name="Content Placeholder 2">
            <a:extLst>
              <a:ext uri="{FF2B5EF4-FFF2-40B4-BE49-F238E27FC236}">
                <a16:creationId xmlns="" xmlns:a16="http://schemas.microsoft.com/office/drawing/2014/main" id="{308374D7-3EC4-46C4-9C2E-0069E5C4124F}"/>
              </a:ext>
            </a:extLst>
          </p:cNvPr>
          <p:cNvSpPr txBox="1">
            <a:spLocks/>
          </p:cNvSpPr>
          <p:nvPr/>
        </p:nvSpPr>
        <p:spPr>
          <a:xfrm>
            <a:off x="838197" y="3433289"/>
            <a:ext cx="10353805" cy="685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may also trade availability for consistency</a:t>
            </a:r>
          </a:p>
        </p:txBody>
      </p:sp>
      <p:sp>
        <p:nvSpPr>
          <p:cNvPr id="7" name="Content Placeholder 2">
            <a:extLst>
              <a:ext uri="{FF2B5EF4-FFF2-40B4-BE49-F238E27FC236}">
                <a16:creationId xmlns="" xmlns:a16="http://schemas.microsoft.com/office/drawing/2014/main" id="{24F201E0-A2E7-44C8-8C07-B03E562EABBD}"/>
              </a:ext>
            </a:extLst>
          </p:cNvPr>
          <p:cNvSpPr txBox="1">
            <a:spLocks/>
          </p:cNvSpPr>
          <p:nvPr/>
        </p:nvSpPr>
        <p:spPr>
          <a:xfrm>
            <a:off x="838198" y="5253739"/>
            <a:ext cx="10353805" cy="685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proxy cache has higher-latency, but is shared</a:t>
            </a:r>
          </a:p>
        </p:txBody>
      </p:sp>
    </p:spTree>
    <p:extLst>
      <p:ext uri="{BB962C8B-B14F-4D97-AF65-F5344CB8AC3E}">
        <p14:creationId xmlns:p14="http://schemas.microsoft.com/office/powerpoint/2010/main" val="31680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AA907F-6DEB-4C9B-B735-6D1ADBB1F862}"/>
              </a:ext>
            </a:extLst>
          </p:cNvPr>
          <p:cNvSpPr>
            <a:spLocks noGrp="1"/>
          </p:cNvSpPr>
          <p:nvPr>
            <p:ph type="title"/>
          </p:nvPr>
        </p:nvSpPr>
        <p:spPr/>
        <p:txBody>
          <a:bodyPr/>
          <a:lstStyle/>
          <a:p>
            <a:r>
              <a:rPr lang="en-GB" dirty="0"/>
              <a:t>Max Age</a:t>
            </a:r>
          </a:p>
        </p:txBody>
      </p:sp>
      <p:sp>
        <p:nvSpPr>
          <p:cNvPr id="4" name="TextBox 3">
            <a:extLst>
              <a:ext uri="{FF2B5EF4-FFF2-40B4-BE49-F238E27FC236}">
                <a16:creationId xmlns="" xmlns:a16="http://schemas.microsoft.com/office/drawing/2014/main" id="{DFB866AE-17D8-4FB8-922F-036FF97599AC}"/>
              </a:ext>
            </a:extLst>
          </p:cNvPr>
          <p:cNvSpPr txBox="1"/>
          <p:nvPr/>
        </p:nvSpPr>
        <p:spPr>
          <a:xfrm>
            <a:off x="2066795" y="1947798"/>
            <a:ext cx="3369501"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pPr algn="ctr"/>
            <a:r>
              <a:rPr lang="en-GB" dirty="0"/>
              <a:t>1.Browser Request</a:t>
            </a:r>
          </a:p>
          <a:p>
            <a:pPr algn="ctr"/>
            <a:r>
              <a:rPr lang="en-GB" dirty="0"/>
              <a:t>GET </a:t>
            </a:r>
            <a:r>
              <a:rPr lang="en-GB" dirty="0" err="1"/>
              <a:t>usr</a:t>
            </a:r>
            <a:r>
              <a:rPr lang="en-GB" dirty="0"/>
              <a:t>/113/avatar.png HTTP/1.1</a:t>
            </a:r>
          </a:p>
          <a:p>
            <a:pPr algn="ctr"/>
            <a:r>
              <a:rPr lang="en-GB" dirty="0"/>
              <a:t>Cache-Control max-age=30</a:t>
            </a:r>
          </a:p>
        </p:txBody>
      </p:sp>
      <p:sp>
        <p:nvSpPr>
          <p:cNvPr id="5" name="TextBox 4">
            <a:extLst>
              <a:ext uri="{FF2B5EF4-FFF2-40B4-BE49-F238E27FC236}">
                <a16:creationId xmlns="" xmlns:a16="http://schemas.microsoft.com/office/drawing/2014/main" id="{350AD001-6F75-483D-9B32-C560B4358B79}"/>
              </a:ext>
            </a:extLst>
          </p:cNvPr>
          <p:cNvSpPr txBox="1"/>
          <p:nvPr/>
        </p:nvSpPr>
        <p:spPr>
          <a:xfrm>
            <a:off x="2066795" y="4223359"/>
            <a:ext cx="3453008"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endParaRPr lang="en-GB" dirty="0"/>
          </a:p>
          <a:p>
            <a:r>
              <a:rPr lang="en-GB" dirty="0"/>
              <a:t>2. Load from proxy or browser cache</a:t>
            </a:r>
          </a:p>
          <a:p>
            <a:endParaRPr lang="en-GB" dirty="0"/>
          </a:p>
        </p:txBody>
      </p:sp>
      <p:sp>
        <p:nvSpPr>
          <p:cNvPr id="6" name="TextBox 5">
            <a:extLst>
              <a:ext uri="{FF2B5EF4-FFF2-40B4-BE49-F238E27FC236}">
                <a16:creationId xmlns="" xmlns:a16="http://schemas.microsoft.com/office/drawing/2014/main" id="{696481C7-DBE2-432D-B4EC-C7493F2E1A88}"/>
              </a:ext>
            </a:extLst>
          </p:cNvPr>
          <p:cNvSpPr txBox="1"/>
          <p:nvPr/>
        </p:nvSpPr>
        <p:spPr>
          <a:xfrm>
            <a:off x="7473863" y="2801654"/>
            <a:ext cx="2993720" cy="1200329"/>
          </a:xfrm>
          <a:prstGeom prst="rect">
            <a:avLst/>
          </a:prstGeom>
          <a:solidFill>
            <a:schemeClr val="accent2">
              <a:lumMod val="60000"/>
              <a:lumOff val="40000"/>
            </a:schemeClr>
          </a:solidFill>
          <a:ln cap="rnd">
            <a:solidFill>
              <a:schemeClr val="accent1"/>
            </a:solidFill>
          </a:ln>
          <a:effectLst/>
        </p:spPr>
        <p:txBody>
          <a:bodyPr wrap="square" rtlCol="0">
            <a:spAutoFit/>
          </a:bodyPr>
          <a:lstStyle/>
          <a:p>
            <a:pPr algn="ctr"/>
            <a:endParaRPr lang="en-GB" dirty="0"/>
          </a:p>
          <a:p>
            <a:pPr algn="ctr"/>
            <a:r>
              <a:rPr lang="en-GB" dirty="0"/>
              <a:t>Origin Server</a:t>
            </a:r>
          </a:p>
          <a:p>
            <a:pPr algn="ctr"/>
            <a:r>
              <a:rPr lang="en-GB" dirty="0"/>
              <a:t>Not Contacted</a:t>
            </a:r>
          </a:p>
          <a:p>
            <a:endParaRPr lang="en-GB" dirty="0"/>
          </a:p>
        </p:txBody>
      </p:sp>
      <p:sp>
        <p:nvSpPr>
          <p:cNvPr id="7" name="Arrow: Curved Left 6">
            <a:extLst>
              <a:ext uri="{FF2B5EF4-FFF2-40B4-BE49-F238E27FC236}">
                <a16:creationId xmlns="" xmlns:a16="http://schemas.microsoft.com/office/drawing/2014/main" id="{069F6893-70BE-45D0-B070-1BFA04B2A2B5}"/>
              </a:ext>
            </a:extLst>
          </p:cNvPr>
          <p:cNvSpPr/>
          <p:nvPr/>
        </p:nvSpPr>
        <p:spPr>
          <a:xfrm>
            <a:off x="5625230" y="2649255"/>
            <a:ext cx="1221287" cy="19540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Within Expiration</a:t>
            </a:r>
          </a:p>
        </p:txBody>
      </p:sp>
    </p:spTree>
    <p:extLst>
      <p:ext uri="{BB962C8B-B14F-4D97-AF65-F5344CB8AC3E}">
        <p14:creationId xmlns:p14="http://schemas.microsoft.com/office/powerpoint/2010/main" val="109429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923DD-DDB1-4011-BB13-86B91DDAF289}"/>
              </a:ext>
            </a:extLst>
          </p:cNvPr>
          <p:cNvSpPr>
            <a:spLocks noGrp="1"/>
          </p:cNvSpPr>
          <p:nvPr>
            <p:ph type="title"/>
          </p:nvPr>
        </p:nvSpPr>
        <p:spPr/>
        <p:txBody>
          <a:bodyPr/>
          <a:lstStyle/>
          <a:p>
            <a:r>
              <a:rPr lang="en-GB" dirty="0"/>
              <a:t>Expires</a:t>
            </a:r>
          </a:p>
        </p:txBody>
      </p:sp>
      <p:sp>
        <p:nvSpPr>
          <p:cNvPr id="4" name="TextBox 3">
            <a:extLst>
              <a:ext uri="{FF2B5EF4-FFF2-40B4-BE49-F238E27FC236}">
                <a16:creationId xmlns="" xmlns:a16="http://schemas.microsoft.com/office/drawing/2014/main" id="{78AE565B-8904-49AB-890A-CF65E897B90E}"/>
              </a:ext>
            </a:extLst>
          </p:cNvPr>
          <p:cNvSpPr txBox="1"/>
          <p:nvPr/>
        </p:nvSpPr>
        <p:spPr>
          <a:xfrm>
            <a:off x="2066795" y="1947798"/>
            <a:ext cx="3369501"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pPr algn="ctr"/>
            <a:r>
              <a:rPr lang="en-GB" dirty="0"/>
              <a:t>1.Browser Request</a:t>
            </a:r>
          </a:p>
          <a:p>
            <a:pPr algn="ctr"/>
            <a:r>
              <a:rPr lang="en-GB" dirty="0"/>
              <a:t>GET </a:t>
            </a:r>
            <a:r>
              <a:rPr lang="en-GB" dirty="0" err="1"/>
              <a:t>usr</a:t>
            </a:r>
            <a:r>
              <a:rPr lang="en-GB" dirty="0"/>
              <a:t>/113/avatar.png HTTP/1.1</a:t>
            </a:r>
          </a:p>
          <a:p>
            <a:pPr algn="ctr"/>
            <a:r>
              <a:rPr lang="en-GB" dirty="0"/>
              <a:t>Expires: Fri, 19 Jan 2018 09:00:00 GMT</a:t>
            </a:r>
          </a:p>
        </p:txBody>
      </p:sp>
      <p:sp>
        <p:nvSpPr>
          <p:cNvPr id="5" name="TextBox 4">
            <a:extLst>
              <a:ext uri="{FF2B5EF4-FFF2-40B4-BE49-F238E27FC236}">
                <a16:creationId xmlns="" xmlns:a16="http://schemas.microsoft.com/office/drawing/2014/main" id="{F651D489-7B9F-455A-86D7-EB97B3632537}"/>
              </a:ext>
            </a:extLst>
          </p:cNvPr>
          <p:cNvSpPr txBox="1"/>
          <p:nvPr/>
        </p:nvSpPr>
        <p:spPr>
          <a:xfrm>
            <a:off x="2066795" y="4223359"/>
            <a:ext cx="3453008"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endParaRPr lang="en-GB" dirty="0"/>
          </a:p>
          <a:p>
            <a:r>
              <a:rPr lang="en-GB" dirty="0"/>
              <a:t>2. Load from proxy or browser cache</a:t>
            </a:r>
          </a:p>
          <a:p>
            <a:endParaRPr lang="en-GB" dirty="0"/>
          </a:p>
        </p:txBody>
      </p:sp>
      <p:sp>
        <p:nvSpPr>
          <p:cNvPr id="6" name="TextBox 5">
            <a:extLst>
              <a:ext uri="{FF2B5EF4-FFF2-40B4-BE49-F238E27FC236}">
                <a16:creationId xmlns="" xmlns:a16="http://schemas.microsoft.com/office/drawing/2014/main" id="{6B50224B-ADCE-4AB0-9AF4-8CA7C7C01D09}"/>
              </a:ext>
            </a:extLst>
          </p:cNvPr>
          <p:cNvSpPr txBox="1"/>
          <p:nvPr/>
        </p:nvSpPr>
        <p:spPr>
          <a:xfrm>
            <a:off x="7473863" y="2801654"/>
            <a:ext cx="2993720" cy="1200329"/>
          </a:xfrm>
          <a:prstGeom prst="rect">
            <a:avLst/>
          </a:prstGeom>
          <a:solidFill>
            <a:schemeClr val="accent2">
              <a:lumMod val="60000"/>
              <a:lumOff val="40000"/>
            </a:schemeClr>
          </a:solidFill>
          <a:ln cap="rnd">
            <a:solidFill>
              <a:schemeClr val="accent1"/>
            </a:solidFill>
          </a:ln>
          <a:effectLst/>
        </p:spPr>
        <p:txBody>
          <a:bodyPr wrap="square" rtlCol="0">
            <a:spAutoFit/>
          </a:bodyPr>
          <a:lstStyle/>
          <a:p>
            <a:pPr algn="ctr"/>
            <a:endParaRPr lang="en-GB" dirty="0"/>
          </a:p>
          <a:p>
            <a:pPr algn="ctr"/>
            <a:r>
              <a:rPr lang="en-GB" dirty="0"/>
              <a:t>Origin Server</a:t>
            </a:r>
          </a:p>
          <a:p>
            <a:pPr algn="ctr"/>
            <a:r>
              <a:rPr lang="en-GB" dirty="0"/>
              <a:t>Not Contacted</a:t>
            </a:r>
          </a:p>
          <a:p>
            <a:endParaRPr lang="en-GB" dirty="0"/>
          </a:p>
        </p:txBody>
      </p:sp>
      <p:sp>
        <p:nvSpPr>
          <p:cNvPr id="7" name="Arrow: Curved Left 6">
            <a:extLst>
              <a:ext uri="{FF2B5EF4-FFF2-40B4-BE49-F238E27FC236}">
                <a16:creationId xmlns="" xmlns:a16="http://schemas.microsoft.com/office/drawing/2014/main" id="{5E3ECAE4-B9D0-4F08-BE81-E05B145D9F13}"/>
              </a:ext>
            </a:extLst>
          </p:cNvPr>
          <p:cNvSpPr/>
          <p:nvPr/>
        </p:nvSpPr>
        <p:spPr>
          <a:xfrm>
            <a:off x="5625230" y="2649255"/>
            <a:ext cx="1221287" cy="19540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Within Expiration</a:t>
            </a:r>
          </a:p>
        </p:txBody>
      </p:sp>
    </p:spTree>
    <p:extLst>
      <p:ext uri="{BB962C8B-B14F-4D97-AF65-F5344CB8AC3E}">
        <p14:creationId xmlns:p14="http://schemas.microsoft.com/office/powerpoint/2010/main" val="750045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Tree>
    <p:extLst>
      <p:ext uri="{BB962C8B-B14F-4D97-AF65-F5344CB8AC3E}">
        <p14:creationId xmlns:p14="http://schemas.microsoft.com/office/powerpoint/2010/main" val="2212497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98EC3D-773F-423F-A194-D8D329A7BF3B}"/>
              </a:ext>
            </a:extLst>
          </p:cNvPr>
          <p:cNvSpPr>
            <a:spLocks noGrp="1"/>
          </p:cNvSpPr>
          <p:nvPr>
            <p:ph type="title"/>
          </p:nvPr>
        </p:nvSpPr>
        <p:spPr/>
        <p:txBody>
          <a:bodyPr/>
          <a:lstStyle/>
          <a:p>
            <a:r>
              <a:rPr lang="en-GB" dirty="0"/>
              <a:t>Last Modified (Proxy not forcing revalidation)</a:t>
            </a:r>
          </a:p>
        </p:txBody>
      </p:sp>
      <p:sp>
        <p:nvSpPr>
          <p:cNvPr id="4" name="TextBox 3">
            <a:extLst>
              <a:ext uri="{FF2B5EF4-FFF2-40B4-BE49-F238E27FC236}">
                <a16:creationId xmlns="" xmlns:a16="http://schemas.microsoft.com/office/drawing/2014/main" id="{7D1C5DF3-A880-466C-A702-AB2C705C0AF0}"/>
              </a:ext>
            </a:extLst>
          </p:cNvPr>
          <p:cNvSpPr txBox="1"/>
          <p:nvPr/>
        </p:nvSpPr>
        <p:spPr>
          <a:xfrm>
            <a:off x="2066795" y="1947798"/>
            <a:ext cx="3369501"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pPr algn="ctr"/>
            <a:r>
              <a:rPr lang="en-GB" dirty="0"/>
              <a:t>1.Browser Request</a:t>
            </a:r>
          </a:p>
          <a:p>
            <a:pPr algn="ctr"/>
            <a:r>
              <a:rPr lang="en-GB" dirty="0"/>
              <a:t>GET </a:t>
            </a:r>
            <a:r>
              <a:rPr lang="en-GB" dirty="0" err="1"/>
              <a:t>usr</a:t>
            </a:r>
            <a:r>
              <a:rPr lang="en-GB" dirty="0"/>
              <a:t>/113/avatar.png HTTP/1.1</a:t>
            </a:r>
          </a:p>
          <a:p>
            <a:pPr algn="ctr"/>
            <a:r>
              <a:rPr lang="en-GB" dirty="0"/>
              <a:t>If-Modified-Since: Fri, 15 Jan 2018 09:00:00 GMT</a:t>
            </a:r>
          </a:p>
        </p:txBody>
      </p:sp>
      <p:sp>
        <p:nvSpPr>
          <p:cNvPr id="5" name="TextBox 4">
            <a:extLst>
              <a:ext uri="{FF2B5EF4-FFF2-40B4-BE49-F238E27FC236}">
                <a16:creationId xmlns="" xmlns:a16="http://schemas.microsoft.com/office/drawing/2014/main" id="{A780E104-9DC1-4D0A-8A92-F759CBFB6300}"/>
              </a:ext>
            </a:extLst>
          </p:cNvPr>
          <p:cNvSpPr txBox="1"/>
          <p:nvPr/>
        </p:nvSpPr>
        <p:spPr>
          <a:xfrm>
            <a:off x="2066795" y="4223359"/>
            <a:ext cx="3453008"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endParaRPr lang="en-GB" dirty="0"/>
          </a:p>
          <a:p>
            <a:r>
              <a:rPr lang="en-GB" dirty="0"/>
              <a:t>2. Load from proxy or browser cache</a:t>
            </a:r>
          </a:p>
          <a:p>
            <a:endParaRPr lang="en-GB" dirty="0"/>
          </a:p>
        </p:txBody>
      </p:sp>
      <p:sp>
        <p:nvSpPr>
          <p:cNvPr id="6" name="TextBox 5">
            <a:extLst>
              <a:ext uri="{FF2B5EF4-FFF2-40B4-BE49-F238E27FC236}">
                <a16:creationId xmlns="" xmlns:a16="http://schemas.microsoft.com/office/drawing/2014/main" id="{AC4A0E20-DC77-4AFF-917B-A380C758B4CF}"/>
              </a:ext>
            </a:extLst>
          </p:cNvPr>
          <p:cNvSpPr txBox="1"/>
          <p:nvPr/>
        </p:nvSpPr>
        <p:spPr>
          <a:xfrm>
            <a:off x="7473863" y="2801654"/>
            <a:ext cx="2993720" cy="1200329"/>
          </a:xfrm>
          <a:prstGeom prst="rect">
            <a:avLst/>
          </a:prstGeom>
          <a:solidFill>
            <a:schemeClr val="accent2">
              <a:lumMod val="60000"/>
              <a:lumOff val="40000"/>
            </a:schemeClr>
          </a:solidFill>
          <a:ln cap="rnd">
            <a:solidFill>
              <a:schemeClr val="accent1"/>
            </a:solidFill>
          </a:ln>
          <a:effectLst/>
        </p:spPr>
        <p:txBody>
          <a:bodyPr wrap="square" rtlCol="0">
            <a:spAutoFit/>
          </a:bodyPr>
          <a:lstStyle/>
          <a:p>
            <a:pPr algn="ctr"/>
            <a:endParaRPr lang="en-GB" dirty="0"/>
          </a:p>
          <a:p>
            <a:pPr algn="ctr"/>
            <a:r>
              <a:rPr lang="en-GB" dirty="0"/>
              <a:t>Origin Server</a:t>
            </a:r>
          </a:p>
          <a:p>
            <a:pPr algn="ctr"/>
            <a:r>
              <a:rPr lang="en-GB" dirty="0"/>
              <a:t>Not Contacted</a:t>
            </a:r>
          </a:p>
          <a:p>
            <a:endParaRPr lang="en-GB" dirty="0"/>
          </a:p>
        </p:txBody>
      </p:sp>
      <p:sp>
        <p:nvSpPr>
          <p:cNvPr id="7" name="Arrow: Curved Left 6">
            <a:extLst>
              <a:ext uri="{FF2B5EF4-FFF2-40B4-BE49-F238E27FC236}">
                <a16:creationId xmlns="" xmlns:a16="http://schemas.microsoft.com/office/drawing/2014/main" id="{FA1606F4-BDC6-4F35-B89C-A5FE6E477333}"/>
              </a:ext>
            </a:extLst>
          </p:cNvPr>
          <p:cNvSpPr/>
          <p:nvPr/>
        </p:nvSpPr>
        <p:spPr>
          <a:xfrm>
            <a:off x="5625230" y="2141221"/>
            <a:ext cx="1221287" cy="29794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Last Modified matches </a:t>
            </a:r>
            <a:r>
              <a:rPr lang="en-GB" dirty="0" err="1">
                <a:solidFill>
                  <a:schemeClr val="tx1"/>
                </a:solidFill>
              </a:rPr>
              <a:t>If_Modified-SInce</a:t>
            </a:r>
            <a:endParaRPr lang="en-GB" dirty="0">
              <a:solidFill>
                <a:schemeClr val="tx1"/>
              </a:solidFill>
            </a:endParaRPr>
          </a:p>
        </p:txBody>
      </p:sp>
    </p:spTree>
    <p:extLst>
      <p:ext uri="{BB962C8B-B14F-4D97-AF65-F5344CB8AC3E}">
        <p14:creationId xmlns:p14="http://schemas.microsoft.com/office/powerpoint/2010/main" val="3860769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Left 16">
            <a:extLst>
              <a:ext uri="{FF2B5EF4-FFF2-40B4-BE49-F238E27FC236}">
                <a16:creationId xmlns="" xmlns:a16="http://schemas.microsoft.com/office/drawing/2014/main" id="{619713EE-71F5-4265-8B2A-F422E0D83167}"/>
              </a:ext>
            </a:extLst>
          </p:cNvPr>
          <p:cNvSpPr/>
          <p:nvPr/>
        </p:nvSpPr>
        <p:spPr>
          <a:xfrm>
            <a:off x="4716780" y="4586907"/>
            <a:ext cx="3767328" cy="484632"/>
          </a:xfrm>
          <a:prstGeom prst="leftArrow">
            <a:avLst>
              <a:gd name="adj1" fmla="val 50000"/>
              <a:gd name="adj2" fmla="val 1018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 name="Title 1">
            <a:extLst>
              <a:ext uri="{FF2B5EF4-FFF2-40B4-BE49-F238E27FC236}">
                <a16:creationId xmlns="" xmlns:a16="http://schemas.microsoft.com/office/drawing/2014/main" id="{A8069C63-494B-4345-AE1B-02413FE9ED76}"/>
              </a:ext>
            </a:extLst>
          </p:cNvPr>
          <p:cNvSpPr>
            <a:spLocks noGrp="1"/>
          </p:cNvSpPr>
          <p:nvPr>
            <p:ph type="title"/>
          </p:nvPr>
        </p:nvSpPr>
        <p:spPr/>
        <p:txBody>
          <a:bodyPr/>
          <a:lstStyle/>
          <a:p>
            <a:r>
              <a:rPr lang="en-GB" dirty="0"/>
              <a:t>Last Modified (Proxy Forcing Revalidation)</a:t>
            </a:r>
          </a:p>
        </p:txBody>
      </p:sp>
      <p:sp>
        <p:nvSpPr>
          <p:cNvPr id="4" name="TextBox 3">
            <a:extLst>
              <a:ext uri="{FF2B5EF4-FFF2-40B4-BE49-F238E27FC236}">
                <a16:creationId xmlns="" xmlns:a16="http://schemas.microsoft.com/office/drawing/2014/main" id="{A9F4C07B-03F2-473F-9C9B-E826CB594D3D}"/>
              </a:ext>
            </a:extLst>
          </p:cNvPr>
          <p:cNvSpPr txBox="1"/>
          <p:nvPr/>
        </p:nvSpPr>
        <p:spPr>
          <a:xfrm>
            <a:off x="1167635" y="1955418"/>
            <a:ext cx="3369501" cy="14773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pPr algn="ctr"/>
            <a:r>
              <a:rPr lang="en-GB" dirty="0"/>
              <a:t>1.Browser Request</a:t>
            </a:r>
          </a:p>
          <a:p>
            <a:pPr algn="ctr"/>
            <a:r>
              <a:rPr lang="en-GB" dirty="0"/>
              <a:t>GET </a:t>
            </a:r>
            <a:r>
              <a:rPr lang="en-GB" dirty="0" err="1"/>
              <a:t>usr</a:t>
            </a:r>
            <a:r>
              <a:rPr lang="en-GB" dirty="0"/>
              <a:t>/113/avatar.png HTTP/1.1</a:t>
            </a:r>
          </a:p>
          <a:p>
            <a:pPr algn="ctr"/>
            <a:r>
              <a:rPr lang="en-GB" dirty="0"/>
              <a:t>If-Modified-Since: Fri, 15 Jan 2018 09:00:00 GMT</a:t>
            </a:r>
          </a:p>
          <a:p>
            <a:pPr algn="ctr"/>
            <a:r>
              <a:rPr lang="en-GB" dirty="0"/>
              <a:t>Cache-Control: no-cache</a:t>
            </a:r>
          </a:p>
        </p:txBody>
      </p:sp>
      <p:sp>
        <p:nvSpPr>
          <p:cNvPr id="5" name="TextBox 4">
            <a:extLst>
              <a:ext uri="{FF2B5EF4-FFF2-40B4-BE49-F238E27FC236}">
                <a16:creationId xmlns="" xmlns:a16="http://schemas.microsoft.com/office/drawing/2014/main" id="{0EA0B337-F929-45E6-B360-39EB8119198A}"/>
              </a:ext>
            </a:extLst>
          </p:cNvPr>
          <p:cNvSpPr txBox="1"/>
          <p:nvPr/>
        </p:nvSpPr>
        <p:spPr>
          <a:xfrm>
            <a:off x="1167635" y="4230979"/>
            <a:ext cx="3453008"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endParaRPr lang="en-GB" dirty="0"/>
          </a:p>
          <a:p>
            <a:r>
              <a:rPr lang="en-GB" dirty="0"/>
              <a:t>2. Load from proxy or browser cache</a:t>
            </a:r>
          </a:p>
          <a:p>
            <a:endParaRPr lang="en-GB" dirty="0"/>
          </a:p>
        </p:txBody>
      </p:sp>
      <p:sp>
        <p:nvSpPr>
          <p:cNvPr id="6" name="TextBox 5">
            <a:extLst>
              <a:ext uri="{FF2B5EF4-FFF2-40B4-BE49-F238E27FC236}">
                <a16:creationId xmlns="" xmlns:a16="http://schemas.microsoft.com/office/drawing/2014/main" id="{E44DBD38-19A2-4B1D-A3FA-A88922AC8C14}"/>
              </a:ext>
            </a:extLst>
          </p:cNvPr>
          <p:cNvSpPr txBox="1"/>
          <p:nvPr/>
        </p:nvSpPr>
        <p:spPr>
          <a:xfrm>
            <a:off x="7832003" y="2832581"/>
            <a:ext cx="2993720" cy="1754326"/>
          </a:xfrm>
          <a:prstGeom prst="rect">
            <a:avLst/>
          </a:prstGeom>
          <a:solidFill>
            <a:schemeClr val="accent2">
              <a:lumMod val="60000"/>
              <a:lumOff val="40000"/>
            </a:schemeClr>
          </a:solidFill>
          <a:ln cap="rnd">
            <a:solidFill>
              <a:schemeClr val="accent1"/>
            </a:solidFill>
          </a:ln>
          <a:effectLst/>
        </p:spPr>
        <p:txBody>
          <a:bodyPr wrap="square" rtlCol="0">
            <a:spAutoFit/>
          </a:bodyPr>
          <a:lstStyle/>
          <a:p>
            <a:pPr algn="ctr"/>
            <a:endParaRPr lang="en-GB" dirty="0"/>
          </a:p>
          <a:p>
            <a:pPr algn="ctr"/>
            <a:r>
              <a:rPr lang="en-GB" dirty="0"/>
              <a:t>Origin Server</a:t>
            </a:r>
          </a:p>
          <a:p>
            <a:pPr algn="ctr"/>
            <a:r>
              <a:rPr lang="en-GB" dirty="0"/>
              <a:t>Compares If-Modified-Since to resource Last Modified date</a:t>
            </a:r>
          </a:p>
          <a:p>
            <a:endParaRPr lang="en-GB" dirty="0"/>
          </a:p>
        </p:txBody>
      </p:sp>
      <p:sp>
        <p:nvSpPr>
          <p:cNvPr id="12" name="TextBox 11">
            <a:extLst>
              <a:ext uri="{FF2B5EF4-FFF2-40B4-BE49-F238E27FC236}">
                <a16:creationId xmlns="" xmlns:a16="http://schemas.microsoft.com/office/drawing/2014/main" id="{4B2BD6E1-C959-4514-9421-011AAA9BB1B3}"/>
              </a:ext>
            </a:extLst>
          </p:cNvPr>
          <p:cNvSpPr txBox="1"/>
          <p:nvPr/>
        </p:nvSpPr>
        <p:spPr>
          <a:xfrm>
            <a:off x="4998355" y="2874427"/>
            <a:ext cx="2195290"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p:spPr>
        <p:txBody>
          <a:bodyPr wrap="square" rtlCol="0">
            <a:spAutoFit/>
          </a:bodyPr>
          <a:lstStyle/>
          <a:p>
            <a:pPr algn="ctr"/>
            <a:r>
              <a:rPr lang="en-GB" dirty="0"/>
              <a:t>Proxy Server forwards request to Origin Server to revalidate</a:t>
            </a:r>
          </a:p>
        </p:txBody>
      </p:sp>
      <p:sp>
        <p:nvSpPr>
          <p:cNvPr id="13" name="Arrow: Curved Down 12">
            <a:extLst>
              <a:ext uri="{FF2B5EF4-FFF2-40B4-BE49-F238E27FC236}">
                <a16:creationId xmlns="" xmlns:a16="http://schemas.microsoft.com/office/drawing/2014/main" id="{F3014558-5299-4D80-AE85-9FF8D107C27A}"/>
              </a:ext>
            </a:extLst>
          </p:cNvPr>
          <p:cNvSpPr/>
          <p:nvPr/>
        </p:nvSpPr>
        <p:spPr>
          <a:xfrm>
            <a:off x="4716780" y="1690688"/>
            <a:ext cx="1280160" cy="9229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Arrow: Curved Up 14">
            <a:extLst>
              <a:ext uri="{FF2B5EF4-FFF2-40B4-BE49-F238E27FC236}">
                <a16:creationId xmlns="" xmlns:a16="http://schemas.microsoft.com/office/drawing/2014/main" id="{02E02257-6209-4E2A-AF31-1E17773A43C6}"/>
              </a:ext>
            </a:extLst>
          </p:cNvPr>
          <p:cNvSpPr/>
          <p:nvPr/>
        </p:nvSpPr>
        <p:spPr>
          <a:xfrm>
            <a:off x="6248400" y="4230979"/>
            <a:ext cx="2026920" cy="10496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TextBox 17">
            <a:extLst>
              <a:ext uri="{FF2B5EF4-FFF2-40B4-BE49-F238E27FC236}">
                <a16:creationId xmlns="" xmlns:a16="http://schemas.microsoft.com/office/drawing/2014/main" id="{68DC26BE-7EBA-4495-9238-6BFDC31854C7}"/>
              </a:ext>
            </a:extLst>
          </p:cNvPr>
          <p:cNvSpPr txBox="1"/>
          <p:nvPr/>
        </p:nvSpPr>
        <p:spPr>
          <a:xfrm>
            <a:off x="4998355" y="5431308"/>
            <a:ext cx="1920605" cy="369332"/>
          </a:xfrm>
          <a:prstGeom prst="rect">
            <a:avLst/>
          </a:prstGeom>
          <a:noFill/>
        </p:spPr>
        <p:txBody>
          <a:bodyPr wrap="square" rtlCol="0">
            <a:spAutoFit/>
          </a:bodyPr>
          <a:lstStyle/>
          <a:p>
            <a:r>
              <a:rPr lang="en-GB" dirty="0"/>
              <a:t>304 Not Modified</a:t>
            </a:r>
          </a:p>
        </p:txBody>
      </p:sp>
    </p:spTree>
    <p:extLst>
      <p:ext uri="{BB962C8B-B14F-4D97-AF65-F5344CB8AC3E}">
        <p14:creationId xmlns:p14="http://schemas.microsoft.com/office/powerpoint/2010/main" val="1731111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859D5-BEE3-483D-BECC-3868212AEDAA}"/>
              </a:ext>
            </a:extLst>
          </p:cNvPr>
          <p:cNvSpPr>
            <a:spLocks noGrp="1"/>
          </p:cNvSpPr>
          <p:nvPr>
            <p:ph type="title"/>
          </p:nvPr>
        </p:nvSpPr>
        <p:spPr/>
        <p:txBody>
          <a:bodyPr/>
          <a:lstStyle/>
          <a:p>
            <a:r>
              <a:rPr lang="en-GB" dirty="0"/>
              <a:t>Privacy</a:t>
            </a:r>
          </a:p>
        </p:txBody>
      </p:sp>
      <p:sp>
        <p:nvSpPr>
          <p:cNvPr id="3" name="Content Placeholder 2">
            <a:extLst>
              <a:ext uri="{FF2B5EF4-FFF2-40B4-BE49-F238E27FC236}">
                <a16:creationId xmlns="" xmlns:a16="http://schemas.microsoft.com/office/drawing/2014/main" id="{F0F62579-923C-4EAA-80AF-61EE0B5D3CF4}"/>
              </a:ext>
            </a:extLst>
          </p:cNvPr>
          <p:cNvSpPr>
            <a:spLocks noGrp="1"/>
          </p:cNvSpPr>
          <p:nvPr>
            <p:ph idx="1"/>
          </p:nvPr>
        </p:nvSpPr>
        <p:spPr>
          <a:xfrm>
            <a:off x="838200" y="1543746"/>
            <a:ext cx="10515600" cy="948890"/>
          </a:xfrm>
        </p:spPr>
        <p:txBody>
          <a:bodyPr/>
          <a:lstStyle/>
          <a:p>
            <a:pPr marL="0" indent="0">
              <a:buNone/>
            </a:pPr>
            <a:r>
              <a:rPr lang="en-GB" dirty="0"/>
              <a:t>We can also use a </a:t>
            </a:r>
            <a:r>
              <a:rPr lang="en-GB" i="1" dirty="0"/>
              <a:t>Cache-control</a:t>
            </a:r>
            <a:r>
              <a:rPr lang="en-GB" dirty="0"/>
              <a:t> header to control privacy – who gets to see the stored content:</a:t>
            </a:r>
          </a:p>
        </p:txBody>
      </p:sp>
      <p:sp>
        <p:nvSpPr>
          <p:cNvPr id="4" name="Content Placeholder 2">
            <a:extLst>
              <a:ext uri="{FF2B5EF4-FFF2-40B4-BE49-F238E27FC236}">
                <a16:creationId xmlns="" xmlns:a16="http://schemas.microsoft.com/office/drawing/2014/main" id="{657476CE-6393-4109-9905-FA0B96BCF685}"/>
              </a:ext>
            </a:extLst>
          </p:cNvPr>
          <p:cNvSpPr txBox="1">
            <a:spLocks/>
          </p:cNvSpPr>
          <p:nvPr/>
        </p:nvSpPr>
        <p:spPr>
          <a:xfrm>
            <a:off x="838200" y="2819392"/>
            <a:ext cx="10515600" cy="639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i="1" dirty="0"/>
              <a:t>Cache-Control: public</a:t>
            </a:r>
            <a:r>
              <a:rPr lang="en-GB" dirty="0"/>
              <a:t> any proxies can store it</a:t>
            </a:r>
          </a:p>
        </p:txBody>
      </p:sp>
      <p:sp>
        <p:nvSpPr>
          <p:cNvPr id="5" name="Content Placeholder 2">
            <a:extLst>
              <a:ext uri="{FF2B5EF4-FFF2-40B4-BE49-F238E27FC236}">
                <a16:creationId xmlns="" xmlns:a16="http://schemas.microsoft.com/office/drawing/2014/main" id="{4D18555A-6F37-4FB5-A29D-7A2CB7BE2511}"/>
              </a:ext>
            </a:extLst>
          </p:cNvPr>
          <p:cNvSpPr txBox="1">
            <a:spLocks/>
          </p:cNvSpPr>
          <p:nvPr/>
        </p:nvSpPr>
        <p:spPr>
          <a:xfrm>
            <a:off x="838200" y="3671257"/>
            <a:ext cx="10515600" cy="639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i="1" dirty="0"/>
              <a:t>Cache-Control: private</a:t>
            </a:r>
            <a:r>
              <a:rPr lang="en-GB" dirty="0"/>
              <a:t> only the browser can store it</a:t>
            </a:r>
          </a:p>
        </p:txBody>
      </p:sp>
      <p:sp>
        <p:nvSpPr>
          <p:cNvPr id="6" name="Content Placeholder 2">
            <a:extLst>
              <a:ext uri="{FF2B5EF4-FFF2-40B4-BE49-F238E27FC236}">
                <a16:creationId xmlns="" xmlns:a16="http://schemas.microsoft.com/office/drawing/2014/main" id="{FCD3A03D-CC65-4835-AE36-F74E304AD5D0}"/>
              </a:ext>
            </a:extLst>
          </p:cNvPr>
          <p:cNvSpPr txBox="1">
            <a:spLocks/>
          </p:cNvSpPr>
          <p:nvPr/>
        </p:nvSpPr>
        <p:spPr>
          <a:xfrm>
            <a:off x="838200" y="5374987"/>
            <a:ext cx="10515600" cy="639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i="1" dirty="0"/>
              <a:t>Cache-Control:  no-cache </a:t>
            </a:r>
            <a:r>
              <a:rPr lang="en-GB" b="1" dirty="0"/>
              <a:t>NOT PRIVACY </a:t>
            </a:r>
            <a:r>
              <a:rPr lang="en-GB" dirty="0"/>
              <a:t>origin server must </a:t>
            </a:r>
            <a:r>
              <a:rPr lang="en-GB" dirty="0" smtClean="0"/>
              <a:t>validate freshness [see also must-revalidate, max-age=0], but </a:t>
            </a:r>
            <a:r>
              <a:rPr lang="en-GB" dirty="0" err="1" smtClean="0"/>
              <a:t>nginx</a:t>
            </a:r>
            <a:r>
              <a:rPr lang="en-GB" dirty="0" smtClean="0"/>
              <a:t> does not store</a:t>
            </a:r>
            <a:endParaRPr lang="en-GB" dirty="0"/>
          </a:p>
        </p:txBody>
      </p:sp>
      <p:sp>
        <p:nvSpPr>
          <p:cNvPr id="7" name="Content Placeholder 2">
            <a:extLst>
              <a:ext uri="{FF2B5EF4-FFF2-40B4-BE49-F238E27FC236}">
                <a16:creationId xmlns="" xmlns:a16="http://schemas.microsoft.com/office/drawing/2014/main" id="{A4EB72F2-65F4-4701-8399-9516EAB9D885}"/>
              </a:ext>
            </a:extLst>
          </p:cNvPr>
          <p:cNvSpPr txBox="1">
            <a:spLocks/>
          </p:cNvSpPr>
          <p:nvPr/>
        </p:nvSpPr>
        <p:spPr>
          <a:xfrm>
            <a:off x="838200" y="4523122"/>
            <a:ext cx="10515600" cy="639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i="1" dirty="0"/>
              <a:t>Cache-Control:  no-store</a:t>
            </a:r>
            <a:r>
              <a:rPr lang="en-GB" dirty="0"/>
              <a:t> nobody keeps a copy, must go to origin</a:t>
            </a:r>
          </a:p>
        </p:txBody>
      </p:sp>
    </p:spTree>
    <p:extLst>
      <p:ext uri="{BB962C8B-B14F-4D97-AF65-F5344CB8AC3E}">
        <p14:creationId xmlns:p14="http://schemas.microsoft.com/office/powerpoint/2010/main" val="20973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F16C11E-4414-45A0-B54B-A1B9CF380DBA}"/>
              </a:ext>
            </a:extLst>
          </p:cNvPr>
          <p:cNvSpPr/>
          <p:nvPr/>
        </p:nvSpPr>
        <p:spPr>
          <a:xfrm>
            <a:off x="2022954" y="963574"/>
            <a:ext cx="8642958" cy="5078313"/>
          </a:xfrm>
          <a:prstGeom prst="rect">
            <a:avLst/>
          </a:prstGeom>
          <a:ln>
            <a:solidFill>
              <a:schemeClr val="accent1"/>
            </a:solidFill>
          </a:ln>
        </p:spPr>
        <p:txBody>
          <a:bodyPr wrap="square">
            <a:spAutoFit/>
          </a:bodyPr>
          <a:lstStyle/>
          <a:p>
            <a:r>
              <a:rPr lang="en-GB" dirty="0" err="1"/>
              <a:t>proxy_cache_path</a:t>
            </a:r>
            <a:r>
              <a:rPr lang="en-GB" dirty="0"/>
              <a:t> /path/to/cache levels=1:2 </a:t>
            </a:r>
            <a:r>
              <a:rPr lang="en-GB" dirty="0" err="1"/>
              <a:t>keys_zone</a:t>
            </a:r>
            <a:r>
              <a:rPr lang="en-GB" dirty="0"/>
              <a:t>=</a:t>
            </a:r>
            <a:r>
              <a:rPr lang="en-GB" b="1" dirty="0"/>
              <a:t>my_cache</a:t>
            </a:r>
            <a:r>
              <a:rPr lang="en-GB" dirty="0"/>
              <a:t>:10m </a:t>
            </a:r>
            <a:r>
              <a:rPr lang="en-GB" dirty="0" err="1"/>
              <a:t>max_size</a:t>
            </a:r>
            <a:r>
              <a:rPr lang="en-GB" dirty="0"/>
              <a:t>=10g</a:t>
            </a:r>
          </a:p>
          <a:p>
            <a:r>
              <a:rPr lang="en-GB" dirty="0"/>
              <a:t>                 inactive=60m </a:t>
            </a:r>
            <a:r>
              <a:rPr lang="en-GB" dirty="0" err="1"/>
              <a:t>use_temp_path</a:t>
            </a:r>
            <a:r>
              <a:rPr lang="en-GB" dirty="0"/>
              <a:t>=off;</a:t>
            </a:r>
          </a:p>
          <a:p>
            <a:endParaRPr lang="en-GB" dirty="0"/>
          </a:p>
          <a:p>
            <a:endParaRPr lang="en-GB" dirty="0"/>
          </a:p>
          <a:p>
            <a:r>
              <a:rPr lang="en-GB" dirty="0"/>
              <a:t>server {</a:t>
            </a:r>
          </a:p>
          <a:p>
            <a:r>
              <a:rPr lang="en-GB" dirty="0"/>
              <a:t>    # ...</a:t>
            </a:r>
          </a:p>
          <a:p>
            <a:r>
              <a:rPr lang="en-GB" dirty="0"/>
              <a:t>    location / {</a:t>
            </a:r>
          </a:p>
          <a:p>
            <a:r>
              <a:rPr lang="en-GB" dirty="0"/>
              <a:t>        </a:t>
            </a:r>
            <a:r>
              <a:rPr lang="en-GB" dirty="0" err="1"/>
              <a:t>proxy_cache</a:t>
            </a:r>
            <a:r>
              <a:rPr lang="en-GB" dirty="0"/>
              <a:t> </a:t>
            </a:r>
            <a:r>
              <a:rPr lang="en-GB" b="1" dirty="0" err="1"/>
              <a:t>my_cache</a:t>
            </a:r>
            <a:r>
              <a:rPr lang="en-GB" dirty="0"/>
              <a:t>;</a:t>
            </a:r>
          </a:p>
          <a:p>
            <a:r>
              <a:rPr lang="en-GB" dirty="0"/>
              <a:t>        </a:t>
            </a:r>
            <a:r>
              <a:rPr lang="en-GB" dirty="0" err="1"/>
              <a:t>proxy_cache_revalidate</a:t>
            </a:r>
            <a:r>
              <a:rPr lang="en-GB" dirty="0"/>
              <a:t> on;</a:t>
            </a:r>
          </a:p>
          <a:p>
            <a:r>
              <a:rPr lang="en-GB" dirty="0"/>
              <a:t>        </a:t>
            </a:r>
            <a:r>
              <a:rPr lang="en-GB" dirty="0" err="1"/>
              <a:t>proxy_cache_min_uses</a:t>
            </a:r>
            <a:r>
              <a:rPr lang="en-GB" dirty="0"/>
              <a:t> 3;</a:t>
            </a:r>
          </a:p>
          <a:p>
            <a:r>
              <a:rPr lang="en-GB" dirty="0"/>
              <a:t>        </a:t>
            </a:r>
            <a:r>
              <a:rPr lang="en-GB" dirty="0" err="1"/>
              <a:t>proxy_cache_use_stale</a:t>
            </a:r>
            <a:r>
              <a:rPr lang="en-GB" dirty="0"/>
              <a:t> error timeout updating http_500 http_502</a:t>
            </a:r>
          </a:p>
          <a:p>
            <a:r>
              <a:rPr lang="en-GB" dirty="0"/>
              <a:t>                              http_503 http_504;</a:t>
            </a:r>
          </a:p>
          <a:p>
            <a:r>
              <a:rPr lang="en-GB" dirty="0"/>
              <a:t>        </a:t>
            </a:r>
            <a:r>
              <a:rPr lang="en-GB" dirty="0" err="1"/>
              <a:t>proxy_cache_background_update</a:t>
            </a:r>
            <a:r>
              <a:rPr lang="en-GB" dirty="0"/>
              <a:t> on;</a:t>
            </a:r>
          </a:p>
          <a:p>
            <a:r>
              <a:rPr lang="en-GB" dirty="0"/>
              <a:t>        </a:t>
            </a:r>
            <a:r>
              <a:rPr lang="en-GB" dirty="0" err="1"/>
              <a:t>proxy_cache_lock</a:t>
            </a:r>
            <a:r>
              <a:rPr lang="en-GB" dirty="0"/>
              <a:t> on;</a:t>
            </a:r>
          </a:p>
          <a:p>
            <a:endParaRPr lang="en-GB" dirty="0"/>
          </a:p>
          <a:p>
            <a:r>
              <a:rPr lang="en-GB" dirty="0"/>
              <a:t>        </a:t>
            </a:r>
            <a:r>
              <a:rPr lang="en-GB" dirty="0" err="1"/>
              <a:t>proxy_pass</a:t>
            </a:r>
            <a:r>
              <a:rPr lang="en-GB" dirty="0"/>
              <a:t> http://my_upstream;</a:t>
            </a:r>
          </a:p>
          <a:p>
            <a:r>
              <a:rPr lang="en-GB" dirty="0"/>
              <a:t>    }</a:t>
            </a:r>
          </a:p>
          <a:p>
            <a:r>
              <a:rPr lang="en-GB" dirty="0"/>
              <a:t>}</a:t>
            </a:r>
          </a:p>
        </p:txBody>
      </p:sp>
    </p:spTree>
    <p:extLst>
      <p:ext uri="{BB962C8B-B14F-4D97-AF65-F5344CB8AC3E}">
        <p14:creationId xmlns:p14="http://schemas.microsoft.com/office/powerpoint/2010/main" val="1018979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2882900"/>
            <a:ext cx="5194300" cy="830997"/>
          </a:xfrm>
          <a:prstGeom prst="rect">
            <a:avLst/>
          </a:prstGeom>
          <a:noFill/>
        </p:spPr>
        <p:txBody>
          <a:bodyPr wrap="square" rtlCol="0">
            <a:spAutoFit/>
          </a:bodyPr>
          <a:lstStyle/>
          <a:p>
            <a:pPr algn="ctr"/>
            <a:r>
              <a:rPr lang="en-US" sz="4800" dirty="0" smtClean="0"/>
              <a:t>Demo: Caching</a:t>
            </a:r>
            <a:endParaRPr lang="en-US" sz="4800" dirty="0"/>
          </a:p>
        </p:txBody>
      </p:sp>
    </p:spTree>
    <p:extLst>
      <p:ext uri="{BB962C8B-B14F-4D97-AF65-F5344CB8AC3E}">
        <p14:creationId xmlns:p14="http://schemas.microsoft.com/office/powerpoint/2010/main" val="417823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1594" y="2822344"/>
            <a:ext cx="5194300" cy="830997"/>
          </a:xfrm>
          <a:prstGeom prst="rect">
            <a:avLst/>
          </a:prstGeom>
          <a:noFill/>
        </p:spPr>
        <p:txBody>
          <a:bodyPr wrap="square" rtlCol="0">
            <a:spAutoFit/>
          </a:bodyPr>
          <a:lstStyle/>
          <a:p>
            <a:pPr algn="ctr"/>
            <a:r>
              <a:rPr lang="en-US" sz="4800" dirty="0" smtClean="0"/>
              <a:t>Demo: Rewriting</a:t>
            </a:r>
            <a:endParaRPr lang="en-US" sz="4800" dirty="0"/>
          </a:p>
        </p:txBody>
      </p:sp>
    </p:spTree>
    <p:extLst>
      <p:ext uri="{BB962C8B-B14F-4D97-AF65-F5344CB8AC3E}">
        <p14:creationId xmlns:p14="http://schemas.microsoft.com/office/powerpoint/2010/main" val="1427476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2329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5m</a:t>
            </a:r>
          </a:p>
        </p:txBody>
      </p:sp>
    </p:spTree>
    <p:extLst>
      <p:ext uri="{BB962C8B-B14F-4D97-AF65-F5344CB8AC3E}">
        <p14:creationId xmlns:p14="http://schemas.microsoft.com/office/powerpoint/2010/main" val="540309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ncurr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825500"/>
            <a:ext cx="10477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30800" y="5882669"/>
            <a:ext cx="6858000" cy="369332"/>
          </a:xfrm>
          <a:prstGeom prst="rect">
            <a:avLst/>
          </a:prstGeom>
        </p:spPr>
        <p:txBody>
          <a:bodyPr wrap="square">
            <a:spAutoFit/>
          </a:bodyPr>
          <a:lstStyle/>
          <a:p>
            <a:r>
              <a:rPr lang="en-US" dirty="0"/>
              <a:t>https://</a:t>
            </a:r>
            <a:r>
              <a:rPr lang="en-US" dirty="0" err="1"/>
              <a:t>www.nginx.com</a:t>
            </a:r>
            <a:r>
              <a:rPr lang="en-US" dirty="0"/>
              <a:t>/blog/load-balancing-with-nginx-plus-part2</a:t>
            </a:r>
          </a:p>
        </p:txBody>
      </p:sp>
    </p:spTree>
    <p:extLst>
      <p:ext uri="{BB962C8B-B14F-4D97-AF65-F5344CB8AC3E}">
        <p14:creationId xmlns:p14="http://schemas.microsoft.com/office/powerpoint/2010/main" val="15753223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026C4-0F8E-440B-BBD5-B22C7E6731BF}"/>
              </a:ext>
            </a:extLst>
          </p:cNvPr>
          <p:cNvSpPr>
            <a:spLocks noGrp="1"/>
          </p:cNvSpPr>
          <p:nvPr>
            <p:ph type="title"/>
          </p:nvPr>
        </p:nvSpPr>
        <p:spPr/>
        <p:txBody>
          <a:bodyPr/>
          <a:lstStyle/>
          <a:p>
            <a:r>
              <a:rPr lang="en-GB" dirty="0"/>
              <a:t>Upstream directive</a:t>
            </a:r>
          </a:p>
        </p:txBody>
      </p:sp>
      <p:sp>
        <p:nvSpPr>
          <p:cNvPr id="5" name="Rectangle 4">
            <a:extLst>
              <a:ext uri="{FF2B5EF4-FFF2-40B4-BE49-F238E27FC236}">
                <a16:creationId xmlns="" xmlns:a16="http://schemas.microsoft.com/office/drawing/2014/main" id="{D50249EF-F574-455F-B708-0FA34A15C44E}"/>
              </a:ext>
            </a:extLst>
          </p:cNvPr>
          <p:cNvSpPr/>
          <p:nvPr/>
        </p:nvSpPr>
        <p:spPr>
          <a:xfrm>
            <a:off x="2225040" y="1390085"/>
            <a:ext cx="7444740" cy="5355312"/>
          </a:xfrm>
          <a:prstGeom prst="rect">
            <a:avLst/>
          </a:prstGeom>
        </p:spPr>
        <p:txBody>
          <a:bodyPr wrap="square">
            <a:spAutoFit/>
          </a:bodyPr>
          <a:lstStyle/>
          <a:p>
            <a:r>
              <a:rPr lang="en-GB" dirty="0" err="1"/>
              <a:t>worker_processes</a:t>
            </a:r>
            <a:r>
              <a:rPr lang="en-GB" dirty="0"/>
              <a:t> 4;</a:t>
            </a:r>
          </a:p>
          <a:p>
            <a:r>
              <a:rPr lang="en-GB" dirty="0"/>
              <a:t>events { </a:t>
            </a:r>
            <a:r>
              <a:rPr lang="en-GB" dirty="0" err="1"/>
              <a:t>worker_connections</a:t>
            </a:r>
            <a:r>
              <a:rPr lang="en-GB" dirty="0"/>
              <a:t> 1024; }</a:t>
            </a:r>
          </a:p>
          <a:p>
            <a:r>
              <a:rPr lang="en-GB" dirty="0"/>
              <a:t>http {</a:t>
            </a:r>
          </a:p>
          <a:p>
            <a:r>
              <a:rPr lang="en-GB" dirty="0"/>
              <a:t>    </a:t>
            </a:r>
            <a:r>
              <a:rPr lang="en-GB" dirty="0" err="1"/>
              <a:t>sendfile</a:t>
            </a:r>
            <a:r>
              <a:rPr lang="en-GB" dirty="0"/>
              <a:t> on;</a:t>
            </a:r>
          </a:p>
          <a:p>
            <a:r>
              <a:rPr lang="en-GB" dirty="0"/>
              <a:t>    upstream </a:t>
            </a:r>
            <a:r>
              <a:rPr lang="en-GB" dirty="0" err="1"/>
              <a:t>app_servers</a:t>
            </a:r>
            <a:r>
              <a:rPr lang="en-GB" dirty="0"/>
              <a:t> {</a:t>
            </a:r>
          </a:p>
          <a:p>
            <a:r>
              <a:rPr lang="en-GB" dirty="0"/>
              <a:t>        server greetingsweb:5000;</a:t>
            </a:r>
          </a:p>
          <a:p>
            <a:r>
              <a:rPr lang="en-GB" dirty="0"/>
              <a:t>    }</a:t>
            </a:r>
          </a:p>
          <a:p>
            <a:r>
              <a:rPr lang="en-GB" dirty="0"/>
              <a:t>    server {</a:t>
            </a:r>
          </a:p>
          <a:p>
            <a:r>
              <a:rPr lang="en-GB" dirty="0"/>
              <a:t>        listen 80;</a:t>
            </a:r>
          </a:p>
          <a:p>
            <a:r>
              <a:rPr lang="en-GB" dirty="0"/>
              <a:t>        location / {</a:t>
            </a:r>
          </a:p>
          <a:p>
            <a:r>
              <a:rPr lang="en-GB" dirty="0"/>
              <a:t>            </a:t>
            </a:r>
            <a:r>
              <a:rPr lang="en-GB" dirty="0" err="1"/>
              <a:t>proxy_pass</a:t>
            </a:r>
            <a:r>
              <a:rPr lang="en-GB" dirty="0"/>
              <a:t>         http://app_servers;</a:t>
            </a:r>
          </a:p>
          <a:p>
            <a:r>
              <a:rPr lang="en-GB" dirty="0"/>
              <a:t>            </a:t>
            </a:r>
            <a:r>
              <a:rPr lang="en-GB" dirty="0" err="1"/>
              <a:t>proxy_redirect</a:t>
            </a:r>
            <a:r>
              <a:rPr lang="en-GB" dirty="0"/>
              <a:t>     off;</a:t>
            </a:r>
          </a:p>
          <a:p>
            <a:r>
              <a:rPr lang="en-GB" dirty="0"/>
              <a:t>            </a:t>
            </a:r>
            <a:r>
              <a:rPr lang="en-GB" dirty="0" err="1"/>
              <a:t>proxy_set_header</a:t>
            </a:r>
            <a:r>
              <a:rPr lang="en-GB" dirty="0"/>
              <a:t>   Host $host;</a:t>
            </a:r>
          </a:p>
          <a:p>
            <a:r>
              <a:rPr lang="en-GB" dirty="0"/>
              <a:t>            </a:t>
            </a:r>
            <a:r>
              <a:rPr lang="en-GB" dirty="0" err="1"/>
              <a:t>proxy_set_header</a:t>
            </a:r>
            <a:r>
              <a:rPr lang="en-GB" dirty="0"/>
              <a:t>   X-Real-IP $</a:t>
            </a:r>
            <a:r>
              <a:rPr lang="en-GB" dirty="0" err="1"/>
              <a:t>remote_addr</a:t>
            </a:r>
            <a:r>
              <a:rPr lang="en-GB" dirty="0"/>
              <a:t>;</a:t>
            </a:r>
          </a:p>
          <a:p>
            <a:r>
              <a:rPr lang="en-GB" dirty="0"/>
              <a:t>            </a:t>
            </a:r>
            <a:r>
              <a:rPr lang="en-GB" dirty="0" err="1"/>
              <a:t>proxy_set_header</a:t>
            </a:r>
            <a:r>
              <a:rPr lang="en-GB" dirty="0"/>
              <a:t>   X-Forwarded-For $</a:t>
            </a:r>
            <a:r>
              <a:rPr lang="en-GB" dirty="0" err="1"/>
              <a:t>proxy_add_x_forwarded_for</a:t>
            </a:r>
            <a:r>
              <a:rPr lang="en-GB" dirty="0"/>
              <a:t>;</a:t>
            </a:r>
          </a:p>
          <a:p>
            <a:r>
              <a:rPr lang="en-GB" dirty="0"/>
              <a:t>            </a:t>
            </a:r>
            <a:r>
              <a:rPr lang="en-GB" dirty="0" err="1"/>
              <a:t>proxy_set_header</a:t>
            </a:r>
            <a:r>
              <a:rPr lang="en-GB" dirty="0"/>
              <a:t>   X-Forwarded-Host $</a:t>
            </a:r>
            <a:r>
              <a:rPr lang="en-GB" dirty="0" err="1"/>
              <a:t>server_name</a:t>
            </a:r>
            <a:r>
              <a:rPr lang="en-GB" dirty="0"/>
              <a:t>;</a:t>
            </a:r>
          </a:p>
          <a:p>
            <a:r>
              <a:rPr lang="en-GB" dirty="0"/>
              <a:t>        }</a:t>
            </a:r>
          </a:p>
          <a:p>
            <a:r>
              <a:rPr lang="en-GB" dirty="0"/>
              <a:t>    }</a:t>
            </a:r>
          </a:p>
          <a:p>
            <a:r>
              <a:rPr lang="en-GB" dirty="0"/>
              <a:t>}</a:t>
            </a:r>
          </a:p>
        </p:txBody>
      </p:sp>
    </p:spTree>
    <p:extLst>
      <p:ext uri="{BB962C8B-B14F-4D97-AF65-F5344CB8AC3E}">
        <p14:creationId xmlns:p14="http://schemas.microsoft.com/office/powerpoint/2010/main" val="1433525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Runaround</a:t>
            </a:r>
          </a:p>
          <a:p>
            <a:r>
              <a:rPr lang="en-US" dirty="0"/>
              <a:t>Kestrel</a:t>
            </a:r>
          </a:p>
          <a:p>
            <a:r>
              <a:rPr lang="en-US" dirty="0" err="1"/>
              <a:t>Nginx</a:t>
            </a:r>
            <a:endParaRPr lang="en-US" dirty="0"/>
          </a:p>
          <a:p>
            <a:r>
              <a:rPr lang="en-US" dirty="0"/>
              <a:t>Reverse Proxy</a:t>
            </a:r>
          </a:p>
          <a:p>
            <a:r>
              <a:rPr lang="en-US" dirty="0"/>
              <a:t>Load </a:t>
            </a:r>
            <a:r>
              <a:rPr lang="en-US" dirty="0" smtClean="0"/>
              <a:t>Balancing</a:t>
            </a:r>
            <a:endParaRPr lang="en-US" dirty="0"/>
          </a:p>
          <a:p>
            <a:r>
              <a:rPr lang="en-US" dirty="0" smtClean="0"/>
              <a:t>Q&amp;A</a:t>
            </a:r>
            <a:endParaRPr lang="en-US" dirty="0"/>
          </a:p>
        </p:txBody>
      </p:sp>
    </p:spTree>
    <p:extLst>
      <p:ext uri="{BB962C8B-B14F-4D97-AF65-F5344CB8AC3E}">
        <p14:creationId xmlns:p14="http://schemas.microsoft.com/office/powerpoint/2010/main" val="814148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1594" y="2822344"/>
            <a:ext cx="5194300" cy="830997"/>
          </a:xfrm>
          <a:prstGeom prst="rect">
            <a:avLst/>
          </a:prstGeom>
          <a:noFill/>
        </p:spPr>
        <p:txBody>
          <a:bodyPr wrap="square" rtlCol="0">
            <a:spAutoFit/>
          </a:bodyPr>
          <a:lstStyle/>
          <a:p>
            <a:pPr algn="ctr"/>
            <a:r>
              <a:rPr lang="en-US" sz="4800" dirty="0"/>
              <a:t>Demo</a:t>
            </a:r>
          </a:p>
        </p:txBody>
      </p:sp>
    </p:spTree>
    <p:extLst>
      <p:ext uri="{BB962C8B-B14F-4D97-AF65-F5344CB8AC3E}">
        <p14:creationId xmlns:p14="http://schemas.microsoft.com/office/powerpoint/2010/main" val="357455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9224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5m</a:t>
            </a:r>
          </a:p>
        </p:txBody>
      </p:sp>
    </p:spTree>
    <p:extLst>
      <p:ext uri="{BB962C8B-B14F-4D97-AF65-F5344CB8AC3E}">
        <p14:creationId xmlns:p14="http://schemas.microsoft.com/office/powerpoint/2010/main" val="1409835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2882900"/>
            <a:ext cx="5194300" cy="830997"/>
          </a:xfrm>
          <a:prstGeom prst="rect">
            <a:avLst/>
          </a:prstGeom>
          <a:noFill/>
        </p:spPr>
        <p:txBody>
          <a:bodyPr wrap="square" rtlCol="0">
            <a:spAutoFit/>
          </a:bodyPr>
          <a:lstStyle/>
          <a:p>
            <a:pPr algn="ctr"/>
            <a:r>
              <a:rPr lang="en-US" sz="4800" dirty="0"/>
              <a:t>Demo</a:t>
            </a:r>
          </a:p>
        </p:txBody>
      </p:sp>
    </p:spTree>
    <p:extLst>
      <p:ext uri="{BB962C8B-B14F-4D97-AF65-F5344CB8AC3E}">
        <p14:creationId xmlns:p14="http://schemas.microsoft.com/office/powerpoint/2010/main" val="435622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ACA2F-A2DE-47C5-9A3D-F8241992C797}"/>
              </a:ext>
            </a:extLst>
          </p:cNvPr>
          <p:cNvSpPr>
            <a:spLocks noGrp="1"/>
          </p:cNvSpPr>
          <p:nvPr>
            <p:ph type="title"/>
          </p:nvPr>
        </p:nvSpPr>
        <p:spPr/>
        <p:txBody>
          <a:bodyPr/>
          <a:lstStyle/>
          <a:p>
            <a:r>
              <a:rPr lang="en-GB" dirty="0"/>
              <a:t>Q&amp;A</a:t>
            </a:r>
          </a:p>
        </p:txBody>
      </p:sp>
      <p:sp>
        <p:nvSpPr>
          <p:cNvPr id="3" name="Text Placeholder 2">
            <a:extLst>
              <a:ext uri="{FF2B5EF4-FFF2-40B4-BE49-F238E27FC236}">
                <a16:creationId xmlns="" xmlns:a16="http://schemas.microsoft.com/office/drawing/2014/main" id="{2EB51A1F-9CFF-40B7-9E97-04C0B0E0D37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202422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E9BC83-367D-498C-A18F-4F7C085892B8}"/>
              </a:ext>
            </a:extLst>
          </p:cNvPr>
          <p:cNvSpPr txBox="1"/>
          <p:nvPr/>
        </p:nvSpPr>
        <p:spPr>
          <a:xfrm>
            <a:off x="2455101" y="1802704"/>
            <a:ext cx="6187858"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Health Checks</a:t>
            </a:r>
          </a:p>
        </p:txBody>
      </p:sp>
      <p:sp>
        <p:nvSpPr>
          <p:cNvPr id="3" name="TextBox 2">
            <a:extLst>
              <a:ext uri="{FF2B5EF4-FFF2-40B4-BE49-F238E27FC236}">
                <a16:creationId xmlns="" xmlns:a16="http://schemas.microsoft.com/office/drawing/2014/main" id="{1419966F-50FD-4BD6-81BF-7DFBD0CC4076}"/>
              </a:ext>
            </a:extLst>
          </p:cNvPr>
          <p:cNvSpPr txBox="1"/>
          <p:nvPr/>
        </p:nvSpPr>
        <p:spPr>
          <a:xfrm>
            <a:off x="2455101" y="954066"/>
            <a:ext cx="6187858"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Building from Source</a:t>
            </a:r>
          </a:p>
        </p:txBody>
      </p:sp>
      <p:sp>
        <p:nvSpPr>
          <p:cNvPr id="4" name="TextBox 3">
            <a:extLst>
              <a:ext uri="{FF2B5EF4-FFF2-40B4-BE49-F238E27FC236}">
                <a16:creationId xmlns="" xmlns:a16="http://schemas.microsoft.com/office/drawing/2014/main" id="{E0B23DF8-D3FC-44C9-A96F-D5508D20A8C5}"/>
              </a:ext>
            </a:extLst>
          </p:cNvPr>
          <p:cNvSpPr txBox="1"/>
          <p:nvPr/>
        </p:nvSpPr>
        <p:spPr>
          <a:xfrm>
            <a:off x="2455101" y="2651343"/>
            <a:ext cx="6187858"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Includes</a:t>
            </a:r>
          </a:p>
        </p:txBody>
      </p:sp>
      <p:sp>
        <p:nvSpPr>
          <p:cNvPr id="5" name="TextBox 4">
            <a:extLst>
              <a:ext uri="{FF2B5EF4-FFF2-40B4-BE49-F238E27FC236}">
                <a16:creationId xmlns="" xmlns:a16="http://schemas.microsoft.com/office/drawing/2014/main" id="{6EA30DAB-1F10-449F-BC44-B568FD0D8577}"/>
              </a:ext>
            </a:extLst>
          </p:cNvPr>
          <p:cNvSpPr txBox="1"/>
          <p:nvPr/>
        </p:nvSpPr>
        <p:spPr>
          <a:xfrm>
            <a:off x="2455101" y="3552173"/>
            <a:ext cx="6187858"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err="1"/>
              <a:t>Redis</a:t>
            </a:r>
            <a:r>
              <a:rPr lang="en-GB" sz="2800" dirty="0"/>
              <a:t> and </a:t>
            </a:r>
            <a:r>
              <a:rPr lang="en-GB" sz="2800" dirty="0" err="1"/>
              <a:t>Memcached</a:t>
            </a:r>
            <a:endParaRPr lang="en-GB" sz="2800" dirty="0"/>
          </a:p>
        </p:txBody>
      </p:sp>
      <p:sp>
        <p:nvSpPr>
          <p:cNvPr id="6" name="TextBox 5">
            <a:extLst>
              <a:ext uri="{FF2B5EF4-FFF2-40B4-BE49-F238E27FC236}">
                <a16:creationId xmlns="" xmlns:a16="http://schemas.microsoft.com/office/drawing/2014/main" id="{414608C4-C96E-481C-967B-EABF99EDCEE1}"/>
              </a:ext>
            </a:extLst>
          </p:cNvPr>
          <p:cNvSpPr txBox="1"/>
          <p:nvPr/>
        </p:nvSpPr>
        <p:spPr>
          <a:xfrm>
            <a:off x="2455101" y="4453003"/>
            <a:ext cx="6187858"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Monitoring</a:t>
            </a:r>
          </a:p>
        </p:txBody>
      </p:sp>
    </p:spTree>
    <p:extLst>
      <p:ext uri="{BB962C8B-B14F-4D97-AF65-F5344CB8AC3E}">
        <p14:creationId xmlns:p14="http://schemas.microsoft.com/office/powerpoint/2010/main" val="2828047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F748FCB-0B93-4504-BCB7-DB3A4C22A8E5}"/>
              </a:ext>
            </a:extLst>
          </p:cNvPr>
          <p:cNvPicPr>
            <a:picLocks noChangeAspect="1"/>
          </p:cNvPicPr>
          <p:nvPr/>
        </p:nvPicPr>
        <p:blipFill>
          <a:blip r:embed="rId2"/>
          <a:stretch>
            <a:fillRect/>
          </a:stretch>
        </p:blipFill>
        <p:spPr>
          <a:xfrm>
            <a:off x="2905125" y="238125"/>
            <a:ext cx="6381750" cy="6381750"/>
          </a:xfrm>
          <a:prstGeom prst="rect">
            <a:avLst/>
          </a:prstGeom>
        </p:spPr>
      </p:pic>
    </p:spTree>
    <p:extLst>
      <p:ext uri="{BB962C8B-B14F-4D97-AF65-F5344CB8AC3E}">
        <p14:creationId xmlns:p14="http://schemas.microsoft.com/office/powerpoint/2010/main" val="3510288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Runaround</a:t>
            </a:r>
          </a:p>
        </p:txBody>
      </p:sp>
      <p:sp>
        <p:nvSpPr>
          <p:cNvPr id="3" name="Text Placeholder 2"/>
          <p:cNvSpPr>
            <a:spLocks noGrp="1"/>
          </p:cNvSpPr>
          <p:nvPr>
            <p:ph type="body" idx="1"/>
          </p:nvPr>
        </p:nvSpPr>
        <p:spPr/>
        <p:txBody>
          <a:bodyPr/>
          <a:lstStyle/>
          <a:p>
            <a:r>
              <a:rPr lang="en-US" dirty="0"/>
              <a:t>A quick tour of </a:t>
            </a:r>
            <a:r>
              <a:rPr lang="en-US" dirty="0" err="1"/>
              <a:t>nginx</a:t>
            </a:r>
            <a:r>
              <a:rPr lang="en-US" dirty="0"/>
              <a:t>, kestrel and </a:t>
            </a:r>
            <a:r>
              <a:rPr lang="en-US" dirty="0" err="1"/>
              <a:t>asp.net</a:t>
            </a:r>
            <a:r>
              <a:rPr lang="en-US" dirty="0"/>
              <a:t>, running on </a:t>
            </a:r>
            <a:r>
              <a:rPr lang="en-US" dirty="0" err="1"/>
              <a:t>Docker</a:t>
            </a:r>
            <a:endParaRPr lang="en-US" dirty="0"/>
          </a:p>
        </p:txBody>
      </p:sp>
    </p:spTree>
    <p:extLst>
      <p:ext uri="{BB962C8B-B14F-4D97-AF65-F5344CB8AC3E}">
        <p14:creationId xmlns:p14="http://schemas.microsoft.com/office/powerpoint/2010/main" val="777632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733800" y="2413000"/>
            <a:ext cx="5219700" cy="1569660"/>
          </a:xfrm>
          <a:prstGeom prst="rect">
            <a:avLst/>
          </a:prstGeom>
          <a:noFill/>
        </p:spPr>
        <p:txBody>
          <a:bodyPr wrap="square" rtlCol="0">
            <a:spAutoFit/>
          </a:bodyPr>
          <a:lstStyle/>
          <a:p>
            <a:pPr algn="ctr"/>
            <a:r>
              <a:rPr lang="en-US" sz="9600" dirty="0"/>
              <a:t>10m</a:t>
            </a:r>
          </a:p>
        </p:txBody>
      </p:sp>
    </p:spTree>
    <p:extLst>
      <p:ext uri="{BB962C8B-B14F-4D97-AF65-F5344CB8AC3E}">
        <p14:creationId xmlns:p14="http://schemas.microsoft.com/office/powerpoint/2010/main" val="448375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80008E3-475B-4383-82FA-C90B383D8DF8}"/>
              </a:ext>
            </a:extLst>
          </p:cNvPr>
          <p:cNvSpPr txBox="1"/>
          <p:nvPr/>
        </p:nvSpPr>
        <p:spPr>
          <a:xfrm>
            <a:off x="3221594" y="2822344"/>
            <a:ext cx="5194300" cy="830997"/>
          </a:xfrm>
          <a:prstGeom prst="rect">
            <a:avLst/>
          </a:prstGeom>
          <a:noFill/>
        </p:spPr>
        <p:txBody>
          <a:bodyPr wrap="square" rtlCol="0">
            <a:spAutoFit/>
          </a:bodyPr>
          <a:lstStyle/>
          <a:p>
            <a:pPr algn="ctr"/>
            <a:r>
              <a:rPr lang="en-US" sz="4800" dirty="0"/>
              <a:t>Demo</a:t>
            </a:r>
          </a:p>
        </p:txBody>
      </p:sp>
    </p:spTree>
    <p:extLst>
      <p:ext uri="{BB962C8B-B14F-4D97-AF65-F5344CB8AC3E}">
        <p14:creationId xmlns:p14="http://schemas.microsoft.com/office/powerpoint/2010/main" val="724122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Kestrel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90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4916</TotalTime>
  <Words>2860</Words>
  <Application>Microsoft Macintosh PowerPoint</Application>
  <PresentationFormat>Widescreen</PresentationFormat>
  <Paragraphs>483</Paragraphs>
  <Slides>56</Slides>
  <Notes>18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 Unicode MS</vt:lpstr>
      <vt:lpstr>Calibri</vt:lpstr>
      <vt:lpstr>Calibri Light</vt:lpstr>
      <vt:lpstr>Arial</vt:lpstr>
      <vt:lpstr>Office Theme</vt:lpstr>
      <vt:lpstr>Nginx for .NET Developers</vt:lpstr>
      <vt:lpstr>Who are you?</vt:lpstr>
      <vt:lpstr>PowerPoint Presentation</vt:lpstr>
      <vt:lpstr>PowerPoint Presentation</vt:lpstr>
      <vt:lpstr>Agenda</vt:lpstr>
      <vt:lpstr>Runaround</vt:lpstr>
      <vt:lpstr>PowerPoint Presentation</vt:lpstr>
      <vt:lpstr>PowerPoint Presentation</vt:lpstr>
      <vt:lpstr>Kestrel</vt:lpstr>
      <vt:lpstr>PowerPoint Presentation</vt:lpstr>
      <vt:lpstr>PowerPoint Presentation</vt:lpstr>
      <vt:lpstr>Kestrel</vt:lpstr>
      <vt:lpstr>Kestrel Architecture</vt:lpstr>
      <vt:lpstr>PowerPoint Presentation</vt:lpstr>
      <vt:lpstr>PowerPoint Presentation</vt:lpstr>
      <vt:lpstr>Nginx</vt:lpstr>
      <vt:lpstr>PowerPoint Presentation</vt:lpstr>
      <vt:lpstr>nginx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Reverse Proxy</vt:lpstr>
      <vt:lpstr>PowerPoint Presentation</vt:lpstr>
      <vt:lpstr>PowerPoint Presentation</vt:lpstr>
      <vt:lpstr>HTTP Caching</vt:lpstr>
      <vt:lpstr>Max Age</vt:lpstr>
      <vt:lpstr>Expires</vt:lpstr>
      <vt:lpstr>Last Modified (Proxy not forcing revalidation)</vt:lpstr>
      <vt:lpstr>Last Modified (Proxy Forcing Revalidation)</vt:lpstr>
      <vt:lpstr>Privacy</vt:lpstr>
      <vt:lpstr>PowerPoint Presentation</vt:lpstr>
      <vt:lpstr>PowerPoint Presentation</vt:lpstr>
      <vt:lpstr>PowerPoint Presentation</vt:lpstr>
      <vt:lpstr>Load Balancing</vt:lpstr>
      <vt:lpstr>PowerPoint Presentation</vt:lpstr>
      <vt:lpstr>PowerPoint Presentation</vt:lpstr>
      <vt:lpstr>Upstream directive</vt:lpstr>
      <vt:lpstr>PowerPoint Presentation</vt:lpstr>
      <vt:lpstr>SSL</vt:lpstr>
      <vt:lpstr>PowerPoint Presentation</vt:lpstr>
      <vt:lpstr>PowerPoint Presentation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77</cp:revision>
  <dcterms:created xsi:type="dcterms:W3CDTF">2018-01-02T15:25:33Z</dcterms:created>
  <dcterms:modified xsi:type="dcterms:W3CDTF">2018-01-18T10:20:20Z</dcterms:modified>
</cp:coreProperties>
</file>