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7" r:id="rId2"/>
    <p:sldId id="258" r:id="rId3"/>
    <p:sldId id="259" r:id="rId4"/>
    <p:sldId id="341" r:id="rId5"/>
    <p:sldId id="260" r:id="rId6"/>
    <p:sldId id="299" r:id="rId7"/>
    <p:sldId id="300" r:id="rId8"/>
    <p:sldId id="262" r:id="rId9"/>
    <p:sldId id="304" r:id="rId10"/>
    <p:sldId id="267" r:id="rId11"/>
    <p:sldId id="302" r:id="rId12"/>
    <p:sldId id="305" r:id="rId13"/>
    <p:sldId id="303" r:id="rId14"/>
    <p:sldId id="324" r:id="rId15"/>
    <p:sldId id="334" r:id="rId16"/>
    <p:sldId id="279" r:id="rId17"/>
    <p:sldId id="323" r:id="rId18"/>
    <p:sldId id="307" r:id="rId19"/>
    <p:sldId id="308" r:id="rId20"/>
    <p:sldId id="268" r:id="rId21"/>
    <p:sldId id="272" r:id="rId22"/>
    <p:sldId id="273" r:id="rId23"/>
    <p:sldId id="309" r:id="rId24"/>
    <p:sldId id="310" r:id="rId25"/>
    <p:sldId id="339" r:id="rId26"/>
    <p:sldId id="311" r:id="rId27"/>
    <p:sldId id="312" r:id="rId28"/>
    <p:sldId id="331" r:id="rId29"/>
    <p:sldId id="329" r:id="rId30"/>
    <p:sldId id="332" r:id="rId31"/>
    <p:sldId id="330" r:id="rId32"/>
    <p:sldId id="327" r:id="rId33"/>
    <p:sldId id="328" r:id="rId34"/>
    <p:sldId id="284" r:id="rId35"/>
    <p:sldId id="275" r:id="rId36"/>
    <p:sldId id="313" r:id="rId37"/>
    <p:sldId id="314" r:id="rId38"/>
    <p:sldId id="286" r:id="rId39"/>
    <p:sldId id="276" r:id="rId40"/>
    <p:sldId id="315" r:id="rId41"/>
    <p:sldId id="316" r:id="rId42"/>
    <p:sldId id="288" r:id="rId43"/>
    <p:sldId id="287" r:id="rId44"/>
    <p:sldId id="278" r:id="rId45"/>
    <p:sldId id="289" r:id="rId46"/>
    <p:sldId id="290" r:id="rId47"/>
    <p:sldId id="317" r:id="rId48"/>
    <p:sldId id="318" r:id="rId49"/>
    <p:sldId id="319" r:id="rId50"/>
    <p:sldId id="294" r:id="rId51"/>
    <p:sldId id="333" r:id="rId52"/>
    <p:sldId id="335" r:id="rId53"/>
    <p:sldId id="338" r:id="rId54"/>
    <p:sldId id="336" r:id="rId55"/>
    <p:sldId id="337" r:id="rId56"/>
    <p:sldId id="340" r:id="rId57"/>
    <p:sldId id="325" r:id="rId58"/>
    <p:sldId id="326" r:id="rId59"/>
    <p:sldId id="293"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57" autoAdjust="0"/>
    <p:restoredTop sz="59250" autoAdjust="0"/>
  </p:normalViewPr>
  <p:slideViewPr>
    <p:cSldViewPr snapToGrid="0">
      <p:cViewPr varScale="1">
        <p:scale>
          <a:sx n="53" d="100"/>
          <a:sy n="53" d="100"/>
        </p:scale>
        <p:origin x="1699"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D46B84-865B-432E-A6C1-735FC632CA80}" type="datetimeFigureOut">
              <a:rPr lang="en-GB" smtClean="0"/>
              <a:t>14/01/2016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604C99-3B8C-405F-92D1-A3B8FBB3F634}" type="slidenum">
              <a:rPr lang="en-GB" smtClean="0"/>
              <a:t>‹#›</a:t>
            </a:fld>
            <a:endParaRPr lang="en-GB"/>
          </a:p>
        </p:txBody>
      </p:sp>
    </p:spTree>
    <p:extLst>
      <p:ext uri="{BB962C8B-B14F-4D97-AF65-F5344CB8AC3E}">
        <p14:creationId xmlns:p14="http://schemas.microsoft.com/office/powerpoint/2010/main" val="933594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en.wikipedia.org/wiki/Gossip_protocol" TargetMode="External"/><Relationship Id="rId3" Type="http://schemas.openxmlformats.org/officeDocument/2006/relationships/hyperlink" Target="https://www.consul.io/docs/internals/architecture.html#consul_agent" TargetMode="External"/><Relationship Id="rId7" Type="http://schemas.openxmlformats.org/officeDocument/2006/relationships/hyperlink" Target="https://www.serfdom.io/" TargetMode="External"/><Relationship Id="rId2" Type="http://schemas.openxmlformats.org/officeDocument/2006/relationships/slide" Target="../slides/slide32.xml"/><Relationship Id="rId1" Type="http://schemas.openxmlformats.org/officeDocument/2006/relationships/notesMaster" Target="../notesMasters/notesMaster1.xml"/><Relationship Id="rId6" Type="http://schemas.openxmlformats.org/officeDocument/2006/relationships/hyperlink" Target="https://www.consul.io/docs/internals/consensus.html" TargetMode="External"/><Relationship Id="rId5" Type="http://schemas.openxmlformats.org/officeDocument/2006/relationships/hyperlink" Target="http://en.wikipedia.org/wiki/Consensus_(computer_science)" TargetMode="External"/><Relationship Id="rId4" Type="http://schemas.openxmlformats.org/officeDocument/2006/relationships/hyperlink" Target="http://en.wikipedia.org/wiki/Finite-state_machine" TargetMode="External"/><Relationship Id="rId9" Type="http://schemas.openxmlformats.org/officeDocument/2006/relationships/hyperlink" Target="https://www.consul.io/docs/internals/gossip.html"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github.com/gliderlabs/registrator"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7604C99-3B8C-405F-92D1-A3B8FBB3F634}" type="slidenum">
              <a:rPr lang="en-GB" smtClean="0"/>
              <a:t>1</a:t>
            </a:fld>
            <a:endParaRPr lang="en-GB"/>
          </a:p>
        </p:txBody>
      </p:sp>
    </p:spTree>
    <p:extLst>
      <p:ext uri="{BB962C8B-B14F-4D97-AF65-F5344CB8AC3E}">
        <p14:creationId xmlns:p14="http://schemas.microsoft.com/office/powerpoint/2010/main" val="2230219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environments with auto-scaling or manual scaling frequent changes to service locations are problematic as they require re-distributing the application to distribute the configuration.</a:t>
            </a:r>
          </a:p>
          <a:p>
            <a:r>
              <a:rPr lang="en-GB" dirty="0" smtClean="0"/>
              <a:t>Configuration has to be updated for new service deployments, as well as for hosts failing or being added/replaced.</a:t>
            </a:r>
          </a:p>
          <a:p>
            <a:r>
              <a:rPr lang="en-GB" dirty="0" smtClean="0"/>
              <a:t>No health checks, so we try services that are failing, and re-route once they fail.</a:t>
            </a:r>
          </a:p>
          <a:p>
            <a:endParaRPr lang="en-US" dirty="0"/>
          </a:p>
        </p:txBody>
      </p:sp>
      <p:sp>
        <p:nvSpPr>
          <p:cNvPr id="4" name="Slide Number Placeholder 3"/>
          <p:cNvSpPr>
            <a:spLocks noGrp="1"/>
          </p:cNvSpPr>
          <p:nvPr>
            <p:ph type="sldNum" sz="quarter" idx="10"/>
          </p:nvPr>
        </p:nvSpPr>
        <p:spPr/>
        <p:txBody>
          <a:bodyPr/>
          <a:lstStyle/>
          <a:p>
            <a:fld id="{57604C99-3B8C-405F-92D1-A3B8FBB3F634}" type="slidenum">
              <a:rPr lang="en-GB" smtClean="0"/>
              <a:t>24</a:t>
            </a:fld>
            <a:endParaRPr lang="en-GB"/>
          </a:p>
        </p:txBody>
      </p:sp>
    </p:spTree>
    <p:extLst>
      <p:ext uri="{BB962C8B-B14F-4D97-AF65-F5344CB8AC3E}">
        <p14:creationId xmlns:p14="http://schemas.microsoft.com/office/powerpoint/2010/main" val="11151130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7604C99-3B8C-405F-92D1-A3B8FBB3F634}" type="slidenum">
              <a:rPr lang="en-GB" smtClean="0"/>
              <a:t>25</a:t>
            </a:fld>
            <a:endParaRPr lang="en-GB"/>
          </a:p>
        </p:txBody>
      </p:sp>
    </p:spTree>
    <p:extLst>
      <p:ext uri="{BB962C8B-B14F-4D97-AF65-F5344CB8AC3E}">
        <p14:creationId xmlns:p14="http://schemas.microsoft.com/office/powerpoint/2010/main" val="27783420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3200" dirty="0" smtClean="0"/>
              <a:t>We can store configuration on a dedicated server.</a:t>
            </a:r>
          </a:p>
          <a:p>
            <a:r>
              <a:rPr lang="en-GB" sz="3200" dirty="0" smtClean="0"/>
              <a:t>The simplest form of registration server is just a key-value store. </a:t>
            </a:r>
          </a:p>
          <a:p>
            <a:pPr marL="742950" lvl="1" indent="-285750">
              <a:buFont typeface="Courier New" panose="02070309020205020404" pitchFamily="49" charset="0"/>
              <a:buChar char="o"/>
            </a:pPr>
            <a:r>
              <a:rPr lang="en-GB" sz="2800" dirty="0" smtClean="0"/>
              <a:t>You can use </a:t>
            </a:r>
            <a:r>
              <a:rPr lang="en-GB" sz="2800" dirty="0" err="1" smtClean="0"/>
              <a:t>Redis</a:t>
            </a:r>
            <a:r>
              <a:rPr lang="en-GB" sz="2800" dirty="0" smtClean="0"/>
              <a:t> as a registration server if it is already part of your infrastructure.</a:t>
            </a:r>
          </a:p>
          <a:p>
            <a:pPr marL="742950" lvl="1" indent="-285750">
              <a:buFont typeface="Courier New" panose="02070309020205020404" pitchFamily="49" charset="0"/>
              <a:buChar char="o"/>
            </a:pPr>
            <a:r>
              <a:rPr lang="en-GB" sz="2800" dirty="0" smtClean="0"/>
              <a:t>Of course, your registration server becomes a new point of failure, if clients cannot get hold of it, they can find the pool of servers.</a:t>
            </a:r>
          </a:p>
          <a:p>
            <a:pPr marL="742950" lvl="1" indent="-285750">
              <a:buFont typeface="Courier New" panose="02070309020205020404" pitchFamily="49" charset="0"/>
              <a:buChar char="o"/>
            </a:pPr>
            <a:r>
              <a:rPr lang="en-GB" sz="2800" dirty="0" smtClean="0"/>
              <a:t>So your registration server must itself use redundancy to avoid availability concerns.</a:t>
            </a:r>
          </a:p>
          <a:p>
            <a:pPr marL="742950" lvl="1" indent="-285750">
              <a:buFont typeface="Courier New" panose="02070309020205020404" pitchFamily="49" charset="0"/>
              <a:buChar char="o"/>
            </a:pPr>
            <a:r>
              <a:rPr lang="en-GB" sz="2800" dirty="0" smtClean="0"/>
              <a:t>The usual redundancy model chosen is a cluster.</a:t>
            </a:r>
          </a:p>
          <a:p>
            <a:pPr marL="285750" indent="-285750">
              <a:buFontTx/>
              <a:buChar char="-"/>
            </a:pPr>
            <a:endParaRPr lang="en-GB" dirty="0" smtClean="0"/>
          </a:p>
          <a:p>
            <a:endParaRPr lang="en-US" dirty="0"/>
          </a:p>
        </p:txBody>
      </p:sp>
      <p:sp>
        <p:nvSpPr>
          <p:cNvPr id="4" name="Slide Number Placeholder 3"/>
          <p:cNvSpPr>
            <a:spLocks noGrp="1"/>
          </p:cNvSpPr>
          <p:nvPr>
            <p:ph type="sldNum" sz="quarter" idx="10"/>
          </p:nvPr>
        </p:nvSpPr>
        <p:spPr/>
        <p:txBody>
          <a:bodyPr/>
          <a:lstStyle/>
          <a:p>
            <a:fld id="{57604C99-3B8C-405F-92D1-A3B8FBB3F634}" type="slidenum">
              <a:rPr lang="en-GB" smtClean="0"/>
              <a:t>26</a:t>
            </a:fld>
            <a:endParaRPr lang="en-GB"/>
          </a:p>
        </p:txBody>
      </p:sp>
    </p:spTree>
    <p:extLst>
      <p:ext uri="{BB962C8B-B14F-4D97-AF65-F5344CB8AC3E}">
        <p14:creationId xmlns:p14="http://schemas.microsoft.com/office/powerpoint/2010/main" val="1504529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7604C99-3B8C-405F-92D1-A3B8FBB3F634}" type="slidenum">
              <a:rPr lang="en-GB" smtClean="0"/>
              <a:t>31</a:t>
            </a:fld>
            <a:endParaRPr lang="en-GB"/>
          </a:p>
        </p:txBody>
      </p:sp>
    </p:spTree>
    <p:extLst>
      <p:ext uri="{BB962C8B-B14F-4D97-AF65-F5344CB8AC3E}">
        <p14:creationId xmlns:p14="http://schemas.microsoft.com/office/powerpoint/2010/main" val="40920504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Agent - An agent is the long running daemon on every member of the Consul cluster. It is started by running </a:t>
            </a:r>
            <a:r>
              <a:rPr lang="en-GB" dirty="0" smtClean="0">
                <a:hlinkClick r:id="rId3"/>
              </a:rPr>
              <a:t>consul agent</a:t>
            </a:r>
            <a:r>
              <a:rPr lang="en-GB" dirty="0" smtClean="0"/>
              <a:t>. The agent is able to run in either </a:t>
            </a:r>
            <a:r>
              <a:rPr lang="en-GB" i="1" dirty="0" smtClean="0"/>
              <a:t>client</a:t>
            </a:r>
            <a:r>
              <a:rPr lang="en-GB" dirty="0" smtClean="0"/>
              <a:t> or </a:t>
            </a:r>
            <a:r>
              <a:rPr lang="en-GB" i="1" dirty="0" smtClean="0"/>
              <a:t>server</a:t>
            </a:r>
            <a:r>
              <a:rPr lang="en-GB" dirty="0" smtClean="0"/>
              <a:t> mode. Since all nodes must be running an agent, it is simpler to refer to the node as being either a client or server, but there are other instances of the agent. All agents can run the DNS or HTTP interfaces, and are responsible for running checks and keeping services in sync.</a:t>
            </a:r>
          </a:p>
          <a:p>
            <a:endParaRPr lang="en-GB" dirty="0" smtClean="0"/>
          </a:p>
          <a:p>
            <a:r>
              <a:rPr lang="en-GB" dirty="0" smtClean="0"/>
              <a:t>Client - A client is an agent that forwards all RPCs to a server. The client is relatively stateless. The only background activity a client performs is taking part in the LAN gossip pool. This has a minimal resource overhead and consumes only a small amount of network bandwidth.</a:t>
            </a:r>
          </a:p>
          <a:p>
            <a:endParaRPr lang="en-GB" dirty="0" smtClean="0"/>
          </a:p>
          <a:p>
            <a:r>
              <a:rPr lang="en-GB" dirty="0" smtClean="0"/>
              <a:t>Server - A server is an agent with an expanded set of responsibilities including participating in the Raft quorum, maintaining cluster state, responding to RPC queries, exchanging WAN gossip with other </a:t>
            </a:r>
            <a:r>
              <a:rPr lang="en-GB" dirty="0" err="1" smtClean="0"/>
              <a:t>datacenters</a:t>
            </a:r>
            <a:r>
              <a:rPr lang="en-GB" dirty="0" smtClean="0"/>
              <a:t>, and forwarding queries to leaders or remote </a:t>
            </a:r>
            <a:r>
              <a:rPr lang="en-GB" dirty="0" err="1" smtClean="0"/>
              <a:t>datacenters</a:t>
            </a:r>
            <a:r>
              <a:rPr lang="en-GB" dirty="0" smtClean="0"/>
              <a:t>.</a:t>
            </a:r>
          </a:p>
          <a:p>
            <a:endParaRPr lang="en-GB" dirty="0" smtClean="0"/>
          </a:p>
          <a:p>
            <a:r>
              <a:rPr lang="en-GB" dirty="0" err="1" smtClean="0"/>
              <a:t>Datacenter</a:t>
            </a:r>
            <a:r>
              <a:rPr lang="en-GB" dirty="0" smtClean="0"/>
              <a:t> - While the definition of a </a:t>
            </a:r>
            <a:r>
              <a:rPr lang="en-GB" dirty="0" err="1" smtClean="0"/>
              <a:t>datacenter</a:t>
            </a:r>
            <a:r>
              <a:rPr lang="en-GB" dirty="0" smtClean="0"/>
              <a:t> seems obvious, there are subtle details that must be considered. For example, in EC2, are multiple availability zones considered to comprise a single </a:t>
            </a:r>
            <a:r>
              <a:rPr lang="en-GB" dirty="0" err="1" smtClean="0"/>
              <a:t>datacenter</a:t>
            </a:r>
            <a:r>
              <a:rPr lang="en-GB" dirty="0" smtClean="0"/>
              <a:t>? We define a </a:t>
            </a:r>
            <a:r>
              <a:rPr lang="en-GB" dirty="0" err="1" smtClean="0"/>
              <a:t>datacenter</a:t>
            </a:r>
            <a:r>
              <a:rPr lang="en-GB" dirty="0" smtClean="0"/>
              <a:t> to be a networking environment that is private, low latency, and high bandwidth. This excludes communication that would traverse the public internet, but for our purposes multiple availability zones within a single EC2 region would be considered part of a single </a:t>
            </a:r>
            <a:r>
              <a:rPr lang="en-GB" dirty="0" err="1" smtClean="0"/>
              <a:t>datacenter</a:t>
            </a:r>
            <a:r>
              <a:rPr lang="en-GB" dirty="0" smtClean="0"/>
              <a:t>.</a:t>
            </a:r>
          </a:p>
          <a:p>
            <a:endParaRPr lang="en-GB" dirty="0" smtClean="0"/>
          </a:p>
          <a:p>
            <a:r>
              <a:rPr lang="en-GB" dirty="0" smtClean="0"/>
              <a:t>Consensus - When used in our documentation we use consensus to mean agreement upon the elected leader as well as agreement on the ordering of transactions. Since these transactions are applied to a </a:t>
            </a:r>
            <a:r>
              <a:rPr lang="en-GB" dirty="0" smtClean="0">
                <a:hlinkClick r:id="rId4"/>
              </a:rPr>
              <a:t>finite-state machine</a:t>
            </a:r>
            <a:r>
              <a:rPr lang="en-GB" dirty="0" smtClean="0"/>
              <a:t>, our definition of consensus implies the consistency of a replicated state machine. Consensus is described in more detail on </a:t>
            </a:r>
            <a:r>
              <a:rPr lang="en-GB" dirty="0" smtClean="0">
                <a:hlinkClick r:id="rId5"/>
              </a:rPr>
              <a:t>Wikipedia</a:t>
            </a:r>
            <a:r>
              <a:rPr lang="en-GB" dirty="0" smtClean="0"/>
              <a:t>, and our implementation is described </a:t>
            </a:r>
            <a:r>
              <a:rPr lang="en-GB" dirty="0" smtClean="0">
                <a:hlinkClick r:id="rId6"/>
              </a:rPr>
              <a:t>here</a:t>
            </a:r>
            <a:r>
              <a:rPr lang="en-GB" dirty="0" smtClean="0"/>
              <a:t>.</a:t>
            </a:r>
          </a:p>
          <a:p>
            <a:endParaRPr lang="en-GB" dirty="0" smtClean="0"/>
          </a:p>
          <a:p>
            <a:r>
              <a:rPr lang="en-GB" dirty="0" smtClean="0"/>
              <a:t>Gossip - Consul is built on top of </a:t>
            </a:r>
            <a:r>
              <a:rPr lang="en-GB" dirty="0" smtClean="0">
                <a:hlinkClick r:id="rId7"/>
              </a:rPr>
              <a:t>Serf</a:t>
            </a:r>
            <a:r>
              <a:rPr lang="en-GB" dirty="0" smtClean="0"/>
              <a:t> which provides a full </a:t>
            </a:r>
            <a:r>
              <a:rPr lang="en-GB" dirty="0" smtClean="0">
                <a:hlinkClick r:id="rId8"/>
              </a:rPr>
              <a:t>gossip protocol</a:t>
            </a:r>
            <a:r>
              <a:rPr lang="en-GB" dirty="0" smtClean="0"/>
              <a:t> that is used for multiple purposes. Serf provides membership, failure detection, and event broadcast. Our use of these is described more in the </a:t>
            </a:r>
            <a:r>
              <a:rPr lang="en-GB" dirty="0" smtClean="0">
                <a:hlinkClick r:id="rId9"/>
              </a:rPr>
              <a:t>gossip documentation</a:t>
            </a:r>
            <a:r>
              <a:rPr lang="en-GB" dirty="0" smtClean="0"/>
              <a:t>. It is enough to know that gossip involves random node-to-node communication, primarily over UDP.</a:t>
            </a:r>
          </a:p>
          <a:p>
            <a:endParaRPr lang="en-GB" dirty="0" smtClean="0"/>
          </a:p>
          <a:p>
            <a:r>
              <a:rPr lang="en-GB" dirty="0" smtClean="0"/>
              <a:t>LAN Gossip - Refers to the LAN gossip pool which contains nodes that are all located on the same local area network or </a:t>
            </a:r>
            <a:r>
              <a:rPr lang="en-GB" dirty="0" err="1" smtClean="0"/>
              <a:t>datacenter</a:t>
            </a:r>
            <a:r>
              <a:rPr lang="en-GB" dirty="0" smtClean="0"/>
              <a:t>.</a:t>
            </a:r>
          </a:p>
          <a:p>
            <a:endParaRPr lang="en-GB" dirty="0" smtClean="0"/>
          </a:p>
          <a:p>
            <a:r>
              <a:rPr lang="en-GB" dirty="0" smtClean="0"/>
              <a:t>WAN Gossip - Refers to the WAN gossip pool which contains only servers. These servers are primarily located in different </a:t>
            </a:r>
            <a:r>
              <a:rPr lang="en-GB" dirty="0" err="1" smtClean="0"/>
              <a:t>datacenters</a:t>
            </a:r>
            <a:r>
              <a:rPr lang="en-GB" dirty="0" smtClean="0"/>
              <a:t> and typically communicate over the internet or wide area network.</a:t>
            </a:r>
          </a:p>
          <a:p>
            <a:endParaRPr lang="en-GB" dirty="0" smtClean="0"/>
          </a:p>
          <a:p>
            <a:r>
              <a:rPr lang="en-GB" dirty="0" smtClean="0"/>
              <a:t>RPC - Remote Procedure Call. This is a request / response mechanism allowing a client to make a request of a server.</a:t>
            </a:r>
          </a:p>
          <a:p>
            <a:endParaRPr lang="en-GB" dirty="0" smtClean="0"/>
          </a:p>
          <a:p>
            <a:r>
              <a:rPr lang="en-GB" dirty="0" smtClean="0"/>
              <a:t>Within each </a:t>
            </a:r>
            <a:r>
              <a:rPr lang="en-GB" dirty="0" err="1" smtClean="0"/>
              <a:t>datacenter</a:t>
            </a:r>
            <a:r>
              <a:rPr lang="en-GB" dirty="0" smtClean="0"/>
              <a:t>, we have a mixture of clients and servers. It is expected that there be between three to five servers. This strikes a balance between availability in the case of failure and performance, as consensus gets progressively slower as more machines are added. However, there is no limit to the number of clients, and they can easily scale into the thousands or tens of thousands.</a:t>
            </a:r>
          </a:p>
          <a:p>
            <a:endParaRPr lang="en-GB" dirty="0" smtClean="0"/>
          </a:p>
          <a:p>
            <a:r>
              <a:rPr lang="en-GB" dirty="0" smtClean="0"/>
              <a:t>All the nodes that are in a </a:t>
            </a:r>
            <a:r>
              <a:rPr lang="en-GB" dirty="0" err="1" smtClean="0"/>
              <a:t>datacenter</a:t>
            </a:r>
            <a:r>
              <a:rPr lang="en-GB" dirty="0" smtClean="0"/>
              <a:t> participate in a </a:t>
            </a:r>
            <a:r>
              <a:rPr lang="en-GB" dirty="0" smtClean="0">
                <a:hlinkClick r:id="rId9"/>
              </a:rPr>
              <a:t>gossip protocol</a:t>
            </a:r>
            <a:r>
              <a:rPr lang="en-GB" dirty="0" smtClean="0"/>
              <a:t>. This means there is a gossip pool that contains all the nodes for a given </a:t>
            </a:r>
            <a:r>
              <a:rPr lang="en-GB" dirty="0" err="1" smtClean="0"/>
              <a:t>datacenter</a:t>
            </a:r>
            <a:r>
              <a:rPr lang="en-GB" dirty="0" smtClean="0"/>
              <a:t>. This serves a few purposes: first, there is no need to configure clients with the addresses of servers; discovery is done automatically. Second, the work of detecting node failures is not placed on the servers but is distributed. This makes failure detection much more scalable than naive </a:t>
            </a:r>
            <a:r>
              <a:rPr lang="en-GB" dirty="0" err="1" smtClean="0"/>
              <a:t>heartbeating</a:t>
            </a:r>
            <a:r>
              <a:rPr lang="en-GB" dirty="0" smtClean="0"/>
              <a:t> schemes. Thirdly, it is used as a messaging layer to notify when important events such as leader election take place.</a:t>
            </a:r>
          </a:p>
          <a:p>
            <a:endParaRPr lang="en-GB" dirty="0" smtClean="0"/>
          </a:p>
          <a:p>
            <a:r>
              <a:rPr lang="en-GB" dirty="0" smtClean="0"/>
              <a:t>The servers in each </a:t>
            </a:r>
            <a:r>
              <a:rPr lang="en-GB" dirty="0" err="1" smtClean="0"/>
              <a:t>datacenter</a:t>
            </a:r>
            <a:r>
              <a:rPr lang="en-GB" dirty="0" smtClean="0"/>
              <a:t> are all part of a single Raft peer set. This means that they work together to elect a single leader, a selected server which has extra duties. The leader is responsible for processing all queries and transactions. Transactions must also be replicated to all peers as part of the </a:t>
            </a:r>
            <a:r>
              <a:rPr lang="en-GB" dirty="0" smtClean="0">
                <a:hlinkClick r:id="rId6"/>
              </a:rPr>
              <a:t>consensus protocol</a:t>
            </a:r>
            <a:r>
              <a:rPr lang="en-GB" dirty="0" smtClean="0"/>
              <a:t>. Because of this requirement, when a non-leader server receives an RPC request, it forwards it to the cluster leader.</a:t>
            </a:r>
          </a:p>
          <a:p>
            <a:endParaRPr lang="en-GB" dirty="0" smtClean="0"/>
          </a:p>
          <a:p>
            <a:r>
              <a:rPr lang="en-GB" dirty="0" smtClean="0"/>
              <a:t>The server nodes also operate as part of a WAN gossip pool. This pool is different from the LAN pool as it is optimized for the higher latency of the internet and is expected to contain only other Consul server nodes. The purpose of this pool is to allow </a:t>
            </a:r>
            <a:r>
              <a:rPr lang="en-GB" dirty="0" err="1" smtClean="0"/>
              <a:t>datacenters</a:t>
            </a:r>
            <a:r>
              <a:rPr lang="en-GB" dirty="0" smtClean="0"/>
              <a:t> to discover each other in a low-touch manner. Bringing a new </a:t>
            </a:r>
            <a:r>
              <a:rPr lang="en-GB" dirty="0" err="1" smtClean="0"/>
              <a:t>datacenter</a:t>
            </a:r>
            <a:r>
              <a:rPr lang="en-GB" dirty="0" smtClean="0"/>
              <a:t> online is as easy as joining the existing WAN gossip. Because the servers are all operating in this pool, it also enables cross-</a:t>
            </a:r>
            <a:r>
              <a:rPr lang="en-GB" dirty="0" err="1" smtClean="0"/>
              <a:t>datacenter</a:t>
            </a:r>
            <a:r>
              <a:rPr lang="en-GB" dirty="0" smtClean="0"/>
              <a:t> requests. When a server receives a request for a different </a:t>
            </a:r>
            <a:r>
              <a:rPr lang="en-GB" dirty="0" err="1" smtClean="0"/>
              <a:t>datacenter</a:t>
            </a:r>
            <a:r>
              <a:rPr lang="en-GB" dirty="0" smtClean="0"/>
              <a:t>, it forwards it to a random server in the correct </a:t>
            </a:r>
            <a:r>
              <a:rPr lang="en-GB" dirty="0" err="1" smtClean="0"/>
              <a:t>datacenter</a:t>
            </a:r>
            <a:r>
              <a:rPr lang="en-GB" dirty="0" smtClean="0"/>
              <a:t>. That server may then forward to the local leader.</a:t>
            </a:r>
          </a:p>
          <a:p>
            <a:endParaRPr lang="en-GB" dirty="0" smtClean="0"/>
          </a:p>
          <a:p>
            <a:r>
              <a:rPr lang="en-GB" dirty="0" smtClean="0"/>
              <a:t>This results in a very low coupling between </a:t>
            </a:r>
            <a:r>
              <a:rPr lang="en-GB" dirty="0" err="1" smtClean="0"/>
              <a:t>datacenters</a:t>
            </a:r>
            <a:r>
              <a:rPr lang="en-GB" dirty="0" smtClean="0"/>
              <a:t>, but because of failure detection, connection caching and multiplexing, cross-</a:t>
            </a:r>
            <a:r>
              <a:rPr lang="en-GB" dirty="0" err="1" smtClean="0"/>
              <a:t>datacenter</a:t>
            </a:r>
            <a:r>
              <a:rPr lang="en-GB" dirty="0" smtClean="0"/>
              <a:t> requests are relatively fast and reliable.</a:t>
            </a:r>
          </a:p>
          <a:p>
            <a:endParaRPr lang="en-GB" dirty="0"/>
          </a:p>
        </p:txBody>
      </p:sp>
      <p:sp>
        <p:nvSpPr>
          <p:cNvPr id="4" name="Slide Number Placeholder 3"/>
          <p:cNvSpPr>
            <a:spLocks noGrp="1"/>
          </p:cNvSpPr>
          <p:nvPr>
            <p:ph type="sldNum" sz="quarter" idx="10"/>
          </p:nvPr>
        </p:nvSpPr>
        <p:spPr/>
        <p:txBody>
          <a:bodyPr/>
          <a:lstStyle/>
          <a:p>
            <a:fld id="{57604C99-3B8C-405F-92D1-A3B8FBB3F634}" type="slidenum">
              <a:rPr lang="en-GB" smtClean="0"/>
              <a:t>32</a:t>
            </a:fld>
            <a:endParaRPr lang="en-GB"/>
          </a:p>
        </p:txBody>
      </p:sp>
    </p:spTree>
    <p:extLst>
      <p:ext uri="{BB962C8B-B14F-4D97-AF65-F5344CB8AC3E}">
        <p14:creationId xmlns:p14="http://schemas.microsoft.com/office/powerpoint/2010/main" val="6365095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Easy to implement</a:t>
            </a:r>
          </a:p>
          <a:p>
            <a:pPr lvl="1"/>
            <a:r>
              <a:rPr lang="en-GB" dirty="0" smtClean="0"/>
              <a:t>The pool of resources is a simple list, and the process of iterating over the list is straightforward.</a:t>
            </a:r>
          </a:p>
          <a:p>
            <a:pPr lvl="1"/>
            <a:r>
              <a:rPr lang="en-GB" dirty="0" smtClean="0"/>
              <a:t>You can load balance using a simple Round-Robin algorithm.</a:t>
            </a:r>
          </a:p>
          <a:p>
            <a:pPr lvl="1"/>
            <a:r>
              <a:rPr lang="en-GB" dirty="0" smtClean="0"/>
              <a:t>Services are not dependent on the registration server implementation that we are using. So only the client and registrar need to be change if we decide to switch that out.</a:t>
            </a:r>
          </a:p>
          <a:p>
            <a:pPr lvl="1"/>
            <a:r>
              <a:rPr lang="en-GB" dirty="0" smtClean="0"/>
              <a:t>This also means we can use this approach for services that we did not write ourselves.</a:t>
            </a:r>
          </a:p>
          <a:p>
            <a:pPr lvl="1"/>
            <a:r>
              <a:rPr lang="en-GB" dirty="0" smtClean="0"/>
              <a:t>You can use projects like </a:t>
            </a:r>
            <a:r>
              <a:rPr lang="en-GB" dirty="0" smtClean="0">
                <a:hlinkClick r:id="rId3"/>
              </a:rPr>
              <a:t>Registrator</a:t>
            </a:r>
            <a:r>
              <a:rPr lang="en-GB" dirty="0" smtClean="0"/>
              <a:t> if you are working with </a:t>
            </a:r>
            <a:r>
              <a:rPr lang="en-GB" dirty="0" err="1" smtClean="0"/>
              <a:t>Docker</a:t>
            </a:r>
            <a:r>
              <a:rPr lang="en-GB" dirty="0" smtClean="0"/>
              <a:t>, which inspects new </a:t>
            </a:r>
            <a:r>
              <a:rPr lang="en-GB" dirty="0" err="1" smtClean="0"/>
              <a:t>Docker</a:t>
            </a:r>
            <a:r>
              <a:rPr lang="en-GB" dirty="0" smtClean="0"/>
              <a:t> containers for servers and registers them (supports multiple OSS Service Registries)</a:t>
            </a:r>
          </a:p>
          <a:p>
            <a:endParaRPr lang="en-US" dirty="0"/>
          </a:p>
        </p:txBody>
      </p:sp>
      <p:sp>
        <p:nvSpPr>
          <p:cNvPr id="4" name="Slide Number Placeholder 3"/>
          <p:cNvSpPr>
            <a:spLocks noGrp="1"/>
          </p:cNvSpPr>
          <p:nvPr>
            <p:ph type="sldNum" sz="quarter" idx="10"/>
          </p:nvPr>
        </p:nvSpPr>
        <p:spPr/>
        <p:txBody>
          <a:bodyPr/>
          <a:lstStyle/>
          <a:p>
            <a:fld id="{57604C99-3B8C-405F-92D1-A3B8FBB3F634}" type="slidenum">
              <a:rPr lang="en-GB" smtClean="0"/>
              <a:t>36</a:t>
            </a:fld>
            <a:endParaRPr lang="en-GB"/>
          </a:p>
        </p:txBody>
      </p:sp>
    </p:spTree>
    <p:extLst>
      <p:ext uri="{BB962C8B-B14F-4D97-AF65-F5344CB8AC3E}">
        <p14:creationId xmlns:p14="http://schemas.microsoft.com/office/powerpoint/2010/main" val="14050612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environments with auto-scaling or manual scaling frequent changes to service locations are still problematic as they require re-configuring the registrar to update the registration server with the new locations.</a:t>
            </a:r>
          </a:p>
          <a:p>
            <a:r>
              <a:rPr lang="en-GB" dirty="0" smtClean="0"/>
              <a:t>We now have a dependency on our Service Registrar and Registration Service to run in production. So we have to worry about make these highly available as well, or they become our point of failure.</a:t>
            </a:r>
          </a:p>
          <a:p>
            <a:endParaRPr lang="en-US" dirty="0"/>
          </a:p>
        </p:txBody>
      </p:sp>
      <p:sp>
        <p:nvSpPr>
          <p:cNvPr id="4" name="Slide Number Placeholder 3"/>
          <p:cNvSpPr>
            <a:spLocks noGrp="1"/>
          </p:cNvSpPr>
          <p:nvPr>
            <p:ph type="sldNum" sz="quarter" idx="10"/>
          </p:nvPr>
        </p:nvSpPr>
        <p:spPr/>
        <p:txBody>
          <a:bodyPr/>
          <a:lstStyle/>
          <a:p>
            <a:fld id="{57604C99-3B8C-405F-92D1-A3B8FBB3F634}" type="slidenum">
              <a:rPr lang="en-GB" smtClean="0"/>
              <a:t>37</a:t>
            </a:fld>
            <a:endParaRPr lang="en-GB"/>
          </a:p>
        </p:txBody>
      </p:sp>
    </p:spTree>
    <p:extLst>
      <p:ext uri="{BB962C8B-B14F-4D97-AF65-F5344CB8AC3E}">
        <p14:creationId xmlns:p14="http://schemas.microsoft.com/office/powerpoint/2010/main" val="1864728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smtClean="0"/>
              <a:t>The LB itself could become a single point of failure, so we need to have active-active or active-passive redundancy.</a:t>
            </a:r>
          </a:p>
          <a:p>
            <a:r>
              <a:rPr lang="en-GB" sz="1200" dirty="0" smtClean="0"/>
              <a:t>The LB still needs to be configured with the IP addresses of the server in the pool. This may be problematic as we have to understand how servers will register with the LB when they spin up and shut down.</a:t>
            </a:r>
          </a:p>
          <a:p>
            <a:r>
              <a:rPr lang="en-GB" sz="1200" dirty="0" smtClean="0"/>
              <a:t>An LB is mostly used in an external facing role. To use the LB internally it either needs to be dedicated to that role, or expose the services externally. For example, to use an AWS ELB in an internal load-balancing role you need to use a Virtual Private Cloud (VPC), not EC2 classic.</a:t>
            </a:r>
          </a:p>
          <a:p>
            <a:endParaRPr lang="en-US" dirty="0"/>
          </a:p>
        </p:txBody>
      </p:sp>
      <p:sp>
        <p:nvSpPr>
          <p:cNvPr id="4" name="Slide Number Placeholder 3"/>
          <p:cNvSpPr>
            <a:spLocks noGrp="1"/>
          </p:cNvSpPr>
          <p:nvPr>
            <p:ph type="sldNum" sz="quarter" idx="10"/>
          </p:nvPr>
        </p:nvSpPr>
        <p:spPr/>
        <p:txBody>
          <a:bodyPr/>
          <a:lstStyle/>
          <a:p>
            <a:fld id="{57604C99-3B8C-405F-92D1-A3B8FBB3F634}" type="slidenum">
              <a:rPr lang="en-GB" smtClean="0"/>
              <a:t>48</a:t>
            </a:fld>
            <a:endParaRPr lang="en-GB"/>
          </a:p>
        </p:txBody>
      </p:sp>
    </p:spTree>
    <p:extLst>
      <p:ext uri="{BB962C8B-B14F-4D97-AF65-F5344CB8AC3E}">
        <p14:creationId xmlns:p14="http://schemas.microsoft.com/office/powerpoint/2010/main" val="10057930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7604C99-3B8C-405F-92D1-A3B8FBB3F634}" type="slidenum">
              <a:rPr lang="en-GB" smtClean="0"/>
              <a:t>52</a:t>
            </a:fld>
            <a:endParaRPr lang="en-GB"/>
          </a:p>
        </p:txBody>
      </p:sp>
    </p:spTree>
    <p:extLst>
      <p:ext uri="{BB962C8B-B14F-4D97-AF65-F5344CB8AC3E}">
        <p14:creationId xmlns:p14="http://schemas.microsoft.com/office/powerpoint/2010/main" val="37425046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intended as an introduction to the topic of Service Discovery</a:t>
            </a:r>
          </a:p>
          <a:p>
            <a:pPr lvl="1"/>
            <a:r>
              <a:rPr lang="en-US" dirty="0" smtClean="0"/>
              <a:t>Once you know what it is, it’s quite simple to use it</a:t>
            </a:r>
          </a:p>
          <a:p>
            <a:pPr lvl="1"/>
            <a:r>
              <a:rPr lang="en-US" dirty="0" smtClean="0"/>
              <a:t>Of course the trick is in knowing what it is, and that is the point of this presentation.</a:t>
            </a:r>
          </a:p>
          <a:p>
            <a:pPr lvl="1"/>
            <a:r>
              <a:rPr lang="en-US" dirty="0" smtClean="0"/>
              <a:t>It’s not  deep dive</a:t>
            </a:r>
          </a:p>
          <a:p>
            <a:endParaRPr lang="en-US" dirty="0"/>
          </a:p>
        </p:txBody>
      </p:sp>
      <p:sp>
        <p:nvSpPr>
          <p:cNvPr id="4" name="Slide Number Placeholder 3"/>
          <p:cNvSpPr>
            <a:spLocks noGrp="1"/>
          </p:cNvSpPr>
          <p:nvPr>
            <p:ph type="sldNum" sz="quarter" idx="10"/>
          </p:nvPr>
        </p:nvSpPr>
        <p:spPr/>
        <p:txBody>
          <a:bodyPr/>
          <a:lstStyle/>
          <a:p>
            <a:fld id="{57604C99-3B8C-405F-92D1-A3B8FBB3F634}" type="slidenum">
              <a:rPr lang="en-GB" smtClean="0"/>
              <a:t>58</a:t>
            </a:fld>
            <a:endParaRPr lang="en-GB"/>
          </a:p>
        </p:txBody>
      </p:sp>
    </p:spTree>
    <p:extLst>
      <p:ext uri="{BB962C8B-B14F-4D97-AF65-F5344CB8AC3E}">
        <p14:creationId xmlns:p14="http://schemas.microsoft.com/office/powerpoint/2010/main" val="1858151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D8DD61-C050-A448-B56E-01EFF6FE40B5}" type="slidenum">
              <a:rPr lang="en-US" smtClean="0"/>
              <a:pPr/>
              <a:t>3</a:t>
            </a:fld>
            <a:endParaRPr lang="en-US"/>
          </a:p>
        </p:txBody>
      </p:sp>
    </p:spTree>
    <p:extLst>
      <p:ext uri="{BB962C8B-B14F-4D97-AF65-F5344CB8AC3E}">
        <p14:creationId xmlns:p14="http://schemas.microsoft.com/office/powerpoint/2010/main" val="1480247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intended as an introduction to the topic of Service Discovery</a:t>
            </a:r>
          </a:p>
          <a:p>
            <a:pPr lvl="1"/>
            <a:r>
              <a:rPr lang="en-US" dirty="0" smtClean="0"/>
              <a:t>Once you know what it is, it’s quite simple to use it</a:t>
            </a:r>
          </a:p>
          <a:p>
            <a:pPr lvl="1"/>
            <a:r>
              <a:rPr lang="en-US" dirty="0" smtClean="0"/>
              <a:t>Of course the trick is in knowing what it is, and that is the point of this presentation.</a:t>
            </a:r>
          </a:p>
          <a:p>
            <a:pPr lvl="1"/>
            <a:r>
              <a:rPr lang="en-US" dirty="0" smtClean="0"/>
              <a:t>It’s not  deep dive</a:t>
            </a:r>
          </a:p>
          <a:p>
            <a:endParaRPr lang="en-US" dirty="0"/>
          </a:p>
        </p:txBody>
      </p:sp>
      <p:sp>
        <p:nvSpPr>
          <p:cNvPr id="4" name="Slide Number Placeholder 3"/>
          <p:cNvSpPr>
            <a:spLocks noGrp="1"/>
          </p:cNvSpPr>
          <p:nvPr>
            <p:ph type="sldNum" sz="quarter" idx="10"/>
          </p:nvPr>
        </p:nvSpPr>
        <p:spPr/>
        <p:txBody>
          <a:bodyPr/>
          <a:lstStyle/>
          <a:p>
            <a:fld id="{57604C99-3B8C-405F-92D1-A3B8FBB3F634}" type="slidenum">
              <a:rPr lang="en-GB" smtClean="0"/>
              <a:t>6</a:t>
            </a:fld>
            <a:endParaRPr lang="en-GB"/>
          </a:p>
        </p:txBody>
      </p:sp>
    </p:spTree>
    <p:extLst>
      <p:ext uri="{BB962C8B-B14F-4D97-AF65-F5344CB8AC3E}">
        <p14:creationId xmlns:p14="http://schemas.microsoft.com/office/powerpoint/2010/main" val="475732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7604C99-3B8C-405F-92D1-A3B8FBB3F634}" type="slidenum">
              <a:rPr lang="en-GB" smtClean="0"/>
              <a:t>7</a:t>
            </a:fld>
            <a:endParaRPr lang="en-GB"/>
          </a:p>
        </p:txBody>
      </p:sp>
    </p:spTree>
    <p:extLst>
      <p:ext uri="{BB962C8B-B14F-4D97-AF65-F5344CB8AC3E}">
        <p14:creationId xmlns:p14="http://schemas.microsoft.com/office/powerpoint/2010/main" val="1493077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604C99-3B8C-405F-92D1-A3B8FBB3F634}" type="slidenum">
              <a:rPr lang="en-GB" smtClean="0"/>
              <a:t>11</a:t>
            </a:fld>
            <a:endParaRPr lang="en-GB"/>
          </a:p>
        </p:txBody>
      </p:sp>
    </p:spTree>
    <p:extLst>
      <p:ext uri="{BB962C8B-B14F-4D97-AF65-F5344CB8AC3E}">
        <p14:creationId xmlns:p14="http://schemas.microsoft.com/office/powerpoint/2010/main" val="1022324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b="1" dirty="0" smtClean="0"/>
              <a:t>Load Balancing</a:t>
            </a:r>
          </a:p>
          <a:p>
            <a:r>
              <a:rPr lang="en-GB" dirty="0" smtClean="0"/>
              <a:t>Load Balancing distributes work across multiple resources. This provides redundancy in the event that one instance is not available, allowing clients to meet their request from another service.</a:t>
            </a:r>
          </a:p>
          <a:p>
            <a:r>
              <a:rPr lang="en-GB" dirty="0" smtClean="0"/>
              <a:t>We have two groups of options:</a:t>
            </a:r>
          </a:p>
          <a:p>
            <a:pPr marL="285750" indent="-285750"/>
            <a:r>
              <a:rPr lang="en-GB" dirty="0" smtClean="0"/>
              <a:t>Hardware of Software Load Balancers: their goal is to listen on a port and forward request on that port to a set of services – the pool of servers appears as one service to the client.</a:t>
            </a:r>
          </a:p>
          <a:p>
            <a:pPr marL="742950" lvl="1" indent="-285750"/>
            <a:r>
              <a:rPr lang="en-GB" sz="2800" dirty="0" smtClean="0"/>
              <a:t>A load balancer can itself become an availability concern, unless it is deployed in a pair.</a:t>
            </a:r>
          </a:p>
          <a:p>
            <a:pPr marL="285750" indent="-285750"/>
            <a:r>
              <a:rPr lang="en-GB" dirty="0" smtClean="0"/>
              <a:t>Round Robin: the client is made aware of the pool of servers and is chooses from amongst them.</a:t>
            </a:r>
          </a:p>
          <a:p>
            <a:endParaRPr lang="en-US" dirty="0"/>
          </a:p>
        </p:txBody>
      </p:sp>
      <p:sp>
        <p:nvSpPr>
          <p:cNvPr id="4" name="Slide Number Placeholder 3"/>
          <p:cNvSpPr>
            <a:spLocks noGrp="1"/>
          </p:cNvSpPr>
          <p:nvPr>
            <p:ph type="sldNum" sz="quarter" idx="10"/>
          </p:nvPr>
        </p:nvSpPr>
        <p:spPr/>
        <p:txBody>
          <a:bodyPr/>
          <a:lstStyle/>
          <a:p>
            <a:fld id="{57604C99-3B8C-405F-92D1-A3B8FBB3F634}" type="slidenum">
              <a:rPr lang="en-GB" smtClean="0"/>
              <a:t>13</a:t>
            </a:fld>
            <a:endParaRPr lang="en-GB"/>
          </a:p>
        </p:txBody>
      </p:sp>
    </p:spTree>
    <p:extLst>
      <p:ext uri="{BB962C8B-B14F-4D97-AF65-F5344CB8AC3E}">
        <p14:creationId xmlns:p14="http://schemas.microsoft.com/office/powerpoint/2010/main" val="646798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7604C99-3B8C-405F-92D1-A3B8FBB3F634}" type="slidenum">
              <a:rPr lang="en-GB" smtClean="0"/>
              <a:t>14</a:t>
            </a:fld>
            <a:endParaRPr lang="en-GB"/>
          </a:p>
        </p:txBody>
      </p:sp>
    </p:spTree>
    <p:extLst>
      <p:ext uri="{BB962C8B-B14F-4D97-AF65-F5344CB8AC3E}">
        <p14:creationId xmlns:p14="http://schemas.microsoft.com/office/powerpoint/2010/main" val="370582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Client</a:t>
            </a:r>
          </a:p>
          <a:p>
            <a:pPr lvl="1"/>
            <a:r>
              <a:rPr lang="en-GB" dirty="0" smtClean="0"/>
              <a:t>We can choose to make information about the pool available to the client directly. </a:t>
            </a:r>
          </a:p>
          <a:p>
            <a:pPr lvl="1"/>
            <a:r>
              <a:rPr lang="en-GB" dirty="0" smtClean="0"/>
              <a:t>The client then implements any algorithm to choose between servers from the pool.</a:t>
            </a:r>
          </a:p>
          <a:p>
            <a:pPr lvl="1"/>
            <a:r>
              <a:rPr lang="en-GB" dirty="0" smtClean="0"/>
              <a:t>We may choose to give different client instances different pools, so as to spread load amongst our servers.</a:t>
            </a:r>
          </a:p>
          <a:p>
            <a:r>
              <a:rPr lang="en-GB" dirty="0" smtClean="0"/>
              <a:t>Server</a:t>
            </a:r>
          </a:p>
          <a:p>
            <a:pPr lvl="1"/>
            <a:r>
              <a:rPr lang="en-GB" dirty="0" smtClean="0"/>
              <a:t>We can choose to put the pool behind server-side load balancing software or hardware, and have the client route via the load balancer.</a:t>
            </a:r>
          </a:p>
          <a:p>
            <a:r>
              <a:rPr lang="en-GB" dirty="0" smtClean="0"/>
              <a:t>To keep the pool fresh we may want to provide a health check, which confirms whether or not a service is alive, and route requests to it as appropriate.</a:t>
            </a:r>
          </a:p>
          <a:p>
            <a:r>
              <a:rPr lang="en-GB" dirty="0" smtClean="0"/>
              <a:t>In both cases, the major issue is keeping the client’s pool up-to-date. With static approaches, an operator needs to intervene to create a new pool, whereas dynamic approaches adjust.</a:t>
            </a:r>
          </a:p>
          <a:p>
            <a:endParaRPr lang="en-US" dirty="0"/>
          </a:p>
        </p:txBody>
      </p:sp>
      <p:sp>
        <p:nvSpPr>
          <p:cNvPr id="4" name="Slide Number Placeholder 3"/>
          <p:cNvSpPr>
            <a:spLocks noGrp="1"/>
          </p:cNvSpPr>
          <p:nvPr>
            <p:ph type="sldNum" sz="quarter" idx="10"/>
          </p:nvPr>
        </p:nvSpPr>
        <p:spPr/>
        <p:txBody>
          <a:bodyPr/>
          <a:lstStyle/>
          <a:p>
            <a:fld id="{57604C99-3B8C-405F-92D1-A3B8FBB3F634}" type="slidenum">
              <a:rPr lang="en-GB" smtClean="0"/>
              <a:t>19</a:t>
            </a:fld>
            <a:endParaRPr lang="en-GB"/>
          </a:p>
        </p:txBody>
      </p:sp>
    </p:spTree>
    <p:extLst>
      <p:ext uri="{BB962C8B-B14F-4D97-AF65-F5344CB8AC3E}">
        <p14:creationId xmlns:p14="http://schemas.microsoft.com/office/powerpoint/2010/main" val="1819440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simplest option, in that it requires no additional tooling, is for the service to read a local configuration files to obtain a pool of servers.</a:t>
            </a:r>
          </a:p>
          <a:p>
            <a:r>
              <a:rPr lang="en-GB" dirty="0" smtClean="0"/>
              <a:t>The client reads that file to acquire it’s own pool of servers</a:t>
            </a:r>
          </a:p>
          <a:p>
            <a:r>
              <a:rPr lang="en-GB" dirty="0" smtClean="0"/>
              <a:t>The client then needs to determine which server to pick, usually via a Round Robin Algorithm.</a:t>
            </a:r>
          </a:p>
          <a:p>
            <a:endParaRPr lang="en-US" dirty="0"/>
          </a:p>
        </p:txBody>
      </p:sp>
      <p:sp>
        <p:nvSpPr>
          <p:cNvPr id="4" name="Slide Number Placeholder 3"/>
          <p:cNvSpPr>
            <a:spLocks noGrp="1"/>
          </p:cNvSpPr>
          <p:nvPr>
            <p:ph type="sldNum" sz="quarter" idx="10"/>
          </p:nvPr>
        </p:nvSpPr>
        <p:spPr/>
        <p:txBody>
          <a:bodyPr/>
          <a:lstStyle/>
          <a:p>
            <a:fld id="{57604C99-3B8C-405F-92D1-A3B8FBB3F634}" type="slidenum">
              <a:rPr lang="en-GB" smtClean="0"/>
              <a:t>21</a:t>
            </a:fld>
            <a:endParaRPr lang="en-GB"/>
          </a:p>
        </p:txBody>
      </p:sp>
    </p:spTree>
    <p:extLst>
      <p:ext uri="{BB962C8B-B14F-4D97-AF65-F5344CB8AC3E}">
        <p14:creationId xmlns:p14="http://schemas.microsoft.com/office/powerpoint/2010/main" val="1855225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DCAC62E-F302-42FB-9544-87CCD73DEB3F}" type="datetimeFigureOut">
              <a:rPr lang="en-GB" smtClean="0"/>
              <a:t>14/01/2016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14B5BC-F851-4B70-ADE6-29658A4F9E7E}" type="slidenum">
              <a:rPr lang="en-GB" smtClean="0"/>
              <a:t>‹#›</a:t>
            </a:fld>
            <a:endParaRPr lang="en-GB"/>
          </a:p>
        </p:txBody>
      </p:sp>
    </p:spTree>
    <p:extLst>
      <p:ext uri="{BB962C8B-B14F-4D97-AF65-F5344CB8AC3E}">
        <p14:creationId xmlns:p14="http://schemas.microsoft.com/office/powerpoint/2010/main" val="3465840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DCAC62E-F302-42FB-9544-87CCD73DEB3F}" type="datetimeFigureOut">
              <a:rPr lang="en-GB" smtClean="0"/>
              <a:t>14/01/2016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14B5BC-F851-4B70-ADE6-29658A4F9E7E}" type="slidenum">
              <a:rPr lang="en-GB" smtClean="0"/>
              <a:t>‹#›</a:t>
            </a:fld>
            <a:endParaRPr lang="en-GB"/>
          </a:p>
        </p:txBody>
      </p:sp>
    </p:spTree>
    <p:extLst>
      <p:ext uri="{BB962C8B-B14F-4D97-AF65-F5344CB8AC3E}">
        <p14:creationId xmlns:p14="http://schemas.microsoft.com/office/powerpoint/2010/main" val="3248747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DCAC62E-F302-42FB-9544-87CCD73DEB3F}" type="datetimeFigureOut">
              <a:rPr lang="en-GB" smtClean="0"/>
              <a:t>14/01/2016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14B5BC-F851-4B70-ADE6-29658A4F9E7E}" type="slidenum">
              <a:rPr lang="en-GB" smtClean="0"/>
              <a:t>‹#›</a:t>
            </a:fld>
            <a:endParaRPr lang="en-GB"/>
          </a:p>
        </p:txBody>
      </p:sp>
    </p:spTree>
    <p:extLst>
      <p:ext uri="{BB962C8B-B14F-4D97-AF65-F5344CB8AC3E}">
        <p14:creationId xmlns:p14="http://schemas.microsoft.com/office/powerpoint/2010/main" val="2549373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DCAC62E-F302-42FB-9544-87CCD73DEB3F}" type="datetimeFigureOut">
              <a:rPr lang="en-GB" smtClean="0"/>
              <a:t>14/01/2016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14B5BC-F851-4B70-ADE6-29658A4F9E7E}" type="slidenum">
              <a:rPr lang="en-GB" smtClean="0"/>
              <a:t>‹#›</a:t>
            </a:fld>
            <a:endParaRPr lang="en-GB"/>
          </a:p>
        </p:txBody>
      </p:sp>
    </p:spTree>
    <p:extLst>
      <p:ext uri="{BB962C8B-B14F-4D97-AF65-F5344CB8AC3E}">
        <p14:creationId xmlns:p14="http://schemas.microsoft.com/office/powerpoint/2010/main" val="3978394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CAC62E-F302-42FB-9544-87CCD73DEB3F}" type="datetimeFigureOut">
              <a:rPr lang="en-GB" smtClean="0"/>
              <a:t>14/01/2016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14B5BC-F851-4B70-ADE6-29658A4F9E7E}" type="slidenum">
              <a:rPr lang="en-GB" smtClean="0"/>
              <a:t>‹#›</a:t>
            </a:fld>
            <a:endParaRPr lang="en-GB"/>
          </a:p>
        </p:txBody>
      </p:sp>
    </p:spTree>
    <p:extLst>
      <p:ext uri="{BB962C8B-B14F-4D97-AF65-F5344CB8AC3E}">
        <p14:creationId xmlns:p14="http://schemas.microsoft.com/office/powerpoint/2010/main" val="3908749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DCAC62E-F302-42FB-9544-87CCD73DEB3F}" type="datetimeFigureOut">
              <a:rPr lang="en-GB" smtClean="0"/>
              <a:t>14/01/2016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914B5BC-F851-4B70-ADE6-29658A4F9E7E}" type="slidenum">
              <a:rPr lang="en-GB" smtClean="0"/>
              <a:t>‹#›</a:t>
            </a:fld>
            <a:endParaRPr lang="en-GB"/>
          </a:p>
        </p:txBody>
      </p:sp>
    </p:spTree>
    <p:extLst>
      <p:ext uri="{BB962C8B-B14F-4D97-AF65-F5344CB8AC3E}">
        <p14:creationId xmlns:p14="http://schemas.microsoft.com/office/powerpoint/2010/main" val="2102098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DCAC62E-F302-42FB-9544-87CCD73DEB3F}" type="datetimeFigureOut">
              <a:rPr lang="en-GB" smtClean="0"/>
              <a:t>14/01/2016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914B5BC-F851-4B70-ADE6-29658A4F9E7E}" type="slidenum">
              <a:rPr lang="en-GB" smtClean="0"/>
              <a:t>‹#›</a:t>
            </a:fld>
            <a:endParaRPr lang="en-GB"/>
          </a:p>
        </p:txBody>
      </p:sp>
    </p:spTree>
    <p:extLst>
      <p:ext uri="{BB962C8B-B14F-4D97-AF65-F5344CB8AC3E}">
        <p14:creationId xmlns:p14="http://schemas.microsoft.com/office/powerpoint/2010/main" val="103317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DCAC62E-F302-42FB-9544-87CCD73DEB3F}" type="datetimeFigureOut">
              <a:rPr lang="en-GB" smtClean="0"/>
              <a:t>14/01/2016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914B5BC-F851-4B70-ADE6-29658A4F9E7E}" type="slidenum">
              <a:rPr lang="en-GB" smtClean="0"/>
              <a:t>‹#›</a:t>
            </a:fld>
            <a:endParaRPr lang="en-GB"/>
          </a:p>
        </p:txBody>
      </p:sp>
    </p:spTree>
    <p:extLst>
      <p:ext uri="{BB962C8B-B14F-4D97-AF65-F5344CB8AC3E}">
        <p14:creationId xmlns:p14="http://schemas.microsoft.com/office/powerpoint/2010/main" val="1806289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CAC62E-F302-42FB-9544-87CCD73DEB3F}" type="datetimeFigureOut">
              <a:rPr lang="en-GB" smtClean="0"/>
              <a:t>14/01/2016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914B5BC-F851-4B70-ADE6-29658A4F9E7E}" type="slidenum">
              <a:rPr lang="en-GB" smtClean="0"/>
              <a:t>‹#›</a:t>
            </a:fld>
            <a:endParaRPr lang="en-GB"/>
          </a:p>
        </p:txBody>
      </p:sp>
    </p:spTree>
    <p:extLst>
      <p:ext uri="{BB962C8B-B14F-4D97-AF65-F5344CB8AC3E}">
        <p14:creationId xmlns:p14="http://schemas.microsoft.com/office/powerpoint/2010/main" val="4013643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CAC62E-F302-42FB-9544-87CCD73DEB3F}" type="datetimeFigureOut">
              <a:rPr lang="en-GB" smtClean="0"/>
              <a:t>14/01/2016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914B5BC-F851-4B70-ADE6-29658A4F9E7E}" type="slidenum">
              <a:rPr lang="en-GB" smtClean="0"/>
              <a:t>‹#›</a:t>
            </a:fld>
            <a:endParaRPr lang="en-GB"/>
          </a:p>
        </p:txBody>
      </p:sp>
    </p:spTree>
    <p:extLst>
      <p:ext uri="{BB962C8B-B14F-4D97-AF65-F5344CB8AC3E}">
        <p14:creationId xmlns:p14="http://schemas.microsoft.com/office/powerpoint/2010/main" val="2892734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CAC62E-F302-42FB-9544-87CCD73DEB3F}" type="datetimeFigureOut">
              <a:rPr lang="en-GB" smtClean="0"/>
              <a:t>14/01/2016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914B5BC-F851-4B70-ADE6-29658A4F9E7E}" type="slidenum">
              <a:rPr lang="en-GB" smtClean="0"/>
              <a:t>‹#›</a:t>
            </a:fld>
            <a:endParaRPr lang="en-GB"/>
          </a:p>
        </p:txBody>
      </p:sp>
    </p:spTree>
    <p:extLst>
      <p:ext uri="{BB962C8B-B14F-4D97-AF65-F5344CB8AC3E}">
        <p14:creationId xmlns:p14="http://schemas.microsoft.com/office/powerpoint/2010/main" val="2674684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CAC62E-F302-42FB-9544-87CCD73DEB3F}" type="datetimeFigureOut">
              <a:rPr lang="en-GB" smtClean="0"/>
              <a:t>14/01/2016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14B5BC-F851-4B70-ADE6-29658A4F9E7E}" type="slidenum">
              <a:rPr lang="en-GB" smtClean="0"/>
              <a:t>‹#›</a:t>
            </a:fld>
            <a:endParaRPr lang="en-GB"/>
          </a:p>
        </p:txBody>
      </p:sp>
    </p:spTree>
    <p:extLst>
      <p:ext uri="{BB962C8B-B14F-4D97-AF65-F5344CB8AC3E}">
        <p14:creationId xmlns:p14="http://schemas.microsoft.com/office/powerpoint/2010/main" val="2429961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jpg"/><Relationship Id="rId5" Type="http://schemas.openxmlformats.org/officeDocument/2006/relationships/image" Target="../media/image14.pn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consul.io/intro/getting-started/install.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gliderlabs/registrator"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iancooper/Presentation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iancooper/ServiceDiscovery-Tutoria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Service Discovery and Clustering for .NET developers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852460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 Point-to-Point</a:t>
            </a:r>
            <a:endParaRPr lang="en-GB" dirty="0"/>
          </a:p>
        </p:txBody>
      </p:sp>
      <p:sp>
        <p:nvSpPr>
          <p:cNvPr id="4" name="Text Placeholder 3"/>
          <p:cNvSpPr>
            <a:spLocks noGrp="1"/>
          </p:cNvSpPr>
          <p:nvPr>
            <p:ph type="body" sz="half" idx="2"/>
          </p:nvPr>
        </p:nvSpPr>
        <p:spPr/>
        <p:txBody>
          <a:bodyPr/>
          <a:lstStyle/>
          <a:p>
            <a:r>
              <a:rPr lang="en-GB" sz="2400" dirty="0" smtClean="0"/>
              <a:t>In this demo we will review point-to-point integration between an HTTP Server and a Client.</a:t>
            </a:r>
          </a:p>
          <a:p>
            <a:r>
              <a:rPr lang="en-GB" sz="2400" dirty="0" smtClean="0"/>
              <a:t>Although this model is simple, we will demonstrate its obvious weaknesses.</a:t>
            </a:r>
          </a:p>
          <a:p>
            <a:r>
              <a:rPr lang="en-GB" sz="2400" dirty="0" smtClean="0"/>
              <a:t>Next we will look to understand these issues, and solutions to them.</a:t>
            </a:r>
          </a:p>
          <a:p>
            <a:endParaRPr lang="en-GB" dirty="0" smtClean="0"/>
          </a:p>
          <a:p>
            <a:endParaRPr lang="en-GB" dirty="0"/>
          </a:p>
        </p:txBody>
      </p:sp>
      <p:pic>
        <p:nvPicPr>
          <p:cNvPr id="8" name="Picture 7"/>
          <p:cNvPicPr>
            <a:picLocks noChangeAspect="1"/>
          </p:cNvPicPr>
          <p:nvPr/>
        </p:nvPicPr>
        <p:blipFill>
          <a:blip r:embed="rId2"/>
          <a:stretch>
            <a:fillRect/>
          </a:stretch>
        </p:blipFill>
        <p:spPr>
          <a:xfrm>
            <a:off x="5132717" y="1257300"/>
            <a:ext cx="6664351" cy="3481433"/>
          </a:xfrm>
          <a:prstGeom prst="rect">
            <a:avLst/>
          </a:prstGeom>
        </p:spPr>
      </p:pic>
    </p:spTree>
    <p:extLst>
      <p:ext uri="{BB962C8B-B14F-4D97-AF65-F5344CB8AC3E}">
        <p14:creationId xmlns:p14="http://schemas.microsoft.com/office/powerpoint/2010/main" val="5263350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Availability</a:t>
            </a:r>
            <a:endParaRPr lang="en-US" dirty="0"/>
          </a:p>
        </p:txBody>
      </p:sp>
      <p:sp>
        <p:nvSpPr>
          <p:cNvPr id="6" name="Text Placeholder 5"/>
          <p:cNvSpPr>
            <a:spLocks noGrp="1"/>
          </p:cNvSpPr>
          <p:nvPr>
            <p:ph type="body" idx="1"/>
          </p:nvPr>
        </p:nvSpPr>
        <p:spPr/>
        <p:txBody>
          <a:bodyPr/>
          <a:lstStyle/>
          <a:p>
            <a:r>
              <a:rPr lang="en-US" dirty="0" smtClean="0"/>
              <a:t>One of anything is bad</a:t>
            </a:r>
            <a:endParaRPr lang="en-US" dirty="0"/>
          </a:p>
        </p:txBody>
      </p:sp>
    </p:spTree>
    <p:extLst>
      <p:ext uri="{BB962C8B-B14F-4D97-AF65-F5344CB8AC3E}">
        <p14:creationId xmlns:p14="http://schemas.microsoft.com/office/powerpoint/2010/main" val="4873319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4961" y="1431234"/>
            <a:ext cx="6962775" cy="4095750"/>
          </a:xfrm>
          <a:prstGeom prst="rect">
            <a:avLst/>
          </a:prstGeom>
        </p:spPr>
      </p:pic>
    </p:spTree>
    <p:extLst>
      <p:ext uri="{BB962C8B-B14F-4D97-AF65-F5344CB8AC3E}">
        <p14:creationId xmlns:p14="http://schemas.microsoft.com/office/powerpoint/2010/main" val="631353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2325" y="411218"/>
            <a:ext cx="7727350" cy="6035563"/>
          </a:xfrm>
          <a:prstGeom prst="rect">
            <a:avLst/>
          </a:prstGeom>
        </p:spPr>
      </p:pic>
    </p:spTree>
    <p:extLst>
      <p:ext uri="{BB962C8B-B14F-4D97-AF65-F5344CB8AC3E}">
        <p14:creationId xmlns:p14="http://schemas.microsoft.com/office/powerpoint/2010/main" val="11510862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Microservices</a:t>
            </a:r>
            <a:r>
              <a:rPr lang="en-US" dirty="0" smtClean="0"/>
              <a:t> = Operational Complexity</a:t>
            </a:r>
            <a:endParaRPr lang="en-US" dirty="0"/>
          </a:p>
        </p:txBody>
      </p:sp>
      <p:sp>
        <p:nvSpPr>
          <p:cNvPr id="3" name="Content Placeholder 2"/>
          <p:cNvSpPr>
            <a:spLocks noGrp="1"/>
          </p:cNvSpPr>
          <p:nvPr>
            <p:ph idx="1"/>
          </p:nvPr>
        </p:nvSpPr>
        <p:spPr>
          <a:xfrm>
            <a:off x="896256" y="2232025"/>
            <a:ext cx="10515600" cy="3936546"/>
          </a:xfrm>
        </p:spPr>
        <p:txBody>
          <a:bodyPr>
            <a:normAutofit lnSpcReduction="10000"/>
          </a:bodyPr>
          <a:lstStyle/>
          <a:p>
            <a:r>
              <a:rPr lang="en-US" sz="3200" dirty="0" smtClean="0"/>
              <a:t>What do we mean by a </a:t>
            </a:r>
            <a:r>
              <a:rPr lang="en-US" sz="3200" dirty="0" err="1" smtClean="0"/>
              <a:t>microservices</a:t>
            </a:r>
            <a:r>
              <a:rPr lang="en-US" sz="3200" dirty="0" smtClean="0"/>
              <a:t> architecture?</a:t>
            </a:r>
          </a:p>
          <a:p>
            <a:pPr lvl="1"/>
            <a:r>
              <a:rPr lang="en-US" sz="2800" dirty="0" smtClean="0"/>
              <a:t>Guerilla SOA++ </a:t>
            </a:r>
          </a:p>
          <a:p>
            <a:pPr marL="914400" lvl="2" indent="0">
              <a:buNone/>
            </a:pPr>
            <a:r>
              <a:rPr lang="en-US" sz="2400" dirty="0" smtClean="0"/>
              <a:t>- or -</a:t>
            </a:r>
          </a:p>
          <a:p>
            <a:pPr lvl="1"/>
            <a:r>
              <a:rPr lang="en-US" sz="2800" dirty="0" smtClean="0"/>
              <a:t>Unix Pipes and Filters-style architecture</a:t>
            </a:r>
          </a:p>
          <a:p>
            <a:r>
              <a:rPr lang="en-US" sz="3200" dirty="0" smtClean="0"/>
              <a:t>Whichever school you are in:</a:t>
            </a:r>
          </a:p>
          <a:p>
            <a:pPr lvl="1"/>
            <a:r>
              <a:rPr lang="en-US" sz="2800" dirty="0" smtClean="0"/>
              <a:t>Your architecture now has many server side services that talk to each other.</a:t>
            </a:r>
          </a:p>
          <a:p>
            <a:pPr lvl="2"/>
            <a:r>
              <a:rPr lang="en-US" sz="2400" dirty="0" smtClean="0"/>
              <a:t>If these are point-to-point: what happens when a service fails?</a:t>
            </a:r>
          </a:p>
          <a:p>
            <a:pPr lvl="2"/>
            <a:r>
              <a:rPr lang="en-US" sz="2400" dirty="0" smtClean="0"/>
              <a:t>If you use a lightweight broker – what happens if the broker fails.</a:t>
            </a:r>
          </a:p>
        </p:txBody>
      </p:sp>
    </p:spTree>
    <p:extLst>
      <p:ext uri="{BB962C8B-B14F-4D97-AF65-F5344CB8AC3E}">
        <p14:creationId xmlns:p14="http://schemas.microsoft.com/office/powerpoint/2010/main" val="20093523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7999" y="1785257"/>
            <a:ext cx="10972800" cy="3323987"/>
          </a:xfrm>
          <a:prstGeom prst="rect">
            <a:avLst/>
          </a:prstGeom>
        </p:spPr>
        <p:txBody>
          <a:bodyPr wrap="square">
            <a:spAutoFit/>
          </a:bodyPr>
          <a:lstStyle/>
          <a:p>
            <a:pPr lvl="1" algn="ctr"/>
            <a:r>
              <a:rPr lang="en-US" sz="3500" dirty="0"/>
              <a:t>A </a:t>
            </a:r>
            <a:r>
              <a:rPr lang="en-US" sz="3500" i="1" dirty="0" err="1"/>
              <a:t>microservices</a:t>
            </a:r>
            <a:r>
              <a:rPr lang="en-US" sz="3500" dirty="0"/>
              <a:t> architecture forces you to consider availability. </a:t>
            </a:r>
          </a:p>
          <a:p>
            <a:pPr lvl="1" algn="ctr"/>
            <a:endParaRPr lang="en-US" sz="3500" dirty="0"/>
          </a:p>
          <a:p>
            <a:pPr lvl="1" algn="ctr"/>
            <a:r>
              <a:rPr lang="en-US" sz="3500" dirty="0"/>
              <a:t>You cannot have one of anything. </a:t>
            </a:r>
            <a:endParaRPr lang="en-US" sz="3500" dirty="0" smtClean="0"/>
          </a:p>
          <a:p>
            <a:pPr lvl="1" algn="ctr"/>
            <a:endParaRPr lang="en-US" sz="3500" dirty="0"/>
          </a:p>
          <a:p>
            <a:pPr lvl="1" algn="ctr"/>
            <a:r>
              <a:rPr lang="en-US" sz="3500" dirty="0" smtClean="0"/>
              <a:t>You must design for failure.</a:t>
            </a:r>
            <a:endParaRPr lang="en-US" sz="3500" dirty="0"/>
          </a:p>
        </p:txBody>
      </p:sp>
    </p:spTree>
    <p:extLst>
      <p:ext uri="{BB962C8B-B14F-4D97-AF65-F5344CB8AC3E}">
        <p14:creationId xmlns:p14="http://schemas.microsoft.com/office/powerpoint/2010/main" val="5065853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Discovery</a:t>
            </a:r>
            <a:endParaRPr lang="en-GB"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3287706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2325" y="319770"/>
            <a:ext cx="7727350" cy="6218459"/>
          </a:xfrm>
          <a:prstGeom prst="rect">
            <a:avLst/>
          </a:prstGeom>
        </p:spPr>
      </p:pic>
    </p:spTree>
    <p:extLst>
      <p:ext uri="{BB962C8B-B14F-4D97-AF65-F5344CB8AC3E}">
        <p14:creationId xmlns:p14="http://schemas.microsoft.com/office/powerpoint/2010/main" val="29728917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839788" y="457200"/>
            <a:ext cx="10192647" cy="73549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smtClean="0"/>
              <a:t>Where is my server?</a:t>
            </a:r>
            <a:endParaRPr lang="en-GB" dirty="0"/>
          </a:p>
        </p:txBody>
      </p:sp>
      <p:sp>
        <p:nvSpPr>
          <p:cNvPr id="5" name="Text Placeholder 5"/>
          <p:cNvSpPr txBox="1">
            <a:spLocks/>
          </p:cNvSpPr>
          <p:nvPr/>
        </p:nvSpPr>
        <p:spPr>
          <a:xfrm>
            <a:off x="839788" y="2136912"/>
            <a:ext cx="10669725" cy="32699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600" b="1" dirty="0" smtClean="0"/>
              <a:t>Discovery</a:t>
            </a:r>
          </a:p>
          <a:p>
            <a:r>
              <a:rPr lang="en-GB" dirty="0" smtClean="0"/>
              <a:t>Redundancy introduces the question: how do I know who to talk to?</a:t>
            </a:r>
          </a:p>
          <a:p>
            <a:r>
              <a:rPr lang="en-GB" dirty="0" smtClean="0"/>
              <a:t>Instead of a single server, we now want to talk to a pool of servers, so that we can find an alternative if one of our servers is unavailable.</a:t>
            </a:r>
          </a:p>
          <a:p>
            <a:r>
              <a:rPr lang="en-GB" dirty="0" smtClean="0"/>
              <a:t>Discovery is the process of a client retrieving all the servers that make up a pool, which allows it load balance between them.</a:t>
            </a:r>
          </a:p>
          <a:p>
            <a:endParaRPr lang="en-GB" dirty="0" smtClean="0"/>
          </a:p>
          <a:p>
            <a:endParaRPr lang="en-GB" dirty="0"/>
          </a:p>
        </p:txBody>
      </p:sp>
    </p:spTree>
    <p:extLst>
      <p:ext uri="{BB962C8B-B14F-4D97-AF65-F5344CB8AC3E}">
        <p14:creationId xmlns:p14="http://schemas.microsoft.com/office/powerpoint/2010/main" val="1943093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Client or Server-Side Discovery</a:t>
            </a:r>
            <a:endParaRPr lang="en-US" dirty="0"/>
          </a:p>
        </p:txBody>
      </p:sp>
      <p:sp>
        <p:nvSpPr>
          <p:cNvPr id="3" name="Content Placeholder 4"/>
          <p:cNvSpPr txBox="1">
            <a:spLocks/>
          </p:cNvSpPr>
          <p:nvPr/>
        </p:nvSpPr>
        <p:spPr>
          <a:xfrm>
            <a:off x="1071838" y="2256257"/>
            <a:ext cx="10281962" cy="341302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600" b="1" dirty="0" smtClean="0"/>
              <a:t>Client</a:t>
            </a:r>
          </a:p>
          <a:p>
            <a:pPr lvl="1"/>
            <a:r>
              <a:rPr lang="en-GB" sz="3200" dirty="0" smtClean="0"/>
              <a:t>Make information about the pool available to the client directly.</a:t>
            </a:r>
            <a:r>
              <a:rPr lang="en-GB" dirty="0" smtClean="0"/>
              <a:t> </a:t>
            </a:r>
          </a:p>
          <a:p>
            <a:pPr marL="0" indent="0">
              <a:buNone/>
            </a:pPr>
            <a:r>
              <a:rPr lang="en-GB" sz="3600" b="1" dirty="0" smtClean="0"/>
              <a:t>Server</a:t>
            </a:r>
          </a:p>
          <a:p>
            <a:pPr lvl="1"/>
            <a:r>
              <a:rPr lang="en-GB" sz="3200" dirty="0" smtClean="0"/>
              <a:t>Put the pool behind server-side load balancing software or hardware</a:t>
            </a:r>
          </a:p>
        </p:txBody>
      </p:sp>
    </p:spTree>
    <p:extLst>
      <p:ext uri="{BB962C8B-B14F-4D97-AF65-F5344CB8AC3E}">
        <p14:creationId xmlns:p14="http://schemas.microsoft.com/office/powerpoint/2010/main" val="11285803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are you?</a:t>
            </a:r>
            <a:endParaRPr lang="en-US" dirty="0"/>
          </a:p>
        </p:txBody>
      </p:sp>
      <p:sp>
        <p:nvSpPr>
          <p:cNvPr id="3" name="Content Placeholder 2"/>
          <p:cNvSpPr>
            <a:spLocks noGrp="1"/>
          </p:cNvSpPr>
          <p:nvPr>
            <p:ph idx="1"/>
          </p:nvPr>
        </p:nvSpPr>
        <p:spPr/>
        <p:txBody>
          <a:bodyPr>
            <a:normAutofit/>
          </a:bodyPr>
          <a:lstStyle/>
          <a:p>
            <a:r>
              <a:rPr lang="en-GB" dirty="0" smtClean="0"/>
              <a:t>Software Developer for over 20 years</a:t>
            </a:r>
          </a:p>
          <a:p>
            <a:pPr lvl="1"/>
            <a:r>
              <a:rPr lang="en-GB" dirty="0" smtClean="0"/>
              <a:t>Worked mainly for ISVs</a:t>
            </a:r>
          </a:p>
          <a:p>
            <a:pPr lvl="2"/>
            <a:r>
              <a:rPr lang="en-GB" dirty="0" smtClean="0"/>
              <a:t>Reuters, SunGard, Misys, Huddle</a:t>
            </a:r>
          </a:p>
          <a:p>
            <a:pPr lvl="1"/>
            <a:r>
              <a:rPr lang="en-GB" dirty="0" smtClean="0"/>
              <a:t>Worked for a couple of MIS departments</a:t>
            </a:r>
          </a:p>
          <a:p>
            <a:pPr lvl="2"/>
            <a:r>
              <a:rPr lang="en-GB" dirty="0" smtClean="0"/>
              <a:t>DTI, Beazley</a:t>
            </a:r>
          </a:p>
          <a:p>
            <a:r>
              <a:rPr lang="en-GB" dirty="0" smtClean="0"/>
              <a:t>Microsoft MVP for Visual Studio and Development Technologies</a:t>
            </a:r>
          </a:p>
          <a:p>
            <a:pPr lvl="1"/>
            <a:r>
              <a:rPr lang="en-GB" dirty="0" smtClean="0"/>
              <a:t>Interested in OO, SOA, EDA,, Messaging, REST</a:t>
            </a:r>
          </a:p>
          <a:p>
            <a:pPr lvl="1"/>
            <a:r>
              <a:rPr lang="en-GB" dirty="0" smtClean="0"/>
              <a:t>Interested in Agile methodologies and practices</a:t>
            </a:r>
          </a:p>
          <a:p>
            <a:r>
              <a:rPr lang="en-GB" dirty="0" smtClean="0"/>
              <a:t>No smart guys</a:t>
            </a:r>
          </a:p>
          <a:p>
            <a:pPr lvl="1"/>
            <a:r>
              <a:rPr lang="en-GB" dirty="0" smtClean="0"/>
              <a:t>Just the guys in this room</a:t>
            </a:r>
            <a:endParaRPr lang="en-US" dirty="0" smtClean="0"/>
          </a:p>
          <a:p>
            <a:endParaRPr lang="en-US" dirty="0"/>
          </a:p>
        </p:txBody>
      </p:sp>
    </p:spTree>
    <p:extLst>
      <p:ext uri="{BB962C8B-B14F-4D97-AF65-F5344CB8AC3E}">
        <p14:creationId xmlns:p14="http://schemas.microsoft.com/office/powerpoint/2010/main" val="30616469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98584" y="3220468"/>
            <a:ext cx="10515600" cy="1325563"/>
          </a:xfrm>
        </p:spPr>
        <p:txBody>
          <a:bodyPr/>
          <a:lstStyle/>
          <a:p>
            <a:pPr algn="ctr"/>
            <a:r>
              <a:rPr lang="en-GB" dirty="0" smtClean="0"/>
              <a:t>Client-Side Discovery</a:t>
            </a:r>
            <a:endParaRPr lang="en-GB" dirty="0"/>
          </a:p>
        </p:txBody>
      </p:sp>
    </p:spTree>
    <p:extLst>
      <p:ext uri="{BB962C8B-B14F-4D97-AF65-F5344CB8AC3E}">
        <p14:creationId xmlns:p14="http://schemas.microsoft.com/office/powerpoint/2010/main" val="29501541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Local Registry</a:t>
            </a:r>
            <a:endParaRPr lang="en-GB" dirty="0"/>
          </a:p>
        </p:txBody>
      </p:sp>
      <p:sp>
        <p:nvSpPr>
          <p:cNvPr id="6" name="Text Placeholder 5"/>
          <p:cNvSpPr>
            <a:spLocks noGrp="1"/>
          </p:cNvSpPr>
          <p:nvPr>
            <p:ph type="body" sz="half" idx="2"/>
          </p:nvPr>
        </p:nvSpPr>
        <p:spPr/>
        <p:txBody>
          <a:bodyPr>
            <a:normAutofit/>
          </a:bodyPr>
          <a:lstStyle/>
          <a:p>
            <a:r>
              <a:rPr lang="en-GB" sz="2000" dirty="0" smtClean="0"/>
              <a:t>The simplest option, in that it requires no additional tooling, is for the service to read a local configuration files to obtain a pool of servers.</a:t>
            </a:r>
          </a:p>
          <a:p>
            <a:r>
              <a:rPr lang="en-GB" sz="2000" dirty="0" smtClean="0"/>
              <a:t>The client reads that file to acquire it’s own pool of servers</a:t>
            </a:r>
          </a:p>
          <a:p>
            <a:r>
              <a:rPr lang="en-GB" sz="2000" dirty="0" smtClean="0"/>
              <a:t>The client then needs to determine which server to pick, usually via a Round Robin Algorithm.</a:t>
            </a:r>
          </a:p>
          <a:p>
            <a:endParaRPr lang="en-GB"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5993" y="883544"/>
            <a:ext cx="5875529" cy="5349704"/>
          </a:xfrm>
          <a:prstGeom prst="rect">
            <a:avLst/>
          </a:prstGeom>
        </p:spPr>
      </p:pic>
    </p:spTree>
    <p:extLst>
      <p:ext uri="{BB962C8B-B14F-4D97-AF65-F5344CB8AC3E}">
        <p14:creationId xmlns:p14="http://schemas.microsoft.com/office/powerpoint/2010/main" val="34958768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 Local Registration</a:t>
            </a:r>
            <a:endParaRPr lang="en-GB"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688306"/>
            <a:ext cx="6172200" cy="3471862"/>
          </a:xfrm>
        </p:spPr>
      </p:pic>
      <p:sp>
        <p:nvSpPr>
          <p:cNvPr id="4" name="Text Placeholder 3"/>
          <p:cNvSpPr>
            <a:spLocks noGrp="1"/>
          </p:cNvSpPr>
          <p:nvPr>
            <p:ph type="body" sz="half" idx="2"/>
          </p:nvPr>
        </p:nvSpPr>
        <p:spPr>
          <a:xfrm>
            <a:off x="839788" y="2057400"/>
            <a:ext cx="3932237" cy="2673626"/>
          </a:xfrm>
        </p:spPr>
        <p:txBody>
          <a:bodyPr/>
          <a:lstStyle/>
          <a:p>
            <a:r>
              <a:rPr lang="en-GB" sz="2000" dirty="0" smtClean="0"/>
              <a:t>In this demo we look at using the configuration file of the application to provide a pool of servers which we can talk to, if our first server fails.</a:t>
            </a:r>
          </a:p>
          <a:p>
            <a:r>
              <a:rPr lang="en-GB" sz="2000" dirty="0" smtClean="0"/>
              <a:t>We will also look at how this approach copes with the loss of a server.</a:t>
            </a:r>
            <a:endParaRPr lang="en-GB" sz="2000" dirty="0"/>
          </a:p>
          <a:p>
            <a:endParaRPr lang="en-GB" dirty="0"/>
          </a:p>
        </p:txBody>
      </p:sp>
    </p:spTree>
    <p:extLst>
      <p:ext uri="{BB962C8B-B14F-4D97-AF65-F5344CB8AC3E}">
        <p14:creationId xmlns:p14="http://schemas.microsoft.com/office/powerpoint/2010/main" val="25725089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14"/>
          <p:cNvSpPr txBox="1">
            <a:spLocks/>
          </p:cNvSpPr>
          <p:nvPr/>
        </p:nvSpPr>
        <p:spPr>
          <a:xfrm>
            <a:off x="800374" y="1749709"/>
            <a:ext cx="10947678" cy="312835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3200" dirty="0" smtClean="0"/>
              <a:t>Easy to implement</a:t>
            </a:r>
          </a:p>
          <a:p>
            <a:pPr lvl="1"/>
            <a:r>
              <a:rPr lang="en-GB" sz="2800" dirty="0" smtClean="0"/>
              <a:t>Most developers already have the skills to work with a configuration system(s) for their platform.</a:t>
            </a:r>
          </a:p>
          <a:p>
            <a:pPr lvl="1"/>
            <a:r>
              <a:rPr lang="en-GB" sz="2800" dirty="0" smtClean="0"/>
              <a:t>The pool of resources is a simple list, and the process of iterating over the list is straightforward.</a:t>
            </a:r>
          </a:p>
          <a:p>
            <a:pPr lvl="1"/>
            <a:r>
              <a:rPr lang="en-GB" sz="2800" dirty="0" smtClean="0"/>
              <a:t>You can load balance using a simple Round-Robin algorithm.</a:t>
            </a:r>
            <a:endParaRPr lang="en-GB" sz="2800" dirty="0"/>
          </a:p>
        </p:txBody>
      </p:sp>
      <p:sp>
        <p:nvSpPr>
          <p:cNvPr id="8" name="Text Placeholder 13"/>
          <p:cNvSpPr txBox="1">
            <a:spLocks/>
          </p:cNvSpPr>
          <p:nvPr/>
        </p:nvSpPr>
        <p:spPr>
          <a:xfrm>
            <a:off x="800374" y="639610"/>
            <a:ext cx="10391087" cy="823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4400" dirty="0" smtClean="0"/>
              <a:t>Advantages</a:t>
            </a:r>
            <a:endParaRPr lang="en-GB" sz="4400" dirty="0"/>
          </a:p>
        </p:txBody>
      </p:sp>
    </p:spTree>
    <p:extLst>
      <p:ext uri="{BB962C8B-B14F-4D97-AF65-F5344CB8AC3E}">
        <p14:creationId xmlns:p14="http://schemas.microsoft.com/office/powerpoint/2010/main" val="20626598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6"/>
          <p:cNvSpPr txBox="1">
            <a:spLocks/>
          </p:cNvSpPr>
          <p:nvPr/>
        </p:nvSpPr>
        <p:spPr>
          <a:xfrm>
            <a:off x="636104" y="1888435"/>
            <a:ext cx="10679870" cy="327991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Frequent changes to service locations are problematic require re-distributing </a:t>
            </a:r>
            <a:r>
              <a:rPr lang="en-GB" smtClean="0"/>
              <a:t>the application.</a:t>
            </a:r>
            <a:endParaRPr lang="en-GB" dirty="0" smtClean="0"/>
          </a:p>
          <a:p>
            <a:r>
              <a:rPr lang="en-GB" dirty="0" smtClean="0"/>
              <a:t>Configuration has to be updated for new service deployments, as well as for hosts failing or being added/replaced.</a:t>
            </a:r>
          </a:p>
          <a:p>
            <a:r>
              <a:rPr lang="en-GB" dirty="0" smtClean="0"/>
              <a:t>No health checks, so we try services that are failing, and re-route once they fail.</a:t>
            </a:r>
            <a:endParaRPr lang="en-GB" dirty="0"/>
          </a:p>
        </p:txBody>
      </p:sp>
      <p:sp>
        <p:nvSpPr>
          <p:cNvPr id="3" name="Text Placeholder 13"/>
          <p:cNvSpPr txBox="1">
            <a:spLocks/>
          </p:cNvSpPr>
          <p:nvPr/>
        </p:nvSpPr>
        <p:spPr>
          <a:xfrm>
            <a:off x="800374" y="639610"/>
            <a:ext cx="10391087" cy="823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4400" dirty="0" smtClean="0"/>
              <a:t>Disadvantages</a:t>
            </a:r>
            <a:endParaRPr lang="en-GB" sz="4400" dirty="0"/>
          </a:p>
        </p:txBody>
      </p:sp>
    </p:spTree>
    <p:extLst>
      <p:ext uri="{BB962C8B-B14F-4D97-AF65-F5344CB8AC3E}">
        <p14:creationId xmlns:p14="http://schemas.microsoft.com/office/powerpoint/2010/main" val="4116404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09972" y="759942"/>
            <a:ext cx="10100801" cy="1938992"/>
          </a:xfrm>
          <a:prstGeom prst="rect">
            <a:avLst/>
          </a:prstGeom>
          <a:noFill/>
        </p:spPr>
        <p:txBody>
          <a:bodyPr wrap="square" rtlCol="0">
            <a:spAutoFit/>
          </a:bodyPr>
          <a:lstStyle/>
          <a:p>
            <a:r>
              <a:rPr lang="en-GB" sz="4000" dirty="0" smtClean="0"/>
              <a:t>If you use </a:t>
            </a:r>
            <a:r>
              <a:rPr lang="en-GB" sz="4000" dirty="0" err="1" smtClean="0"/>
              <a:t>ServiceStack.Redis</a:t>
            </a:r>
            <a:r>
              <a:rPr lang="en-GB" sz="4000" dirty="0" smtClean="0"/>
              <a:t>, then you are using this approach to availability, in production, </a:t>
            </a:r>
            <a:r>
              <a:rPr lang="en-GB" sz="4000" i="1" dirty="0" smtClean="0"/>
              <a:t>today</a:t>
            </a:r>
            <a:r>
              <a:rPr lang="en-GB" sz="4000" dirty="0" smtClean="0"/>
              <a:t>.</a:t>
            </a:r>
            <a:endParaRPr lang="en-GB" sz="4000" dirty="0"/>
          </a:p>
        </p:txBody>
      </p:sp>
      <p:pic>
        <p:nvPicPr>
          <p:cNvPr id="6" name="Picture 5"/>
          <p:cNvPicPr>
            <a:picLocks noChangeAspect="1"/>
          </p:cNvPicPr>
          <p:nvPr/>
        </p:nvPicPr>
        <p:blipFill>
          <a:blip r:embed="rId3"/>
          <a:stretch>
            <a:fillRect/>
          </a:stretch>
        </p:blipFill>
        <p:spPr>
          <a:xfrm>
            <a:off x="1021789" y="3026305"/>
            <a:ext cx="10579189" cy="2997124"/>
          </a:xfrm>
          <a:prstGeom prst="rect">
            <a:avLst/>
          </a:prstGeom>
        </p:spPr>
      </p:pic>
    </p:spTree>
    <p:extLst>
      <p:ext uri="{BB962C8B-B14F-4D97-AF65-F5344CB8AC3E}">
        <p14:creationId xmlns:p14="http://schemas.microsoft.com/office/powerpoint/2010/main" val="29488799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9788" y="437320"/>
            <a:ext cx="3932237" cy="934278"/>
          </a:xfrm>
        </p:spPr>
        <p:txBody>
          <a:bodyPr>
            <a:normAutofit fontScale="90000"/>
          </a:bodyPr>
          <a:lstStyle/>
          <a:p>
            <a:r>
              <a:rPr lang="en-GB" dirty="0"/>
              <a:t>Server Registration</a:t>
            </a:r>
            <a:br>
              <a:rPr lang="en-GB" dirty="0"/>
            </a:br>
            <a:endParaRPr lang="en-US" dirty="0"/>
          </a:p>
        </p:txBody>
      </p:sp>
      <p:sp>
        <p:nvSpPr>
          <p:cNvPr id="8" name="Text Placeholder 7"/>
          <p:cNvSpPr>
            <a:spLocks noGrp="1"/>
          </p:cNvSpPr>
          <p:nvPr>
            <p:ph type="body" sz="half" idx="2"/>
          </p:nvPr>
        </p:nvSpPr>
        <p:spPr>
          <a:xfrm>
            <a:off x="839788" y="1361660"/>
            <a:ext cx="3932237" cy="5019261"/>
          </a:xfrm>
        </p:spPr>
        <p:txBody>
          <a:bodyPr>
            <a:normAutofit/>
          </a:bodyPr>
          <a:lstStyle/>
          <a:p>
            <a:r>
              <a:rPr lang="en-GB" sz="3100" dirty="0" smtClean="0"/>
              <a:t>We </a:t>
            </a:r>
            <a:r>
              <a:rPr lang="en-GB" sz="3100" dirty="0"/>
              <a:t>can store configuration on a dedicated server.</a:t>
            </a:r>
          </a:p>
          <a:p>
            <a:r>
              <a:rPr lang="en-GB" sz="3100" dirty="0"/>
              <a:t>The simplest form of registration server is just a key-value store. </a:t>
            </a:r>
          </a:p>
          <a:p>
            <a:pPr marL="742950" lvl="1" indent="-285750">
              <a:buFont typeface="Courier New" panose="02070309020205020404" pitchFamily="49" charset="0"/>
              <a:buChar char="o"/>
            </a:pPr>
            <a:r>
              <a:rPr lang="en-GB" sz="2200" dirty="0" smtClean="0"/>
              <a:t>Your </a:t>
            </a:r>
            <a:r>
              <a:rPr lang="en-GB" sz="2200" dirty="0"/>
              <a:t>registration server becomes a new point of failure.</a:t>
            </a:r>
          </a:p>
          <a:p>
            <a:pPr marL="742950" lvl="1" indent="-285750">
              <a:buFont typeface="Courier New" panose="02070309020205020404" pitchFamily="49" charset="0"/>
              <a:buChar char="o"/>
            </a:pPr>
            <a:r>
              <a:rPr lang="en-GB" sz="2200" dirty="0"/>
              <a:t>Clustering can be used to protect your registration server</a:t>
            </a:r>
          </a:p>
          <a:p>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5490" y="904461"/>
            <a:ext cx="5913632" cy="4313294"/>
          </a:xfrm>
          <a:prstGeom prst="rect">
            <a:avLst/>
          </a:prstGeom>
        </p:spPr>
      </p:pic>
    </p:spTree>
    <p:extLst>
      <p:ext uri="{BB962C8B-B14F-4D97-AF65-F5344CB8AC3E}">
        <p14:creationId xmlns:p14="http://schemas.microsoft.com/office/powerpoint/2010/main" val="19558824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449200" y="417442"/>
            <a:ext cx="9906188" cy="6142383"/>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smtClean="0"/>
              <a:t>Registration Servers</a:t>
            </a:r>
          </a:p>
          <a:p>
            <a:r>
              <a:rPr lang="en-GB" b="1" dirty="0" smtClean="0"/>
              <a:t>Zookeeper</a:t>
            </a:r>
            <a:r>
              <a:rPr lang="en-GB" dirty="0" smtClean="0"/>
              <a:t>: CP, register on start-up, deregister when done, list currently registered services, subscribe to notifications on ones that leave. Java and C libraries only.</a:t>
            </a:r>
          </a:p>
          <a:p>
            <a:r>
              <a:rPr lang="en-GB" b="1" dirty="0" err="1" smtClean="0"/>
              <a:t>AirBnB</a:t>
            </a:r>
            <a:r>
              <a:rPr lang="en-GB" b="1" dirty="0" smtClean="0"/>
              <a:t> </a:t>
            </a:r>
            <a:r>
              <a:rPr lang="en-GB" b="1" dirty="0" err="1" smtClean="0"/>
              <a:t>SmartStack</a:t>
            </a:r>
            <a:r>
              <a:rPr lang="en-GB" dirty="0" smtClean="0"/>
              <a:t>: CP, Hadoop + Zookeeper</a:t>
            </a:r>
          </a:p>
          <a:p>
            <a:r>
              <a:rPr lang="en-GB" b="1" dirty="0" smtClean="0"/>
              <a:t>Netflix Eureka</a:t>
            </a:r>
            <a:r>
              <a:rPr lang="en-GB" dirty="0" smtClean="0"/>
              <a:t>: AP, registration server with cached client that polls, register service on start-up and send heartbeat. REST and Java, designed for use on AWS </a:t>
            </a:r>
          </a:p>
          <a:p>
            <a:r>
              <a:rPr lang="en-GB" b="1" dirty="0" err="1" smtClean="0"/>
              <a:t>etcd</a:t>
            </a:r>
            <a:r>
              <a:rPr lang="en-GB" dirty="0" smtClean="0"/>
              <a:t>: CP, key-value store, Raft for consensus, has an HTTP+JSON API</a:t>
            </a:r>
          </a:p>
          <a:p>
            <a:r>
              <a:rPr lang="en-GB" b="1" dirty="0" err="1" smtClean="0"/>
              <a:t>SKyDNS</a:t>
            </a:r>
            <a:r>
              <a:rPr lang="en-GB" dirty="0" smtClean="0"/>
              <a:t>: CP, Raft for consensus, has both HTTP + JSON API and DNS support. </a:t>
            </a:r>
          </a:p>
          <a:p>
            <a:r>
              <a:rPr lang="en-GB" b="1" dirty="0" smtClean="0"/>
              <a:t>Consul</a:t>
            </a:r>
            <a:r>
              <a:rPr lang="en-GB" dirty="0" smtClean="0"/>
              <a:t>: </a:t>
            </a:r>
            <a:r>
              <a:rPr lang="en-GB" dirty="0"/>
              <a:t>CP, Raft for consensus, has both HTTP + JSON API and DNS support.</a:t>
            </a:r>
            <a:r>
              <a:rPr lang="en-GB" dirty="0" smtClean="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631" y="626695"/>
            <a:ext cx="620468" cy="88403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796" y="1788009"/>
            <a:ext cx="856404" cy="856404"/>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2796" y="2722917"/>
            <a:ext cx="824575" cy="824575"/>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046" y="3765142"/>
            <a:ext cx="650728" cy="627591"/>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6802" y="4451363"/>
            <a:ext cx="526373" cy="736922"/>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7232" y="5165360"/>
            <a:ext cx="984644" cy="738483"/>
          </a:xfrm>
          <a:prstGeom prst="rect">
            <a:avLst/>
          </a:prstGeom>
        </p:spPr>
      </p:pic>
    </p:spTree>
    <p:extLst>
      <p:ext uri="{BB962C8B-B14F-4D97-AF65-F5344CB8AC3E}">
        <p14:creationId xmlns:p14="http://schemas.microsoft.com/office/powerpoint/2010/main" val="5043757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298176"/>
            <a:ext cx="3932237" cy="675861"/>
          </a:xfrm>
        </p:spPr>
        <p:txBody>
          <a:bodyPr/>
          <a:lstStyle/>
          <a:p>
            <a:r>
              <a:rPr lang="en-GB" dirty="0" smtClean="0"/>
              <a:t>CAP Theorem</a:t>
            </a:r>
            <a:endParaRPr lang="en-GB" dirty="0"/>
          </a:p>
        </p:txBody>
      </p:sp>
      <p:sp>
        <p:nvSpPr>
          <p:cNvPr id="4" name="Text Placeholder 3"/>
          <p:cNvSpPr>
            <a:spLocks noGrp="1"/>
          </p:cNvSpPr>
          <p:nvPr>
            <p:ph type="body" sz="half" idx="2"/>
          </p:nvPr>
        </p:nvSpPr>
        <p:spPr>
          <a:xfrm>
            <a:off x="839788" y="974037"/>
            <a:ext cx="3932237" cy="5526154"/>
          </a:xfrm>
        </p:spPr>
        <p:txBody>
          <a:bodyPr>
            <a:noAutofit/>
          </a:bodyPr>
          <a:lstStyle/>
          <a:p>
            <a:r>
              <a:rPr lang="en-GB" sz="2000" dirty="0" smtClean="0"/>
              <a:t>Created by Eric Brewer between 1998-2000.</a:t>
            </a:r>
          </a:p>
          <a:p>
            <a:r>
              <a:rPr lang="en-GB" sz="2000" dirty="0" smtClean="0"/>
              <a:t>In a distributed system, of these three properties, you can pick can two.</a:t>
            </a:r>
            <a:endParaRPr lang="en-GB" sz="2000" dirty="0"/>
          </a:p>
          <a:p>
            <a:r>
              <a:rPr lang="en-GB" sz="2000" i="1" dirty="0"/>
              <a:t>Consistency</a:t>
            </a:r>
            <a:r>
              <a:rPr lang="en-GB" sz="2000" dirty="0"/>
              <a:t> </a:t>
            </a:r>
            <a:r>
              <a:rPr lang="en-GB" sz="2000" dirty="0" smtClean="0"/>
              <a:t>(all nodes agree on the state)</a:t>
            </a:r>
            <a:endParaRPr lang="en-GB" sz="2000" dirty="0"/>
          </a:p>
          <a:p>
            <a:r>
              <a:rPr lang="en-GB" sz="2000" i="1" dirty="0"/>
              <a:t>Availability</a:t>
            </a:r>
            <a:r>
              <a:rPr lang="en-GB" sz="2000" dirty="0"/>
              <a:t> </a:t>
            </a:r>
            <a:r>
              <a:rPr lang="en-GB" sz="2000" dirty="0" smtClean="0"/>
              <a:t>(you get a response from one of the nodes when you make a request)</a:t>
            </a:r>
            <a:endParaRPr lang="en-GB" sz="2000" dirty="0"/>
          </a:p>
          <a:p>
            <a:r>
              <a:rPr lang="en-GB" sz="2000" i="1" dirty="0"/>
              <a:t>Partition tolerance</a:t>
            </a:r>
            <a:r>
              <a:rPr lang="en-GB" sz="2000" dirty="0"/>
              <a:t> </a:t>
            </a:r>
            <a:r>
              <a:rPr lang="en-GB" sz="2000" dirty="0" smtClean="0"/>
              <a:t>(if nodes cannot communicate, or communicate at too high a latency, the system continues to offer service)</a:t>
            </a:r>
          </a:p>
          <a:p>
            <a:r>
              <a:rPr lang="en-GB" sz="2000" dirty="0" smtClean="0"/>
              <a:t>Usually short-handed to you can choose CP, or AP (or CA if P indicates catastrophic failure)</a:t>
            </a:r>
            <a:endParaRPr lang="en-GB" sz="2000" dirty="0"/>
          </a:p>
        </p:txBody>
      </p:sp>
      <p:pic>
        <p:nvPicPr>
          <p:cNvPr id="5" name="Content Placeholder 4"/>
          <p:cNvPicPr>
            <a:picLocks noGrp="1" noChangeAspect="1"/>
          </p:cNvPicPr>
          <p:nvPr>
            <p:ph idx="1"/>
          </p:nvPr>
        </p:nvPicPr>
        <p:blipFill>
          <a:blip r:embed="rId2"/>
          <a:stretch>
            <a:fillRect/>
          </a:stretch>
        </p:blipFill>
        <p:spPr>
          <a:xfrm>
            <a:off x="5183188" y="1725951"/>
            <a:ext cx="6172200" cy="3396572"/>
          </a:xfrm>
          <a:prstGeom prst="rect">
            <a:avLst/>
          </a:prstGeom>
        </p:spPr>
      </p:pic>
      <p:sp>
        <p:nvSpPr>
          <p:cNvPr id="6" name="TextBox 5"/>
          <p:cNvSpPr txBox="1"/>
          <p:nvPr/>
        </p:nvSpPr>
        <p:spPr>
          <a:xfrm>
            <a:off x="5641676" y="5529532"/>
            <a:ext cx="4917056" cy="646331"/>
          </a:xfrm>
          <a:prstGeom prst="rect">
            <a:avLst/>
          </a:prstGeom>
          <a:noFill/>
        </p:spPr>
        <p:txBody>
          <a:bodyPr wrap="square" rtlCol="0">
            <a:spAutoFit/>
          </a:bodyPr>
          <a:lstStyle/>
          <a:p>
            <a:r>
              <a:rPr lang="en-GB" dirty="0" smtClean="0"/>
              <a:t>Distributed Systems for Fun </a:t>
            </a:r>
            <a:r>
              <a:rPr lang="en-GB" dirty="0"/>
              <a:t>and Profit http://</a:t>
            </a:r>
            <a:r>
              <a:rPr lang="en-GB" dirty="0" smtClean="0"/>
              <a:t>book.mixu.net/distsys/single-page.html</a:t>
            </a:r>
            <a:endParaRPr lang="en-GB" dirty="0"/>
          </a:p>
        </p:txBody>
      </p:sp>
    </p:spTree>
    <p:extLst>
      <p:ext uri="{BB962C8B-B14F-4D97-AF65-F5344CB8AC3E}">
        <p14:creationId xmlns:p14="http://schemas.microsoft.com/office/powerpoint/2010/main" val="14200500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Consul</a:t>
            </a:r>
            <a:endParaRPr lang="en-GB" dirty="0"/>
          </a:p>
        </p:txBody>
      </p:sp>
      <p:sp>
        <p:nvSpPr>
          <p:cNvPr id="3" name="Content Placeholder 2"/>
          <p:cNvSpPr>
            <a:spLocks noGrp="1"/>
          </p:cNvSpPr>
          <p:nvPr>
            <p:ph idx="1"/>
          </p:nvPr>
        </p:nvSpPr>
        <p:spPr>
          <a:xfrm>
            <a:off x="709385" y="2494702"/>
            <a:ext cx="10773229" cy="2890098"/>
          </a:xfrm>
        </p:spPr>
        <p:txBody>
          <a:bodyPr>
            <a:normAutofit/>
          </a:bodyPr>
          <a:lstStyle/>
          <a:p>
            <a:r>
              <a:rPr lang="en-GB" sz="3200" dirty="0" smtClean="0"/>
              <a:t>FOSS, created by </a:t>
            </a:r>
            <a:r>
              <a:rPr lang="en-GB" sz="3200" dirty="0" err="1" smtClean="0"/>
              <a:t>Hashicorp</a:t>
            </a:r>
            <a:endParaRPr lang="en-GB" sz="3200" dirty="0" smtClean="0"/>
          </a:p>
          <a:p>
            <a:r>
              <a:rPr lang="en-GB" sz="3200" dirty="0" smtClean="0"/>
              <a:t>Provides service discovery</a:t>
            </a:r>
          </a:p>
          <a:p>
            <a:pPr lvl="1"/>
            <a:r>
              <a:rPr lang="en-GB" sz="2800" dirty="0" smtClean="0"/>
              <a:t>Either DNS and HTTP+JSON</a:t>
            </a:r>
          </a:p>
          <a:p>
            <a:r>
              <a:rPr lang="en-GB" sz="3200" dirty="0" smtClean="0"/>
              <a:t>Can use health checks to ensure service catalogue is up to date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190957"/>
            <a:ext cx="2123397" cy="1592548"/>
          </a:xfrm>
          <a:prstGeom prst="rect">
            <a:avLst/>
          </a:prstGeom>
        </p:spPr>
      </p:pic>
    </p:spTree>
    <p:extLst>
      <p:ext uri="{BB962C8B-B14F-4D97-AF65-F5344CB8AC3E}">
        <p14:creationId xmlns:p14="http://schemas.microsoft.com/office/powerpoint/2010/main" val="34846414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255951" y="2604402"/>
            <a:ext cx="7502762" cy="189405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Intelligent collaboration for the Enterprise</a:t>
            </a:r>
          </a:p>
        </p:txBody>
      </p:sp>
      <p:pic>
        <p:nvPicPr>
          <p:cNvPr id="5" name="Picture 4" descr="huddle-logo-300dpi-1000px.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99777" y="698445"/>
            <a:ext cx="3048000" cy="1347216"/>
          </a:xfrm>
          <a:prstGeom prst="rect">
            <a:avLst/>
          </a:prstGeom>
        </p:spPr>
      </p:pic>
    </p:spTree>
    <p:extLst>
      <p:ext uri="{BB962C8B-B14F-4D97-AF65-F5344CB8AC3E}">
        <p14:creationId xmlns:p14="http://schemas.microsoft.com/office/powerpoint/2010/main" val="25645716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Getting Started</a:t>
            </a:r>
            <a:endParaRPr lang="en-GB" dirty="0"/>
          </a:p>
        </p:txBody>
      </p:sp>
      <p:sp>
        <p:nvSpPr>
          <p:cNvPr id="3" name="Content Placeholder 2"/>
          <p:cNvSpPr>
            <a:spLocks noGrp="1"/>
          </p:cNvSpPr>
          <p:nvPr>
            <p:ph idx="1"/>
          </p:nvPr>
        </p:nvSpPr>
        <p:spPr>
          <a:xfrm>
            <a:off x="939800" y="2101397"/>
            <a:ext cx="10515600" cy="3152775"/>
          </a:xfrm>
        </p:spPr>
        <p:txBody>
          <a:bodyPr/>
          <a:lstStyle/>
          <a:p>
            <a:r>
              <a:rPr lang="en-GB" sz="3200" dirty="0" smtClean="0"/>
              <a:t>Download Consul from </a:t>
            </a:r>
            <a:r>
              <a:rPr lang="en-GB" sz="3200" dirty="0" err="1" smtClean="0"/>
              <a:t>Hashicorp</a:t>
            </a:r>
            <a:endParaRPr lang="en-GB" sz="3200" dirty="0" smtClean="0"/>
          </a:p>
          <a:p>
            <a:pPr lvl="1"/>
            <a:r>
              <a:rPr lang="en-GB" sz="2800" dirty="0" smtClean="0">
                <a:hlinkClick r:id="rId2"/>
              </a:rPr>
              <a:t>https</a:t>
            </a:r>
            <a:r>
              <a:rPr lang="en-GB" sz="2800" dirty="0">
                <a:hlinkClick r:id="rId2"/>
              </a:rPr>
              <a:t>://</a:t>
            </a:r>
            <a:r>
              <a:rPr lang="en-GB" sz="2800" dirty="0" smtClean="0">
                <a:hlinkClick r:id="rId2"/>
              </a:rPr>
              <a:t>www.consul.io/intro/getting-started/install.html</a:t>
            </a:r>
            <a:endParaRPr lang="en-GB" sz="2800" dirty="0" smtClean="0"/>
          </a:p>
          <a:p>
            <a:r>
              <a:rPr lang="en-GB" sz="3200" dirty="0" smtClean="0"/>
              <a:t>Via </a:t>
            </a:r>
            <a:r>
              <a:rPr lang="en-GB" sz="3200" dirty="0" err="1" smtClean="0"/>
              <a:t>NuGet</a:t>
            </a:r>
            <a:r>
              <a:rPr lang="en-GB" sz="3200" dirty="0" smtClean="0"/>
              <a:t> install the </a:t>
            </a:r>
            <a:r>
              <a:rPr lang="en-GB" sz="3200" dirty="0" err="1" smtClean="0"/>
              <a:t>PlayFab</a:t>
            </a:r>
            <a:r>
              <a:rPr lang="en-GB" sz="3200" dirty="0" smtClean="0"/>
              <a:t> .NET client for Consul</a:t>
            </a:r>
          </a:p>
          <a:p>
            <a:pPr lvl="1"/>
            <a:r>
              <a:rPr lang="en-GB" sz="2800" dirty="0" smtClean="0"/>
              <a:t>Documentation on their GitHub page</a:t>
            </a:r>
          </a:p>
          <a:p>
            <a:pPr lvl="1"/>
            <a:r>
              <a:rPr lang="en-GB" sz="2800" dirty="0" smtClean="0"/>
              <a:t>Examples provided in the project.</a:t>
            </a:r>
          </a:p>
          <a:p>
            <a:pPr lvl="1"/>
            <a:endParaRPr lang="en-GB" dirty="0"/>
          </a:p>
          <a:p>
            <a:endParaRPr lang="en-GB" dirty="0"/>
          </a:p>
        </p:txBody>
      </p:sp>
    </p:spTree>
    <p:extLst>
      <p:ext uri="{BB962C8B-B14F-4D97-AF65-F5344CB8AC3E}">
        <p14:creationId xmlns:p14="http://schemas.microsoft.com/office/powerpoint/2010/main" val="27973521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Agent</a:t>
            </a:r>
            <a:endParaRPr lang="en-GB" dirty="0"/>
          </a:p>
        </p:txBody>
      </p:sp>
      <p:sp>
        <p:nvSpPr>
          <p:cNvPr id="3" name="Content Placeholder 2"/>
          <p:cNvSpPr>
            <a:spLocks noGrp="1"/>
          </p:cNvSpPr>
          <p:nvPr>
            <p:ph idx="1"/>
          </p:nvPr>
        </p:nvSpPr>
        <p:spPr>
          <a:xfrm>
            <a:off x="838199" y="1690688"/>
            <a:ext cx="10816771" cy="4753655"/>
          </a:xfrm>
        </p:spPr>
        <p:txBody>
          <a:bodyPr>
            <a:normAutofit lnSpcReduction="10000"/>
          </a:bodyPr>
          <a:lstStyle/>
          <a:p>
            <a:r>
              <a:rPr lang="en-GB" dirty="0" smtClean="0"/>
              <a:t>Long running service on every member of the cluster</a:t>
            </a:r>
          </a:p>
          <a:p>
            <a:r>
              <a:rPr lang="en-GB" dirty="0" smtClean="0"/>
              <a:t>Client or Server mode</a:t>
            </a:r>
          </a:p>
          <a:p>
            <a:pPr lvl="1"/>
            <a:r>
              <a:rPr lang="en-GB" dirty="0" smtClean="0"/>
              <a:t>Client runs on server hosting services; forwards requests to Server</a:t>
            </a:r>
          </a:p>
          <a:p>
            <a:pPr lvl="1"/>
            <a:r>
              <a:rPr lang="en-GB" dirty="0" smtClean="0"/>
              <a:t>Server maintains the catalogue of services</a:t>
            </a:r>
          </a:p>
          <a:p>
            <a:r>
              <a:rPr lang="en-GB" dirty="0" smtClean="0"/>
              <a:t>Uses Gossip protocol</a:t>
            </a:r>
          </a:p>
          <a:p>
            <a:pPr lvl="1"/>
            <a:r>
              <a:rPr lang="en-GB" dirty="0" smtClean="0"/>
              <a:t>Manages membership of cluster and broadcasts messages</a:t>
            </a:r>
          </a:p>
          <a:p>
            <a:pPr lvl="1"/>
            <a:r>
              <a:rPr lang="en-GB" dirty="0" smtClean="0"/>
              <a:t>WAN and LAN protocols</a:t>
            </a:r>
          </a:p>
          <a:p>
            <a:r>
              <a:rPr lang="en-GB" dirty="0" smtClean="0"/>
              <a:t>Uses RAFT algorithm</a:t>
            </a:r>
          </a:p>
          <a:p>
            <a:pPr lvl="1"/>
            <a:r>
              <a:rPr lang="en-GB" dirty="0" smtClean="0"/>
              <a:t>Provides consensus amongst Server nodes; allows election of leader</a:t>
            </a:r>
          </a:p>
          <a:p>
            <a:pPr lvl="1"/>
            <a:r>
              <a:rPr lang="en-GB" dirty="0" smtClean="0"/>
              <a:t>All requests forwarded to leader; leader forwards all transactions to followers</a:t>
            </a:r>
          </a:p>
          <a:p>
            <a:pPr lvl="1"/>
            <a:r>
              <a:rPr lang="en-GB" dirty="0" smtClean="0"/>
              <a:t>Allows loss of node(s)</a:t>
            </a:r>
          </a:p>
          <a:p>
            <a:endParaRPr lang="en-GB" dirty="0"/>
          </a:p>
        </p:txBody>
      </p:sp>
    </p:spTree>
    <p:extLst>
      <p:ext uri="{BB962C8B-B14F-4D97-AF65-F5344CB8AC3E}">
        <p14:creationId xmlns:p14="http://schemas.microsoft.com/office/powerpoint/2010/main" val="32617751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nsul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4767" y="837450"/>
            <a:ext cx="4882251" cy="505482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270740" y="6133381"/>
            <a:ext cx="6133381" cy="369332"/>
          </a:xfrm>
          <a:prstGeom prst="rect">
            <a:avLst/>
          </a:prstGeom>
          <a:noFill/>
        </p:spPr>
        <p:txBody>
          <a:bodyPr wrap="square" rtlCol="0">
            <a:spAutoFit/>
          </a:bodyPr>
          <a:lstStyle/>
          <a:p>
            <a:r>
              <a:rPr lang="en-GB" dirty="0"/>
              <a:t>From: https://www.consul.io/docs/internals/architecture.html</a:t>
            </a:r>
          </a:p>
        </p:txBody>
      </p:sp>
    </p:spTree>
    <p:extLst>
      <p:ext uri="{BB962C8B-B14F-4D97-AF65-F5344CB8AC3E}">
        <p14:creationId xmlns:p14="http://schemas.microsoft.com/office/powerpoint/2010/main" val="40706164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3429" y="957942"/>
            <a:ext cx="10247085" cy="5262979"/>
          </a:xfrm>
          <a:prstGeom prst="rect">
            <a:avLst/>
          </a:prstGeom>
        </p:spPr>
        <p:txBody>
          <a:bodyPr wrap="square">
            <a:spAutoFit/>
          </a:bodyPr>
          <a:lstStyle/>
          <a:p>
            <a:r>
              <a:rPr lang="en-GB" sz="2800" dirty="0">
                <a:latin typeface="Helvetica Neue"/>
              </a:rPr>
              <a:t>Consul provides the following </a:t>
            </a:r>
            <a:r>
              <a:rPr lang="en-GB" sz="2800" dirty="0" smtClean="0">
                <a:latin typeface="Helvetica Neue"/>
              </a:rPr>
              <a:t>HTTP + JSON endpoints </a:t>
            </a:r>
            <a:r>
              <a:rPr lang="en-GB" sz="2800" dirty="0">
                <a:latin typeface="Helvetica Neue"/>
              </a:rPr>
              <a:t>for interacting with Consul</a:t>
            </a:r>
            <a:r>
              <a:rPr lang="en-GB" sz="2800" dirty="0" smtClean="0">
                <a:latin typeface="Helvetica Neue"/>
              </a:rPr>
              <a:t>:</a:t>
            </a:r>
          </a:p>
          <a:p>
            <a:endParaRPr lang="en-GB" sz="2800" dirty="0">
              <a:latin typeface="Helvetica Neue"/>
            </a:endParaRPr>
          </a:p>
          <a:p>
            <a:pPr marL="457200" indent="-457200">
              <a:buFont typeface="Arial" panose="020B0604020202020204" pitchFamily="34" charset="0"/>
              <a:buChar char="•"/>
            </a:pPr>
            <a:r>
              <a:rPr lang="en-GB" sz="2800" b="1" dirty="0" err="1">
                <a:latin typeface="Helvetica Neue"/>
              </a:rPr>
              <a:t>acl</a:t>
            </a:r>
            <a:r>
              <a:rPr lang="en-GB" sz="2800" dirty="0">
                <a:latin typeface="Helvetica Neue"/>
              </a:rPr>
              <a:t> - setup access control lists and security for Consul</a:t>
            </a:r>
          </a:p>
          <a:p>
            <a:pPr marL="457200" indent="-457200">
              <a:buFont typeface="Arial" panose="020B0604020202020204" pitchFamily="34" charset="0"/>
              <a:buChar char="•"/>
            </a:pPr>
            <a:r>
              <a:rPr lang="en-GB" sz="2800" b="1" dirty="0" smtClean="0">
                <a:latin typeface="Helvetica Neue"/>
              </a:rPr>
              <a:t>agent</a:t>
            </a:r>
            <a:r>
              <a:rPr lang="en-GB" sz="2800" dirty="0" smtClean="0">
                <a:latin typeface="Helvetica Neue"/>
              </a:rPr>
              <a:t> </a:t>
            </a:r>
            <a:r>
              <a:rPr lang="en-GB" sz="2800" dirty="0">
                <a:latin typeface="Helvetica Neue"/>
              </a:rPr>
              <a:t>- </a:t>
            </a:r>
            <a:r>
              <a:rPr lang="en-GB" sz="2800" dirty="0" err="1">
                <a:latin typeface="Helvetica Neue"/>
              </a:rPr>
              <a:t>api</a:t>
            </a:r>
            <a:r>
              <a:rPr lang="en-GB" sz="2800" dirty="0">
                <a:latin typeface="Helvetica Neue"/>
              </a:rPr>
              <a:t> for dealing with agent</a:t>
            </a:r>
          </a:p>
          <a:p>
            <a:pPr marL="457200" indent="-457200">
              <a:buFont typeface="Arial" panose="020B0604020202020204" pitchFamily="34" charset="0"/>
              <a:buChar char="•"/>
            </a:pPr>
            <a:r>
              <a:rPr lang="en-GB" sz="2800" b="1" dirty="0" err="1">
                <a:latin typeface="Helvetica Neue"/>
              </a:rPr>
              <a:t>catalog</a:t>
            </a:r>
            <a:r>
              <a:rPr lang="en-GB" sz="2800" dirty="0">
                <a:latin typeface="Helvetica Neue"/>
              </a:rPr>
              <a:t> - dealing with </a:t>
            </a:r>
            <a:r>
              <a:rPr lang="en-GB" sz="2800" dirty="0" err="1">
                <a:latin typeface="Helvetica Neue"/>
              </a:rPr>
              <a:t>datacenter</a:t>
            </a:r>
            <a:r>
              <a:rPr lang="en-GB" sz="2800" dirty="0">
                <a:latin typeface="Helvetica Neue"/>
              </a:rPr>
              <a:t> </a:t>
            </a:r>
            <a:r>
              <a:rPr lang="en-GB" sz="2800" dirty="0" err="1">
                <a:latin typeface="Helvetica Neue"/>
              </a:rPr>
              <a:t>catalog</a:t>
            </a:r>
            <a:endParaRPr lang="en-GB" sz="2800" dirty="0">
              <a:latin typeface="Helvetica Neue"/>
            </a:endParaRPr>
          </a:p>
          <a:p>
            <a:pPr marL="457200" indent="-457200">
              <a:buFont typeface="Arial" panose="020B0604020202020204" pitchFamily="34" charset="0"/>
              <a:buChar char="•"/>
            </a:pPr>
            <a:r>
              <a:rPr lang="en-GB" sz="2800" b="1" dirty="0">
                <a:latin typeface="Helvetica Neue"/>
              </a:rPr>
              <a:t>event</a:t>
            </a:r>
            <a:r>
              <a:rPr lang="en-GB" sz="2800" dirty="0">
                <a:latin typeface="Helvetica Neue"/>
              </a:rPr>
              <a:t> - fire fast gossip based events</a:t>
            </a:r>
          </a:p>
          <a:p>
            <a:pPr marL="457200" indent="-457200">
              <a:buFont typeface="Arial" panose="020B0604020202020204" pitchFamily="34" charset="0"/>
              <a:buChar char="•"/>
            </a:pPr>
            <a:r>
              <a:rPr lang="en-GB" sz="2800" b="1" dirty="0" smtClean="0">
                <a:latin typeface="Helvetica Neue"/>
              </a:rPr>
              <a:t>health</a:t>
            </a:r>
            <a:r>
              <a:rPr lang="en-GB" sz="2800" dirty="0" smtClean="0">
                <a:latin typeface="Helvetica Neue"/>
              </a:rPr>
              <a:t> </a:t>
            </a:r>
            <a:r>
              <a:rPr lang="en-GB" sz="2800" dirty="0">
                <a:latin typeface="Helvetica Neue"/>
              </a:rPr>
              <a:t>- show health checks</a:t>
            </a:r>
          </a:p>
          <a:p>
            <a:pPr marL="457200" indent="-457200">
              <a:buFont typeface="Arial" panose="020B0604020202020204" pitchFamily="34" charset="0"/>
              <a:buChar char="•"/>
            </a:pPr>
            <a:r>
              <a:rPr lang="en-GB" sz="2800" b="1" dirty="0" err="1">
                <a:latin typeface="Helvetica Neue"/>
              </a:rPr>
              <a:t>kv</a:t>
            </a:r>
            <a:r>
              <a:rPr lang="en-GB" sz="2800" dirty="0">
                <a:latin typeface="Helvetica Neue"/>
              </a:rPr>
              <a:t> - key </a:t>
            </a:r>
            <a:r>
              <a:rPr lang="en-GB" sz="2800" dirty="0" smtClean="0">
                <a:latin typeface="Helvetica Neue"/>
              </a:rPr>
              <a:t>value</a:t>
            </a:r>
          </a:p>
          <a:p>
            <a:pPr marL="457200" indent="-457200">
              <a:buFont typeface="Arial" panose="020B0604020202020204" pitchFamily="34" charset="0"/>
              <a:buChar char="•"/>
            </a:pPr>
            <a:r>
              <a:rPr lang="en-GB" sz="2800" b="1" dirty="0" smtClean="0">
                <a:latin typeface="Helvetica Neue"/>
              </a:rPr>
              <a:t>Query</a:t>
            </a:r>
            <a:r>
              <a:rPr lang="en-GB" sz="2800" dirty="0" smtClean="0">
                <a:latin typeface="Helvetica Neue"/>
              </a:rPr>
              <a:t> - prepared queries</a:t>
            </a:r>
            <a:endParaRPr lang="en-GB" sz="2800" dirty="0">
              <a:latin typeface="Helvetica Neue"/>
            </a:endParaRPr>
          </a:p>
          <a:p>
            <a:pPr marL="457200" indent="-457200">
              <a:buFont typeface="Arial" panose="020B0604020202020204" pitchFamily="34" charset="0"/>
              <a:buChar char="•"/>
            </a:pPr>
            <a:r>
              <a:rPr lang="en-GB" sz="2800" b="1" dirty="0" smtClean="0">
                <a:latin typeface="Helvetica Neue"/>
              </a:rPr>
              <a:t>session</a:t>
            </a:r>
            <a:r>
              <a:rPr lang="en-GB" sz="2800" dirty="0" smtClean="0">
                <a:latin typeface="Helvetica Neue"/>
              </a:rPr>
              <a:t> </a:t>
            </a:r>
            <a:r>
              <a:rPr lang="en-GB" sz="2800" dirty="0">
                <a:latin typeface="Helvetica Neue"/>
              </a:rPr>
              <a:t>- group operations and manage consistent view</a:t>
            </a:r>
          </a:p>
          <a:p>
            <a:pPr marL="457200" indent="-457200">
              <a:buFont typeface="Arial" panose="020B0604020202020204" pitchFamily="34" charset="0"/>
              <a:buChar char="•"/>
            </a:pPr>
            <a:r>
              <a:rPr lang="en-GB" sz="2800" b="1" dirty="0" smtClean="0">
                <a:latin typeface="Helvetica Neue"/>
              </a:rPr>
              <a:t>status</a:t>
            </a:r>
            <a:r>
              <a:rPr lang="en-GB" sz="2800" dirty="0" smtClean="0">
                <a:latin typeface="Helvetica Neue"/>
              </a:rPr>
              <a:t> </a:t>
            </a:r>
            <a:r>
              <a:rPr lang="en-GB" sz="2800" dirty="0">
                <a:latin typeface="Helvetica Neue"/>
              </a:rPr>
              <a:t>- check </a:t>
            </a:r>
            <a:r>
              <a:rPr lang="en-GB" sz="2800" dirty="0" smtClean="0">
                <a:latin typeface="Helvetica Neue"/>
              </a:rPr>
              <a:t>status</a:t>
            </a:r>
            <a:endParaRPr lang="en-GB" sz="2800" dirty="0">
              <a:latin typeface="Helvetica Neue"/>
            </a:endParaRPr>
          </a:p>
        </p:txBody>
      </p:sp>
    </p:spTree>
    <p:extLst>
      <p:ext uri="{BB962C8B-B14F-4D97-AF65-F5344CB8AC3E}">
        <p14:creationId xmlns:p14="http://schemas.microsoft.com/office/powerpoint/2010/main" val="41904845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GB" dirty="0" smtClean="0"/>
              <a:t>Servi</a:t>
            </a:r>
            <a:r>
              <a:rPr lang="en-GB" dirty="0"/>
              <a:t>c</a:t>
            </a:r>
            <a:r>
              <a:rPr lang="en-GB" dirty="0" smtClean="0"/>
              <a:t>e Registrar (Sidecar)</a:t>
            </a:r>
            <a:endParaRPr lang="en-GB" dirty="0"/>
          </a:p>
        </p:txBody>
      </p:sp>
      <p:sp>
        <p:nvSpPr>
          <p:cNvPr id="4" name="Text Placeholder 3"/>
          <p:cNvSpPr>
            <a:spLocks noGrp="1"/>
          </p:cNvSpPr>
          <p:nvPr>
            <p:ph type="body" sz="half" idx="2"/>
          </p:nvPr>
        </p:nvSpPr>
        <p:spPr/>
        <p:txBody>
          <a:bodyPr/>
          <a:lstStyle/>
          <a:p>
            <a:r>
              <a:rPr lang="en-GB" sz="2400" dirty="0" smtClean="0"/>
              <a:t>In </a:t>
            </a:r>
            <a:r>
              <a:rPr lang="en-GB" sz="2400" dirty="0"/>
              <a:t>Service Registrar Registration another process (sometimes called a sidecar) does the heavy lifting around registering the services.</a:t>
            </a:r>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1407" y="1414928"/>
            <a:ext cx="5913632" cy="4313294"/>
          </a:xfrm>
          <a:prstGeom prst="rect">
            <a:avLst/>
          </a:prstGeom>
        </p:spPr>
      </p:pic>
    </p:spTree>
    <p:extLst>
      <p:ext uri="{BB962C8B-B14F-4D97-AF65-F5344CB8AC3E}">
        <p14:creationId xmlns:p14="http://schemas.microsoft.com/office/powerpoint/2010/main" val="29588049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7" y="465795"/>
            <a:ext cx="3932237" cy="1083365"/>
          </a:xfrm>
        </p:spPr>
        <p:txBody>
          <a:bodyPr/>
          <a:lstStyle/>
          <a:p>
            <a:r>
              <a:rPr lang="en-GB" dirty="0" smtClean="0"/>
              <a:t>Demo: Service Registrar</a:t>
            </a:r>
            <a:endParaRPr lang="en-GB" dirty="0"/>
          </a:p>
        </p:txBody>
      </p:sp>
      <p:sp>
        <p:nvSpPr>
          <p:cNvPr id="4" name="Text Placeholder 3"/>
          <p:cNvSpPr>
            <a:spLocks noGrp="1"/>
          </p:cNvSpPr>
          <p:nvPr>
            <p:ph type="body" sz="half" idx="2"/>
          </p:nvPr>
        </p:nvSpPr>
        <p:spPr>
          <a:xfrm>
            <a:off x="839788" y="1620076"/>
            <a:ext cx="3932237" cy="4581939"/>
          </a:xfrm>
        </p:spPr>
        <p:txBody>
          <a:bodyPr>
            <a:noAutofit/>
          </a:bodyPr>
          <a:lstStyle/>
          <a:p>
            <a:r>
              <a:rPr lang="en-GB" sz="2000" dirty="0" smtClean="0"/>
              <a:t>Although we only run this once in the demo, in principle the registrar can run as a scheduled job and thus continually update registrations, or listen for events that tell it new services are available to register.</a:t>
            </a:r>
          </a:p>
          <a:p>
            <a:r>
              <a:rPr lang="en-GB" sz="2000" dirty="0" smtClean="0"/>
              <a:t>In practice this relies on the service reloading the configuration automatically when an operator updates it for new registrations.</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688306"/>
            <a:ext cx="6172200" cy="3471862"/>
          </a:xfrm>
        </p:spPr>
      </p:pic>
    </p:spTree>
    <p:extLst>
      <p:ext uri="{BB962C8B-B14F-4D97-AF65-F5344CB8AC3E}">
        <p14:creationId xmlns:p14="http://schemas.microsoft.com/office/powerpoint/2010/main" val="16339886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4"/>
          <p:cNvSpPr txBox="1">
            <a:spLocks/>
          </p:cNvSpPr>
          <p:nvPr/>
        </p:nvSpPr>
        <p:spPr>
          <a:xfrm>
            <a:off x="800374" y="1451113"/>
            <a:ext cx="10788652" cy="447260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dirty="0" smtClean="0"/>
              <a:t>Easy to implement</a:t>
            </a:r>
          </a:p>
          <a:p>
            <a:pPr lvl="1"/>
            <a:r>
              <a:rPr lang="en-GB" sz="2800" dirty="0" smtClean="0"/>
              <a:t>The pool of resources is a simple list, and the process of iterating over the list is straightforward.</a:t>
            </a:r>
          </a:p>
          <a:p>
            <a:pPr lvl="1"/>
            <a:r>
              <a:rPr lang="en-GB" sz="2800" dirty="0" smtClean="0"/>
              <a:t>You can load balance using a simple Round-Robin algorithm.</a:t>
            </a:r>
          </a:p>
          <a:p>
            <a:pPr lvl="1"/>
            <a:r>
              <a:rPr lang="en-GB" sz="2800" dirty="0" smtClean="0"/>
              <a:t>Services are not dependent on the registration server implementation that we are using. </a:t>
            </a:r>
          </a:p>
          <a:p>
            <a:pPr lvl="1"/>
            <a:r>
              <a:rPr lang="en-GB" sz="2800" dirty="0" smtClean="0"/>
              <a:t>This also means we can use this approach for services that we did not write ourselves.</a:t>
            </a:r>
          </a:p>
          <a:p>
            <a:pPr lvl="1"/>
            <a:r>
              <a:rPr lang="en-GB" sz="2800" dirty="0" smtClean="0"/>
              <a:t>You can use projects like </a:t>
            </a:r>
            <a:r>
              <a:rPr lang="en-GB" sz="2800" dirty="0" smtClean="0">
                <a:hlinkClick r:id="rId3"/>
              </a:rPr>
              <a:t>Registrator</a:t>
            </a:r>
            <a:r>
              <a:rPr lang="en-GB" sz="2800" dirty="0" smtClean="0"/>
              <a:t> if you are working with </a:t>
            </a:r>
            <a:r>
              <a:rPr lang="en-GB" sz="2800" dirty="0" err="1" smtClean="0"/>
              <a:t>Docker</a:t>
            </a:r>
            <a:endParaRPr lang="en-GB" sz="2800" dirty="0"/>
          </a:p>
        </p:txBody>
      </p:sp>
      <p:sp>
        <p:nvSpPr>
          <p:cNvPr id="3" name="Text Placeholder 13"/>
          <p:cNvSpPr txBox="1">
            <a:spLocks/>
          </p:cNvSpPr>
          <p:nvPr/>
        </p:nvSpPr>
        <p:spPr>
          <a:xfrm>
            <a:off x="800374" y="627201"/>
            <a:ext cx="10391087" cy="823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4400" dirty="0" smtClean="0"/>
              <a:t>Advantages</a:t>
            </a:r>
            <a:endParaRPr lang="en-GB" sz="4400" dirty="0"/>
          </a:p>
        </p:txBody>
      </p:sp>
    </p:spTree>
    <p:extLst>
      <p:ext uri="{BB962C8B-B14F-4D97-AF65-F5344CB8AC3E}">
        <p14:creationId xmlns:p14="http://schemas.microsoft.com/office/powerpoint/2010/main" val="15556537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6"/>
          <p:cNvSpPr txBox="1">
            <a:spLocks/>
          </p:cNvSpPr>
          <p:nvPr/>
        </p:nvSpPr>
        <p:spPr>
          <a:xfrm>
            <a:off x="800374" y="2365514"/>
            <a:ext cx="10699748" cy="192819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Frequent changes to service locations require re-configuring the registrar.</a:t>
            </a:r>
          </a:p>
          <a:p>
            <a:r>
              <a:rPr lang="en-GB" dirty="0" smtClean="0"/>
              <a:t>We now have a dependency on our Service Registrar and Registration Service.</a:t>
            </a:r>
            <a:endParaRPr lang="en-GB" dirty="0"/>
          </a:p>
        </p:txBody>
      </p:sp>
      <p:sp>
        <p:nvSpPr>
          <p:cNvPr id="3" name="Text Placeholder 13"/>
          <p:cNvSpPr txBox="1">
            <a:spLocks/>
          </p:cNvSpPr>
          <p:nvPr/>
        </p:nvSpPr>
        <p:spPr>
          <a:xfrm>
            <a:off x="800374" y="627201"/>
            <a:ext cx="10391087" cy="823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4400" dirty="0" smtClean="0"/>
              <a:t>Disadvantages</a:t>
            </a:r>
            <a:endParaRPr lang="en-GB" sz="4400" dirty="0"/>
          </a:p>
        </p:txBody>
      </p:sp>
    </p:spTree>
    <p:extLst>
      <p:ext uri="{BB962C8B-B14F-4D97-AF65-F5344CB8AC3E}">
        <p14:creationId xmlns:p14="http://schemas.microsoft.com/office/powerpoint/2010/main" val="1637332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9788" y="457200"/>
            <a:ext cx="3932237" cy="636104"/>
          </a:xfrm>
        </p:spPr>
        <p:txBody>
          <a:bodyPr/>
          <a:lstStyle/>
          <a:p>
            <a:pPr algn="ctr"/>
            <a:r>
              <a:rPr lang="en-GB" dirty="0" smtClean="0"/>
              <a:t>Self-Registration</a:t>
            </a:r>
            <a:endParaRPr lang="en-GB" dirty="0"/>
          </a:p>
        </p:txBody>
      </p:sp>
      <p:sp>
        <p:nvSpPr>
          <p:cNvPr id="3" name="Text Placeholder 2"/>
          <p:cNvSpPr>
            <a:spLocks noGrp="1"/>
          </p:cNvSpPr>
          <p:nvPr>
            <p:ph type="body" sz="half" idx="2"/>
          </p:nvPr>
        </p:nvSpPr>
        <p:spPr>
          <a:xfrm>
            <a:off x="839788" y="1232452"/>
            <a:ext cx="3932237" cy="4636536"/>
          </a:xfrm>
        </p:spPr>
        <p:txBody>
          <a:bodyPr>
            <a:normAutofit/>
          </a:bodyPr>
          <a:lstStyle/>
          <a:p>
            <a:r>
              <a:rPr lang="en-GB" sz="2400" dirty="0" smtClean="0"/>
              <a:t>In </a:t>
            </a:r>
            <a:r>
              <a:rPr lang="en-GB" sz="2400" dirty="0"/>
              <a:t>self-registration a server simply registers itself with the registration service at </a:t>
            </a:r>
            <a:r>
              <a:rPr lang="en-GB" sz="2400" dirty="0" smtClean="0"/>
              <a:t>start-up </a:t>
            </a:r>
            <a:r>
              <a:rPr lang="en-GB" sz="2400" dirty="0"/>
              <a:t>and de-registers itself at shutdown.</a:t>
            </a:r>
          </a:p>
          <a:p>
            <a:r>
              <a:rPr lang="en-GB" sz="2400" dirty="0"/>
              <a:t>This means that there is no sidekick service required, services simply take themselves in and out of the pool as the come online and go offline.</a:t>
            </a:r>
          </a:p>
          <a:p>
            <a:r>
              <a:rPr lang="en-GB" sz="2400" dirty="0"/>
              <a:t>The client queries the registry for the pool as before.</a:t>
            </a:r>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9744" y="1555694"/>
            <a:ext cx="5875529" cy="4313294"/>
          </a:xfrm>
          <a:prstGeom prst="rect">
            <a:avLst/>
          </a:prstGeom>
        </p:spPr>
      </p:pic>
    </p:spTree>
    <p:extLst>
      <p:ext uri="{BB962C8B-B14F-4D97-AF65-F5344CB8AC3E}">
        <p14:creationId xmlns:p14="http://schemas.microsoft.com/office/powerpoint/2010/main" val="4447223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 Self-Registration</a:t>
            </a:r>
            <a:endParaRPr lang="en-GB"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688306"/>
            <a:ext cx="6172200" cy="3471862"/>
          </a:xfrm>
        </p:spPr>
      </p:pic>
      <p:sp>
        <p:nvSpPr>
          <p:cNvPr id="4" name="Text Placeholder 3"/>
          <p:cNvSpPr>
            <a:spLocks noGrp="1"/>
          </p:cNvSpPr>
          <p:nvPr>
            <p:ph type="body" sz="half" idx="2"/>
          </p:nvPr>
        </p:nvSpPr>
        <p:spPr/>
        <p:txBody>
          <a:bodyPr>
            <a:normAutofit/>
          </a:bodyPr>
          <a:lstStyle/>
          <a:p>
            <a:r>
              <a:rPr lang="en-GB" sz="2000" dirty="0" smtClean="0"/>
              <a:t>In this demo we show a service registering itself at start-up, and de-registering itself at shutdown.</a:t>
            </a:r>
          </a:p>
          <a:p>
            <a:r>
              <a:rPr lang="en-GB" sz="2000" dirty="0" smtClean="0"/>
              <a:t>Note that in the event of disorderly shutdown (i.e. kill process) we do not deregister the service.</a:t>
            </a:r>
            <a:endParaRPr lang="en-GB" sz="2000" dirty="0"/>
          </a:p>
        </p:txBody>
      </p:sp>
    </p:spTree>
    <p:extLst>
      <p:ext uri="{BB962C8B-B14F-4D97-AF65-F5344CB8AC3E}">
        <p14:creationId xmlns:p14="http://schemas.microsoft.com/office/powerpoint/2010/main" val="2815829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62519" y="2670627"/>
            <a:ext cx="5515429" cy="769441"/>
          </a:xfrm>
          <a:prstGeom prst="rect">
            <a:avLst/>
          </a:prstGeom>
          <a:noFill/>
        </p:spPr>
        <p:txBody>
          <a:bodyPr wrap="square" rtlCol="0">
            <a:spAutoFit/>
          </a:bodyPr>
          <a:lstStyle/>
          <a:p>
            <a:pPr algn="ctr"/>
            <a:r>
              <a:rPr lang="en-GB" sz="4400" dirty="0" smtClean="0">
                <a:latin typeface="Corbel" panose="020B0503020204020204" pitchFamily="34" charset="0"/>
              </a:rPr>
              <a:t>@BrighterCommand</a:t>
            </a:r>
            <a:endParaRPr lang="en-GB" sz="4400" dirty="0">
              <a:latin typeface="Corbel" panose="020B0503020204020204" pitchFamily="34" charset="0"/>
            </a:endParaRPr>
          </a:p>
        </p:txBody>
      </p:sp>
    </p:spTree>
    <p:extLst>
      <p:ext uri="{BB962C8B-B14F-4D97-AF65-F5344CB8AC3E}">
        <p14:creationId xmlns:p14="http://schemas.microsoft.com/office/powerpoint/2010/main" val="37528536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14"/>
          <p:cNvSpPr txBox="1">
            <a:spLocks/>
          </p:cNvSpPr>
          <p:nvPr/>
        </p:nvSpPr>
        <p:spPr>
          <a:xfrm>
            <a:off x="879887" y="2417678"/>
            <a:ext cx="10848287" cy="18959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3200" dirty="0" smtClean="0"/>
              <a:t>Handles dynamic environments</a:t>
            </a:r>
          </a:p>
          <a:p>
            <a:pPr lvl="1"/>
            <a:r>
              <a:rPr lang="en-GB" sz="2800" dirty="0" smtClean="0"/>
              <a:t>As a server is self-registering so it adds it self to the pool.</a:t>
            </a:r>
          </a:p>
          <a:p>
            <a:pPr lvl="1"/>
            <a:r>
              <a:rPr lang="en-GB" sz="2800" dirty="0" smtClean="0"/>
              <a:t>You can load balance using a simple Round-Robin algorithm.</a:t>
            </a:r>
          </a:p>
        </p:txBody>
      </p:sp>
      <p:sp>
        <p:nvSpPr>
          <p:cNvPr id="8" name="Text Placeholder 13"/>
          <p:cNvSpPr txBox="1">
            <a:spLocks/>
          </p:cNvSpPr>
          <p:nvPr/>
        </p:nvSpPr>
        <p:spPr>
          <a:xfrm>
            <a:off x="820252" y="898032"/>
            <a:ext cx="10927800" cy="823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4400" dirty="0" smtClean="0"/>
              <a:t>Advantages</a:t>
            </a:r>
            <a:endParaRPr lang="en-GB" sz="4400" dirty="0"/>
          </a:p>
        </p:txBody>
      </p:sp>
    </p:spTree>
    <p:extLst>
      <p:ext uri="{BB962C8B-B14F-4D97-AF65-F5344CB8AC3E}">
        <p14:creationId xmlns:p14="http://schemas.microsoft.com/office/powerpoint/2010/main" val="6725811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16"/>
          <p:cNvSpPr txBox="1">
            <a:spLocks/>
          </p:cNvSpPr>
          <p:nvPr/>
        </p:nvSpPr>
        <p:spPr>
          <a:xfrm>
            <a:off x="477078" y="1510748"/>
            <a:ext cx="10838896" cy="421383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Service now has a dependency on the registration service. If we wish to change our registration service, we need to update services not sidecars.</a:t>
            </a:r>
          </a:p>
          <a:p>
            <a:r>
              <a:rPr lang="en-GB" dirty="0" smtClean="0"/>
              <a:t>We have more dependencies on the Registration Service, so again, we need to ensure that it is clustered.</a:t>
            </a:r>
          </a:p>
          <a:p>
            <a:r>
              <a:rPr lang="en-GB" dirty="0" smtClean="0"/>
              <a:t>Does not work for apps that we do not own and thus cannot make self-register</a:t>
            </a:r>
          </a:p>
          <a:p>
            <a:r>
              <a:rPr lang="en-GB" dirty="0" smtClean="0"/>
              <a:t>No health checks, so we try services that are failing, and re-route only once they fail.</a:t>
            </a:r>
            <a:endParaRPr lang="en-GB" dirty="0"/>
          </a:p>
        </p:txBody>
      </p:sp>
      <p:sp>
        <p:nvSpPr>
          <p:cNvPr id="8" name="Text Placeholder 13"/>
          <p:cNvSpPr txBox="1">
            <a:spLocks/>
          </p:cNvSpPr>
          <p:nvPr/>
        </p:nvSpPr>
        <p:spPr>
          <a:xfrm>
            <a:off x="740739" y="647080"/>
            <a:ext cx="10927800" cy="823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4400" dirty="0" smtClean="0"/>
              <a:t>Disadvantages</a:t>
            </a:r>
            <a:endParaRPr lang="en-GB" sz="4400" dirty="0"/>
          </a:p>
        </p:txBody>
      </p:sp>
    </p:spTree>
    <p:extLst>
      <p:ext uri="{BB962C8B-B14F-4D97-AF65-F5344CB8AC3E}">
        <p14:creationId xmlns:p14="http://schemas.microsoft.com/office/powerpoint/2010/main" val="3471669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98584" y="3220468"/>
            <a:ext cx="10515600" cy="1325563"/>
          </a:xfrm>
        </p:spPr>
        <p:txBody>
          <a:bodyPr/>
          <a:lstStyle/>
          <a:p>
            <a:pPr algn="ctr"/>
            <a:r>
              <a:rPr lang="en-GB" dirty="0" smtClean="0"/>
              <a:t>Health Checks</a:t>
            </a:r>
            <a:endParaRPr lang="en-GB" dirty="0"/>
          </a:p>
        </p:txBody>
      </p:sp>
    </p:spTree>
    <p:extLst>
      <p:ext uri="{BB962C8B-B14F-4D97-AF65-F5344CB8AC3E}">
        <p14:creationId xmlns:p14="http://schemas.microsoft.com/office/powerpoint/2010/main" val="5018081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9788" y="457200"/>
            <a:ext cx="3932237" cy="596348"/>
          </a:xfrm>
        </p:spPr>
        <p:txBody>
          <a:bodyPr/>
          <a:lstStyle/>
          <a:p>
            <a:pPr algn="ctr"/>
            <a:r>
              <a:rPr lang="en-GB" dirty="0" smtClean="0"/>
              <a:t>Health Check</a:t>
            </a:r>
            <a:endParaRPr lang="en-GB" dirty="0"/>
          </a:p>
        </p:txBody>
      </p:sp>
      <p:sp>
        <p:nvSpPr>
          <p:cNvPr id="3" name="Text Placeholder 2"/>
          <p:cNvSpPr>
            <a:spLocks noGrp="1"/>
          </p:cNvSpPr>
          <p:nvPr>
            <p:ph type="body" sz="half" idx="2"/>
          </p:nvPr>
        </p:nvSpPr>
        <p:spPr>
          <a:xfrm>
            <a:off x="839788" y="1212574"/>
            <a:ext cx="3932237" cy="4656414"/>
          </a:xfrm>
        </p:spPr>
        <p:txBody>
          <a:bodyPr>
            <a:normAutofit lnSpcReduction="10000"/>
          </a:bodyPr>
          <a:lstStyle/>
          <a:p>
            <a:r>
              <a:rPr lang="en-GB" sz="2400" dirty="0"/>
              <a:t>A health check reduces the problem that we may round-robin to a dead server (as we do in our examples so far).</a:t>
            </a:r>
          </a:p>
          <a:p>
            <a:pPr marL="285750" indent="-285750">
              <a:buFont typeface="Arial" panose="020B0604020202020204" pitchFamily="34" charset="0"/>
              <a:buChar char="•"/>
            </a:pPr>
            <a:r>
              <a:rPr lang="en-GB" sz="2000" dirty="0"/>
              <a:t>If the service is not valid, we can take it out of the pool when we look for a server to use.</a:t>
            </a:r>
          </a:p>
          <a:p>
            <a:pPr marL="285750" indent="-285750">
              <a:buFont typeface="Arial" panose="020B0604020202020204" pitchFamily="34" charset="0"/>
              <a:buChar char="•"/>
            </a:pPr>
            <a:r>
              <a:rPr lang="en-GB" sz="2000" dirty="0"/>
              <a:t>A health check can be: </a:t>
            </a:r>
          </a:p>
          <a:p>
            <a:pPr marL="285750" indent="-285750">
              <a:buFont typeface="Arial" panose="020B0604020202020204" pitchFamily="34" charset="0"/>
              <a:buChar char="•"/>
            </a:pPr>
            <a:r>
              <a:rPr lang="en-GB" sz="2000" dirty="0"/>
              <a:t>A custom script that the registration server calls </a:t>
            </a:r>
          </a:p>
          <a:p>
            <a:pPr marL="285750" indent="-285750">
              <a:buFont typeface="Arial" panose="020B0604020202020204" pitchFamily="34" charset="0"/>
              <a:buChar char="•"/>
            </a:pPr>
            <a:r>
              <a:rPr lang="en-GB" sz="2000" dirty="0"/>
              <a:t>A GET against an HTTP endpoint, 2xx is alive, anything else is </a:t>
            </a:r>
            <a:r>
              <a:rPr lang="en-GB" sz="2000" dirty="0" smtClean="0"/>
              <a:t>dead</a:t>
            </a:r>
          </a:p>
          <a:p>
            <a:pPr marL="285750" indent="-285750">
              <a:buFont typeface="Arial" panose="020B0604020202020204" pitchFamily="34" charset="0"/>
              <a:buChar char="•"/>
            </a:pPr>
            <a:r>
              <a:rPr lang="en-GB" sz="2000" dirty="0" smtClean="0"/>
              <a:t>A </a:t>
            </a:r>
            <a:r>
              <a:rPr lang="en-GB" sz="2000" dirty="0"/>
              <a:t>call by the server to the registration service to renew a lease before it times out.</a:t>
            </a:r>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4844" y="1555694"/>
            <a:ext cx="5875529" cy="4313294"/>
          </a:xfrm>
          <a:prstGeom prst="rect">
            <a:avLst/>
          </a:prstGeom>
        </p:spPr>
      </p:pic>
    </p:spTree>
    <p:extLst>
      <p:ext uri="{BB962C8B-B14F-4D97-AF65-F5344CB8AC3E}">
        <p14:creationId xmlns:p14="http://schemas.microsoft.com/office/powerpoint/2010/main" val="38282723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Health Checks</a:t>
            </a:r>
            <a:endParaRPr lang="en-GB"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688306"/>
            <a:ext cx="6172200" cy="3471862"/>
          </a:xfrm>
        </p:spPr>
      </p:pic>
      <p:sp>
        <p:nvSpPr>
          <p:cNvPr id="4" name="Text Placeholder 3"/>
          <p:cNvSpPr>
            <a:spLocks noGrp="1"/>
          </p:cNvSpPr>
          <p:nvPr>
            <p:ph type="body" sz="half" idx="2"/>
          </p:nvPr>
        </p:nvSpPr>
        <p:spPr/>
        <p:txBody>
          <a:bodyPr>
            <a:normAutofit/>
          </a:bodyPr>
          <a:lstStyle/>
          <a:p>
            <a:r>
              <a:rPr lang="en-GB" b="1" dirty="0" smtClean="0"/>
              <a:t>Is my server alive?</a:t>
            </a:r>
          </a:p>
          <a:p>
            <a:r>
              <a:rPr lang="en-GB" sz="2200" dirty="0" smtClean="0"/>
              <a:t>We don’t show here that you would want to poll on a regular basis and update your list.</a:t>
            </a:r>
          </a:p>
        </p:txBody>
      </p:sp>
    </p:spTree>
    <p:extLst>
      <p:ext uri="{BB962C8B-B14F-4D97-AF65-F5344CB8AC3E}">
        <p14:creationId xmlns:p14="http://schemas.microsoft.com/office/powerpoint/2010/main" val="9832831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24464" y="2771895"/>
            <a:ext cx="10515600" cy="1325563"/>
          </a:xfrm>
        </p:spPr>
        <p:txBody>
          <a:bodyPr/>
          <a:lstStyle/>
          <a:p>
            <a:pPr algn="ctr"/>
            <a:r>
              <a:rPr lang="en-GB" dirty="0" smtClean="0"/>
              <a:t>Server-Side Discovery</a:t>
            </a:r>
            <a:endParaRPr lang="en-GB" dirty="0"/>
          </a:p>
        </p:txBody>
      </p:sp>
    </p:spTree>
    <p:extLst>
      <p:ext uri="{BB962C8B-B14F-4D97-AF65-F5344CB8AC3E}">
        <p14:creationId xmlns:p14="http://schemas.microsoft.com/office/powerpoint/2010/main" val="4560183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9788" y="357808"/>
            <a:ext cx="3932237" cy="1053548"/>
          </a:xfrm>
        </p:spPr>
        <p:txBody>
          <a:bodyPr/>
          <a:lstStyle/>
          <a:p>
            <a:r>
              <a:rPr lang="en-GB" dirty="0" smtClean="0"/>
              <a:t>Hardware or Software Load Balancer</a:t>
            </a:r>
            <a:endParaRPr lang="en-GB" dirty="0"/>
          </a:p>
        </p:txBody>
      </p:sp>
      <p:sp>
        <p:nvSpPr>
          <p:cNvPr id="5" name="Text Placeholder 4"/>
          <p:cNvSpPr>
            <a:spLocks noGrp="1"/>
          </p:cNvSpPr>
          <p:nvPr>
            <p:ph type="body" sz="half" idx="2"/>
          </p:nvPr>
        </p:nvSpPr>
        <p:spPr>
          <a:xfrm>
            <a:off x="839788" y="1411356"/>
            <a:ext cx="3932237" cy="5247861"/>
          </a:xfrm>
        </p:spPr>
        <p:txBody>
          <a:bodyPr>
            <a:normAutofit fontScale="92500" lnSpcReduction="10000"/>
          </a:bodyPr>
          <a:lstStyle/>
          <a:p>
            <a:r>
              <a:rPr lang="en-GB" b="1" dirty="0" smtClean="0"/>
              <a:t>Load Balancers</a:t>
            </a:r>
          </a:p>
          <a:p>
            <a:r>
              <a:rPr lang="en-GB" sz="2200" dirty="0" smtClean="0"/>
              <a:t>A Load Balancer (LB) is a common solution to making a pool of servers available to clients.</a:t>
            </a:r>
          </a:p>
          <a:p>
            <a:r>
              <a:rPr lang="en-GB" sz="2200" dirty="0" smtClean="0"/>
              <a:t>A service is registered with an IP address (sometimes called a Virtual IP or VIP) that is given to clients; that IP address represents not (necessarily) an individual server but a pool of servers.</a:t>
            </a:r>
          </a:p>
          <a:p>
            <a:r>
              <a:rPr lang="en-GB" sz="2200" dirty="0" smtClean="0"/>
              <a:t>The LB then uses a scheduling algorithm such as Round-Robin to distribute requests to the pool.</a:t>
            </a:r>
          </a:p>
          <a:p>
            <a:r>
              <a:rPr lang="en-GB" sz="2200" dirty="0" smtClean="0"/>
              <a:t>An LB can support ‘sticky’ sessions where the server holds state.</a:t>
            </a:r>
          </a:p>
          <a:p>
            <a:r>
              <a:rPr lang="en-GB" sz="2200" dirty="0" smtClean="0"/>
              <a:t>The LB can use health checks to determine if servers should be in the pool.</a:t>
            </a:r>
            <a:endParaRPr lang="en-GB" sz="2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3208" y="2151993"/>
            <a:ext cx="6029124" cy="3054756"/>
          </a:xfrm>
          <a:prstGeom prst="rect">
            <a:avLst/>
          </a:prstGeom>
        </p:spPr>
      </p:pic>
    </p:spTree>
    <p:extLst>
      <p:ext uri="{BB962C8B-B14F-4D97-AF65-F5344CB8AC3E}">
        <p14:creationId xmlns:p14="http://schemas.microsoft.com/office/powerpoint/2010/main" val="71388311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4"/>
          <p:cNvSpPr txBox="1">
            <a:spLocks/>
          </p:cNvSpPr>
          <p:nvPr/>
        </p:nvSpPr>
        <p:spPr>
          <a:xfrm>
            <a:off x="442564" y="1987825"/>
            <a:ext cx="10848287" cy="359796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GB" sz="2800" dirty="0" smtClean="0"/>
              <a:t>It’s not a software developer problem to do load balancing, we just buy some dedicated kit.</a:t>
            </a:r>
          </a:p>
          <a:p>
            <a:pPr lvl="1"/>
            <a:r>
              <a:rPr lang="en-GB" sz="2800" dirty="0" smtClean="0"/>
              <a:t>An LB typically has some useful additional features such as SSL termination, priority queueing, DDOS protection, firewall etc. </a:t>
            </a:r>
            <a:endParaRPr lang="en-GB" sz="2800" dirty="0"/>
          </a:p>
        </p:txBody>
      </p:sp>
      <p:sp>
        <p:nvSpPr>
          <p:cNvPr id="3" name="Text Placeholder 13"/>
          <p:cNvSpPr txBox="1">
            <a:spLocks/>
          </p:cNvSpPr>
          <p:nvPr/>
        </p:nvSpPr>
        <p:spPr>
          <a:xfrm>
            <a:off x="820252" y="898032"/>
            <a:ext cx="10927800" cy="823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4400" dirty="0" smtClean="0"/>
              <a:t>Advantages</a:t>
            </a:r>
            <a:endParaRPr lang="en-GB" sz="4400" dirty="0"/>
          </a:p>
        </p:txBody>
      </p:sp>
    </p:spTree>
    <p:extLst>
      <p:ext uri="{BB962C8B-B14F-4D97-AF65-F5344CB8AC3E}">
        <p14:creationId xmlns:p14="http://schemas.microsoft.com/office/powerpoint/2010/main" val="4042134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3"/>
          <p:cNvSpPr txBox="1">
            <a:spLocks/>
          </p:cNvSpPr>
          <p:nvPr/>
        </p:nvSpPr>
        <p:spPr>
          <a:xfrm>
            <a:off x="820252" y="898032"/>
            <a:ext cx="10927800" cy="823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4400" dirty="0" smtClean="0"/>
              <a:t>Disadvantages</a:t>
            </a:r>
            <a:endParaRPr lang="en-GB" sz="4400" dirty="0"/>
          </a:p>
        </p:txBody>
      </p:sp>
      <p:sp>
        <p:nvSpPr>
          <p:cNvPr id="3" name="Content Placeholder 16"/>
          <p:cNvSpPr txBox="1">
            <a:spLocks/>
          </p:cNvSpPr>
          <p:nvPr/>
        </p:nvSpPr>
        <p:spPr>
          <a:xfrm>
            <a:off x="820251" y="1721944"/>
            <a:ext cx="10689261" cy="360543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The LB itself could become a single point of failure, so we need to have active-active or active-passive redundancy.</a:t>
            </a:r>
          </a:p>
          <a:p>
            <a:r>
              <a:rPr lang="en-GB" dirty="0" smtClean="0"/>
              <a:t>The LB still needs to be configured with the IP addresses of the server in the pool. </a:t>
            </a:r>
          </a:p>
          <a:p>
            <a:r>
              <a:rPr lang="en-GB" dirty="0" smtClean="0"/>
              <a:t>An LB is mostly used in an external facing role. To use the LB internally it either needs to be dedicated to that role, or expose the services externally. </a:t>
            </a:r>
          </a:p>
        </p:txBody>
      </p:sp>
    </p:spTree>
    <p:extLst>
      <p:ext uri="{BB962C8B-B14F-4D97-AF65-F5344CB8AC3E}">
        <p14:creationId xmlns:p14="http://schemas.microsoft.com/office/powerpoint/2010/main" val="21134678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a:spLocks/>
          </p:cNvSpPr>
          <p:nvPr/>
        </p:nvSpPr>
        <p:spPr>
          <a:xfrm>
            <a:off x="839788" y="457200"/>
            <a:ext cx="9715569" cy="67586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smtClean="0"/>
              <a:t>Service Registration and Load Balancers</a:t>
            </a:r>
            <a:endParaRPr lang="en-GB" b="1" dirty="0"/>
          </a:p>
        </p:txBody>
      </p:sp>
      <p:sp>
        <p:nvSpPr>
          <p:cNvPr id="4" name="Content Placeholder 3"/>
          <p:cNvSpPr>
            <a:spLocks noGrp="1"/>
          </p:cNvSpPr>
          <p:nvPr>
            <p:ph idx="1"/>
          </p:nvPr>
        </p:nvSpPr>
        <p:spPr>
          <a:xfrm>
            <a:off x="839788" y="2382217"/>
            <a:ext cx="10515600" cy="2388566"/>
          </a:xfrm>
        </p:spPr>
        <p:txBody>
          <a:bodyPr/>
          <a:lstStyle/>
          <a:p>
            <a:r>
              <a:rPr lang="en-GB" dirty="0"/>
              <a:t>It is possible to have the Load Balancer and Service Registration work together.</a:t>
            </a:r>
          </a:p>
          <a:p>
            <a:r>
              <a:rPr lang="en-GB" dirty="0"/>
              <a:t>In this approach the Service Registry updates the Load Balancer when a new service appears, or one fails its health checks and should be removed.</a:t>
            </a:r>
          </a:p>
          <a:p>
            <a:endParaRPr lang="en-US" dirty="0"/>
          </a:p>
        </p:txBody>
      </p:sp>
    </p:spTree>
    <p:extLst>
      <p:ext uri="{BB962C8B-B14F-4D97-AF65-F5344CB8AC3E}">
        <p14:creationId xmlns:p14="http://schemas.microsoft.com/office/powerpoint/2010/main" val="20354312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half" idx="1"/>
          </p:nvPr>
        </p:nvSpPr>
        <p:spPr/>
        <p:txBody>
          <a:bodyPr>
            <a:normAutofit lnSpcReduction="10000"/>
          </a:bodyPr>
          <a:lstStyle/>
          <a:p>
            <a:r>
              <a:rPr lang="en-US" dirty="0" smtClean="0"/>
              <a:t>Point-to-Point</a:t>
            </a:r>
          </a:p>
          <a:p>
            <a:pPr lvl="1"/>
            <a:r>
              <a:rPr lang="en-US" dirty="0" smtClean="0"/>
              <a:t>Recap of a point-to-point solution</a:t>
            </a:r>
          </a:p>
          <a:p>
            <a:r>
              <a:rPr lang="en-US" dirty="0" smtClean="0"/>
              <a:t>Availability</a:t>
            </a:r>
          </a:p>
          <a:p>
            <a:pPr lvl="1"/>
            <a:r>
              <a:rPr lang="en-US" dirty="0" smtClean="0"/>
              <a:t>Point-to-Point solutions and availability</a:t>
            </a:r>
          </a:p>
          <a:p>
            <a:r>
              <a:rPr lang="en-US" dirty="0" smtClean="0"/>
              <a:t>Discovery</a:t>
            </a:r>
          </a:p>
          <a:p>
            <a:pPr lvl="1"/>
            <a:r>
              <a:rPr lang="en-US" dirty="0" smtClean="0"/>
              <a:t>Where are my services?</a:t>
            </a:r>
          </a:p>
          <a:p>
            <a:pPr lvl="1"/>
            <a:r>
              <a:rPr lang="en-US" dirty="0" smtClean="0"/>
              <a:t>Client-Side Discovery</a:t>
            </a:r>
          </a:p>
          <a:p>
            <a:pPr lvl="2"/>
            <a:r>
              <a:rPr lang="en-US" dirty="0" smtClean="0"/>
              <a:t>Static: Local Registry</a:t>
            </a:r>
          </a:p>
          <a:p>
            <a:pPr lvl="2"/>
            <a:r>
              <a:rPr lang="en-US" dirty="0" smtClean="0"/>
              <a:t>Dynamic: Registrar</a:t>
            </a:r>
          </a:p>
          <a:p>
            <a:pPr lvl="2"/>
            <a:r>
              <a:rPr lang="en-US" dirty="0" smtClean="0"/>
              <a:t>Dynamic: Self-Registration</a:t>
            </a:r>
          </a:p>
          <a:p>
            <a:pPr lvl="1"/>
            <a:endParaRPr lang="en-US" dirty="0" smtClean="0"/>
          </a:p>
          <a:p>
            <a:pPr lvl="1"/>
            <a:endParaRPr lang="en-US" dirty="0" smtClean="0"/>
          </a:p>
          <a:p>
            <a:pPr lvl="1"/>
            <a:endParaRPr lang="en-US" dirty="0"/>
          </a:p>
        </p:txBody>
      </p:sp>
      <p:sp>
        <p:nvSpPr>
          <p:cNvPr id="4" name="Content Placeholder 3"/>
          <p:cNvSpPr>
            <a:spLocks noGrp="1"/>
          </p:cNvSpPr>
          <p:nvPr>
            <p:ph sz="half" idx="2"/>
          </p:nvPr>
        </p:nvSpPr>
        <p:spPr/>
        <p:txBody>
          <a:bodyPr>
            <a:normAutofit lnSpcReduction="10000"/>
          </a:bodyPr>
          <a:lstStyle/>
          <a:p>
            <a:pPr lvl="1"/>
            <a:r>
              <a:rPr lang="en-US" dirty="0"/>
              <a:t>Health Checks</a:t>
            </a:r>
          </a:p>
          <a:p>
            <a:pPr lvl="2"/>
            <a:r>
              <a:rPr lang="en-US" dirty="0"/>
              <a:t>Registering a health check for a service</a:t>
            </a:r>
          </a:p>
          <a:p>
            <a:pPr lvl="1"/>
            <a:r>
              <a:rPr lang="en-US" dirty="0"/>
              <a:t>Server-Side Discovery</a:t>
            </a:r>
          </a:p>
          <a:p>
            <a:pPr lvl="2"/>
            <a:r>
              <a:rPr lang="en-US" dirty="0"/>
              <a:t>Load Balancers</a:t>
            </a:r>
          </a:p>
          <a:p>
            <a:pPr lvl="2"/>
            <a:r>
              <a:rPr lang="en-US" dirty="0"/>
              <a:t>Load Balancers and Service Registration</a:t>
            </a:r>
          </a:p>
          <a:p>
            <a:r>
              <a:rPr lang="en-US" dirty="0"/>
              <a:t>Zero Configuration</a:t>
            </a:r>
          </a:p>
          <a:p>
            <a:pPr lvl="1"/>
            <a:r>
              <a:rPr lang="en-US" dirty="0"/>
              <a:t>Death to Configuration Files</a:t>
            </a:r>
          </a:p>
          <a:p>
            <a:r>
              <a:rPr lang="en-US" dirty="0"/>
              <a:t>Q&amp;A</a:t>
            </a:r>
          </a:p>
          <a:p>
            <a:endParaRPr lang="en-GB" dirty="0"/>
          </a:p>
        </p:txBody>
      </p:sp>
    </p:spTree>
    <p:extLst>
      <p:ext uri="{BB962C8B-B14F-4D97-AF65-F5344CB8AC3E}">
        <p14:creationId xmlns:p14="http://schemas.microsoft.com/office/powerpoint/2010/main" val="262034022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Service Registration and Load Balancers</a:t>
            </a:r>
            <a:endParaRPr lang="en-GB" dirty="0"/>
          </a:p>
        </p:txBody>
      </p:sp>
      <p:sp>
        <p:nvSpPr>
          <p:cNvPr id="9" name="Text Placeholder 8"/>
          <p:cNvSpPr>
            <a:spLocks noGrp="1"/>
          </p:cNvSpPr>
          <p:nvPr>
            <p:ph type="body" sz="half" idx="2"/>
          </p:nvPr>
        </p:nvSpPr>
        <p:spPr>
          <a:xfrm>
            <a:off x="839788" y="2057400"/>
            <a:ext cx="3932237" cy="4661452"/>
          </a:xfrm>
        </p:spPr>
        <p:txBody>
          <a:bodyPr>
            <a:noAutofit/>
          </a:bodyPr>
          <a:lstStyle/>
          <a:p>
            <a:r>
              <a:rPr lang="en-GB" sz="2400" dirty="0" smtClean="0"/>
              <a:t>For example Consul-Template can be used to update configuration files from a template using the values in the Service Registry (service of just key-value pair). </a:t>
            </a:r>
          </a:p>
          <a:p>
            <a:r>
              <a:rPr lang="en-GB" sz="2400" dirty="0" smtClean="0"/>
              <a:t>This can then update the configuration of a Varnish, nginx, or HA-Proxy proxy acting as a load balancer.</a:t>
            </a:r>
            <a:endParaRPr lang="en-GB" sz="2400" dirty="0"/>
          </a:p>
        </p:txBody>
      </p:sp>
      <p:pic>
        <p:nvPicPr>
          <p:cNvPr id="10" name="Picture 9"/>
          <p:cNvPicPr>
            <a:picLocks noChangeAspect="1"/>
          </p:cNvPicPr>
          <p:nvPr/>
        </p:nvPicPr>
        <p:blipFill>
          <a:blip r:embed="rId2"/>
          <a:stretch>
            <a:fillRect/>
          </a:stretch>
        </p:blipFill>
        <p:spPr>
          <a:xfrm>
            <a:off x="4929619" y="1343095"/>
            <a:ext cx="5974598" cy="2926334"/>
          </a:xfrm>
          <a:prstGeom prst="rect">
            <a:avLst/>
          </a:prstGeom>
        </p:spPr>
      </p:pic>
      <p:sp>
        <p:nvSpPr>
          <p:cNvPr id="11" name="TextBox 10"/>
          <p:cNvSpPr txBox="1"/>
          <p:nvPr/>
        </p:nvSpPr>
        <p:spPr>
          <a:xfrm>
            <a:off x="6172200" y="4595648"/>
            <a:ext cx="4674475" cy="369332"/>
          </a:xfrm>
          <a:prstGeom prst="rect">
            <a:avLst/>
          </a:prstGeom>
          <a:noFill/>
        </p:spPr>
        <p:txBody>
          <a:bodyPr wrap="square" rtlCol="0">
            <a:spAutoFit/>
          </a:bodyPr>
          <a:lstStyle/>
          <a:p>
            <a:r>
              <a:rPr lang="en-GB" dirty="0"/>
              <a:t>https://github.com/hashicorp/consul-template</a:t>
            </a:r>
          </a:p>
        </p:txBody>
      </p:sp>
    </p:spTree>
    <p:extLst>
      <p:ext uri="{BB962C8B-B14F-4D97-AF65-F5344CB8AC3E}">
        <p14:creationId xmlns:p14="http://schemas.microsoft.com/office/powerpoint/2010/main" val="16924957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Zero Configuration</a:t>
            </a:r>
            <a:endParaRPr lang="en-GB" dirty="0"/>
          </a:p>
        </p:txBody>
      </p:sp>
      <p:sp>
        <p:nvSpPr>
          <p:cNvPr id="6" name="Text Placeholder 5"/>
          <p:cNvSpPr>
            <a:spLocks noGrp="1"/>
          </p:cNvSpPr>
          <p:nvPr>
            <p:ph type="body" idx="1"/>
          </p:nvPr>
        </p:nvSpPr>
        <p:spPr/>
        <p:txBody>
          <a:bodyPr/>
          <a:lstStyle/>
          <a:p>
            <a:endParaRPr lang="en-GB"/>
          </a:p>
        </p:txBody>
      </p:sp>
    </p:spTree>
    <p:extLst>
      <p:ext uri="{BB962C8B-B14F-4D97-AF65-F5344CB8AC3E}">
        <p14:creationId xmlns:p14="http://schemas.microsoft.com/office/powerpoint/2010/main" val="31927324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GB" dirty="0" smtClean="0"/>
              <a:t>DNS-SD</a:t>
            </a:r>
            <a:endParaRPr lang="en-GB" dirty="0"/>
          </a:p>
        </p:txBody>
      </p:sp>
      <p:sp>
        <p:nvSpPr>
          <p:cNvPr id="5" name="Content Placeholder 4"/>
          <p:cNvSpPr>
            <a:spLocks noGrp="1"/>
          </p:cNvSpPr>
          <p:nvPr>
            <p:ph idx="1"/>
          </p:nvPr>
        </p:nvSpPr>
        <p:spPr>
          <a:xfrm>
            <a:off x="838200" y="1690688"/>
            <a:ext cx="10515600" cy="4351338"/>
          </a:xfrm>
        </p:spPr>
        <p:txBody>
          <a:bodyPr>
            <a:normAutofit fontScale="92500" lnSpcReduction="10000"/>
          </a:bodyPr>
          <a:lstStyle/>
          <a:p>
            <a:endParaRPr lang="en-GB" dirty="0" smtClean="0"/>
          </a:p>
          <a:p>
            <a:r>
              <a:rPr lang="en-GB" dirty="0"/>
              <a:t>DNS-SD allows clients to use DNS queries to discover a named list of service instances. </a:t>
            </a:r>
          </a:p>
          <a:p>
            <a:r>
              <a:rPr lang="en-GB" dirty="0"/>
              <a:t>Each service instance is described using a DNS SRV and DNS TXT record. </a:t>
            </a:r>
          </a:p>
          <a:p>
            <a:r>
              <a:rPr lang="en-GB" dirty="0"/>
              <a:t>A client </a:t>
            </a:r>
            <a:r>
              <a:rPr lang="en-GB" dirty="0" smtClean="0"/>
              <a:t>queries </a:t>
            </a:r>
            <a:r>
              <a:rPr lang="en-GB" dirty="0"/>
              <a:t>the DNS PTR record of that service type's name; </a:t>
            </a:r>
          </a:p>
          <a:p>
            <a:r>
              <a:rPr lang="en-GB" dirty="0"/>
              <a:t>The server returns zero or more names of the form "&lt;Service&gt;.&lt;Domain&gt;", each corresponding to a SRV/TXT record pair. </a:t>
            </a:r>
          </a:p>
          <a:p>
            <a:r>
              <a:rPr lang="en-GB" dirty="0"/>
              <a:t>The SRV record resolves to the domain name providing the instance, while the TXT can contain service-specific configuration parameter. </a:t>
            </a:r>
          </a:p>
          <a:p>
            <a:r>
              <a:rPr lang="en-GB" dirty="0"/>
              <a:t>A client can then resolve the A/AAAA record for the domain name and connect to the service.</a:t>
            </a:r>
          </a:p>
        </p:txBody>
      </p:sp>
    </p:spTree>
    <p:extLst>
      <p:ext uri="{BB962C8B-B14F-4D97-AF65-F5344CB8AC3E}">
        <p14:creationId xmlns:p14="http://schemas.microsoft.com/office/powerpoint/2010/main" val="18265476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DNS-SD for .NET</a:t>
            </a:r>
            <a:endParaRPr lang="en-GB" dirty="0"/>
          </a:p>
        </p:txBody>
      </p:sp>
      <p:sp>
        <p:nvSpPr>
          <p:cNvPr id="3" name="Content Placeholder 2"/>
          <p:cNvSpPr>
            <a:spLocks noGrp="1"/>
          </p:cNvSpPr>
          <p:nvPr>
            <p:ph idx="1"/>
          </p:nvPr>
        </p:nvSpPr>
        <p:spPr>
          <a:xfrm>
            <a:off x="838200" y="1538514"/>
            <a:ext cx="10515600" cy="4833257"/>
          </a:xfrm>
        </p:spPr>
        <p:txBody>
          <a:bodyPr>
            <a:normAutofit/>
          </a:bodyPr>
          <a:lstStyle/>
          <a:p>
            <a:r>
              <a:rPr lang="en-GB" sz="3200" dirty="0" smtClean="0"/>
              <a:t>.NET core libraries don’t support querying an arbitrary DNS Server</a:t>
            </a:r>
          </a:p>
          <a:p>
            <a:pPr lvl="1"/>
            <a:r>
              <a:rPr lang="en-GB" sz="2800" dirty="0" smtClean="0"/>
              <a:t>You have to use the DNS Server configured for the host machine.</a:t>
            </a:r>
          </a:p>
          <a:p>
            <a:pPr lvl="1"/>
            <a:r>
              <a:rPr lang="en-GB" sz="2800" dirty="0" smtClean="0"/>
              <a:t>Hard to get user without redirecting from SD registry</a:t>
            </a:r>
          </a:p>
          <a:p>
            <a:r>
              <a:rPr lang="en-GB" sz="3200" dirty="0" smtClean="0"/>
              <a:t>Third Party Libraries</a:t>
            </a:r>
          </a:p>
          <a:p>
            <a:pPr lvl="1"/>
            <a:r>
              <a:rPr lang="en-GB" sz="2800" dirty="0" smtClean="0"/>
              <a:t>You can find third party libraries that let you query an arbitrary DNS store</a:t>
            </a:r>
            <a:endParaRPr lang="en-GB" sz="2800" dirty="0"/>
          </a:p>
          <a:p>
            <a:r>
              <a:rPr lang="en-GB" sz="3200" dirty="0" smtClean="0"/>
              <a:t>Overall, it’s probably easier just to use HTTP + JSON from .NET code</a:t>
            </a:r>
          </a:p>
          <a:p>
            <a:pPr lvl="1"/>
            <a:r>
              <a:rPr lang="en-GB" sz="2800" dirty="0" smtClean="0"/>
              <a:t>Reserve DNS-SD for clients that can’t consume that API</a:t>
            </a:r>
          </a:p>
        </p:txBody>
      </p:sp>
    </p:spTree>
    <p:extLst>
      <p:ext uri="{BB962C8B-B14F-4D97-AF65-F5344CB8AC3E}">
        <p14:creationId xmlns:p14="http://schemas.microsoft.com/office/powerpoint/2010/main" val="320037253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Key-Value Configuration Store</a:t>
            </a:r>
            <a:endParaRPr lang="en-GB" dirty="0"/>
          </a:p>
        </p:txBody>
      </p:sp>
      <p:sp>
        <p:nvSpPr>
          <p:cNvPr id="3" name="Content Placeholder 2"/>
          <p:cNvSpPr>
            <a:spLocks noGrp="1"/>
          </p:cNvSpPr>
          <p:nvPr>
            <p:ph idx="1"/>
          </p:nvPr>
        </p:nvSpPr>
        <p:spPr>
          <a:xfrm>
            <a:off x="838200" y="2261054"/>
            <a:ext cx="10515600" cy="3109232"/>
          </a:xfrm>
        </p:spPr>
        <p:txBody>
          <a:bodyPr/>
          <a:lstStyle/>
          <a:p>
            <a:r>
              <a:rPr lang="en-GB" sz="3200" dirty="0" smtClean="0"/>
              <a:t>You should note</a:t>
            </a:r>
          </a:p>
          <a:p>
            <a:pPr lvl="1"/>
            <a:r>
              <a:rPr lang="en-GB" sz="2800" dirty="0" smtClean="0"/>
              <a:t>A Service Catalogue is just a Key-Value store</a:t>
            </a:r>
          </a:p>
          <a:p>
            <a:pPr lvl="1"/>
            <a:r>
              <a:rPr lang="en-GB" sz="2800" dirty="0" smtClean="0"/>
              <a:t>Most let you query the store itself over the HTTP + JSON API</a:t>
            </a:r>
          </a:p>
          <a:p>
            <a:pPr lvl="1"/>
            <a:r>
              <a:rPr lang="en-GB" sz="2800" dirty="0" smtClean="0"/>
              <a:t>This means you can store configuration properties in the registry</a:t>
            </a:r>
          </a:p>
          <a:p>
            <a:pPr lvl="1"/>
            <a:r>
              <a:rPr lang="en-GB" sz="2800" dirty="0" smtClean="0"/>
              <a:t>So configuration properties for services that are not machine dependent can be stored here</a:t>
            </a:r>
            <a:endParaRPr lang="en-GB" sz="2800" dirty="0"/>
          </a:p>
        </p:txBody>
      </p:sp>
    </p:spTree>
    <p:extLst>
      <p:ext uri="{BB962C8B-B14F-4D97-AF65-F5344CB8AC3E}">
        <p14:creationId xmlns:p14="http://schemas.microsoft.com/office/powerpoint/2010/main" val="17189856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For everything else….</a:t>
            </a:r>
            <a:endParaRPr lang="en-GB" dirty="0"/>
          </a:p>
        </p:txBody>
      </p:sp>
      <p:sp>
        <p:nvSpPr>
          <p:cNvPr id="3" name="Content Placeholder 2"/>
          <p:cNvSpPr>
            <a:spLocks noGrp="1"/>
          </p:cNvSpPr>
          <p:nvPr>
            <p:ph idx="1"/>
          </p:nvPr>
        </p:nvSpPr>
        <p:spPr>
          <a:xfrm>
            <a:off x="838200" y="2808288"/>
            <a:ext cx="10515600" cy="1037998"/>
          </a:xfrm>
        </p:spPr>
        <p:txBody>
          <a:bodyPr>
            <a:normAutofit/>
          </a:bodyPr>
          <a:lstStyle/>
          <a:p>
            <a:pPr marL="0" indent="0" algn="ctr">
              <a:buNone/>
            </a:pPr>
            <a:r>
              <a:rPr lang="en-GB" sz="4400" dirty="0" smtClean="0"/>
              <a:t>…There are environment variables</a:t>
            </a:r>
            <a:endParaRPr lang="en-GB" sz="4400" dirty="0"/>
          </a:p>
        </p:txBody>
      </p:sp>
    </p:spTree>
    <p:extLst>
      <p:ext uri="{BB962C8B-B14F-4D97-AF65-F5344CB8AC3E}">
        <p14:creationId xmlns:p14="http://schemas.microsoft.com/office/powerpoint/2010/main" val="345625386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2400" y="3004454"/>
            <a:ext cx="9245600" cy="584775"/>
          </a:xfrm>
          <a:prstGeom prst="rect">
            <a:avLst/>
          </a:prstGeom>
          <a:noFill/>
        </p:spPr>
        <p:txBody>
          <a:bodyPr wrap="square" rtlCol="0">
            <a:spAutoFit/>
          </a:bodyPr>
          <a:lstStyle/>
          <a:p>
            <a:r>
              <a:rPr lang="en-GB" sz="3200" dirty="0" smtClean="0"/>
              <a:t>In other words, no more templated configuration files</a:t>
            </a:r>
            <a:endParaRPr lang="en-GB" sz="3200" dirty="0"/>
          </a:p>
        </p:txBody>
      </p:sp>
    </p:spTree>
    <p:extLst>
      <p:ext uri="{BB962C8B-B14F-4D97-AF65-F5344CB8AC3E}">
        <p14:creationId xmlns:p14="http://schemas.microsoft.com/office/powerpoint/2010/main" val="114793815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Conclusion</a:t>
            </a:r>
            <a:endParaRPr lang="en-US" dirty="0"/>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67263083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You Learn From This Session?</a:t>
            </a:r>
            <a:endParaRPr lang="en-US" dirty="0"/>
          </a:p>
        </p:txBody>
      </p:sp>
      <p:sp>
        <p:nvSpPr>
          <p:cNvPr id="6" name="TextBox 5"/>
          <p:cNvSpPr txBox="1"/>
          <p:nvPr/>
        </p:nvSpPr>
        <p:spPr>
          <a:xfrm>
            <a:off x="1063413" y="1588148"/>
            <a:ext cx="9174281" cy="4401205"/>
          </a:xfrm>
          <a:prstGeom prst="rect">
            <a:avLst/>
          </a:prstGeom>
          <a:noFill/>
        </p:spPr>
        <p:txBody>
          <a:bodyPr wrap="square" rtlCol="0">
            <a:spAutoFit/>
          </a:bodyPr>
          <a:lstStyle/>
          <a:p>
            <a:pPr marL="457200" indent="-457200">
              <a:buFont typeface="Arial" charset="0"/>
              <a:buChar char="•"/>
            </a:pPr>
            <a:r>
              <a:rPr lang="en-US" sz="2800" dirty="0" smtClean="0"/>
              <a:t>Service Discovery is runtime discovery of service location</a:t>
            </a:r>
          </a:p>
          <a:p>
            <a:pPr marL="914400" lvl="1" indent="-457200">
              <a:buFont typeface="Arial" charset="0"/>
              <a:buChar char="•"/>
            </a:pPr>
            <a:r>
              <a:rPr lang="en-US" sz="2800" dirty="0" smtClean="0"/>
              <a:t>If you have more than one process you need it for availability</a:t>
            </a:r>
          </a:p>
          <a:p>
            <a:pPr marL="914400" lvl="1" indent="-457200">
              <a:buFont typeface="Arial" charset="0"/>
              <a:buChar char="•"/>
            </a:pPr>
            <a:r>
              <a:rPr lang="en-US" sz="2800" dirty="0" smtClean="0"/>
              <a:t>You can use Client (Sidecar, Self) or Server Discovery</a:t>
            </a:r>
          </a:p>
          <a:p>
            <a:pPr marL="457200" indent="-457200">
              <a:buFont typeface="Arial" charset="0"/>
              <a:buChar char="•"/>
            </a:pPr>
            <a:r>
              <a:rPr lang="en-US" sz="2800" dirty="0" smtClean="0"/>
              <a:t>Zookeeper, Consul, </a:t>
            </a:r>
            <a:r>
              <a:rPr lang="en-US" sz="2800" dirty="0" err="1" smtClean="0"/>
              <a:t>etcd</a:t>
            </a:r>
            <a:r>
              <a:rPr lang="en-US" sz="2800" dirty="0" smtClean="0"/>
              <a:t>. are service registries</a:t>
            </a:r>
          </a:p>
          <a:p>
            <a:pPr marL="914400" lvl="1" indent="-457200">
              <a:buFont typeface="Arial" charset="0"/>
              <a:buChar char="•"/>
            </a:pPr>
            <a:r>
              <a:rPr lang="en-US" sz="2800" dirty="0" smtClean="0"/>
              <a:t>Distributed Key-Value stores. Most support HTTP+JSON</a:t>
            </a:r>
          </a:p>
          <a:p>
            <a:pPr marL="914400" lvl="1" indent="-457200">
              <a:buFont typeface="Arial" charset="0"/>
              <a:buChar char="•"/>
            </a:pPr>
            <a:r>
              <a:rPr lang="en-US" sz="2800" dirty="0" smtClean="0"/>
              <a:t>Query registry at run-time for configuration information</a:t>
            </a:r>
          </a:p>
          <a:p>
            <a:pPr marL="457200" indent="-457200">
              <a:buFont typeface="Arial" charset="0"/>
              <a:buChar char="•"/>
            </a:pPr>
            <a:r>
              <a:rPr lang="en-US" sz="2800" dirty="0" smtClean="0"/>
              <a:t>Fairly straightforward</a:t>
            </a:r>
          </a:p>
          <a:p>
            <a:pPr marL="914400" lvl="1" indent="-457200">
              <a:buFont typeface="Arial" charset="0"/>
              <a:buChar char="•"/>
            </a:pPr>
            <a:r>
              <a:rPr lang="en-US" sz="2800" dirty="0" smtClean="0"/>
              <a:t>Most of the technology associated helps to make this </a:t>
            </a:r>
            <a:r>
              <a:rPr lang="en-US" sz="2800" i="1" dirty="0" smtClean="0"/>
              <a:t>robust</a:t>
            </a:r>
            <a:r>
              <a:rPr lang="en-US" sz="2800" dirty="0" smtClean="0"/>
              <a:t>.</a:t>
            </a:r>
            <a:endParaRPr lang="en-US" sz="2800" dirty="0"/>
          </a:p>
        </p:txBody>
      </p:sp>
    </p:spTree>
    <p:extLst>
      <p:ext uri="{BB962C8B-B14F-4D97-AF65-F5344CB8AC3E}">
        <p14:creationId xmlns:p14="http://schemas.microsoft.com/office/powerpoint/2010/main" val="135386728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GB" dirty="0" smtClean="0"/>
              <a:t>Q&amp;A</a:t>
            </a:r>
            <a:endParaRPr lang="en-GB" dirty="0"/>
          </a:p>
        </p:txBody>
      </p:sp>
    </p:spTree>
    <p:extLst>
      <p:ext uri="{BB962C8B-B14F-4D97-AF65-F5344CB8AC3E}">
        <p14:creationId xmlns:p14="http://schemas.microsoft.com/office/powerpoint/2010/main" val="14929059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Will Learn From This Session</a:t>
            </a:r>
            <a:endParaRPr lang="en-US" dirty="0"/>
          </a:p>
        </p:txBody>
      </p:sp>
      <p:sp>
        <p:nvSpPr>
          <p:cNvPr id="6" name="TextBox 5"/>
          <p:cNvSpPr txBox="1"/>
          <p:nvPr/>
        </p:nvSpPr>
        <p:spPr>
          <a:xfrm>
            <a:off x="1508859" y="2038091"/>
            <a:ext cx="9174281" cy="3108543"/>
          </a:xfrm>
          <a:prstGeom prst="rect">
            <a:avLst/>
          </a:prstGeom>
          <a:noFill/>
        </p:spPr>
        <p:txBody>
          <a:bodyPr wrap="square" rtlCol="0">
            <a:spAutoFit/>
          </a:bodyPr>
          <a:lstStyle/>
          <a:p>
            <a:pPr marL="457200" indent="-457200">
              <a:buFont typeface="Arial" charset="0"/>
              <a:buChar char="•"/>
            </a:pPr>
            <a:r>
              <a:rPr lang="en-US" sz="2800" dirty="0" smtClean="0"/>
              <a:t>What is Service Discovery?</a:t>
            </a:r>
          </a:p>
          <a:p>
            <a:pPr marL="914400" lvl="1" indent="-457200">
              <a:buFont typeface="Arial" charset="0"/>
              <a:buChar char="•"/>
            </a:pPr>
            <a:r>
              <a:rPr lang="en-US" sz="2800" dirty="0" smtClean="0"/>
              <a:t>Why do you need it?</a:t>
            </a:r>
          </a:p>
          <a:p>
            <a:pPr marL="914400" lvl="1" indent="-457200">
              <a:buFont typeface="Arial" charset="0"/>
              <a:buChar char="•"/>
            </a:pPr>
            <a:r>
              <a:rPr lang="en-US" sz="2800" dirty="0" smtClean="0"/>
              <a:t>What are the patterns you need to know?</a:t>
            </a:r>
          </a:p>
          <a:p>
            <a:pPr marL="457200" indent="-457200">
              <a:buFont typeface="Arial" charset="0"/>
              <a:buChar char="•"/>
            </a:pPr>
            <a:r>
              <a:rPr lang="en-US" sz="2800" dirty="0" smtClean="0"/>
              <a:t>What are Zookeeper, Consul, </a:t>
            </a:r>
            <a:r>
              <a:rPr lang="en-US" sz="2800" dirty="0" err="1" smtClean="0"/>
              <a:t>etcd</a:t>
            </a:r>
            <a:r>
              <a:rPr lang="en-US" sz="2800" dirty="0" smtClean="0"/>
              <a:t>. for?</a:t>
            </a:r>
          </a:p>
          <a:p>
            <a:pPr marL="914400" lvl="1" indent="-457200">
              <a:buFont typeface="Arial" charset="0"/>
              <a:buChar char="•"/>
            </a:pPr>
            <a:r>
              <a:rPr lang="en-US" sz="2800" dirty="0" smtClean="0"/>
              <a:t>What do I need to understand about their differences?</a:t>
            </a:r>
          </a:p>
          <a:p>
            <a:pPr marL="914400" lvl="1" indent="-457200">
              <a:buFont typeface="Arial" charset="0"/>
              <a:buChar char="•"/>
            </a:pPr>
            <a:r>
              <a:rPr lang="en-US" sz="2800" dirty="0" smtClean="0"/>
              <a:t>How do I use them to implement the key patterns?</a:t>
            </a:r>
          </a:p>
          <a:p>
            <a:pPr marL="457200" indent="-457200">
              <a:buFont typeface="Arial" charset="0"/>
              <a:buChar char="•"/>
            </a:pPr>
            <a:r>
              <a:rPr lang="en-US" sz="2800" dirty="0" smtClean="0"/>
              <a:t>Service Discovery is straightforward</a:t>
            </a:r>
          </a:p>
        </p:txBody>
      </p:sp>
    </p:spTree>
    <p:extLst>
      <p:ext uri="{BB962C8B-B14F-4D97-AF65-F5344CB8AC3E}">
        <p14:creationId xmlns:p14="http://schemas.microsoft.com/office/powerpoint/2010/main" val="16353293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Accessibility</a:t>
            </a:r>
            <a:endParaRPr lang="en-US" dirty="0"/>
          </a:p>
        </p:txBody>
      </p:sp>
      <p:sp>
        <p:nvSpPr>
          <p:cNvPr id="4" name="Rectangle 3"/>
          <p:cNvSpPr/>
          <p:nvPr/>
        </p:nvSpPr>
        <p:spPr>
          <a:xfrm>
            <a:off x="838200" y="1543673"/>
            <a:ext cx="10415954" cy="4585871"/>
          </a:xfrm>
          <a:prstGeom prst="rect">
            <a:avLst/>
          </a:prstGeom>
        </p:spPr>
        <p:txBody>
          <a:bodyPr wrap="square">
            <a:spAutoFit/>
          </a:bodyPr>
          <a:lstStyle/>
          <a:p>
            <a:r>
              <a:rPr lang="en-US" sz="3200" dirty="0"/>
              <a:t>If you have trouble reading the </a:t>
            </a:r>
            <a:r>
              <a:rPr lang="en-US" sz="3200" dirty="0" smtClean="0"/>
              <a:t>slides</a:t>
            </a:r>
          </a:p>
          <a:p>
            <a:pPr marL="285750" indent="-285750">
              <a:buFont typeface="Arial" panose="020B0604020202020204" pitchFamily="34" charset="0"/>
              <a:buChar char="•"/>
            </a:pPr>
            <a:r>
              <a:rPr lang="en-US" sz="2800" dirty="0" smtClean="0"/>
              <a:t>You </a:t>
            </a:r>
            <a:r>
              <a:rPr lang="en-US" sz="2800" dirty="0"/>
              <a:t>can download them here: </a:t>
            </a:r>
            <a:r>
              <a:rPr lang="en-US" sz="2800" dirty="0" smtClean="0">
                <a:hlinkClick r:id="rId3"/>
              </a:rPr>
              <a:t>https</a:t>
            </a:r>
            <a:r>
              <a:rPr lang="en-US" sz="2800" dirty="0">
                <a:hlinkClick r:id="rId3"/>
              </a:rPr>
              <a:t>://</a:t>
            </a:r>
            <a:r>
              <a:rPr lang="en-US" sz="2800" dirty="0" smtClean="0">
                <a:hlinkClick r:id="rId3"/>
              </a:rPr>
              <a:t>github.com/iancooper/Presentations</a:t>
            </a:r>
            <a:endParaRPr lang="en-US" sz="2800" dirty="0"/>
          </a:p>
          <a:p>
            <a:pPr marL="742950" lvl="1" indent="-285750">
              <a:buFont typeface="Arial" panose="020B0604020202020204" pitchFamily="34" charset="0"/>
              <a:buChar char="•"/>
            </a:pPr>
            <a:r>
              <a:rPr lang="en-US" sz="2800" dirty="0" smtClean="0"/>
              <a:t>You want: Service Discovery Long Form</a:t>
            </a:r>
          </a:p>
          <a:p>
            <a:endParaRPr lang="en-US" sz="3200" dirty="0"/>
          </a:p>
          <a:p>
            <a:r>
              <a:rPr lang="en-US" sz="3200" dirty="0" smtClean="0"/>
              <a:t>If you want to view the code from the demo more easily</a:t>
            </a:r>
          </a:p>
          <a:p>
            <a:pPr marL="285750" indent="-285750">
              <a:buFont typeface="Arial" panose="020B0604020202020204" pitchFamily="34" charset="0"/>
              <a:buChar char="•"/>
            </a:pPr>
            <a:r>
              <a:rPr lang="en-US" sz="2800" dirty="0" smtClean="0"/>
              <a:t>You find it </a:t>
            </a:r>
            <a:r>
              <a:rPr lang="en-US" sz="2800" dirty="0"/>
              <a:t>here: </a:t>
            </a:r>
            <a:r>
              <a:rPr lang="en-US" sz="2800" dirty="0">
                <a:hlinkClick r:id="rId4"/>
              </a:rPr>
              <a:t>https://</a:t>
            </a:r>
            <a:r>
              <a:rPr lang="en-US" sz="2800" dirty="0" smtClean="0">
                <a:hlinkClick r:id="rId4"/>
              </a:rPr>
              <a:t>github.com/iancooper/ServiceDiscovery-Tutorial</a:t>
            </a:r>
            <a:endParaRPr lang="en-US" sz="2800" dirty="0" smtClean="0"/>
          </a:p>
          <a:p>
            <a:pPr marL="742950" lvl="1" indent="-285750">
              <a:buFont typeface="Arial" panose="020B0604020202020204" pitchFamily="34" charset="0"/>
              <a:buChar char="•"/>
            </a:pPr>
            <a:r>
              <a:rPr lang="en-US" sz="2800" b="1" dirty="0" err="1"/>
              <a:t>git</a:t>
            </a:r>
            <a:r>
              <a:rPr lang="en-US" sz="2800" b="1" dirty="0"/>
              <a:t> clone </a:t>
            </a:r>
            <a:r>
              <a:rPr lang="en-US" sz="2800" b="1" dirty="0" err="1"/>
              <a:t>git@github.com:iancooper</a:t>
            </a:r>
            <a:r>
              <a:rPr lang="en-US" sz="2800" b="1" dirty="0"/>
              <a:t>/</a:t>
            </a:r>
            <a:r>
              <a:rPr lang="en-US" sz="2800" b="1" dirty="0" err="1"/>
              <a:t>ServiceDiscovery-Tutorial.git</a:t>
            </a:r>
            <a:endParaRPr lang="en-US" sz="2800" dirty="0" smtClean="0"/>
          </a:p>
        </p:txBody>
      </p:sp>
    </p:spTree>
    <p:extLst>
      <p:ext uri="{BB962C8B-B14F-4D97-AF65-F5344CB8AC3E}">
        <p14:creationId xmlns:p14="http://schemas.microsoft.com/office/powerpoint/2010/main" val="5537534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Point-to-Point</a:t>
            </a:r>
            <a:endParaRPr lang="en-GB"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10329992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4960" y="1431234"/>
            <a:ext cx="6962775" cy="4095750"/>
          </a:xfrm>
          <a:prstGeom prst="rect">
            <a:avLst/>
          </a:prstGeom>
        </p:spPr>
      </p:pic>
    </p:spTree>
    <p:extLst>
      <p:ext uri="{BB962C8B-B14F-4D97-AF65-F5344CB8AC3E}">
        <p14:creationId xmlns:p14="http://schemas.microsoft.com/office/powerpoint/2010/main" val="9402994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5742</TotalTime>
  <Words>4189</Words>
  <Application>Microsoft Office PowerPoint</Application>
  <PresentationFormat>Widescreen</PresentationFormat>
  <Paragraphs>347</Paragraphs>
  <Slides>59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Arial</vt:lpstr>
      <vt:lpstr>Calibri</vt:lpstr>
      <vt:lpstr>Calibri Light</vt:lpstr>
      <vt:lpstr>Corbel</vt:lpstr>
      <vt:lpstr>Courier New</vt:lpstr>
      <vt:lpstr>Helvetica Neue</vt:lpstr>
      <vt:lpstr>Office Theme</vt:lpstr>
      <vt:lpstr>Service Discovery and Clustering for .NET developers</vt:lpstr>
      <vt:lpstr>Who are you?</vt:lpstr>
      <vt:lpstr>PowerPoint Presentation</vt:lpstr>
      <vt:lpstr>PowerPoint Presentation</vt:lpstr>
      <vt:lpstr>Agenda</vt:lpstr>
      <vt:lpstr>What You Will Learn From This Session</vt:lpstr>
      <vt:lpstr>Accessibility</vt:lpstr>
      <vt:lpstr>Point-to-Point</vt:lpstr>
      <vt:lpstr>PowerPoint Presentation</vt:lpstr>
      <vt:lpstr>Demo: Point-to-Point</vt:lpstr>
      <vt:lpstr>Availability</vt:lpstr>
      <vt:lpstr>PowerPoint Presentation</vt:lpstr>
      <vt:lpstr>PowerPoint Presentation</vt:lpstr>
      <vt:lpstr>Microservices = Operational Complexity</vt:lpstr>
      <vt:lpstr>PowerPoint Presentation</vt:lpstr>
      <vt:lpstr>Discovery</vt:lpstr>
      <vt:lpstr>PowerPoint Presentation</vt:lpstr>
      <vt:lpstr>PowerPoint Presentation</vt:lpstr>
      <vt:lpstr>Client or Server-Side Discovery</vt:lpstr>
      <vt:lpstr>Client-Side Discovery</vt:lpstr>
      <vt:lpstr>Local Registry</vt:lpstr>
      <vt:lpstr>Demo: Local Registration</vt:lpstr>
      <vt:lpstr>PowerPoint Presentation</vt:lpstr>
      <vt:lpstr>PowerPoint Presentation</vt:lpstr>
      <vt:lpstr>PowerPoint Presentation</vt:lpstr>
      <vt:lpstr>Server Registration </vt:lpstr>
      <vt:lpstr>PowerPoint Presentation</vt:lpstr>
      <vt:lpstr>CAP Theorem</vt:lpstr>
      <vt:lpstr>Consul</vt:lpstr>
      <vt:lpstr>Getting Started</vt:lpstr>
      <vt:lpstr>Agent</vt:lpstr>
      <vt:lpstr>PowerPoint Presentation</vt:lpstr>
      <vt:lpstr>PowerPoint Presentation</vt:lpstr>
      <vt:lpstr>Service Registrar (Sidecar)</vt:lpstr>
      <vt:lpstr>Demo: Service Registrar</vt:lpstr>
      <vt:lpstr>PowerPoint Presentation</vt:lpstr>
      <vt:lpstr>PowerPoint Presentation</vt:lpstr>
      <vt:lpstr>Self-Registration</vt:lpstr>
      <vt:lpstr>Demo: Self-Registration</vt:lpstr>
      <vt:lpstr>PowerPoint Presentation</vt:lpstr>
      <vt:lpstr>PowerPoint Presentation</vt:lpstr>
      <vt:lpstr>Health Checks</vt:lpstr>
      <vt:lpstr>Health Check</vt:lpstr>
      <vt:lpstr>Health Checks</vt:lpstr>
      <vt:lpstr>Server-Side Discovery</vt:lpstr>
      <vt:lpstr>Hardware or Software Load Balancer</vt:lpstr>
      <vt:lpstr>PowerPoint Presentation</vt:lpstr>
      <vt:lpstr>PowerPoint Presentation</vt:lpstr>
      <vt:lpstr>PowerPoint Presentation</vt:lpstr>
      <vt:lpstr>Service Registration and Load Balancers</vt:lpstr>
      <vt:lpstr>Zero Configuration</vt:lpstr>
      <vt:lpstr>DNS-SD</vt:lpstr>
      <vt:lpstr>DNS-SD for .NET</vt:lpstr>
      <vt:lpstr>Key-Value Configuration Store</vt:lpstr>
      <vt:lpstr>For everything else….</vt:lpstr>
      <vt:lpstr>PowerPoint Presentation</vt:lpstr>
      <vt:lpstr>Conclusion</vt:lpstr>
      <vt:lpstr>What Did You Learn From This Session?</vt:lpstr>
      <vt:lpstr>Q&amp;A</vt:lpstr>
    </vt:vector>
  </TitlesOfParts>
  <Company>Huddle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Brighter Future</dc:title>
  <dc:creator>Ian Cooper</dc:creator>
  <cp:lastModifiedBy>Ian Cooper</cp:lastModifiedBy>
  <cp:revision>184</cp:revision>
  <dcterms:created xsi:type="dcterms:W3CDTF">2015-11-15T23:09:04Z</dcterms:created>
  <dcterms:modified xsi:type="dcterms:W3CDTF">2016-01-14T08:35:54Z</dcterms:modified>
</cp:coreProperties>
</file>