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5" r:id="rId7"/>
    <p:sldId id="266" r:id="rId8"/>
    <p:sldId id="268" r:id="rId9"/>
    <p:sldId id="269" r:id="rId10"/>
    <p:sldId id="271" r:id="rId11"/>
    <p:sldId id="272" r:id="rId12"/>
    <p:sldId id="273" r:id="rId13"/>
    <p:sldId id="284" r:id="rId14"/>
    <p:sldId id="285" r:id="rId15"/>
    <p:sldId id="311" r:id="rId16"/>
    <p:sldId id="291" r:id="rId17"/>
    <p:sldId id="294" r:id="rId18"/>
    <p:sldId id="295" r:id="rId19"/>
    <p:sldId id="298" r:id="rId20"/>
    <p:sldId id="292" r:id="rId21"/>
    <p:sldId id="299" r:id="rId22"/>
    <p:sldId id="301" r:id="rId23"/>
    <p:sldId id="300" r:id="rId24"/>
    <p:sldId id="293" r:id="rId25"/>
    <p:sldId id="310" r:id="rId26"/>
    <p:sldId id="344" r:id="rId27"/>
    <p:sldId id="345" r:id="rId28"/>
    <p:sldId id="343" r:id="rId29"/>
    <p:sldId id="261" r:id="rId30"/>
    <p:sldId id="325" r:id="rId31"/>
    <p:sldId id="326" r:id="rId32"/>
    <p:sldId id="354" r:id="rId33"/>
    <p:sldId id="277" r:id="rId34"/>
    <p:sldId id="278" r:id="rId35"/>
    <p:sldId id="349" r:id="rId36"/>
    <p:sldId id="348" r:id="rId37"/>
    <p:sldId id="315" r:id="rId38"/>
    <p:sldId id="304" r:id="rId39"/>
    <p:sldId id="316" r:id="rId40"/>
    <p:sldId id="353" r:id="rId41"/>
    <p:sldId id="306" r:id="rId42"/>
    <p:sldId id="356" r:id="rId43"/>
    <p:sldId id="262" r:id="rId44"/>
    <p:sldId id="263" r:id="rId45"/>
    <p:sldId id="35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p:restoredTop sz="63686"/>
  </p:normalViewPr>
  <p:slideViewPr>
    <p:cSldViewPr snapToGrid="0" snapToObjects="1">
      <p:cViewPr varScale="1">
        <p:scale>
          <a:sx n="79" d="100"/>
          <a:sy n="79" d="100"/>
        </p:scale>
        <p:origin x="1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FF477-D630-5940-918E-E61F80E81249}" type="datetimeFigureOut">
              <a:rPr lang="en-US" smtClean="0"/>
              <a:t>4/29/17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204C3-38E2-2E4D-9531-4CEDD373D6EA}" type="slidenum">
              <a:rPr lang="en-US" smtClean="0"/>
              <a:t>‹#›</a:t>
            </a:fld>
            <a:endParaRPr lang="en-US"/>
          </a:p>
        </p:txBody>
      </p:sp>
    </p:spTree>
    <p:extLst>
      <p:ext uri="{BB962C8B-B14F-4D97-AF65-F5344CB8AC3E}">
        <p14:creationId xmlns:p14="http://schemas.microsoft.com/office/powerpoint/2010/main" val="115105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8DD61-C050-A448-B56E-01EFF6FE40B5}" type="slidenum">
              <a:rPr lang="en-US" smtClean="0"/>
              <a:pPr/>
              <a:t>3</a:t>
            </a:fld>
            <a:endParaRPr lang="en-US"/>
          </a:p>
        </p:txBody>
      </p:sp>
    </p:spTree>
    <p:extLst>
      <p:ext uri="{BB962C8B-B14F-4D97-AF65-F5344CB8AC3E}">
        <p14:creationId xmlns:p14="http://schemas.microsoft.com/office/powerpoint/2010/main" val="167055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problem</a:t>
            </a:r>
            <a:r>
              <a:rPr lang="en-US" baseline="0" dirty="0"/>
              <a:t> with hosting in IIS when we think about modern elastic scenarios. </a:t>
            </a:r>
          </a:p>
          <a:p>
            <a:endParaRPr lang="en-US" baseline="0" dirty="0"/>
          </a:p>
          <a:p>
            <a:r>
              <a:rPr lang="en-US" baseline="0" dirty="0"/>
              <a:t>I want to be able to spin up a reverse proxy and have that route traffic to two or more apps for HA and scaling needs. The apps themselves don’t need to provide a lot of the functionality of a web server i.e. serving static files, https negotiation etc. They just need to expose a port so that requests can be routed to them. I can do this easily with something like </a:t>
            </a:r>
            <a:r>
              <a:rPr lang="en-US" baseline="0" dirty="0" err="1"/>
              <a:t>Nginx</a:t>
            </a:r>
            <a:r>
              <a:rPr lang="en-US" baseline="0" dirty="0"/>
              <a:t> or </a:t>
            </a:r>
            <a:r>
              <a:rPr lang="en-US" baseline="0" dirty="0" err="1"/>
              <a:t>HAProxy</a:t>
            </a:r>
            <a:r>
              <a:rPr lang="en-US" baseline="0" dirty="0"/>
              <a:t> talking to an app that exposes a port, using separate instances to deploy to.</a:t>
            </a:r>
          </a:p>
          <a:p>
            <a:endParaRPr lang="en-US" baseline="0" dirty="0"/>
          </a:p>
          <a:p>
            <a:r>
              <a:rPr lang="en-US" baseline="0" dirty="0"/>
              <a:t>This all becomes a little harder with an application container like IIS, as each app would have to be deployed into an IIS web farm, with many apps deployed into the same container, separated by ports and using DNS for resolution. This doesn’t play well with PAAS scenarios or container scenarios as in the former case the provider should be doing this work for us, and in the latter case we want isolation of an app per container </a:t>
            </a:r>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15</a:t>
            </a:fld>
            <a:endParaRPr lang="en-US"/>
          </a:p>
        </p:txBody>
      </p:sp>
    </p:spTree>
    <p:extLst>
      <p:ext uri="{BB962C8B-B14F-4D97-AF65-F5344CB8AC3E}">
        <p14:creationId xmlns:p14="http://schemas.microsoft.com/office/powerpoint/2010/main" val="358227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16</a:t>
            </a:fld>
            <a:endParaRPr lang="en-US"/>
          </a:p>
        </p:txBody>
      </p:sp>
    </p:spTree>
    <p:extLst>
      <p:ext uri="{BB962C8B-B14F-4D97-AF65-F5344CB8AC3E}">
        <p14:creationId xmlns:p14="http://schemas.microsoft.com/office/powerpoint/2010/main" val="1050674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’Backing Service’ is another app that your app depends on:</a:t>
            </a:r>
            <a:r>
              <a:rPr lang="en-US" baseline="0" dirty="0"/>
              <a:t> </a:t>
            </a:r>
          </a:p>
          <a:p>
            <a:endParaRPr lang="en-US" baseline="0" dirty="0"/>
          </a:p>
          <a:p>
            <a:pPr marL="171450" indent="-171450">
              <a:buFont typeface="Arial" charset="0"/>
              <a:buChar char="•"/>
            </a:pPr>
            <a:r>
              <a:rPr lang="en-US" dirty="0"/>
              <a:t>A</a:t>
            </a:r>
            <a:r>
              <a:rPr lang="en-US" baseline="0" dirty="0"/>
              <a:t> ‘backing store’, for example SQL Server or </a:t>
            </a:r>
            <a:r>
              <a:rPr lang="en-US" baseline="0" dirty="0" err="1"/>
              <a:t>Redis</a:t>
            </a:r>
            <a:r>
              <a:rPr lang="en-US" baseline="0" dirty="0"/>
              <a:t> is a ‘backing service.</a:t>
            </a:r>
          </a:p>
          <a:p>
            <a:pPr marL="171450" indent="-171450">
              <a:buFont typeface="Arial" charset="0"/>
              <a:buChar char="•"/>
            </a:pPr>
            <a:r>
              <a:rPr lang="en-US" baseline="0" dirty="0"/>
              <a:t>Middleware, such as </a:t>
            </a:r>
            <a:r>
              <a:rPr lang="en-US" baseline="0" dirty="0" err="1"/>
              <a:t>RabbitMQ</a:t>
            </a:r>
            <a:r>
              <a:rPr lang="en-US" baseline="0" dirty="0"/>
              <a:t> or 0MQ is a backing service.</a:t>
            </a:r>
          </a:p>
          <a:p>
            <a:pPr marL="171450" indent="-171450">
              <a:buFont typeface="Arial" charset="0"/>
              <a:buChar char="•"/>
            </a:pPr>
            <a:r>
              <a:rPr lang="en-US" baseline="0" dirty="0"/>
              <a:t>Services such as SMTP</a:t>
            </a:r>
          </a:p>
          <a:p>
            <a:pPr marL="171450" indent="-171450">
              <a:buFont typeface="Arial" charset="0"/>
              <a:buChar char="•"/>
            </a:pPr>
            <a:r>
              <a:rPr lang="en-US" baseline="0" dirty="0"/>
              <a:t>Another app under your control that you talk to via REST is a ’backing service’</a:t>
            </a:r>
          </a:p>
          <a:p>
            <a:pPr marL="171450" indent="-171450">
              <a:buFont typeface="Arial" charset="0"/>
              <a:buChar char="•"/>
            </a:pPr>
            <a:r>
              <a:rPr lang="en-US" baseline="0" dirty="0"/>
              <a:t>A third-party app that you talk to is a ‘backing service’ (including your New Relic etc. AMS tool, your use of S3 for storage etc.)</a:t>
            </a:r>
          </a:p>
          <a:p>
            <a:pPr marL="171450" indent="-171450">
              <a:buFont typeface="Arial" charset="0"/>
              <a:buChar char="•"/>
            </a:pPr>
            <a:endParaRPr lang="en-US" baseline="0" dirty="0"/>
          </a:p>
          <a:p>
            <a:pPr marL="0" indent="0">
              <a:buFont typeface="Arial" charset="0"/>
              <a:buNone/>
            </a:pPr>
            <a:r>
              <a:rPr lang="en-US" baseline="0" dirty="0"/>
              <a:t>A 12-factor app considers these all to be resources and makes no distinction between a local and a remote resource</a:t>
            </a:r>
          </a:p>
          <a:p>
            <a:endParaRPr lang="en-US" baseline="0" dirty="0"/>
          </a:p>
          <a:p>
            <a:r>
              <a:rPr lang="en-US" baseline="0" dirty="0"/>
              <a:t>There are two main issues for backing services that the 12-factor app manifesto tries to deal with:</a:t>
            </a:r>
          </a:p>
          <a:p>
            <a:endParaRPr lang="en-US" baseline="0" dirty="0"/>
          </a:p>
          <a:p>
            <a:r>
              <a:rPr lang="en-US" baseline="0" dirty="0"/>
              <a:t>The location of the resource may change</a:t>
            </a:r>
          </a:p>
          <a:p>
            <a:r>
              <a:rPr lang="en-US" baseline="0" dirty="0"/>
              <a:t>Between development, staging, and production we might move between locally hosted to hosted by a third-party</a:t>
            </a:r>
          </a:p>
          <a:p>
            <a:r>
              <a:rPr lang="en-US" baseline="0" dirty="0"/>
              <a:t>An administrator may wish to change the location of the resource (to replace a faulty instance, modify an instance, or scale up)</a:t>
            </a:r>
          </a:p>
          <a:p>
            <a:endParaRPr lang="en-US" baseline="0" dirty="0"/>
          </a:p>
          <a:p>
            <a:r>
              <a:rPr lang="en-US" baseline="0" dirty="0"/>
              <a:t>Code should never depend on the location of these resources. So we need to either:</a:t>
            </a:r>
          </a:p>
          <a:p>
            <a:endParaRPr lang="en-US" baseline="0" dirty="0"/>
          </a:p>
          <a:p>
            <a:pPr marL="171450" indent="-171450">
              <a:buFont typeface="Arial" charset="0"/>
              <a:buChar char="•"/>
            </a:pPr>
            <a:r>
              <a:rPr lang="en-US" baseline="0" dirty="0"/>
              <a:t>Use </a:t>
            </a:r>
            <a:r>
              <a:rPr lang="en-US" baseline="0" dirty="0" err="1"/>
              <a:t>config</a:t>
            </a:r>
            <a:r>
              <a:rPr lang="en-US" baseline="0" dirty="0"/>
              <a:t> to locate a resource</a:t>
            </a:r>
          </a:p>
          <a:p>
            <a:pPr marL="171450" indent="-171450">
              <a:buFont typeface="Arial" charset="0"/>
              <a:buChar char="•"/>
            </a:pPr>
            <a:r>
              <a:rPr lang="en-US" baseline="0" dirty="0"/>
              <a:t>Use Service Discovery to locate a resource</a:t>
            </a:r>
          </a:p>
          <a:p>
            <a:endParaRPr lang="en-US" baseline="0" dirty="0"/>
          </a:p>
          <a:p>
            <a:endParaRPr lang="en-US" baseline="0" dirty="0"/>
          </a:p>
          <a:p>
            <a:r>
              <a:rPr lang="en-US" baseline="0" dirty="0"/>
              <a:t> </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17</a:t>
            </a:fld>
            <a:endParaRPr lang="en-US"/>
          </a:p>
        </p:txBody>
      </p:sp>
    </p:spTree>
    <p:extLst>
      <p:ext uri="{BB962C8B-B14F-4D97-AF65-F5344CB8AC3E}">
        <p14:creationId xmlns:p14="http://schemas.microsoft.com/office/powerpoint/2010/main" val="852350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ports &amp; adapters architectural style (Hexagonal Architecture) is a variation of the layered architectural style which makes clear the separation between the domain model - which contains the rules of our application - and the adapters, which abstract the inputs to the system and our outputs. </a:t>
            </a:r>
          </a:p>
          <a:p>
            <a:endParaRPr lang="en-US" dirty="0"/>
          </a:p>
          <a:p>
            <a:r>
              <a:rPr lang="en-US" dirty="0"/>
              <a:t>The advantage of this style is that the application is decoupled from the nature of the input or output device, and any frameworks used to implement them. We have a notion of primary and secondary actors in use cases which map to the adapter and port layer. </a:t>
            </a:r>
          </a:p>
          <a:p>
            <a:endParaRPr lang="en-US" dirty="0"/>
          </a:p>
          <a:p>
            <a:r>
              <a:rPr lang="en-US" dirty="0"/>
              <a:t>Primary actors exercise our application, they are inputs into our application. </a:t>
            </a:r>
          </a:p>
          <a:p>
            <a:endParaRPr lang="en-US" dirty="0"/>
          </a:p>
          <a:p>
            <a:r>
              <a:rPr lang="en-US" dirty="0"/>
              <a:t>A primary actor uses a primary adapter, which calls a primary port - the chain is one of inputs into our application. So our REST API is a primary adapter, so are our tests. </a:t>
            </a:r>
          </a:p>
          <a:p>
            <a:endParaRPr lang="en-US" dirty="0"/>
          </a:p>
          <a:p>
            <a:r>
              <a:rPr lang="en-US" dirty="0"/>
              <a:t>A secondary actor is one that our application exercises as part of its work, they are outputs from out application. </a:t>
            </a:r>
          </a:p>
          <a:p>
            <a:endParaRPr lang="en-US" dirty="0"/>
          </a:p>
          <a:p>
            <a:r>
              <a:rPr lang="en-US" dirty="0"/>
              <a:t>So our DB is a secondary adapter, as our mocks and we talk to them over a secondary port. </a:t>
            </a:r>
          </a:p>
          <a:p>
            <a:endParaRPr lang="en-US" dirty="0"/>
          </a:p>
          <a:p>
            <a:r>
              <a:rPr lang="en-US" dirty="0"/>
              <a:t>Many applications seem to consist only of one primary and one secondary, which leads to the n-tier style, but once we factor in tests we may begin to observe that we have more, and by building for multiple ports we make our application more modifiable to new ports in future. </a:t>
            </a:r>
          </a:p>
          <a:p>
            <a:endParaRPr lang="en-US" dirty="0"/>
          </a:p>
          <a:p>
            <a:r>
              <a:rPr lang="en-US" dirty="0"/>
              <a:t>We often show primary ports on the left and secondary ports on the right.</a:t>
            </a:r>
          </a:p>
        </p:txBody>
      </p:sp>
      <p:sp>
        <p:nvSpPr>
          <p:cNvPr id="4" name="Slide Number Placeholder 3"/>
          <p:cNvSpPr>
            <a:spLocks noGrp="1"/>
          </p:cNvSpPr>
          <p:nvPr>
            <p:ph type="sldNum" sz="quarter" idx="10"/>
          </p:nvPr>
        </p:nvSpPr>
        <p:spPr/>
        <p:txBody>
          <a:bodyPr/>
          <a:lstStyle/>
          <a:p>
            <a:fld id="{674204C3-38E2-2E4D-9531-4CEDD373D6EA}" type="slidenum">
              <a:rPr lang="en-US" smtClean="0"/>
              <a:t>18</a:t>
            </a:fld>
            <a:endParaRPr lang="en-US"/>
          </a:p>
        </p:txBody>
      </p:sp>
    </p:spTree>
    <p:extLst>
      <p:ext uri="{BB962C8B-B14F-4D97-AF65-F5344CB8AC3E}">
        <p14:creationId xmlns:p14="http://schemas.microsoft.com/office/powerpoint/2010/main" val="77046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19</a:t>
            </a:fld>
            <a:endParaRPr lang="en-US"/>
          </a:p>
        </p:txBody>
      </p:sp>
    </p:spTree>
    <p:extLst>
      <p:ext uri="{BB962C8B-B14F-4D97-AF65-F5344CB8AC3E}">
        <p14:creationId xmlns:p14="http://schemas.microsoft.com/office/powerpoint/2010/main" val="1315844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20</a:t>
            </a:fld>
            <a:endParaRPr lang="en-US"/>
          </a:p>
        </p:txBody>
      </p:sp>
    </p:spTree>
    <p:extLst>
      <p:ext uri="{BB962C8B-B14F-4D97-AF65-F5344CB8AC3E}">
        <p14:creationId xmlns:p14="http://schemas.microsoft.com/office/powerpoint/2010/main" val="818509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Sticky</a:t>
            </a:r>
            <a:r>
              <a:rPr lang="en-US" baseline="0" dirty="0"/>
              <a:t> sessions hammer your ability to scale. Simply put you can’t move traffic between servers in your web farm. This causes two problems:</a:t>
            </a:r>
          </a:p>
          <a:p>
            <a:endParaRPr lang="en-US" baseline="0" dirty="0"/>
          </a:p>
          <a:p>
            <a:r>
              <a:rPr lang="en-US" baseline="0" dirty="0"/>
              <a:t>If the server the user’s request goes to comes under load (perhaps a noisy neighbor) you cannot move subsequent requests to a more performant server</a:t>
            </a:r>
          </a:p>
          <a:p>
            <a:r>
              <a:rPr lang="en-US" baseline="0" dirty="0"/>
              <a:t>If you need to take down a server for maintenance purposes then you have to kill any users who were using that server.</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memory space or </a:t>
            </a:r>
            <a:r>
              <a:rPr lang="en-US" dirty="0" err="1"/>
              <a:t>filesystem</a:t>
            </a:r>
            <a:r>
              <a:rPr lang="en-US" dirty="0"/>
              <a:t> of the process can be used as a brief, single-transaction cache.” What</a:t>
            </a:r>
            <a:r>
              <a:rPr lang="en-US" baseline="0" dirty="0"/>
              <a:t> does this mean. It means that we should make no assumptions about the persistence of memory on a server or the </a:t>
            </a:r>
            <a:r>
              <a:rPr lang="en-US" baseline="0" dirty="0" err="1"/>
              <a:t>filesystem</a:t>
            </a:r>
            <a:r>
              <a:rPr lang="en-US" baseline="0" dirty="0"/>
              <a:t> of a server beyond the request-response lifecycle. Any subsequent request will have to load the item again as it may be a different process running on a different machine.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21</a:t>
            </a:fld>
            <a:endParaRPr lang="en-US"/>
          </a:p>
        </p:txBody>
      </p:sp>
    </p:spTree>
    <p:extLst>
      <p:ext uri="{BB962C8B-B14F-4D97-AF65-F5344CB8AC3E}">
        <p14:creationId xmlns:p14="http://schemas.microsoft.com/office/powerpoint/2010/main" val="174151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a:t>
            </a:r>
            <a:r>
              <a:rPr lang="en-US" baseline="0" dirty="0"/>
              <a:t>g in the 12-factor app manifesto says you cannot vertically scale. </a:t>
            </a:r>
          </a:p>
          <a:p>
            <a:endParaRPr lang="en-US" baseline="0" dirty="0"/>
          </a:p>
          <a:p>
            <a:r>
              <a:rPr lang="en-US" baseline="0" dirty="0"/>
              <a:t>So it is permissible for a 12-factor app to multiplex via threads in the runtime (and indeed some runtimes are expensive to create so this model </a:t>
            </a:r>
            <a:r>
              <a:rPr lang="en-US" i="1" baseline="0" dirty="0"/>
              <a:t>should</a:t>
            </a:r>
            <a:r>
              <a:rPr lang="en-US" baseline="0" dirty="0"/>
              <a:t> be used), or to use asynchronous/evented reactor models to increase throughput when performing IO etc.</a:t>
            </a:r>
          </a:p>
          <a:p>
            <a:endParaRPr lang="en-US" baseline="0" dirty="0"/>
          </a:p>
          <a:p>
            <a:r>
              <a:rPr lang="en-US" baseline="0" dirty="0"/>
              <a:t>But vertical scaling becomes prohibitively expensive at a certain point and does not aid with availability</a:t>
            </a:r>
          </a:p>
          <a:p>
            <a:endParaRPr lang="en-US" baseline="0" dirty="0"/>
          </a:p>
          <a:p>
            <a:r>
              <a:rPr lang="en-US" baseline="0" dirty="0"/>
              <a:t>We don’t demonize because this implies access to low-level OS services which risks software erosion and may not be available on all platforms we deploy to. Instead we should rely on a process manager to provide our runtime management needs. (Note that this implies we should move away from Windows Service deployments as these demonize the console application and use Task Scheduler instead).</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74204C3-38E2-2E4D-9531-4CEDD373D6EA}" type="slidenum">
              <a:rPr lang="en-US" smtClean="0"/>
              <a:t>22</a:t>
            </a:fld>
            <a:endParaRPr lang="en-US"/>
          </a:p>
        </p:txBody>
      </p:sp>
    </p:spTree>
    <p:extLst>
      <p:ext uri="{BB962C8B-B14F-4D97-AF65-F5344CB8AC3E}">
        <p14:creationId xmlns:p14="http://schemas.microsoft.com/office/powerpoint/2010/main" val="1855212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pain point is anything that is ‘process’ or</a:t>
            </a:r>
            <a:r>
              <a:rPr lang="en-US" baseline="0" dirty="0"/>
              <a:t> ‘machine’ local. You can still cache expensive to create items, but you do not want to do so in a way that creates process affinity.</a:t>
            </a:r>
          </a:p>
          <a:p>
            <a:endParaRPr lang="en-US" baseline="0" dirty="0"/>
          </a:p>
          <a:p>
            <a:r>
              <a:rPr lang="en-US" baseline="0" dirty="0"/>
              <a:t>By treating them as a backing service we benefit from the idea that they are an attachable and swappable resource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23</a:t>
            </a:fld>
            <a:endParaRPr lang="en-US"/>
          </a:p>
        </p:txBody>
      </p:sp>
    </p:spTree>
    <p:extLst>
      <p:ext uri="{BB962C8B-B14F-4D97-AF65-F5344CB8AC3E}">
        <p14:creationId xmlns:p14="http://schemas.microsoft.com/office/powerpoint/2010/main" val="1453888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24</a:t>
            </a:fld>
            <a:endParaRPr lang="en-US"/>
          </a:p>
        </p:txBody>
      </p:sp>
    </p:spTree>
    <p:extLst>
      <p:ext uri="{BB962C8B-B14F-4D97-AF65-F5344CB8AC3E}">
        <p14:creationId xmlns:p14="http://schemas.microsoft.com/office/powerpoint/2010/main" val="95234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4</a:t>
            </a:fld>
            <a:endParaRPr lang="en-US"/>
          </a:p>
        </p:txBody>
      </p:sp>
    </p:spTree>
    <p:extLst>
      <p:ext uri="{BB962C8B-B14F-4D97-AF65-F5344CB8AC3E}">
        <p14:creationId xmlns:p14="http://schemas.microsoft.com/office/powerpoint/2010/main" val="3199077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start aids</a:t>
            </a:r>
            <a:r>
              <a:rPr lang="en-US" baseline="0" dirty="0"/>
              <a:t> scheduling: we can bring capacity on stream rapidly when we need it. Monitor your startup times, use background workers if required to allow a responsive start to receive requests, and a queue for those requests to wait for resources to come on stream if they are expensive.</a:t>
            </a:r>
          </a:p>
          <a:p>
            <a:endParaRPr lang="en-US" baseline="0" dirty="0"/>
          </a:p>
          <a:p>
            <a:r>
              <a:rPr lang="en-US" baseline="0" dirty="0"/>
              <a:t>A graceful shutdown reassures administrators that they can safely terminate instances: the ideal would be:</a:t>
            </a:r>
          </a:p>
          <a:p>
            <a:endParaRPr lang="en-US" baseline="0" dirty="0"/>
          </a:p>
          <a:p>
            <a:r>
              <a:rPr lang="en-US" baseline="0" dirty="0"/>
              <a:t>Web process: finish any existing request, but refuse new requests. Assuming that a request can be completed in under 300ms or so, to allow shutdown to be fast</a:t>
            </a:r>
          </a:p>
          <a:p>
            <a:r>
              <a:rPr lang="en-US" baseline="0" dirty="0"/>
              <a:t>Worker process: either return work to the queue with a </a:t>
            </a:r>
            <a:r>
              <a:rPr lang="en-US" baseline="0" dirty="0" err="1"/>
              <a:t>nack</a:t>
            </a:r>
            <a:r>
              <a:rPr lang="en-US" baseline="0" dirty="0"/>
              <a:t>, or finish work before shutting down. The choice depends on how long work takes (fast jobs under 500ms could be allowed to finish), and the extent to which work is reentrant either by being transacted or idempotent so that it can be canceled and then re-run.</a:t>
            </a:r>
          </a:p>
          <a:p>
            <a:endParaRPr lang="en-US" baseline="0" dirty="0"/>
          </a:p>
          <a:p>
            <a:r>
              <a:rPr lang="en-US" baseline="0" dirty="0"/>
              <a:t>It is also important to consider what happens in the event of catastrophic failure i.e. hardware loss. The use of automatic rollback of transactions, messages to the queue, etc. after a timeout is helpful here as it prevents us failing in an ‘inconsistent’ state.</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74204C3-38E2-2E4D-9531-4CEDD373D6EA}" type="slidenum">
              <a:rPr lang="en-US" smtClean="0"/>
              <a:t>25</a:t>
            </a:fld>
            <a:endParaRPr lang="en-US"/>
          </a:p>
        </p:txBody>
      </p:sp>
    </p:spTree>
    <p:extLst>
      <p:ext uri="{BB962C8B-B14F-4D97-AF65-F5344CB8AC3E}">
        <p14:creationId xmlns:p14="http://schemas.microsoft.com/office/powerpoint/2010/main" val="680430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baseline="0" dirty="0"/>
              <a:t> Demo</a:t>
            </a:r>
            <a:endParaRPr lang="en-GB" dirty="0"/>
          </a:p>
          <a:p>
            <a:r>
              <a:rPr lang="en-GB" dirty="0"/>
              <a:t>Run the containers</a:t>
            </a:r>
            <a:r>
              <a:rPr lang="en-GB" baseline="0" dirty="0"/>
              <a:t> using </a:t>
            </a:r>
            <a:r>
              <a:rPr lang="en-GB" baseline="0" dirty="0" err="1"/>
              <a:t>docker</a:t>
            </a:r>
            <a:r>
              <a:rPr lang="en-GB" baseline="0" dirty="0"/>
              <a:t>-compose</a:t>
            </a:r>
            <a:endParaRPr lang="en-GB" dirty="0"/>
          </a:p>
          <a:p>
            <a:r>
              <a:rPr lang="en-GB" dirty="0"/>
              <a:t>Show the </a:t>
            </a:r>
            <a:r>
              <a:rPr lang="en-GB" dirty="0" err="1"/>
              <a:t>TodoBackend</a:t>
            </a:r>
            <a:r>
              <a:rPr lang="en-GB" dirty="0"/>
              <a:t> Tests running against the app</a:t>
            </a:r>
          </a:p>
          <a:p>
            <a:r>
              <a:rPr lang="en-GB" dirty="0"/>
              <a:t>Show the client running</a:t>
            </a:r>
            <a:r>
              <a:rPr lang="en-GB" baseline="0" dirty="0"/>
              <a:t> against the app</a:t>
            </a:r>
            <a:endParaRPr lang="en-GB" dirty="0"/>
          </a:p>
          <a:p>
            <a:r>
              <a:rPr lang="en-GB" dirty="0"/>
              <a:t>Use Fiddler for</a:t>
            </a:r>
            <a:r>
              <a:rPr lang="en-GB" baseline="0" dirty="0"/>
              <a:t> a Bulk upload</a:t>
            </a:r>
            <a:endParaRPr lang="en-GB" dirty="0"/>
          </a:p>
          <a:p>
            <a:r>
              <a:rPr lang="en-GB" dirty="0"/>
              <a:t>Show the worker logs</a:t>
            </a:r>
          </a:p>
          <a:p>
            <a:endParaRPr lang="en-GB" dirty="0"/>
          </a:p>
          <a:p>
            <a:r>
              <a:rPr lang="en-GB" dirty="0"/>
              <a:t>--Walkthrough</a:t>
            </a:r>
          </a:p>
          <a:p>
            <a:r>
              <a:rPr lang="en-GB" dirty="0"/>
              <a:t>Navigate to the </a:t>
            </a:r>
            <a:r>
              <a:rPr lang="en-GB" dirty="0" err="1"/>
              <a:t>startup</a:t>
            </a:r>
            <a:r>
              <a:rPr lang="en-GB" dirty="0"/>
              <a:t> and show we use kestrel to self-host</a:t>
            </a:r>
          </a:p>
          <a:p>
            <a:r>
              <a:rPr lang="en-GB" dirty="0"/>
              <a:t>Note use of Nginx as a reverse proxy</a:t>
            </a:r>
          </a:p>
          <a:p>
            <a:r>
              <a:rPr lang="en-GB" dirty="0"/>
              <a:t>Show a controller, with the primary adapter calling ports</a:t>
            </a:r>
          </a:p>
          <a:p>
            <a:r>
              <a:rPr lang="en-GB" dirty="0"/>
              <a:t>Show a handler with the port calling a secondary adapter</a:t>
            </a:r>
          </a:p>
          <a:p>
            <a:r>
              <a:rPr lang="en-GB" dirty="0"/>
              <a:t>Show the configuration of the secondary adapter</a:t>
            </a:r>
          </a:p>
          <a:p>
            <a:r>
              <a:rPr lang="en-GB" dirty="0"/>
              <a:t>Show a service activator consumer</a:t>
            </a:r>
          </a:p>
          <a:p>
            <a:r>
              <a:rPr lang="en-GB" dirty="0"/>
              <a:t>Show both configured as separate processes.</a:t>
            </a:r>
          </a:p>
          <a:p>
            <a:r>
              <a:rPr lang="en-GB" dirty="0"/>
              <a:t>Show a Docker compose file for many instances</a:t>
            </a:r>
          </a:p>
          <a:p>
            <a:r>
              <a:rPr lang="en-GB" dirty="0"/>
              <a:t>(Still don’t run it, wait for that stage of the talk)</a:t>
            </a:r>
          </a:p>
          <a:p>
            <a:endParaRPr lang="en-GB" dirty="0"/>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28</a:t>
            </a:fld>
            <a:endParaRPr lang="en-US"/>
          </a:p>
        </p:txBody>
      </p:sp>
    </p:spTree>
    <p:extLst>
      <p:ext uri="{BB962C8B-B14F-4D97-AF65-F5344CB8AC3E}">
        <p14:creationId xmlns:p14="http://schemas.microsoft.com/office/powerpoint/2010/main" val="1536021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30</a:t>
            </a:fld>
            <a:endParaRPr lang="en-US"/>
          </a:p>
        </p:txBody>
      </p:sp>
    </p:spTree>
    <p:extLst>
      <p:ext uri="{BB962C8B-B14F-4D97-AF65-F5344CB8AC3E}">
        <p14:creationId xmlns:p14="http://schemas.microsoft.com/office/powerpoint/2010/main" val="298036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one codebase per app, do</a:t>
            </a:r>
            <a:r>
              <a:rPr lang="en-US" baseline="0" dirty="0"/>
              <a:t> we only mean codebase per process?</a:t>
            </a:r>
          </a:p>
          <a:p>
            <a:endParaRPr lang="en-US" baseline="0" dirty="0"/>
          </a:p>
          <a:p>
            <a:r>
              <a:rPr lang="en-US" baseline="0" dirty="0"/>
              <a:t>Take the example of a web and worker, that share the same model, but the worker uses the same domain model and Db and just handles the long-running workloads.</a:t>
            </a:r>
          </a:p>
          <a:p>
            <a:endParaRPr lang="en-US" baseline="0" dirty="0"/>
          </a:p>
          <a:p>
            <a:r>
              <a:rPr lang="en-US" baseline="0" dirty="0"/>
              <a:t>One or two repos? Some folks (Pivotal) say two because there is a smell that you may actually have two </a:t>
            </a:r>
            <a:r>
              <a:rPr lang="en-US" baseline="0" dirty="0" err="1"/>
              <a:t>microservices</a:t>
            </a:r>
            <a:r>
              <a:rPr lang="en-US" baseline="0" dirty="0"/>
              <a:t>.</a:t>
            </a:r>
          </a:p>
          <a:p>
            <a:endParaRPr lang="en-US" baseline="0" dirty="0"/>
          </a:p>
          <a:p>
            <a:r>
              <a:rPr lang="en-US" baseline="0" dirty="0"/>
              <a:t>The key issue is CI boundaries. Do you have one CI boundary i.e. build and test together? Then put it in the same repo (corollary with admin tools). This is a </a:t>
            </a:r>
            <a:r>
              <a:rPr lang="en-US" baseline="0" dirty="0" err="1"/>
              <a:t>microservice</a:t>
            </a:r>
            <a:r>
              <a:rPr lang="en-US" baseline="0" dirty="0"/>
              <a:t> boundary anyway i.e. a bounded context. Split the repo for separate </a:t>
            </a:r>
            <a:r>
              <a:rPr lang="en-US" baseline="0" dirty="0" err="1"/>
              <a:t>microservices</a:t>
            </a:r>
            <a:r>
              <a:rPr lang="en-US" baseline="0" dirty="0"/>
              <a:t>.</a:t>
            </a:r>
          </a:p>
          <a:p>
            <a:endParaRPr lang="en-US" baseline="0" dirty="0"/>
          </a:p>
          <a:p>
            <a:r>
              <a:rPr lang="en-US" baseline="0" dirty="0"/>
              <a:t>i.e. on app == one </a:t>
            </a:r>
            <a:r>
              <a:rPr lang="en-US" baseline="0" dirty="0" err="1"/>
              <a:t>microservice</a:t>
            </a:r>
            <a:r>
              <a:rPr lang="en-US" baseline="0" dirty="0"/>
              <a:t> == one repo</a:t>
            </a:r>
          </a:p>
          <a:p>
            <a:endParaRPr lang="en-US" baseline="0"/>
          </a:p>
          <a:p>
            <a:endParaRPr lang="en-US" baseline="0" dirty="0"/>
          </a:p>
        </p:txBody>
      </p:sp>
      <p:sp>
        <p:nvSpPr>
          <p:cNvPr id="4" name="Slide Number Placeholder 3"/>
          <p:cNvSpPr>
            <a:spLocks noGrp="1"/>
          </p:cNvSpPr>
          <p:nvPr>
            <p:ph type="sldNum" sz="quarter" idx="10"/>
          </p:nvPr>
        </p:nvSpPr>
        <p:spPr/>
        <p:txBody>
          <a:bodyPr/>
          <a:lstStyle/>
          <a:p>
            <a:fld id="{674204C3-38E2-2E4D-9531-4CEDD373D6EA}" type="slidenum">
              <a:rPr lang="en-US" smtClean="0"/>
              <a:t>31</a:t>
            </a:fld>
            <a:endParaRPr lang="en-US"/>
          </a:p>
        </p:txBody>
      </p:sp>
    </p:spTree>
    <p:extLst>
      <p:ext uri="{BB962C8B-B14F-4D97-AF65-F5344CB8AC3E}">
        <p14:creationId xmlns:p14="http://schemas.microsoft.com/office/powerpoint/2010/main" val="191647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34</a:t>
            </a:fld>
            <a:endParaRPr lang="en-US"/>
          </a:p>
        </p:txBody>
      </p:sp>
    </p:spTree>
    <p:extLst>
      <p:ext uri="{BB962C8B-B14F-4D97-AF65-F5344CB8AC3E}">
        <p14:creationId xmlns:p14="http://schemas.microsoft.com/office/powerpoint/2010/main" val="1161739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a new command prompt</a:t>
            </a:r>
          </a:p>
          <a:p>
            <a:r>
              <a:rPr lang="en-GB" dirty="0"/>
              <a:t>Create a directory</a:t>
            </a:r>
          </a:p>
          <a:p>
            <a:r>
              <a:rPr lang="en-GB" dirty="0"/>
              <a:t>Git clone https://github.com/Arc-Lightning/FutureStack repository</a:t>
            </a:r>
          </a:p>
          <a:p>
            <a:endParaRPr lang="en-GB" dirty="0"/>
          </a:p>
          <a:p>
            <a:r>
              <a:rPr lang="en-GB" dirty="0"/>
              <a:t>Review the </a:t>
            </a:r>
            <a:r>
              <a:rPr lang="en-GB" dirty="0" err="1"/>
              <a:t>Dockerfiles</a:t>
            </a:r>
            <a:r>
              <a:rPr lang="en-GB" baseline="0" dirty="0"/>
              <a:t> in Code</a:t>
            </a:r>
            <a:endParaRPr lang="en-GB" dirty="0"/>
          </a:p>
          <a:p>
            <a:r>
              <a:rPr lang="en-GB" dirty="0"/>
              <a:t>Point out that we grab a clean base image (use runtime only image, not SDK)</a:t>
            </a:r>
          </a:p>
          <a:p>
            <a:r>
              <a:rPr lang="en-GB" dirty="0"/>
              <a:t>Point to the code where we restore the dependencies for the application</a:t>
            </a:r>
          </a:p>
          <a:p>
            <a:r>
              <a:rPr lang="en-GB" dirty="0"/>
              <a:t>We may find that internet connection is poor and we don’t have dependencies</a:t>
            </a:r>
          </a:p>
          <a:p>
            <a:r>
              <a:rPr lang="en-GB" dirty="0"/>
              <a:t>So you need to use the </a:t>
            </a:r>
            <a:r>
              <a:rPr lang="en-GB" dirty="0" err="1"/>
              <a:t>Dockerfile</a:t>
            </a:r>
            <a:r>
              <a:rPr lang="en-GB" dirty="0"/>
              <a:t> to ‘pre-bake’ an image with dependencies realized on the machine</a:t>
            </a:r>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36</a:t>
            </a:fld>
            <a:endParaRPr lang="en-US"/>
          </a:p>
        </p:txBody>
      </p:sp>
    </p:spTree>
    <p:extLst>
      <p:ext uri="{BB962C8B-B14F-4D97-AF65-F5344CB8AC3E}">
        <p14:creationId xmlns:p14="http://schemas.microsoft.com/office/powerpoint/2010/main" val="892140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smells here are:</a:t>
            </a:r>
          </a:p>
          <a:p>
            <a:endParaRPr lang="en-US" baseline="0" dirty="0"/>
          </a:p>
          <a:p>
            <a:pPr marL="171450" indent="-171450">
              <a:buFont typeface="Arial" charset="0"/>
              <a:buChar char="•"/>
            </a:pPr>
            <a:r>
              <a:rPr lang="en-US" baseline="0" dirty="0"/>
              <a:t>Per-environment configuration files checked into source control</a:t>
            </a:r>
            <a:endParaRPr lang="en-US" dirty="0"/>
          </a:p>
          <a:p>
            <a:pPr marL="171450" indent="-171450">
              <a:buFont typeface="Arial" charset="0"/>
              <a:buChar char="•"/>
            </a:pPr>
            <a:r>
              <a:rPr lang="en-US" dirty="0" err="1"/>
              <a:t>Templated</a:t>
            </a:r>
            <a:r>
              <a:rPr lang="en-US" baseline="0" dirty="0"/>
              <a:t> configuration files checked into repos that must be merged with per-environment data files</a:t>
            </a:r>
          </a:p>
          <a:p>
            <a:pPr marL="171450" indent="-171450">
              <a:buFont typeface="Arial" charset="0"/>
              <a:buChar char="•"/>
            </a:pPr>
            <a:r>
              <a:rPr lang="en-US" baseline="0" dirty="0"/>
              <a:t>Environment information hard-coded into source code (obviously)</a:t>
            </a:r>
          </a:p>
          <a:p>
            <a:endParaRPr lang="en-US" baseline="0" dirty="0"/>
          </a:p>
          <a:p>
            <a:r>
              <a:rPr lang="en-US" baseline="0" dirty="0"/>
              <a:t>You could still have a configuration file, particularly if your runtime requires it, to tell you how to run the software, provided it is information that does not vary by deploy. Prefer code for many of these settings if possible, especially if you would be likely to re-deploy as a result of any change i.e. routing changes probably mean that you have written a new handler so you would redeploy anyway.</a:t>
            </a:r>
          </a:p>
          <a:p>
            <a:endParaRPr lang="en-US" baseline="0" dirty="0"/>
          </a:p>
          <a:p>
            <a:r>
              <a:rPr lang="en-US" baseline="0" dirty="0"/>
              <a:t>But things that change at runtime, such as connection strings, no-of-threads, timeout values, </a:t>
            </a:r>
            <a:r>
              <a:rPr lang="en-US" baseline="0" dirty="0" err="1"/>
              <a:t>urls</a:t>
            </a:r>
            <a:r>
              <a:rPr lang="en-US" baseline="0" dirty="0"/>
              <a:t> of external services etc. should be stored in environment variables.</a:t>
            </a:r>
          </a:p>
          <a:p>
            <a:endParaRPr lang="en-US" baseline="0" dirty="0"/>
          </a:p>
          <a:p>
            <a:r>
              <a:rPr lang="en-US" baseline="0" dirty="0"/>
              <a:t>Why not just use a file and merge?</a:t>
            </a:r>
          </a:p>
          <a:p>
            <a:endParaRPr lang="en-US" baseline="0" dirty="0"/>
          </a:p>
          <a:p>
            <a:pPr marL="171450" indent="-171450">
              <a:buFont typeface="Arial" charset="0"/>
              <a:buChar char="•"/>
            </a:pPr>
            <a:r>
              <a:rPr lang="en-US" baseline="0" dirty="0"/>
              <a:t>Complexity. It’s simpler just to grab from the </a:t>
            </a:r>
            <a:r>
              <a:rPr lang="en-US" baseline="0" dirty="0" err="1"/>
              <a:t>os</a:t>
            </a:r>
            <a:r>
              <a:rPr lang="en-US" baseline="0" dirty="0"/>
              <a:t>. You want an immutable release artefact, not an artefact that must be rebuilt for every environment that it is deployed to. Avoid rebuilding for different environments, instead rely on an immutable release artefact that does not vary</a:t>
            </a:r>
          </a:p>
          <a:p>
            <a:pPr marL="171450" indent="-171450">
              <a:buFont typeface="Arial" charset="0"/>
              <a:buChar char="•"/>
            </a:pPr>
            <a:r>
              <a:rPr lang="en-US" baseline="0" dirty="0"/>
              <a:t>In PASS environments we may not have access to configuration files</a:t>
            </a:r>
          </a:p>
          <a:p>
            <a:pPr marL="171450" indent="-171450">
              <a:buFont typeface="Arial" charset="0"/>
              <a:buChar char="•"/>
            </a:pPr>
            <a:r>
              <a:rPr lang="en-US" baseline="0" dirty="0"/>
              <a:t>In Container environments its simple to use a .</a:t>
            </a:r>
            <a:r>
              <a:rPr lang="en-US" baseline="0" dirty="0" err="1"/>
              <a:t>env</a:t>
            </a:r>
            <a:r>
              <a:rPr lang="en-US" baseline="0" dirty="0"/>
              <a:t> file to provide the environment information</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37</a:t>
            </a:fld>
            <a:endParaRPr lang="en-US"/>
          </a:p>
        </p:txBody>
      </p:sp>
    </p:spTree>
    <p:extLst>
      <p:ext uri="{BB962C8B-B14F-4D97-AF65-F5344CB8AC3E}">
        <p14:creationId xmlns:p14="http://schemas.microsoft.com/office/powerpoint/2010/main" val="574695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38</a:t>
            </a:fld>
            <a:endParaRPr lang="en-US"/>
          </a:p>
        </p:txBody>
      </p:sp>
    </p:spTree>
    <p:extLst>
      <p:ext uri="{BB962C8B-B14F-4D97-AF65-F5344CB8AC3E}">
        <p14:creationId xmlns:p14="http://schemas.microsoft.com/office/powerpoint/2010/main" val="1724816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fairly common nowadays:</a:t>
            </a:r>
            <a:r>
              <a:rPr lang="en-US" baseline="0" dirty="0"/>
              <a:t> gone is the bad old era when people would hop onto the production server and manually edit the running configuration. The issues are numerous but the issue of ‘lost changes’ during the next build is particularly pernicious here.</a:t>
            </a:r>
          </a:p>
          <a:p>
            <a:endParaRPr lang="en-US" baseline="0" dirty="0"/>
          </a:p>
          <a:p>
            <a:r>
              <a:rPr lang="en-US" baseline="0" dirty="0"/>
              <a:t>Note that the environment is factored in at release. Broadly to change the environment should not involve a new build </a:t>
            </a:r>
            <a:r>
              <a:rPr lang="mr-IN" baseline="0" dirty="0"/>
              <a:t>–</a:t>
            </a:r>
            <a:r>
              <a:rPr lang="en-US" baseline="0" dirty="0"/>
              <a:t> the artefact becomes immutable, but may require restarting the app in order to load those environment changes.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39</a:t>
            </a:fld>
            <a:endParaRPr lang="en-US"/>
          </a:p>
        </p:txBody>
      </p:sp>
    </p:spTree>
    <p:extLst>
      <p:ext uri="{BB962C8B-B14F-4D97-AF65-F5344CB8AC3E}">
        <p14:creationId xmlns:p14="http://schemas.microsoft.com/office/powerpoint/2010/main" val="1706056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the application in Code</a:t>
            </a:r>
          </a:p>
          <a:p>
            <a:r>
              <a:rPr lang="en-GB" dirty="0"/>
              <a:t>Show where we have configuration, and it is pulled from environment variables</a:t>
            </a:r>
          </a:p>
          <a:p>
            <a:r>
              <a:rPr lang="en-GB" dirty="0"/>
              <a:t>Show where we have routing etc. in code</a:t>
            </a:r>
          </a:p>
          <a:p>
            <a:endParaRPr lang="en-GB" dirty="0"/>
          </a:p>
          <a:p>
            <a:r>
              <a:rPr lang="en-GB" dirty="0"/>
              <a:t>Edit the </a:t>
            </a:r>
            <a:r>
              <a:rPr lang="en-GB" dirty="0" err="1"/>
              <a:t>docker</a:t>
            </a:r>
            <a:r>
              <a:rPr lang="en-GB" dirty="0"/>
              <a:t>-compose</a:t>
            </a:r>
            <a:r>
              <a:rPr lang="en-GB" baseline="0" dirty="0"/>
              <a:t> file</a:t>
            </a:r>
            <a:r>
              <a:rPr lang="en-GB" dirty="0"/>
              <a:t> in</a:t>
            </a:r>
            <a:r>
              <a:rPr lang="en-GB" baseline="0" dirty="0"/>
              <a:t> Code</a:t>
            </a:r>
            <a:endParaRPr lang="en-GB" dirty="0"/>
          </a:p>
          <a:p>
            <a:r>
              <a:rPr lang="en-GB" dirty="0"/>
              <a:t>Production and Development environment equivalency</a:t>
            </a:r>
          </a:p>
          <a:p>
            <a:r>
              <a:rPr lang="en-GB" dirty="0"/>
              <a:t>Build is done by a flag, we can build and then run</a:t>
            </a:r>
          </a:p>
          <a:p>
            <a:endParaRPr lang="en-GB" dirty="0"/>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40</a:t>
            </a:fld>
            <a:endParaRPr lang="en-US"/>
          </a:p>
        </p:txBody>
      </p:sp>
    </p:spTree>
    <p:extLst>
      <p:ext uri="{BB962C8B-B14F-4D97-AF65-F5344CB8AC3E}">
        <p14:creationId xmlns:p14="http://schemas.microsoft.com/office/powerpoint/2010/main" val="1066452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5</a:t>
            </a:fld>
            <a:endParaRPr lang="en-GB"/>
          </a:p>
        </p:txBody>
      </p:sp>
    </p:spTree>
    <p:extLst>
      <p:ext uri="{BB962C8B-B14F-4D97-AF65-F5344CB8AC3E}">
        <p14:creationId xmlns:p14="http://schemas.microsoft.com/office/powerpoint/2010/main" val="1898453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time gap:</a:t>
            </a:r>
            <a:r>
              <a:rPr lang="en-US" dirty="0"/>
              <a:t> A developer may work on code that takes days, weeks, or even months to go into production.</a:t>
            </a:r>
          </a:p>
          <a:p>
            <a:r>
              <a:rPr lang="en-US" b="1" dirty="0"/>
              <a:t>The personnel gap</a:t>
            </a:r>
            <a:r>
              <a:rPr lang="en-US" dirty="0"/>
              <a:t>: Developers write code, ops engineers deploy it.</a:t>
            </a:r>
          </a:p>
          <a:p>
            <a:r>
              <a:rPr lang="en-US" b="1" dirty="0"/>
              <a:t>The tools gap</a:t>
            </a:r>
            <a:r>
              <a:rPr lang="en-US" dirty="0"/>
              <a:t>: Developers may be using a stack like Nginx, SQLite, and OS X, while the production deploy uses Apache, MySQL, and Linux.</a:t>
            </a:r>
          </a:p>
          <a:p>
            <a:endParaRPr lang="en-US" baseline="0" dirty="0"/>
          </a:p>
          <a:p>
            <a:r>
              <a:rPr lang="en-US" dirty="0"/>
              <a:t>Backing</a:t>
            </a:r>
            <a:r>
              <a:rPr lang="en-US" baseline="0" dirty="0"/>
              <a:t> services are one area where tooling often varies. There is a tendency to use something lightweight such as </a:t>
            </a:r>
            <a:r>
              <a:rPr lang="en-US" baseline="0" dirty="0" err="1"/>
              <a:t>Redis</a:t>
            </a:r>
            <a:r>
              <a:rPr lang="en-US" baseline="0" dirty="0"/>
              <a:t> over </a:t>
            </a:r>
            <a:r>
              <a:rPr lang="en-US" baseline="0" dirty="0" err="1"/>
              <a:t>RabbitMQ</a:t>
            </a:r>
            <a:r>
              <a:rPr lang="en-US" baseline="0" dirty="0"/>
              <a:t> in different environments, often because frameworks support easily switching between them. This creates different behaviors.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log is a stream of time-ordered events produced by a running app or background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log has no beginning or end, but is continuous as long as the application is running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app should not concern itself with the storage or routing of its stream</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Log to </a:t>
            </a:r>
            <a:r>
              <a:rPr lang="en-US" sz="1200" dirty="0" err="1"/>
              <a:t>stdout</a:t>
            </a:r>
            <a:r>
              <a:rPr lang="en-US" sz="1200" dirty="0"/>
              <a:t> or stderr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lgn="l"/>
            <a:r>
              <a:rPr lang="en-US" sz="1200" dirty="0"/>
              <a:t>Event stream can be viewed at the terminal</a:t>
            </a:r>
          </a:p>
          <a:p>
            <a:pPr algn="l"/>
            <a:r>
              <a:rPr lang="en-US" sz="1200" dirty="0"/>
              <a:t>Have execution environment capture stream and route to storage</a:t>
            </a:r>
          </a:p>
          <a:p>
            <a:pPr algn="l"/>
            <a:r>
              <a:rPr lang="en-US" sz="1200" dirty="0"/>
              <a:t>Use analysis tools to view logs</a:t>
            </a:r>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42</a:t>
            </a:fld>
            <a:endParaRPr lang="en-US"/>
          </a:p>
        </p:txBody>
      </p:sp>
    </p:spTree>
    <p:extLst>
      <p:ext uri="{BB962C8B-B14F-4D97-AF65-F5344CB8AC3E}">
        <p14:creationId xmlns:p14="http://schemas.microsoft.com/office/powerpoint/2010/main" val="235487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‘ten-minute build’ rule should apply to your app, it should take less than 10 </a:t>
            </a:r>
            <a:r>
              <a:rPr lang="en-US" baseline="0" dirty="0" err="1"/>
              <a:t>mins</a:t>
            </a:r>
            <a:r>
              <a:rPr lang="en-US" baseline="0" dirty="0"/>
              <a:t> to grab all the required dependencies, build and deploy the app. There should be no ‘special machines’ here. It should be as easy to deploy locally as to deploy to the production server.</a:t>
            </a:r>
          </a:p>
          <a:p>
            <a:endParaRPr lang="en-US" baseline="0" dirty="0"/>
          </a:p>
          <a:p>
            <a:r>
              <a:rPr lang="en-US" baseline="0" dirty="0"/>
              <a:t>There is nothing worse than a painful onboarding scenario for new developers on the team that requires them to spend hours configuring the machine to run the app (or for </a:t>
            </a:r>
            <a:r>
              <a:rPr lang="en-US" baseline="0" dirty="0" err="1"/>
              <a:t>devs</a:t>
            </a:r>
            <a:r>
              <a:rPr lang="en-US" baseline="0" dirty="0"/>
              <a:t> on another team who need your app as a dependency to become mire in deploying your app to their environment).</a:t>
            </a:r>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8</a:t>
            </a:fld>
            <a:endParaRPr lang="en-US"/>
          </a:p>
        </p:txBody>
      </p:sp>
    </p:spTree>
    <p:extLst>
      <p:ext uri="{BB962C8B-B14F-4D97-AF65-F5344CB8AC3E}">
        <p14:creationId xmlns:p14="http://schemas.microsoft.com/office/powerpoint/2010/main" val="68697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Wiggins identifies</a:t>
            </a:r>
            <a:r>
              <a:rPr lang="en-US" baseline="0" dirty="0"/>
              <a:t> software rot as a particular problem that 12-factor apps try to address.</a:t>
            </a:r>
          </a:p>
          <a:p>
            <a:endParaRPr lang="en-US" baseline="0" dirty="0"/>
          </a:p>
          <a:p>
            <a:r>
              <a:rPr lang="en-US" baseline="0" dirty="0"/>
              <a:t>There are two forms of software rot that we care about:</a:t>
            </a:r>
          </a:p>
          <a:p>
            <a:endParaRPr lang="en-US" baseline="0" dirty="0"/>
          </a:p>
          <a:p>
            <a:pPr marL="171450" indent="-171450">
              <a:buFont typeface="Arial" charset="0"/>
              <a:buChar char="•"/>
            </a:pPr>
            <a:r>
              <a:rPr lang="en-US" baseline="0" dirty="0"/>
              <a:t>Software changes that result in ’death by a thousand cuts’. Refactoring is the solution to this problem, and is not the subject for 12-factor apps</a:t>
            </a:r>
          </a:p>
          <a:p>
            <a:pPr marL="171450" indent="-171450">
              <a:buFont typeface="Arial" charset="0"/>
              <a:buChar char="•"/>
            </a:pPr>
            <a:r>
              <a:rPr lang="en-US" baseline="0" dirty="0"/>
              <a:t>Environment changes that result in our software failing to run as expected any more. </a:t>
            </a:r>
          </a:p>
          <a:p>
            <a:endParaRPr lang="en-US" baseline="0" dirty="0"/>
          </a:p>
          <a:p>
            <a:r>
              <a:rPr lang="en-US" baseline="0" dirty="0"/>
              <a:t>The question is: why do environment changes cause software to deteriorate after a period of time, during which no changes are made to the codebase.</a:t>
            </a:r>
          </a:p>
          <a:p>
            <a:endParaRPr lang="en-US" baseline="0" dirty="0"/>
          </a:p>
          <a:p>
            <a:r>
              <a:rPr lang="en-US" baseline="0" dirty="0"/>
              <a:t>Some typical issues:</a:t>
            </a:r>
          </a:p>
          <a:p>
            <a:endParaRPr lang="en-US" baseline="0" dirty="0"/>
          </a:p>
          <a:p>
            <a:pPr marL="171450" indent="-171450">
              <a:buFont typeface="Arial" charset="0"/>
              <a:buChar char="•"/>
            </a:pPr>
            <a:r>
              <a:rPr lang="en-US" baseline="0" dirty="0"/>
              <a:t>The OS needs updating to fix security issues and/or bugs. Following those updates the application no longer works unless we update our dependencies i.e. libs no longer work on new version of platform</a:t>
            </a:r>
          </a:p>
          <a:p>
            <a:pPr marL="171450" indent="-171450">
              <a:buFont typeface="Arial" charset="0"/>
              <a:buChar char="•"/>
            </a:pPr>
            <a:r>
              <a:rPr lang="en-US" baseline="0" dirty="0"/>
              <a:t>OS is end-of life and we need to move to an instance on a new server with a newer OS and the application no longer works without updating dependencies</a:t>
            </a:r>
          </a:p>
          <a:p>
            <a:pPr marL="171450" indent="-171450">
              <a:buFont typeface="Arial" charset="0"/>
              <a:buChar char="•"/>
            </a:pPr>
            <a:r>
              <a:rPr lang="en-US" baseline="0" dirty="0"/>
              <a:t>We are forced to update dependencies, but they no longer exist or are maintained</a:t>
            </a:r>
          </a:p>
          <a:p>
            <a:pPr marL="171450" indent="-171450">
              <a:buFont typeface="Arial" charset="0"/>
              <a:buChar char="•"/>
            </a:pPr>
            <a:r>
              <a:rPr lang="en-US" baseline="0" dirty="0"/>
              <a:t>We need to move a resource that the application depends on, for example a URI, but this location is hard-coded in the app.</a:t>
            </a:r>
          </a:p>
          <a:p>
            <a:pPr marL="171450" indent="-171450">
              <a:buFont typeface="Arial" charset="0"/>
              <a:buChar char="•"/>
            </a:pPr>
            <a:r>
              <a:rPr lang="en-US" baseline="0" dirty="0"/>
              <a:t>We need to change the account used to access alternative services, i.e. a new account name, a change of password etc.</a:t>
            </a:r>
          </a:p>
          <a:p>
            <a:pPr marL="171450" indent="-171450">
              <a:buFont typeface="Arial" charset="0"/>
              <a:buChar char="•"/>
            </a:pPr>
            <a:r>
              <a:rPr lang="en-US" baseline="0" dirty="0"/>
              <a:t>We run out of resources on the host: disk space, memory, bandwidth either due to a failure to manage those resources inefficiently or capacity planning not accounting for actual growth.</a:t>
            </a:r>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9</a:t>
            </a:fld>
            <a:endParaRPr lang="en-US"/>
          </a:p>
        </p:txBody>
      </p:sp>
    </p:spTree>
    <p:extLst>
      <p:ext uri="{BB962C8B-B14F-4D97-AF65-F5344CB8AC3E}">
        <p14:creationId xmlns:p14="http://schemas.microsoft.com/office/powerpoint/2010/main" val="188936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cloud</a:t>
            </a:r>
            <a:r>
              <a:rPr lang="en-US" baseline="0" dirty="0"/>
              <a:t> is not just about IAAS, it also includes deployment targets like PAAS and </a:t>
            </a:r>
            <a:r>
              <a:rPr lang="en-US" baseline="0" dirty="0" err="1"/>
              <a:t>Serverless</a:t>
            </a:r>
            <a:r>
              <a:rPr lang="en-US" baseline="0" dirty="0"/>
              <a:t> (AWS Lambda or Azure Functions). In addition, </a:t>
            </a:r>
            <a:r>
              <a:rPr lang="en-US" baseline="0" dirty="0" err="1"/>
              <a:t>Docker</a:t>
            </a:r>
            <a:r>
              <a:rPr lang="en-US" baseline="0" dirty="0"/>
              <a:t> has changed the way we may choose to deploy, providing an isolated sandbox to deploy to within a server environment, which means that an application shares kernel resources</a:t>
            </a:r>
          </a:p>
          <a:p>
            <a:endParaRPr lang="en-US" baseline="0" dirty="0"/>
          </a:p>
          <a:p>
            <a:r>
              <a:rPr lang="en-US" baseline="0" dirty="0"/>
              <a:t>How do we architect an application that meets the limitations/requirements of those platforms? </a:t>
            </a:r>
          </a:p>
          <a:p>
            <a:endParaRPr lang="en-US" baseline="0" dirty="0"/>
          </a:p>
          <a:p>
            <a:r>
              <a:rPr lang="en-US" baseline="0" dirty="0"/>
              <a:t>We want to try to remove the need to install anything other than our code, a runtime, and any packages we need on those platforms. In many cases, PAAS or </a:t>
            </a:r>
            <a:r>
              <a:rPr lang="en-US" baseline="0" dirty="0" err="1"/>
              <a:t>Serverless</a:t>
            </a:r>
            <a:r>
              <a:rPr lang="en-US" baseline="0" dirty="0"/>
              <a:t>, we don’t actually have access to the underlying platform to modify it. </a:t>
            </a:r>
          </a:p>
          <a:p>
            <a:endParaRPr lang="en-US" baseline="0" dirty="0"/>
          </a:p>
          <a:p>
            <a:r>
              <a:rPr lang="en-US" baseline="0" dirty="0"/>
              <a:t>We want to avoid the need for housekeeping caused by our app: deleting log files that are filling up hard disk space, breaking our app because we need to upgrade the server etc. PAAS and </a:t>
            </a:r>
            <a:r>
              <a:rPr lang="en-US" baseline="0" dirty="0" err="1"/>
              <a:t>Severless</a:t>
            </a:r>
            <a:r>
              <a:rPr lang="en-US" baseline="0" dirty="0"/>
              <a:t> remove many of these issues at source, but only if we can run in those environments.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10</a:t>
            </a:fld>
            <a:endParaRPr lang="en-US"/>
          </a:p>
        </p:txBody>
      </p:sp>
    </p:spTree>
    <p:extLst>
      <p:ext uri="{BB962C8B-B14F-4D97-AF65-F5344CB8AC3E}">
        <p14:creationId xmlns:p14="http://schemas.microsoft.com/office/powerpoint/2010/main" val="187005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Part of this constraint is that the **local** deployment should the same configuration as **other environments** i.e. same Db, same middleware etc. Differences between these factors are a key cause of unexpected pain in deployment or ‘failure in production’.</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11</a:t>
            </a:fld>
            <a:endParaRPr lang="en-US"/>
          </a:p>
        </p:txBody>
      </p:sp>
    </p:spTree>
    <p:extLst>
      <p:ext uri="{BB962C8B-B14F-4D97-AF65-F5344CB8AC3E}">
        <p14:creationId xmlns:p14="http://schemas.microsoft.com/office/powerpoint/2010/main" val="182382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our approach to provide</a:t>
            </a:r>
            <a:r>
              <a:rPr lang="en-US" baseline="0" dirty="0"/>
              <a:t> scalability, without necessarily needing significant re-architecture. Though there are some constraints here, we may only be able to defer that point without incurring excessive cost to build scalability in from the outset, then one goal is to try and make horizontal scaling a usable default, because vertical scaling often requires us to re-architect faster than horizontal scaling.</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12</a:t>
            </a:fld>
            <a:endParaRPr lang="en-US"/>
          </a:p>
        </p:txBody>
      </p:sp>
    </p:spTree>
    <p:extLst>
      <p:ext uri="{BB962C8B-B14F-4D97-AF65-F5344CB8AC3E}">
        <p14:creationId xmlns:p14="http://schemas.microsoft.com/office/powerpoint/2010/main" val="32396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14</a:t>
            </a:fld>
            <a:endParaRPr lang="en-US"/>
          </a:p>
        </p:txBody>
      </p:sp>
    </p:spTree>
    <p:extLst>
      <p:ext uri="{BB962C8B-B14F-4D97-AF65-F5344CB8AC3E}">
        <p14:creationId xmlns:p14="http://schemas.microsoft.com/office/powerpoint/2010/main" val="43595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A34CDF-A676-7441-9402-BD55B1C7932B}" type="datetimeFigureOut">
              <a:rPr lang="en-US" smtClean="0"/>
              <a:t>4/29/17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85253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34CDF-A676-7441-9402-BD55B1C7932B}" type="datetimeFigureOut">
              <a:rPr lang="en-US" smtClean="0"/>
              <a:t>4/29/17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158971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34CDF-A676-7441-9402-BD55B1C7932B}" type="datetimeFigureOut">
              <a:rPr lang="en-US" smtClean="0"/>
              <a:t>4/29/17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145667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34CDF-A676-7441-9402-BD55B1C7932B}" type="datetimeFigureOut">
              <a:rPr lang="en-US" smtClean="0"/>
              <a:t>4/29/17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90693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A34CDF-A676-7441-9402-BD55B1C7932B}" type="datetimeFigureOut">
              <a:rPr lang="en-US" smtClean="0"/>
              <a:t>4/29/17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209126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A34CDF-A676-7441-9402-BD55B1C7932B}" type="datetimeFigureOut">
              <a:rPr lang="en-US" smtClean="0"/>
              <a:t>4/29/17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94745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A34CDF-A676-7441-9402-BD55B1C7932B}" type="datetimeFigureOut">
              <a:rPr lang="en-US" smtClean="0"/>
              <a:t>4/29/17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109687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A34CDF-A676-7441-9402-BD55B1C7932B}" type="datetimeFigureOut">
              <a:rPr lang="en-US" smtClean="0"/>
              <a:t>4/29/17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117244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34CDF-A676-7441-9402-BD55B1C7932B}" type="datetimeFigureOut">
              <a:rPr lang="en-US" smtClean="0"/>
              <a:t>4/29/17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3421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A34CDF-A676-7441-9402-BD55B1C7932B}" type="datetimeFigureOut">
              <a:rPr lang="en-US" smtClean="0"/>
              <a:t>4/29/17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164231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A34CDF-A676-7441-9402-BD55B1C7932B}" type="datetimeFigureOut">
              <a:rPr lang="en-US" smtClean="0"/>
              <a:t>4/29/17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7290405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34CDF-A676-7441-9402-BD55B1C7932B}" type="datetimeFigureOut">
              <a:rPr lang="en-US" smtClean="0"/>
              <a:t>4/29/17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521E6-DEC7-A84B-98E7-49C3F8254EEA}" type="slidenum">
              <a:rPr lang="en-US" smtClean="0"/>
              <a:t>‹#›</a:t>
            </a:fld>
            <a:endParaRPr lang="en-US"/>
          </a:p>
        </p:txBody>
      </p:sp>
    </p:spTree>
    <p:extLst>
      <p:ext uri="{BB962C8B-B14F-4D97-AF65-F5344CB8AC3E}">
        <p14:creationId xmlns:p14="http://schemas.microsoft.com/office/powerpoint/2010/main" val="1021341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ancooper/Presentations" TargetMode="External"/><Relationship Id="rId4" Type="http://schemas.openxmlformats.org/officeDocument/2006/relationships/hyperlink" Target="https://github.com/Arc-Lightning/FutureStack"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12-factor apps in .NET</a:t>
            </a:r>
          </a:p>
        </p:txBody>
      </p:sp>
      <p:sp>
        <p:nvSpPr>
          <p:cNvPr id="3" name="Subtitle 2"/>
          <p:cNvSpPr>
            <a:spLocks noGrp="1"/>
          </p:cNvSpPr>
          <p:nvPr>
            <p:ph type="subTitle" idx="1"/>
          </p:nvPr>
        </p:nvSpPr>
        <p:spPr/>
        <p:txBody>
          <a:bodyPr/>
          <a:lstStyle/>
          <a:p>
            <a:r>
              <a:rPr lang="en-US" dirty="0"/>
              <a:t>Building apps for the cloud</a:t>
            </a:r>
          </a:p>
        </p:txBody>
      </p:sp>
    </p:spTree>
    <p:extLst>
      <p:ext uri="{BB962C8B-B14F-4D97-AF65-F5344CB8AC3E}">
        <p14:creationId xmlns:p14="http://schemas.microsoft.com/office/powerpoint/2010/main" val="621660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5135" y="2627370"/>
            <a:ext cx="9604744" cy="954107"/>
          </a:xfrm>
          <a:prstGeom prst="rect">
            <a:avLst/>
          </a:prstGeom>
        </p:spPr>
        <p:txBody>
          <a:bodyPr wrap="square">
            <a:spAutoFit/>
          </a:bodyPr>
          <a:lstStyle/>
          <a:p>
            <a:r>
              <a:rPr lang="en-US" sz="2800" dirty="0"/>
              <a:t>“Are suitable for </a:t>
            </a:r>
            <a:r>
              <a:rPr lang="en-US" sz="2800" b="1" dirty="0"/>
              <a:t>deployment</a:t>
            </a:r>
            <a:r>
              <a:rPr lang="en-US" sz="2800" dirty="0"/>
              <a:t> on modern </a:t>
            </a:r>
            <a:r>
              <a:rPr lang="en-US" sz="2800" b="1" dirty="0"/>
              <a:t>cloud platforms</a:t>
            </a:r>
            <a:r>
              <a:rPr lang="en-US" sz="2800" dirty="0"/>
              <a:t>, obviating the need for servers and systems administration”</a:t>
            </a:r>
          </a:p>
        </p:txBody>
      </p:sp>
      <p:sp>
        <p:nvSpPr>
          <p:cNvPr id="3" name="TextBox 2"/>
          <p:cNvSpPr txBox="1"/>
          <p:nvPr/>
        </p:nvSpPr>
        <p:spPr>
          <a:xfrm>
            <a:off x="8537945" y="3710762"/>
            <a:ext cx="2360427" cy="369332"/>
          </a:xfrm>
          <a:prstGeom prst="rect">
            <a:avLst/>
          </a:prstGeom>
          <a:noFill/>
        </p:spPr>
        <p:txBody>
          <a:bodyPr wrap="square" rtlCol="0">
            <a:spAutoFit/>
          </a:bodyPr>
          <a:lstStyle/>
          <a:p>
            <a:pPr algn="r"/>
            <a:r>
              <a:rPr lang="en-US"/>
              <a:t>https://12factor.net/</a:t>
            </a:r>
          </a:p>
        </p:txBody>
      </p:sp>
    </p:spTree>
    <p:extLst>
      <p:ext uri="{BB962C8B-B14F-4D97-AF65-F5344CB8AC3E}">
        <p14:creationId xmlns:p14="http://schemas.microsoft.com/office/powerpoint/2010/main" val="1659264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9190" y="2743201"/>
            <a:ext cx="9781953" cy="954107"/>
          </a:xfrm>
          <a:prstGeom prst="rect">
            <a:avLst/>
          </a:prstGeom>
        </p:spPr>
        <p:txBody>
          <a:bodyPr wrap="square">
            <a:spAutoFit/>
          </a:bodyPr>
          <a:lstStyle/>
          <a:p>
            <a:r>
              <a:rPr lang="en-US" sz="2800" b="1" dirty="0"/>
              <a:t>“Minimize divergence</a:t>
            </a:r>
            <a:r>
              <a:rPr lang="en-US" sz="2800" dirty="0"/>
              <a:t> between development and production, enabling </a:t>
            </a:r>
            <a:r>
              <a:rPr lang="en-US" sz="2800" b="1" dirty="0"/>
              <a:t>continuous deployment</a:t>
            </a:r>
            <a:r>
              <a:rPr lang="en-US" sz="2800" dirty="0"/>
              <a:t> for maximum agility”</a:t>
            </a:r>
          </a:p>
        </p:txBody>
      </p:sp>
      <p:sp>
        <p:nvSpPr>
          <p:cNvPr id="3" name="TextBox 2"/>
          <p:cNvSpPr txBox="1"/>
          <p:nvPr/>
        </p:nvSpPr>
        <p:spPr>
          <a:xfrm>
            <a:off x="8537945" y="3710762"/>
            <a:ext cx="2360427" cy="369332"/>
          </a:xfrm>
          <a:prstGeom prst="rect">
            <a:avLst/>
          </a:prstGeom>
          <a:noFill/>
        </p:spPr>
        <p:txBody>
          <a:bodyPr wrap="square" rtlCol="0">
            <a:spAutoFit/>
          </a:bodyPr>
          <a:lstStyle/>
          <a:p>
            <a:pPr algn="r"/>
            <a:r>
              <a:rPr lang="en-US"/>
              <a:t>https://12factor.net/</a:t>
            </a:r>
          </a:p>
        </p:txBody>
      </p:sp>
    </p:spTree>
    <p:extLst>
      <p:ext uri="{BB962C8B-B14F-4D97-AF65-F5344CB8AC3E}">
        <p14:creationId xmlns:p14="http://schemas.microsoft.com/office/powerpoint/2010/main" val="306868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2701798"/>
            <a:ext cx="10047767" cy="954107"/>
          </a:xfrm>
          <a:prstGeom prst="rect">
            <a:avLst/>
          </a:prstGeom>
        </p:spPr>
        <p:txBody>
          <a:bodyPr wrap="square">
            <a:spAutoFit/>
          </a:bodyPr>
          <a:lstStyle/>
          <a:p>
            <a:r>
              <a:rPr lang="en-US" sz="2800" dirty="0"/>
              <a:t>“Can </a:t>
            </a:r>
            <a:r>
              <a:rPr lang="en-US" sz="2800" b="1" dirty="0"/>
              <a:t>scale up</a:t>
            </a:r>
            <a:r>
              <a:rPr lang="en-US" sz="2800" dirty="0"/>
              <a:t> without significant changes to tooling, architecture, or development practices.”</a:t>
            </a:r>
          </a:p>
        </p:txBody>
      </p:sp>
      <p:sp>
        <p:nvSpPr>
          <p:cNvPr id="3" name="TextBox 2"/>
          <p:cNvSpPr txBox="1"/>
          <p:nvPr/>
        </p:nvSpPr>
        <p:spPr>
          <a:xfrm>
            <a:off x="8442252" y="3655905"/>
            <a:ext cx="2360427" cy="369332"/>
          </a:xfrm>
          <a:prstGeom prst="rect">
            <a:avLst/>
          </a:prstGeom>
          <a:noFill/>
        </p:spPr>
        <p:txBody>
          <a:bodyPr wrap="square" rtlCol="0">
            <a:spAutoFit/>
          </a:bodyPr>
          <a:lstStyle/>
          <a:p>
            <a:pPr algn="r"/>
            <a:r>
              <a:rPr lang="en-US"/>
              <a:t>https://12factor.net/</a:t>
            </a:r>
          </a:p>
        </p:txBody>
      </p:sp>
    </p:spTree>
    <p:extLst>
      <p:ext uri="{BB962C8B-B14F-4D97-AF65-F5344CB8AC3E}">
        <p14:creationId xmlns:p14="http://schemas.microsoft.com/office/powerpoint/2010/main" val="743687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Design</a:t>
            </a:r>
          </a:p>
        </p:txBody>
      </p:sp>
      <p:sp>
        <p:nvSpPr>
          <p:cNvPr id="5" name="Text Placeholder 4"/>
          <p:cNvSpPr>
            <a:spLocks noGrp="1"/>
          </p:cNvSpPr>
          <p:nvPr>
            <p:ph type="body" idx="1"/>
          </p:nvPr>
        </p:nvSpPr>
        <p:spPr/>
        <p:txBody>
          <a:bodyPr/>
          <a:lstStyle/>
          <a:p>
            <a:r>
              <a:rPr lang="en-US" dirty="0"/>
              <a:t>The factors that impact how we design applications for the cloud</a:t>
            </a:r>
          </a:p>
        </p:txBody>
      </p:sp>
    </p:spTree>
    <p:extLst>
      <p:ext uri="{BB962C8B-B14F-4D97-AF65-F5344CB8AC3E}">
        <p14:creationId xmlns:p14="http://schemas.microsoft.com/office/powerpoint/2010/main" val="883165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19216" y="2998000"/>
            <a:ext cx="3274827" cy="830997"/>
          </a:xfrm>
          <a:prstGeom prst="rect">
            <a:avLst/>
          </a:prstGeom>
          <a:noFill/>
        </p:spPr>
        <p:txBody>
          <a:bodyPr wrap="square" rtlCol="0">
            <a:spAutoFit/>
          </a:bodyPr>
          <a:lstStyle/>
          <a:p>
            <a:r>
              <a:rPr lang="en-US" sz="4800"/>
              <a:t>Port Binding</a:t>
            </a:r>
            <a:endParaRPr lang="en-US" sz="4800" dirty="0"/>
          </a:p>
        </p:txBody>
      </p:sp>
    </p:spTree>
    <p:extLst>
      <p:ext uri="{BB962C8B-B14F-4D97-AF65-F5344CB8AC3E}">
        <p14:creationId xmlns:p14="http://schemas.microsoft.com/office/powerpoint/2010/main" val="1579813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6419" y="637954"/>
            <a:ext cx="9962707" cy="861774"/>
          </a:xfrm>
          <a:prstGeom prst="rect">
            <a:avLst/>
          </a:prstGeom>
          <a:noFill/>
        </p:spPr>
        <p:txBody>
          <a:bodyPr wrap="square" rtlCol="0">
            <a:spAutoFit/>
          </a:bodyPr>
          <a:lstStyle/>
          <a:p>
            <a:pPr algn="ctr"/>
            <a:r>
              <a:rPr lang="en-US" sz="3200" b="1" dirty="0"/>
              <a:t>“Export services via port binding”</a:t>
            </a:r>
          </a:p>
          <a:p>
            <a:endParaRPr lang="en-US" dirty="0"/>
          </a:p>
        </p:txBody>
      </p:sp>
      <p:sp>
        <p:nvSpPr>
          <p:cNvPr id="3" name="TextBox 2"/>
          <p:cNvSpPr txBox="1"/>
          <p:nvPr/>
        </p:nvSpPr>
        <p:spPr>
          <a:xfrm>
            <a:off x="618931" y="1677400"/>
            <a:ext cx="10957681" cy="461665"/>
          </a:xfrm>
          <a:prstGeom prst="rect">
            <a:avLst/>
          </a:prstGeom>
          <a:noFill/>
        </p:spPr>
        <p:txBody>
          <a:bodyPr wrap="square" rtlCol="0">
            <a:spAutoFit/>
          </a:bodyPr>
          <a:lstStyle/>
          <a:p>
            <a:r>
              <a:rPr lang="en-US" sz="2400" dirty="0"/>
              <a:t>Your app should bind to a port, and </a:t>
            </a:r>
            <a:r>
              <a:rPr lang="en-US" sz="2400"/>
              <a:t>receive requests via that port, or return responses</a:t>
            </a:r>
            <a:endParaRPr lang="en-US" sz="2400" dirty="0"/>
          </a:p>
        </p:txBody>
      </p:sp>
      <p:sp>
        <p:nvSpPr>
          <p:cNvPr id="4" name="TextBox 3"/>
          <p:cNvSpPr txBox="1"/>
          <p:nvPr/>
        </p:nvSpPr>
        <p:spPr>
          <a:xfrm>
            <a:off x="1765001" y="2475272"/>
            <a:ext cx="7962608" cy="1569660"/>
          </a:xfrm>
          <a:prstGeom prst="rect">
            <a:avLst/>
          </a:prstGeom>
          <a:noFill/>
        </p:spPr>
        <p:txBody>
          <a:bodyPr wrap="square" rtlCol="0">
            <a:spAutoFit/>
          </a:bodyPr>
          <a:lstStyle/>
          <a:p>
            <a:pPr algn="ctr"/>
            <a:r>
              <a:rPr lang="en-US" sz="2400" dirty="0"/>
              <a:t>The App should be self-hosted</a:t>
            </a:r>
          </a:p>
          <a:p>
            <a:pPr algn="ctr"/>
            <a:r>
              <a:rPr lang="en-US" sz="2400" dirty="0"/>
              <a:t>It should spin up, and start listening on a port, or start talking to one</a:t>
            </a:r>
          </a:p>
          <a:p>
            <a:pPr algn="ctr"/>
            <a:r>
              <a:rPr lang="en-US" sz="2400" dirty="0"/>
              <a:t>Apps talk to one another by exposing an address</a:t>
            </a:r>
          </a:p>
        </p:txBody>
      </p:sp>
      <p:sp>
        <p:nvSpPr>
          <p:cNvPr id="5" name="TextBox 4"/>
          <p:cNvSpPr txBox="1"/>
          <p:nvPr/>
        </p:nvSpPr>
        <p:spPr>
          <a:xfrm>
            <a:off x="744279" y="4275764"/>
            <a:ext cx="10558129" cy="1107996"/>
          </a:xfrm>
          <a:prstGeom prst="rect">
            <a:avLst/>
          </a:prstGeom>
          <a:noFill/>
        </p:spPr>
        <p:txBody>
          <a:bodyPr wrap="square" rtlCol="0">
            <a:spAutoFit/>
          </a:bodyPr>
          <a:lstStyle/>
          <a:p>
            <a:pPr algn="ctr"/>
            <a:r>
              <a:rPr lang="en-US" sz="2400" dirty="0"/>
              <a:t>A web app tends to listen to HTTP, but a backing service might listen to AMQP where the ’port’ is a URL to the server</a:t>
            </a:r>
            <a:r>
              <a:rPr lang="en-US" sz="2400"/>
              <a:t>, etc.</a:t>
            </a:r>
            <a:endParaRPr lang="en-US" sz="2400" dirty="0"/>
          </a:p>
          <a:p>
            <a:pPr algn="ctr"/>
            <a:endParaRPr lang="en-US" dirty="0"/>
          </a:p>
        </p:txBody>
      </p:sp>
      <p:sp>
        <p:nvSpPr>
          <p:cNvPr id="6" name="TextBox 5"/>
          <p:cNvSpPr txBox="1"/>
          <p:nvPr/>
        </p:nvSpPr>
        <p:spPr>
          <a:xfrm>
            <a:off x="2007022" y="5614592"/>
            <a:ext cx="7875181" cy="738664"/>
          </a:xfrm>
          <a:prstGeom prst="rect">
            <a:avLst/>
          </a:prstGeom>
          <a:noFill/>
        </p:spPr>
        <p:txBody>
          <a:bodyPr wrap="square" rtlCol="0">
            <a:spAutoFit/>
          </a:bodyPr>
          <a:lstStyle/>
          <a:p>
            <a:pPr algn="ctr"/>
            <a:r>
              <a:rPr lang="en-US" sz="2400" dirty="0"/>
              <a:t>Avoid hosting in an application server, like IIS</a:t>
            </a:r>
          </a:p>
          <a:p>
            <a:endParaRPr lang="en-US" dirty="0"/>
          </a:p>
        </p:txBody>
      </p:sp>
      <p:sp>
        <p:nvSpPr>
          <p:cNvPr id="7" name="Cloud 6"/>
          <p:cNvSpPr/>
          <p:nvPr/>
        </p:nvSpPr>
        <p:spPr>
          <a:xfrm>
            <a:off x="506186" y="244705"/>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12-factor apps</a:t>
            </a:r>
          </a:p>
        </p:txBody>
      </p:sp>
    </p:spTree>
    <p:extLst>
      <p:ext uri="{BB962C8B-B14F-4D97-AF65-F5344CB8AC3E}">
        <p14:creationId xmlns:p14="http://schemas.microsoft.com/office/powerpoint/2010/main" val="106679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7088" y="2998000"/>
            <a:ext cx="4363527" cy="830997"/>
          </a:xfrm>
          <a:prstGeom prst="rect">
            <a:avLst/>
          </a:prstGeom>
          <a:noFill/>
        </p:spPr>
        <p:txBody>
          <a:bodyPr wrap="square" rtlCol="0">
            <a:spAutoFit/>
          </a:bodyPr>
          <a:lstStyle/>
          <a:p>
            <a:r>
              <a:rPr lang="en-US" sz="4800"/>
              <a:t>Backing Services</a:t>
            </a:r>
            <a:endParaRPr lang="en-US" sz="4800" dirty="0"/>
          </a:p>
        </p:txBody>
      </p:sp>
    </p:spTree>
    <p:extLst>
      <p:ext uri="{BB962C8B-B14F-4D97-AF65-F5344CB8AC3E}">
        <p14:creationId xmlns:p14="http://schemas.microsoft.com/office/powerpoint/2010/main" val="1945281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7777" y="866555"/>
            <a:ext cx="8403138" cy="861774"/>
          </a:xfrm>
          <a:prstGeom prst="rect">
            <a:avLst/>
          </a:prstGeom>
          <a:noFill/>
        </p:spPr>
        <p:txBody>
          <a:bodyPr wrap="square" rtlCol="0">
            <a:spAutoFit/>
          </a:bodyPr>
          <a:lstStyle/>
          <a:p>
            <a:r>
              <a:rPr lang="en-US" sz="3200" b="1" dirty="0"/>
              <a:t>“Treat Backing Services as </a:t>
            </a:r>
            <a:r>
              <a:rPr lang="en-US" sz="3200" b="1"/>
              <a:t>Attached Resources”</a:t>
            </a:r>
            <a:endParaRPr lang="en-US" sz="3200" b="1" dirty="0"/>
          </a:p>
          <a:p>
            <a:endParaRPr lang="en-US" dirty="0"/>
          </a:p>
        </p:txBody>
      </p:sp>
      <p:sp>
        <p:nvSpPr>
          <p:cNvPr id="3" name="TextBox 2"/>
          <p:cNvSpPr txBox="1"/>
          <p:nvPr/>
        </p:nvSpPr>
        <p:spPr>
          <a:xfrm>
            <a:off x="2177778" y="2364130"/>
            <a:ext cx="7997961" cy="461665"/>
          </a:xfrm>
          <a:prstGeom prst="rect">
            <a:avLst/>
          </a:prstGeom>
          <a:noFill/>
        </p:spPr>
        <p:txBody>
          <a:bodyPr wrap="square" rtlCol="0">
            <a:spAutoFit/>
          </a:bodyPr>
          <a:lstStyle/>
          <a:p>
            <a:r>
              <a:rPr lang="en-US" sz="2400" dirty="0"/>
              <a:t>A backing service is any app or service that the </a:t>
            </a:r>
            <a:r>
              <a:rPr lang="en-US" sz="2400"/>
              <a:t>app consumes</a:t>
            </a:r>
            <a:endParaRPr lang="en-US" sz="2400" dirty="0"/>
          </a:p>
        </p:txBody>
      </p:sp>
      <p:sp>
        <p:nvSpPr>
          <p:cNvPr id="4" name="TextBox 3"/>
          <p:cNvSpPr txBox="1"/>
          <p:nvPr/>
        </p:nvSpPr>
        <p:spPr>
          <a:xfrm>
            <a:off x="2177777" y="3323607"/>
            <a:ext cx="7997961" cy="830997"/>
          </a:xfrm>
          <a:prstGeom prst="rect">
            <a:avLst/>
          </a:prstGeom>
          <a:noFill/>
        </p:spPr>
        <p:txBody>
          <a:bodyPr wrap="square" rtlCol="0">
            <a:spAutoFit/>
          </a:bodyPr>
          <a:lstStyle/>
          <a:p>
            <a:pPr algn="ctr"/>
            <a:r>
              <a:rPr lang="en-US" sz="2400" dirty="0"/>
              <a:t>A 12-factor app treats each distinct  backing service as an attached resource</a:t>
            </a:r>
          </a:p>
        </p:txBody>
      </p:sp>
      <p:sp>
        <p:nvSpPr>
          <p:cNvPr id="5" name="TextBox 4"/>
          <p:cNvSpPr txBox="1"/>
          <p:nvPr/>
        </p:nvSpPr>
        <p:spPr>
          <a:xfrm>
            <a:off x="2177777" y="4652416"/>
            <a:ext cx="7997961" cy="830997"/>
          </a:xfrm>
          <a:prstGeom prst="rect">
            <a:avLst/>
          </a:prstGeom>
          <a:noFill/>
        </p:spPr>
        <p:txBody>
          <a:bodyPr wrap="square" rtlCol="0">
            <a:spAutoFit/>
          </a:bodyPr>
          <a:lstStyle/>
          <a:p>
            <a:pPr algn="ctr"/>
            <a:r>
              <a:rPr lang="en-US" sz="2400" dirty="0"/>
              <a:t>Resources can be attached/detached at will</a:t>
            </a:r>
          </a:p>
          <a:p>
            <a:pPr algn="ctr"/>
            <a:r>
              <a:rPr lang="en-US" sz="2400" dirty="0"/>
              <a:t>Without redeploying the application</a:t>
            </a:r>
          </a:p>
        </p:txBody>
      </p:sp>
      <p:sp>
        <p:nvSpPr>
          <p:cNvPr id="6" name="Cloud 5"/>
          <p:cNvSpPr/>
          <p:nvPr/>
        </p:nvSpPr>
        <p:spPr>
          <a:xfrm>
            <a:off x="202019" y="443495"/>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12-factor apps</a:t>
            </a:r>
          </a:p>
        </p:txBody>
      </p:sp>
    </p:spTree>
    <p:extLst>
      <p:ext uri="{BB962C8B-B14F-4D97-AF65-F5344CB8AC3E}">
        <p14:creationId xmlns:p14="http://schemas.microsoft.com/office/powerpoint/2010/main" val="3758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2880" y="818686"/>
            <a:ext cx="7031537" cy="861774"/>
          </a:xfrm>
          <a:prstGeom prst="rect">
            <a:avLst/>
          </a:prstGeom>
          <a:noFill/>
        </p:spPr>
        <p:txBody>
          <a:bodyPr wrap="square" rtlCol="0">
            <a:spAutoFit/>
          </a:bodyPr>
          <a:lstStyle/>
          <a:p>
            <a:r>
              <a:rPr lang="en-US" sz="3200" b="1"/>
              <a:t>Use a Ports </a:t>
            </a:r>
            <a:r>
              <a:rPr lang="en-US" sz="3200" b="1" dirty="0"/>
              <a:t>and </a:t>
            </a:r>
            <a:r>
              <a:rPr lang="en-US" sz="3200" b="1"/>
              <a:t>Adapters architecture</a:t>
            </a:r>
            <a:endParaRPr lang="en-US" sz="3200" b="1" dirty="0"/>
          </a:p>
          <a:p>
            <a:endParaRPr lang="en-US" dirty="0"/>
          </a:p>
        </p:txBody>
      </p:sp>
      <p:sp>
        <p:nvSpPr>
          <p:cNvPr id="3" name="Cloud 2"/>
          <p:cNvSpPr/>
          <p:nvPr/>
        </p:nvSpPr>
        <p:spPr>
          <a:xfrm>
            <a:off x="321889" y="538620"/>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Ian says</a:t>
            </a:r>
          </a:p>
        </p:txBody>
      </p:sp>
      <p:sp>
        <p:nvSpPr>
          <p:cNvPr id="4" name="Lightning Bolt 3"/>
          <p:cNvSpPr/>
          <p:nvPr/>
        </p:nvSpPr>
        <p:spPr>
          <a:xfrm>
            <a:off x="968663" y="1478178"/>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exagonalArchitec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210" y="1793643"/>
            <a:ext cx="3220414" cy="3912449"/>
          </a:xfrm>
          <a:prstGeom prst="rect">
            <a:avLst/>
          </a:prstGeom>
        </p:spPr>
      </p:pic>
      <p:sp>
        <p:nvSpPr>
          <p:cNvPr id="6" name="TextBox 5"/>
          <p:cNvSpPr txBox="1"/>
          <p:nvPr/>
        </p:nvSpPr>
        <p:spPr>
          <a:xfrm>
            <a:off x="2715773" y="1793643"/>
            <a:ext cx="5088437" cy="461665"/>
          </a:xfrm>
          <a:prstGeom prst="rect">
            <a:avLst/>
          </a:prstGeom>
          <a:noFill/>
        </p:spPr>
        <p:txBody>
          <a:bodyPr wrap="square" rtlCol="0">
            <a:spAutoFit/>
          </a:bodyPr>
          <a:lstStyle/>
          <a:p>
            <a:r>
              <a:rPr lang="en-US" sz="2400" dirty="0"/>
              <a:t>Separate the </a:t>
            </a:r>
            <a:r>
              <a:rPr lang="en-US" sz="2400"/>
              <a:t>domain  model from I/O</a:t>
            </a:r>
            <a:endParaRPr lang="en-US" sz="2400" dirty="0"/>
          </a:p>
        </p:txBody>
      </p:sp>
      <p:sp>
        <p:nvSpPr>
          <p:cNvPr id="7" name="TextBox 6"/>
          <p:cNvSpPr txBox="1"/>
          <p:nvPr/>
        </p:nvSpPr>
        <p:spPr>
          <a:xfrm>
            <a:off x="2715773" y="2481675"/>
            <a:ext cx="5088437" cy="461665"/>
          </a:xfrm>
          <a:prstGeom prst="rect">
            <a:avLst/>
          </a:prstGeom>
          <a:noFill/>
        </p:spPr>
        <p:txBody>
          <a:bodyPr wrap="square" rtlCol="0">
            <a:spAutoFit/>
          </a:bodyPr>
          <a:lstStyle/>
          <a:p>
            <a:r>
              <a:rPr lang="en-US" sz="2400" dirty="0"/>
              <a:t>Ports mediate between the two</a:t>
            </a:r>
          </a:p>
        </p:txBody>
      </p:sp>
      <p:sp>
        <p:nvSpPr>
          <p:cNvPr id="8" name="TextBox 7"/>
          <p:cNvSpPr txBox="1"/>
          <p:nvPr/>
        </p:nvSpPr>
        <p:spPr>
          <a:xfrm>
            <a:off x="2715773" y="3220175"/>
            <a:ext cx="5088437" cy="461665"/>
          </a:xfrm>
          <a:prstGeom prst="rect">
            <a:avLst/>
          </a:prstGeom>
          <a:noFill/>
        </p:spPr>
        <p:txBody>
          <a:bodyPr wrap="square" rtlCol="0">
            <a:spAutoFit/>
          </a:bodyPr>
          <a:lstStyle/>
          <a:p>
            <a:r>
              <a:rPr lang="en-US" sz="2400" dirty="0"/>
              <a:t>Primary adapters (left) are inputs</a:t>
            </a:r>
          </a:p>
        </p:txBody>
      </p:sp>
      <p:sp>
        <p:nvSpPr>
          <p:cNvPr id="9" name="TextBox 8"/>
          <p:cNvSpPr txBox="1"/>
          <p:nvPr/>
        </p:nvSpPr>
        <p:spPr>
          <a:xfrm>
            <a:off x="2715772" y="3942346"/>
            <a:ext cx="5088437" cy="461665"/>
          </a:xfrm>
          <a:prstGeom prst="rect">
            <a:avLst/>
          </a:prstGeom>
          <a:noFill/>
        </p:spPr>
        <p:txBody>
          <a:bodyPr wrap="square" rtlCol="0">
            <a:spAutoFit/>
          </a:bodyPr>
          <a:lstStyle/>
          <a:p>
            <a:r>
              <a:rPr lang="en-US" sz="2400" dirty="0"/>
              <a:t>Secondary adapters (right) </a:t>
            </a:r>
            <a:r>
              <a:rPr lang="en-US" sz="2400" dirty="0" smtClean="0"/>
              <a:t>we exercise</a:t>
            </a:r>
            <a:endParaRPr lang="en-US" sz="2400" dirty="0"/>
          </a:p>
        </p:txBody>
      </p:sp>
      <p:sp>
        <p:nvSpPr>
          <p:cNvPr id="10" name="TextBox 9"/>
          <p:cNvSpPr txBox="1"/>
          <p:nvPr/>
        </p:nvSpPr>
        <p:spPr>
          <a:xfrm>
            <a:off x="2481856" y="4664517"/>
            <a:ext cx="5088437" cy="830997"/>
          </a:xfrm>
          <a:prstGeom prst="rect">
            <a:avLst/>
          </a:prstGeom>
          <a:noFill/>
        </p:spPr>
        <p:txBody>
          <a:bodyPr wrap="square" rtlCol="0">
            <a:spAutoFit/>
          </a:bodyPr>
          <a:lstStyle/>
          <a:p>
            <a:pPr algn="ctr"/>
            <a:r>
              <a:rPr lang="en-US" sz="2400" dirty="0"/>
              <a:t>Secondary adapters are backing services</a:t>
            </a:r>
          </a:p>
        </p:txBody>
      </p:sp>
    </p:spTree>
    <p:extLst>
      <p:ext uri="{BB962C8B-B14F-4D97-AF65-F5344CB8AC3E}">
        <p14:creationId xmlns:p14="http://schemas.microsoft.com/office/powerpoint/2010/main" val="119682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4910" y="928073"/>
            <a:ext cx="7031537" cy="861774"/>
          </a:xfrm>
          <a:prstGeom prst="rect">
            <a:avLst/>
          </a:prstGeom>
          <a:noFill/>
        </p:spPr>
        <p:txBody>
          <a:bodyPr wrap="square" rtlCol="0">
            <a:spAutoFit/>
          </a:bodyPr>
          <a:lstStyle/>
          <a:p>
            <a:r>
              <a:rPr lang="en-US" sz="3200" b="1" dirty="0"/>
              <a:t>Strongly consider using service location</a:t>
            </a:r>
          </a:p>
          <a:p>
            <a:endParaRPr lang="en-US" dirty="0"/>
          </a:p>
        </p:txBody>
      </p:sp>
      <p:sp>
        <p:nvSpPr>
          <p:cNvPr id="3" name="Cloud 2"/>
          <p:cNvSpPr/>
          <p:nvPr/>
        </p:nvSpPr>
        <p:spPr>
          <a:xfrm>
            <a:off x="208475" y="587829"/>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Ian says</a:t>
            </a:r>
          </a:p>
        </p:txBody>
      </p:sp>
      <p:sp>
        <p:nvSpPr>
          <p:cNvPr id="4" name="Lightning Bolt 3"/>
          <p:cNvSpPr/>
          <p:nvPr/>
        </p:nvSpPr>
        <p:spPr>
          <a:xfrm>
            <a:off x="739153" y="1518557"/>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66153" y="2007939"/>
            <a:ext cx="6591512" cy="461665"/>
          </a:xfrm>
          <a:prstGeom prst="rect">
            <a:avLst/>
          </a:prstGeom>
          <a:noFill/>
        </p:spPr>
        <p:txBody>
          <a:bodyPr wrap="square" rtlCol="0">
            <a:spAutoFit/>
          </a:bodyPr>
          <a:lstStyle/>
          <a:p>
            <a:r>
              <a:rPr lang="en-US" sz="2400" dirty="0"/>
              <a:t>Environment variable changes may require a restart</a:t>
            </a:r>
          </a:p>
        </p:txBody>
      </p:sp>
      <p:sp>
        <p:nvSpPr>
          <p:cNvPr id="7" name="TextBox 6"/>
          <p:cNvSpPr txBox="1"/>
          <p:nvPr/>
        </p:nvSpPr>
        <p:spPr>
          <a:xfrm>
            <a:off x="2712233" y="2755755"/>
            <a:ext cx="6591512" cy="1569660"/>
          </a:xfrm>
          <a:prstGeom prst="rect">
            <a:avLst/>
          </a:prstGeom>
          <a:noFill/>
        </p:spPr>
        <p:txBody>
          <a:bodyPr wrap="square" rtlCol="0">
            <a:spAutoFit/>
          </a:bodyPr>
          <a:lstStyle/>
          <a:p>
            <a:pPr algn="ctr"/>
            <a:r>
              <a:rPr lang="en-US" sz="2400" dirty="0"/>
              <a:t>Environment variables become difficult to manage in complex topologies.</a:t>
            </a:r>
          </a:p>
          <a:p>
            <a:pPr algn="ctr"/>
            <a:r>
              <a:rPr lang="en-US" sz="2400" dirty="0"/>
              <a:t>Too many machines.</a:t>
            </a:r>
          </a:p>
          <a:p>
            <a:pPr algn="ctr"/>
            <a:r>
              <a:rPr lang="en-US" sz="2400" dirty="0"/>
              <a:t>Too long to update </a:t>
            </a:r>
            <a:r>
              <a:rPr lang="en-US" sz="2400" dirty="0" err="1"/>
              <a:t>configs</a:t>
            </a:r>
            <a:r>
              <a:rPr lang="en-US" sz="2400" dirty="0"/>
              <a:t> and restart machines</a:t>
            </a:r>
          </a:p>
        </p:txBody>
      </p:sp>
      <p:sp>
        <p:nvSpPr>
          <p:cNvPr id="8" name="TextBox 7"/>
          <p:cNvSpPr txBox="1"/>
          <p:nvPr/>
        </p:nvSpPr>
        <p:spPr>
          <a:xfrm>
            <a:off x="1566530" y="4651885"/>
            <a:ext cx="8817935" cy="1200329"/>
          </a:xfrm>
          <a:prstGeom prst="rect">
            <a:avLst/>
          </a:prstGeom>
          <a:noFill/>
        </p:spPr>
        <p:txBody>
          <a:bodyPr wrap="square" rtlCol="0">
            <a:spAutoFit/>
          </a:bodyPr>
          <a:lstStyle/>
          <a:p>
            <a:pPr algn="ctr"/>
            <a:r>
              <a:rPr lang="en-US" sz="2400" dirty="0"/>
              <a:t>Use a distributed key-value store to hold server locations</a:t>
            </a:r>
          </a:p>
          <a:p>
            <a:pPr algn="ctr"/>
            <a:r>
              <a:rPr lang="en-US" sz="2400" dirty="0"/>
              <a:t>Consul, Zookeeper, etc.</a:t>
            </a:r>
          </a:p>
          <a:p>
            <a:pPr algn="ctr"/>
            <a:r>
              <a:rPr lang="en-US" sz="2400" dirty="0"/>
              <a:t>Favor automatic registration of containers with the store</a:t>
            </a:r>
          </a:p>
        </p:txBody>
      </p:sp>
    </p:spTree>
    <p:extLst>
      <p:ext uri="{BB962C8B-B14F-4D97-AF65-F5344CB8AC3E}">
        <p14:creationId xmlns:p14="http://schemas.microsoft.com/office/powerpoint/2010/main" val="74180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SOA, EDA,, Messaging, REST</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Tree>
    <p:extLst>
      <p:ext uri="{BB962C8B-B14F-4D97-AF65-F5344CB8AC3E}">
        <p14:creationId xmlns:p14="http://schemas.microsoft.com/office/powerpoint/2010/main" val="1011265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10544" y="3030657"/>
            <a:ext cx="6939642" cy="830997"/>
          </a:xfrm>
          <a:prstGeom prst="rect">
            <a:avLst/>
          </a:prstGeom>
          <a:noFill/>
        </p:spPr>
        <p:txBody>
          <a:bodyPr wrap="square" rtlCol="0">
            <a:spAutoFit/>
          </a:bodyPr>
          <a:lstStyle/>
          <a:p>
            <a:r>
              <a:rPr lang="en-US" sz="4800" dirty="0"/>
              <a:t>Processes </a:t>
            </a:r>
            <a:r>
              <a:rPr lang="en-US" sz="4800"/>
              <a:t>and Concurrency</a:t>
            </a:r>
            <a:endParaRPr lang="en-US" sz="4800" dirty="0"/>
          </a:p>
        </p:txBody>
      </p:sp>
    </p:spTree>
    <p:extLst>
      <p:ext uri="{BB962C8B-B14F-4D97-AF65-F5344CB8AC3E}">
        <p14:creationId xmlns:p14="http://schemas.microsoft.com/office/powerpoint/2010/main" val="1141574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9299" y="720987"/>
            <a:ext cx="9587910" cy="861774"/>
          </a:xfrm>
          <a:prstGeom prst="rect">
            <a:avLst/>
          </a:prstGeom>
          <a:noFill/>
        </p:spPr>
        <p:txBody>
          <a:bodyPr wrap="square" rtlCol="0">
            <a:spAutoFit/>
          </a:bodyPr>
          <a:lstStyle/>
          <a:p>
            <a:r>
              <a:rPr lang="en-US" sz="3200" b="1" dirty="0"/>
              <a:t>“Execute the app as one or more stateless processes”</a:t>
            </a:r>
          </a:p>
          <a:p>
            <a:endParaRPr lang="en-US" dirty="0"/>
          </a:p>
        </p:txBody>
      </p:sp>
      <p:sp>
        <p:nvSpPr>
          <p:cNvPr id="3" name="TextBox 2"/>
          <p:cNvSpPr txBox="1"/>
          <p:nvPr/>
        </p:nvSpPr>
        <p:spPr>
          <a:xfrm>
            <a:off x="2292077" y="2112109"/>
            <a:ext cx="7997961" cy="461665"/>
          </a:xfrm>
          <a:prstGeom prst="rect">
            <a:avLst/>
          </a:prstGeom>
          <a:noFill/>
        </p:spPr>
        <p:txBody>
          <a:bodyPr wrap="square" rtlCol="0">
            <a:spAutoFit/>
          </a:bodyPr>
          <a:lstStyle/>
          <a:p>
            <a:r>
              <a:rPr lang="en-US" sz="2400" dirty="0"/>
              <a:t>The first key idea here is that your app should be stateless</a:t>
            </a:r>
          </a:p>
        </p:txBody>
      </p:sp>
      <p:sp>
        <p:nvSpPr>
          <p:cNvPr id="6" name="Cloud 5"/>
          <p:cNvSpPr/>
          <p:nvPr/>
        </p:nvSpPr>
        <p:spPr>
          <a:xfrm>
            <a:off x="93542" y="443452"/>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12-factor apps</a:t>
            </a:r>
          </a:p>
        </p:txBody>
      </p:sp>
      <p:sp>
        <p:nvSpPr>
          <p:cNvPr id="7" name="TextBox 6"/>
          <p:cNvSpPr txBox="1"/>
          <p:nvPr/>
        </p:nvSpPr>
        <p:spPr>
          <a:xfrm>
            <a:off x="2190816" y="3186194"/>
            <a:ext cx="7997961" cy="830997"/>
          </a:xfrm>
          <a:prstGeom prst="rect">
            <a:avLst/>
          </a:prstGeom>
          <a:noFill/>
        </p:spPr>
        <p:txBody>
          <a:bodyPr wrap="square" rtlCol="0">
            <a:spAutoFit/>
          </a:bodyPr>
          <a:lstStyle/>
          <a:p>
            <a:pPr algn="ctr"/>
            <a:r>
              <a:rPr lang="en-US" sz="2400" dirty="0"/>
              <a:t>No sticky sessions, store user’s state  in your backing store</a:t>
            </a:r>
          </a:p>
          <a:p>
            <a:pPr algn="ctr"/>
            <a:r>
              <a:rPr lang="en-US" sz="2400" dirty="0"/>
              <a:t>Reload your state if required to service subsequent requests</a:t>
            </a:r>
          </a:p>
        </p:txBody>
      </p:sp>
      <p:sp>
        <p:nvSpPr>
          <p:cNvPr id="9" name="TextBox 8"/>
          <p:cNvSpPr txBox="1"/>
          <p:nvPr/>
        </p:nvSpPr>
        <p:spPr>
          <a:xfrm>
            <a:off x="2190816" y="4518296"/>
            <a:ext cx="7997961" cy="830997"/>
          </a:xfrm>
          <a:prstGeom prst="rect">
            <a:avLst/>
          </a:prstGeom>
          <a:noFill/>
        </p:spPr>
        <p:txBody>
          <a:bodyPr wrap="square" rtlCol="0">
            <a:spAutoFit/>
          </a:bodyPr>
          <a:lstStyle/>
          <a:p>
            <a:pPr algn="ctr"/>
            <a:r>
              <a:rPr lang="en-US" sz="2400" dirty="0"/>
              <a:t>The memory space or </a:t>
            </a:r>
            <a:r>
              <a:rPr lang="en-US" sz="2400" dirty="0" err="1"/>
              <a:t>filesystem</a:t>
            </a:r>
            <a:r>
              <a:rPr lang="en-US" sz="2400" dirty="0"/>
              <a:t> of the process can be used as a brief, single-transaction cache.</a:t>
            </a:r>
          </a:p>
        </p:txBody>
      </p:sp>
    </p:spTree>
    <p:extLst>
      <p:ext uri="{BB962C8B-B14F-4D97-AF65-F5344CB8AC3E}">
        <p14:creationId xmlns:p14="http://schemas.microsoft.com/office/powerpoint/2010/main" val="139704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2802" y="1019503"/>
            <a:ext cx="9587910" cy="861774"/>
          </a:xfrm>
          <a:prstGeom prst="rect">
            <a:avLst/>
          </a:prstGeom>
          <a:noFill/>
        </p:spPr>
        <p:txBody>
          <a:bodyPr wrap="square" rtlCol="0">
            <a:spAutoFit/>
          </a:bodyPr>
          <a:lstStyle/>
          <a:p>
            <a:pPr algn="ctr"/>
            <a:r>
              <a:rPr lang="en-US" sz="3200" b="1" dirty="0"/>
              <a:t>“Scale out via the process model”</a:t>
            </a:r>
          </a:p>
          <a:p>
            <a:endParaRPr lang="en-US" dirty="0"/>
          </a:p>
        </p:txBody>
      </p:sp>
      <p:sp>
        <p:nvSpPr>
          <p:cNvPr id="5" name="TextBox 4"/>
          <p:cNvSpPr txBox="1"/>
          <p:nvPr/>
        </p:nvSpPr>
        <p:spPr>
          <a:xfrm>
            <a:off x="2564529" y="1904387"/>
            <a:ext cx="7224456" cy="461665"/>
          </a:xfrm>
          <a:prstGeom prst="rect">
            <a:avLst/>
          </a:prstGeom>
          <a:noFill/>
        </p:spPr>
        <p:txBody>
          <a:bodyPr wrap="square" rtlCol="0">
            <a:spAutoFit/>
          </a:bodyPr>
          <a:lstStyle/>
          <a:p>
            <a:r>
              <a:rPr lang="en-US" sz="2400" dirty="0"/>
              <a:t>Prefer to scale out, using new instances of the process</a:t>
            </a:r>
          </a:p>
        </p:txBody>
      </p:sp>
      <p:sp>
        <p:nvSpPr>
          <p:cNvPr id="7" name="Cloud 6"/>
          <p:cNvSpPr/>
          <p:nvPr/>
        </p:nvSpPr>
        <p:spPr>
          <a:xfrm>
            <a:off x="288929" y="822878"/>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12-factor apps</a:t>
            </a:r>
          </a:p>
        </p:txBody>
      </p:sp>
      <p:sp>
        <p:nvSpPr>
          <p:cNvPr id="8" name="TextBox 7"/>
          <p:cNvSpPr txBox="1"/>
          <p:nvPr/>
        </p:nvSpPr>
        <p:spPr>
          <a:xfrm>
            <a:off x="2564529" y="2641748"/>
            <a:ext cx="7224456" cy="1200329"/>
          </a:xfrm>
          <a:prstGeom prst="rect">
            <a:avLst/>
          </a:prstGeom>
          <a:noFill/>
        </p:spPr>
        <p:txBody>
          <a:bodyPr wrap="square" rtlCol="0">
            <a:spAutoFit/>
          </a:bodyPr>
          <a:lstStyle/>
          <a:p>
            <a:pPr algn="ctr"/>
            <a:r>
              <a:rPr lang="en-US" sz="2400" dirty="0"/>
              <a:t>Use separate processes for different workloads</a:t>
            </a:r>
          </a:p>
          <a:p>
            <a:pPr algn="ctr"/>
            <a:r>
              <a:rPr lang="en-US" sz="2400" dirty="0"/>
              <a:t>So HTTP workloads via a web process</a:t>
            </a:r>
          </a:p>
          <a:p>
            <a:pPr algn="ctr"/>
            <a:r>
              <a:rPr lang="en-US" sz="2400" dirty="0"/>
              <a:t>Long-running background tasks by a worker process</a:t>
            </a:r>
          </a:p>
        </p:txBody>
      </p:sp>
      <p:sp>
        <p:nvSpPr>
          <p:cNvPr id="9" name="TextBox 8"/>
          <p:cNvSpPr txBox="1"/>
          <p:nvPr/>
        </p:nvSpPr>
        <p:spPr>
          <a:xfrm>
            <a:off x="2564529" y="4106234"/>
            <a:ext cx="7224456" cy="1200329"/>
          </a:xfrm>
          <a:prstGeom prst="rect">
            <a:avLst/>
          </a:prstGeom>
          <a:noFill/>
        </p:spPr>
        <p:txBody>
          <a:bodyPr wrap="square" rtlCol="0">
            <a:spAutoFit/>
          </a:bodyPr>
          <a:lstStyle/>
          <a:p>
            <a:pPr algn="ctr"/>
            <a:r>
              <a:rPr lang="en-US" sz="2400" dirty="0"/>
              <a:t>As a process is ‘share-nothing’</a:t>
            </a:r>
          </a:p>
          <a:p>
            <a:pPr algn="ctr"/>
            <a:r>
              <a:rPr lang="en-US" sz="2400" dirty="0"/>
              <a:t>We can introduce greater capacity by introducing new processes</a:t>
            </a:r>
          </a:p>
        </p:txBody>
      </p:sp>
      <p:sp>
        <p:nvSpPr>
          <p:cNvPr id="10" name="TextBox 9"/>
          <p:cNvSpPr txBox="1"/>
          <p:nvPr/>
        </p:nvSpPr>
        <p:spPr>
          <a:xfrm>
            <a:off x="2507823" y="5469648"/>
            <a:ext cx="7224456" cy="830997"/>
          </a:xfrm>
          <a:prstGeom prst="rect">
            <a:avLst/>
          </a:prstGeom>
          <a:noFill/>
        </p:spPr>
        <p:txBody>
          <a:bodyPr wrap="square" rtlCol="0">
            <a:spAutoFit/>
          </a:bodyPr>
          <a:lstStyle/>
          <a:p>
            <a:pPr algn="ctr"/>
            <a:r>
              <a:rPr lang="en-US" sz="2400" dirty="0"/>
              <a:t>Don’t demonize use the operating system’s process manager</a:t>
            </a:r>
          </a:p>
        </p:txBody>
      </p:sp>
    </p:spTree>
    <p:extLst>
      <p:ext uri="{BB962C8B-B14F-4D97-AF65-F5344CB8AC3E}">
        <p14:creationId xmlns:p14="http://schemas.microsoft.com/office/powerpoint/2010/main" val="203833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1813" y="790903"/>
            <a:ext cx="9106787" cy="1354217"/>
          </a:xfrm>
          <a:prstGeom prst="rect">
            <a:avLst/>
          </a:prstGeom>
          <a:noFill/>
        </p:spPr>
        <p:txBody>
          <a:bodyPr wrap="square" rtlCol="0">
            <a:spAutoFit/>
          </a:bodyPr>
          <a:lstStyle/>
          <a:p>
            <a:pPr algn="ctr"/>
            <a:r>
              <a:rPr lang="en-US" sz="3200" b="1" dirty="0"/>
              <a:t>“Use backing services if you need to cache expensive items”</a:t>
            </a:r>
          </a:p>
          <a:p>
            <a:pPr algn="ctr"/>
            <a:endParaRPr lang="en-US" dirty="0"/>
          </a:p>
        </p:txBody>
      </p:sp>
      <p:sp>
        <p:nvSpPr>
          <p:cNvPr id="4" name="Cloud 3"/>
          <p:cNvSpPr/>
          <p:nvPr/>
        </p:nvSpPr>
        <p:spPr>
          <a:xfrm>
            <a:off x="357330" y="710483"/>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Ian says</a:t>
            </a:r>
          </a:p>
        </p:txBody>
      </p:sp>
      <p:sp>
        <p:nvSpPr>
          <p:cNvPr id="5" name="Lightning Bolt 4"/>
          <p:cNvSpPr/>
          <p:nvPr/>
        </p:nvSpPr>
        <p:spPr>
          <a:xfrm>
            <a:off x="888008" y="1641211"/>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35462" y="2531707"/>
            <a:ext cx="7224456" cy="1200329"/>
          </a:xfrm>
          <a:prstGeom prst="rect">
            <a:avLst/>
          </a:prstGeom>
          <a:noFill/>
        </p:spPr>
        <p:txBody>
          <a:bodyPr wrap="square" rtlCol="0">
            <a:spAutoFit/>
          </a:bodyPr>
          <a:lstStyle/>
          <a:p>
            <a:pPr algn="ctr"/>
            <a:r>
              <a:rPr lang="en-US" sz="2400" dirty="0"/>
              <a:t>Use a distributed key-value store as cache for example as opposed to process memory</a:t>
            </a:r>
          </a:p>
          <a:p>
            <a:pPr algn="ctr"/>
            <a:r>
              <a:rPr lang="en-US" sz="2400" dirty="0"/>
              <a:t>e.g. </a:t>
            </a:r>
            <a:r>
              <a:rPr lang="en-US" sz="2400" dirty="0" err="1"/>
              <a:t>Redis</a:t>
            </a:r>
            <a:r>
              <a:rPr lang="en-US" sz="2400" dirty="0"/>
              <a:t>, </a:t>
            </a:r>
            <a:r>
              <a:rPr lang="en-US" sz="2400" dirty="0" err="1"/>
              <a:t>memcached</a:t>
            </a:r>
            <a:endParaRPr lang="en-US" sz="2400" dirty="0"/>
          </a:p>
        </p:txBody>
      </p:sp>
      <p:sp>
        <p:nvSpPr>
          <p:cNvPr id="7" name="TextBox 6"/>
          <p:cNvSpPr txBox="1"/>
          <p:nvPr/>
        </p:nvSpPr>
        <p:spPr>
          <a:xfrm>
            <a:off x="2835462" y="4288971"/>
            <a:ext cx="7224456" cy="1200329"/>
          </a:xfrm>
          <a:prstGeom prst="rect">
            <a:avLst/>
          </a:prstGeom>
          <a:noFill/>
        </p:spPr>
        <p:txBody>
          <a:bodyPr wrap="square" rtlCol="0">
            <a:spAutoFit/>
          </a:bodyPr>
          <a:lstStyle/>
          <a:p>
            <a:pPr algn="ctr"/>
            <a:r>
              <a:rPr lang="en-US" sz="2400" dirty="0"/>
              <a:t>Use shared storage, such as an EBS volume or S3 as opposed to local storage on the server, allowing all processes to access</a:t>
            </a:r>
          </a:p>
        </p:txBody>
      </p:sp>
    </p:spTree>
    <p:extLst>
      <p:ext uri="{BB962C8B-B14F-4D97-AF65-F5344CB8AC3E}">
        <p14:creationId xmlns:p14="http://schemas.microsoft.com/office/powerpoint/2010/main" val="171389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10744" y="3014328"/>
            <a:ext cx="3494313" cy="830997"/>
          </a:xfrm>
          <a:prstGeom prst="rect">
            <a:avLst/>
          </a:prstGeom>
          <a:noFill/>
        </p:spPr>
        <p:txBody>
          <a:bodyPr wrap="square" rtlCol="0">
            <a:spAutoFit/>
          </a:bodyPr>
          <a:lstStyle/>
          <a:p>
            <a:r>
              <a:rPr lang="en-US" sz="4800" dirty="0"/>
              <a:t>Disposability</a:t>
            </a:r>
          </a:p>
        </p:txBody>
      </p:sp>
    </p:spTree>
    <p:extLst>
      <p:ext uri="{BB962C8B-B14F-4D97-AF65-F5344CB8AC3E}">
        <p14:creationId xmlns:p14="http://schemas.microsoft.com/office/powerpoint/2010/main" val="1603993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799" y="581753"/>
            <a:ext cx="8910083" cy="1354217"/>
          </a:xfrm>
          <a:prstGeom prst="rect">
            <a:avLst/>
          </a:prstGeom>
          <a:noFill/>
        </p:spPr>
        <p:txBody>
          <a:bodyPr wrap="square" rtlCol="0">
            <a:spAutoFit/>
          </a:bodyPr>
          <a:lstStyle/>
          <a:p>
            <a:pPr algn="ctr"/>
            <a:r>
              <a:rPr lang="en-US" sz="3200" b="1" dirty="0"/>
              <a:t>“Maximize robustness with fast startup and graceful shutdown”</a:t>
            </a:r>
          </a:p>
          <a:p>
            <a:endParaRPr lang="en-US" dirty="0"/>
          </a:p>
        </p:txBody>
      </p:sp>
      <p:sp>
        <p:nvSpPr>
          <p:cNvPr id="5" name="TextBox 4"/>
          <p:cNvSpPr txBox="1"/>
          <p:nvPr/>
        </p:nvSpPr>
        <p:spPr>
          <a:xfrm>
            <a:off x="2065866" y="1935970"/>
            <a:ext cx="8246533" cy="461665"/>
          </a:xfrm>
          <a:prstGeom prst="rect">
            <a:avLst/>
          </a:prstGeom>
          <a:noFill/>
        </p:spPr>
        <p:txBody>
          <a:bodyPr wrap="square" rtlCol="0">
            <a:spAutoFit/>
          </a:bodyPr>
          <a:lstStyle/>
          <a:p>
            <a:r>
              <a:rPr lang="en-US" sz="2400" dirty="0"/>
              <a:t>A process should be able to start and stop at a moment’s notice</a:t>
            </a:r>
          </a:p>
        </p:txBody>
      </p:sp>
      <p:sp>
        <p:nvSpPr>
          <p:cNvPr id="7" name="Cloud 6"/>
          <p:cNvSpPr/>
          <p:nvPr/>
        </p:nvSpPr>
        <p:spPr>
          <a:xfrm>
            <a:off x="343665" y="581753"/>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12-factor apps</a:t>
            </a:r>
          </a:p>
        </p:txBody>
      </p:sp>
      <p:sp>
        <p:nvSpPr>
          <p:cNvPr id="8" name="TextBox 7"/>
          <p:cNvSpPr txBox="1"/>
          <p:nvPr/>
        </p:nvSpPr>
        <p:spPr>
          <a:xfrm>
            <a:off x="2564529" y="4733418"/>
            <a:ext cx="7224456" cy="1200329"/>
          </a:xfrm>
          <a:prstGeom prst="rect">
            <a:avLst/>
          </a:prstGeom>
          <a:noFill/>
        </p:spPr>
        <p:txBody>
          <a:bodyPr wrap="square" rtlCol="0">
            <a:spAutoFit/>
          </a:bodyPr>
          <a:lstStyle/>
          <a:p>
            <a:pPr algn="ctr"/>
            <a:r>
              <a:rPr lang="en-US" sz="2400" dirty="0"/>
              <a:t>Elastic Scaling</a:t>
            </a:r>
          </a:p>
          <a:p>
            <a:pPr algn="ctr"/>
            <a:r>
              <a:rPr lang="en-US" sz="2400" dirty="0"/>
              <a:t>Rapid deployment of code or </a:t>
            </a:r>
            <a:r>
              <a:rPr lang="en-US" sz="2400" dirty="0" err="1"/>
              <a:t>config</a:t>
            </a:r>
            <a:r>
              <a:rPr lang="en-US" sz="2400" dirty="0"/>
              <a:t> changes</a:t>
            </a:r>
          </a:p>
          <a:p>
            <a:pPr algn="ctr"/>
            <a:r>
              <a:rPr lang="en-US" sz="2400" dirty="0"/>
              <a:t>Easy server maintenance including scheduling </a:t>
            </a:r>
          </a:p>
        </p:txBody>
      </p:sp>
      <p:sp>
        <p:nvSpPr>
          <p:cNvPr id="10" name="TextBox 9"/>
          <p:cNvSpPr txBox="1"/>
          <p:nvPr/>
        </p:nvSpPr>
        <p:spPr>
          <a:xfrm>
            <a:off x="2576904" y="3749084"/>
            <a:ext cx="7224456" cy="461665"/>
          </a:xfrm>
          <a:prstGeom prst="rect">
            <a:avLst/>
          </a:prstGeom>
          <a:noFill/>
        </p:spPr>
        <p:txBody>
          <a:bodyPr wrap="square" rtlCol="0">
            <a:spAutoFit/>
          </a:bodyPr>
          <a:lstStyle/>
          <a:p>
            <a:pPr algn="ctr"/>
            <a:r>
              <a:rPr lang="en-US" sz="2400" dirty="0"/>
              <a:t>Stop Gracefully</a:t>
            </a:r>
          </a:p>
        </p:txBody>
      </p:sp>
      <p:sp>
        <p:nvSpPr>
          <p:cNvPr id="11" name="TextBox 10"/>
          <p:cNvSpPr txBox="1"/>
          <p:nvPr/>
        </p:nvSpPr>
        <p:spPr>
          <a:xfrm>
            <a:off x="2564529" y="2873029"/>
            <a:ext cx="7224456" cy="461665"/>
          </a:xfrm>
          <a:prstGeom prst="rect">
            <a:avLst/>
          </a:prstGeom>
          <a:noFill/>
        </p:spPr>
        <p:txBody>
          <a:bodyPr wrap="square" rtlCol="0">
            <a:spAutoFit/>
          </a:bodyPr>
          <a:lstStyle/>
          <a:p>
            <a:pPr algn="ctr"/>
            <a:r>
              <a:rPr lang="en-US" sz="2400" dirty="0"/>
              <a:t>Start in a few seconds</a:t>
            </a:r>
          </a:p>
        </p:txBody>
      </p:sp>
    </p:spTree>
    <p:extLst>
      <p:ext uri="{BB962C8B-B14F-4D97-AF65-F5344CB8AC3E}">
        <p14:creationId xmlns:p14="http://schemas.microsoft.com/office/powerpoint/2010/main" val="132977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Todo</a:t>
            </a:r>
            <a:r>
              <a:rPr lang="en-GB" dirty="0"/>
              <a:t>-Backend</a:t>
            </a:r>
          </a:p>
        </p:txBody>
      </p:sp>
      <p:sp>
        <p:nvSpPr>
          <p:cNvPr id="3" name="Text Placeholder 2"/>
          <p:cNvSpPr>
            <a:spLocks noGrp="1"/>
          </p:cNvSpPr>
          <p:nvPr>
            <p:ph type="body" idx="1"/>
          </p:nvPr>
        </p:nvSpPr>
        <p:spPr/>
        <p:txBody>
          <a:bodyPr/>
          <a:lstStyle/>
          <a:p>
            <a:r>
              <a:rPr lang="en-GB" dirty="0"/>
              <a:t>A demo of a 12-factor app</a:t>
            </a:r>
          </a:p>
        </p:txBody>
      </p:sp>
    </p:spTree>
    <p:extLst>
      <p:ext uri="{BB962C8B-B14F-4D97-AF65-F5344CB8AC3E}">
        <p14:creationId xmlns:p14="http://schemas.microsoft.com/office/powerpoint/2010/main" val="2801918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995" y="1075525"/>
            <a:ext cx="9455404" cy="4623525"/>
          </a:xfrm>
          <a:prstGeom prst="rect">
            <a:avLst/>
          </a:prstGeom>
        </p:spPr>
      </p:pic>
    </p:spTree>
    <p:extLst>
      <p:ext uri="{BB962C8B-B14F-4D97-AF65-F5344CB8AC3E}">
        <p14:creationId xmlns:p14="http://schemas.microsoft.com/office/powerpoint/2010/main" val="2438763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0149" y="3083442"/>
            <a:ext cx="5847907" cy="646331"/>
          </a:xfrm>
          <a:prstGeom prst="rect">
            <a:avLst/>
          </a:prstGeom>
          <a:noFill/>
        </p:spPr>
        <p:txBody>
          <a:bodyPr wrap="square" rtlCol="0">
            <a:spAutoFit/>
          </a:bodyPr>
          <a:lstStyle/>
          <a:p>
            <a:pPr algn="ctr"/>
            <a:r>
              <a:rPr lang="en-GB" sz="3600" dirty="0"/>
              <a:t>Demo</a:t>
            </a:r>
          </a:p>
        </p:txBody>
      </p:sp>
    </p:spTree>
    <p:extLst>
      <p:ext uri="{BB962C8B-B14F-4D97-AF65-F5344CB8AC3E}">
        <p14:creationId xmlns:p14="http://schemas.microsoft.com/office/powerpoint/2010/main" val="1990215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Build &amp; Release</a:t>
            </a:r>
          </a:p>
        </p:txBody>
      </p:sp>
      <p:sp>
        <p:nvSpPr>
          <p:cNvPr id="5" name="Text Placeholder 4"/>
          <p:cNvSpPr>
            <a:spLocks noGrp="1"/>
          </p:cNvSpPr>
          <p:nvPr>
            <p:ph type="body" idx="1"/>
          </p:nvPr>
        </p:nvSpPr>
        <p:spPr/>
        <p:txBody>
          <a:bodyPr/>
          <a:lstStyle/>
          <a:p>
            <a:r>
              <a:rPr lang="en-US" dirty="0"/>
              <a:t>The factors that impact how we deploy applications to the cloud</a:t>
            </a:r>
          </a:p>
        </p:txBody>
      </p:sp>
    </p:spTree>
    <p:extLst>
      <p:ext uri="{BB962C8B-B14F-4D97-AF65-F5344CB8AC3E}">
        <p14:creationId xmlns:p14="http://schemas.microsoft.com/office/powerpoint/2010/main" val="2146389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55951" y="2604402"/>
            <a:ext cx="7502762" cy="18940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Intelligent collaboration for the Enterprise</a:t>
            </a:r>
          </a:p>
        </p:txBody>
      </p:sp>
      <p:pic>
        <p:nvPicPr>
          <p:cNvPr id="5" name="Picture 4" descr="huddle-logo-300dpi-1000px.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9777" y="698445"/>
            <a:ext cx="3048000" cy="1347216"/>
          </a:xfrm>
          <a:prstGeom prst="rect">
            <a:avLst/>
          </a:prstGeom>
        </p:spPr>
      </p:pic>
    </p:spTree>
    <p:extLst>
      <p:ext uri="{BB962C8B-B14F-4D97-AF65-F5344CB8AC3E}">
        <p14:creationId xmlns:p14="http://schemas.microsoft.com/office/powerpoint/2010/main" val="1236087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31487" y="2785729"/>
            <a:ext cx="3274827" cy="830997"/>
          </a:xfrm>
          <a:prstGeom prst="rect">
            <a:avLst/>
          </a:prstGeom>
          <a:noFill/>
        </p:spPr>
        <p:txBody>
          <a:bodyPr wrap="square" rtlCol="0">
            <a:spAutoFit/>
          </a:bodyPr>
          <a:lstStyle/>
          <a:p>
            <a:r>
              <a:rPr lang="en-US" sz="4800" dirty="0"/>
              <a:t>Codebase</a:t>
            </a:r>
          </a:p>
        </p:txBody>
      </p:sp>
    </p:spTree>
    <p:extLst>
      <p:ext uri="{BB962C8B-B14F-4D97-AF65-F5344CB8AC3E}">
        <p14:creationId xmlns:p14="http://schemas.microsoft.com/office/powerpoint/2010/main" val="1950730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3" y="637954"/>
            <a:ext cx="8597183" cy="1354217"/>
          </a:xfrm>
          <a:prstGeom prst="rect">
            <a:avLst/>
          </a:prstGeom>
          <a:noFill/>
        </p:spPr>
        <p:txBody>
          <a:bodyPr wrap="square" rtlCol="0">
            <a:spAutoFit/>
          </a:bodyPr>
          <a:lstStyle/>
          <a:p>
            <a:pPr algn="ctr"/>
            <a:r>
              <a:rPr lang="en-US" sz="3200" b="1" dirty="0"/>
              <a:t>“One codebase tracked in revision control, many deploys”</a:t>
            </a:r>
          </a:p>
          <a:p>
            <a:pPr algn="ctr"/>
            <a:endParaRPr lang="en-US" dirty="0"/>
          </a:p>
        </p:txBody>
      </p:sp>
      <p:sp>
        <p:nvSpPr>
          <p:cNvPr id="3" name="TextBox 2"/>
          <p:cNvSpPr txBox="1"/>
          <p:nvPr/>
        </p:nvSpPr>
        <p:spPr>
          <a:xfrm>
            <a:off x="1378689" y="1979790"/>
            <a:ext cx="9835116" cy="461665"/>
          </a:xfrm>
          <a:prstGeom prst="rect">
            <a:avLst/>
          </a:prstGeom>
          <a:noFill/>
        </p:spPr>
        <p:txBody>
          <a:bodyPr wrap="square" rtlCol="0">
            <a:spAutoFit/>
          </a:bodyPr>
          <a:lstStyle/>
          <a:p>
            <a:r>
              <a:rPr lang="en-US" sz="2400" dirty="0"/>
              <a:t>The code repository or repo is a copy of the revision tracking control database</a:t>
            </a:r>
          </a:p>
        </p:txBody>
      </p:sp>
      <p:sp>
        <p:nvSpPr>
          <p:cNvPr id="4" name="TextBox 3"/>
          <p:cNvSpPr txBox="1"/>
          <p:nvPr/>
        </p:nvSpPr>
        <p:spPr>
          <a:xfrm>
            <a:off x="3583170" y="2981675"/>
            <a:ext cx="5291471" cy="830997"/>
          </a:xfrm>
          <a:prstGeom prst="rect">
            <a:avLst/>
          </a:prstGeom>
          <a:noFill/>
        </p:spPr>
        <p:txBody>
          <a:bodyPr wrap="square" rtlCol="0">
            <a:spAutoFit/>
          </a:bodyPr>
          <a:lstStyle/>
          <a:p>
            <a:pPr algn="ctr"/>
            <a:r>
              <a:rPr lang="en-US" sz="2400" dirty="0"/>
              <a:t>1 App == 1 repo</a:t>
            </a:r>
          </a:p>
          <a:p>
            <a:pPr algn="ctr"/>
            <a:r>
              <a:rPr lang="en-US" sz="2400" dirty="0"/>
              <a:t>Multiple repos are a distributed system</a:t>
            </a:r>
          </a:p>
        </p:txBody>
      </p:sp>
      <p:sp>
        <p:nvSpPr>
          <p:cNvPr id="5" name="TextBox 4"/>
          <p:cNvSpPr txBox="1"/>
          <p:nvPr/>
        </p:nvSpPr>
        <p:spPr>
          <a:xfrm>
            <a:off x="890413" y="4275764"/>
            <a:ext cx="10558129" cy="738664"/>
          </a:xfrm>
          <a:prstGeom prst="rect">
            <a:avLst/>
          </a:prstGeom>
          <a:noFill/>
        </p:spPr>
        <p:txBody>
          <a:bodyPr wrap="square" rtlCol="0">
            <a:spAutoFit/>
          </a:bodyPr>
          <a:lstStyle/>
          <a:p>
            <a:r>
              <a:rPr lang="en-US" sz="2400" dirty="0"/>
              <a:t>Shared code must be managed via dependency manager, not shared source in repo</a:t>
            </a:r>
          </a:p>
          <a:p>
            <a:endParaRPr lang="en-US" dirty="0"/>
          </a:p>
        </p:txBody>
      </p:sp>
      <p:sp>
        <p:nvSpPr>
          <p:cNvPr id="6" name="TextBox 5"/>
          <p:cNvSpPr txBox="1"/>
          <p:nvPr/>
        </p:nvSpPr>
        <p:spPr>
          <a:xfrm>
            <a:off x="2231888" y="5388824"/>
            <a:ext cx="7875181" cy="738664"/>
          </a:xfrm>
          <a:prstGeom prst="rect">
            <a:avLst/>
          </a:prstGeom>
          <a:noFill/>
        </p:spPr>
        <p:txBody>
          <a:bodyPr wrap="square" rtlCol="0">
            <a:spAutoFit/>
          </a:bodyPr>
          <a:lstStyle/>
          <a:p>
            <a:r>
              <a:rPr lang="en-US" sz="2400" dirty="0"/>
              <a:t>A deploy is a running instance of the app, using the same repo</a:t>
            </a:r>
          </a:p>
          <a:p>
            <a:endParaRPr lang="en-US" dirty="0"/>
          </a:p>
        </p:txBody>
      </p:sp>
      <p:sp>
        <p:nvSpPr>
          <p:cNvPr id="7" name="Cloud 6"/>
          <p:cNvSpPr/>
          <p:nvPr/>
        </p:nvSpPr>
        <p:spPr>
          <a:xfrm>
            <a:off x="256131" y="416934"/>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12-factor apps</a:t>
            </a:r>
          </a:p>
        </p:txBody>
      </p:sp>
    </p:spTree>
    <p:extLst>
      <p:ext uri="{BB962C8B-B14F-4D97-AF65-F5344CB8AC3E}">
        <p14:creationId xmlns:p14="http://schemas.microsoft.com/office/powerpoint/2010/main" val="116172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7395" y="2934586"/>
            <a:ext cx="7868094" cy="769441"/>
          </a:xfrm>
          <a:prstGeom prst="rect">
            <a:avLst/>
          </a:prstGeom>
          <a:noFill/>
        </p:spPr>
        <p:txBody>
          <a:bodyPr wrap="square" rtlCol="0">
            <a:spAutoFit/>
          </a:bodyPr>
          <a:lstStyle/>
          <a:p>
            <a:r>
              <a:rPr lang="en-GB" sz="4400" dirty="0"/>
              <a:t>Demo Prep 1: Pulling the Code</a:t>
            </a:r>
          </a:p>
        </p:txBody>
      </p:sp>
    </p:spTree>
    <p:extLst>
      <p:ext uri="{BB962C8B-B14F-4D97-AF65-F5344CB8AC3E}">
        <p14:creationId xmlns:p14="http://schemas.microsoft.com/office/powerpoint/2010/main" val="3217226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814" y="3019643"/>
            <a:ext cx="10842172" cy="830997"/>
          </a:xfrm>
          <a:prstGeom prst="rect">
            <a:avLst/>
          </a:prstGeom>
          <a:noFill/>
        </p:spPr>
        <p:txBody>
          <a:bodyPr wrap="square" rtlCol="0">
            <a:spAutoFit/>
          </a:bodyPr>
          <a:lstStyle/>
          <a:p>
            <a:pPr algn="ctr"/>
            <a:r>
              <a:rPr lang="en-US" sz="4800" dirty="0"/>
              <a:t>Dependencies</a:t>
            </a:r>
          </a:p>
        </p:txBody>
      </p:sp>
    </p:spTree>
    <p:extLst>
      <p:ext uri="{BB962C8B-B14F-4D97-AF65-F5344CB8AC3E}">
        <p14:creationId xmlns:p14="http://schemas.microsoft.com/office/powerpoint/2010/main" val="347921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484" y="637099"/>
            <a:ext cx="7999228" cy="861774"/>
          </a:xfrm>
          <a:prstGeom prst="rect">
            <a:avLst/>
          </a:prstGeom>
          <a:noFill/>
        </p:spPr>
        <p:txBody>
          <a:bodyPr wrap="square" rtlCol="0">
            <a:spAutoFit/>
          </a:bodyPr>
          <a:lstStyle/>
          <a:p>
            <a:r>
              <a:rPr lang="en-US" sz="3200" b="1" dirty="0"/>
              <a:t>“Explicitly declare and isolate dependencies”</a:t>
            </a:r>
          </a:p>
          <a:p>
            <a:endParaRPr lang="en-US" dirty="0"/>
          </a:p>
        </p:txBody>
      </p:sp>
      <p:sp>
        <p:nvSpPr>
          <p:cNvPr id="3" name="TextBox 2"/>
          <p:cNvSpPr txBox="1"/>
          <p:nvPr/>
        </p:nvSpPr>
        <p:spPr>
          <a:xfrm>
            <a:off x="1391284" y="1695497"/>
            <a:ext cx="10234976" cy="1200329"/>
          </a:xfrm>
          <a:prstGeom prst="rect">
            <a:avLst/>
          </a:prstGeom>
          <a:noFill/>
        </p:spPr>
        <p:txBody>
          <a:bodyPr wrap="square" rtlCol="0">
            <a:spAutoFit/>
          </a:bodyPr>
          <a:lstStyle/>
          <a:p>
            <a:pPr algn="ctr"/>
            <a:r>
              <a:rPr lang="en-US" sz="2400" dirty="0"/>
              <a:t>Requires the ecosystem to support a package manager</a:t>
            </a:r>
          </a:p>
          <a:p>
            <a:pPr algn="ctr"/>
            <a:r>
              <a:rPr lang="en-US" sz="2400" dirty="0"/>
              <a:t>Requires the ability to isolate an app from other apps i.e. no shared dependencies</a:t>
            </a:r>
          </a:p>
        </p:txBody>
      </p:sp>
      <p:sp>
        <p:nvSpPr>
          <p:cNvPr id="4" name="TextBox 3"/>
          <p:cNvSpPr txBox="1"/>
          <p:nvPr/>
        </p:nvSpPr>
        <p:spPr>
          <a:xfrm>
            <a:off x="1276984" y="5592185"/>
            <a:ext cx="10234976" cy="461665"/>
          </a:xfrm>
          <a:prstGeom prst="rect">
            <a:avLst/>
          </a:prstGeom>
          <a:noFill/>
        </p:spPr>
        <p:txBody>
          <a:bodyPr wrap="square" rtlCol="0">
            <a:spAutoFit/>
          </a:bodyPr>
          <a:lstStyle/>
          <a:p>
            <a:pPr algn="ctr"/>
            <a:r>
              <a:rPr lang="en-US" sz="2400" b="1" dirty="0" err="1"/>
              <a:t>git</a:t>
            </a:r>
            <a:r>
              <a:rPr lang="en-US" sz="2400" b="1" dirty="0"/>
              <a:t> clone, </a:t>
            </a:r>
            <a:r>
              <a:rPr lang="en-US" sz="2400" b="1" dirty="0" err="1"/>
              <a:t>dotnet</a:t>
            </a:r>
            <a:r>
              <a:rPr lang="en-US" sz="2400" dirty="0"/>
              <a:t> </a:t>
            </a:r>
            <a:r>
              <a:rPr lang="en-US" sz="2400" b="1" dirty="0"/>
              <a:t>restore, </a:t>
            </a:r>
            <a:r>
              <a:rPr lang="en-US" sz="2400" b="1" dirty="0" err="1"/>
              <a:t>dotnet</a:t>
            </a:r>
            <a:r>
              <a:rPr lang="en-US" sz="2400" b="1" dirty="0"/>
              <a:t> build, </a:t>
            </a:r>
            <a:r>
              <a:rPr lang="en-US" sz="2400" b="1" dirty="0" err="1"/>
              <a:t>dotnet</a:t>
            </a:r>
            <a:r>
              <a:rPr lang="en-US" sz="2400" b="1" dirty="0"/>
              <a:t> run</a:t>
            </a:r>
            <a:r>
              <a:rPr lang="en-US" sz="2400" dirty="0"/>
              <a:t> is a good example of this</a:t>
            </a:r>
          </a:p>
        </p:txBody>
      </p:sp>
      <p:sp>
        <p:nvSpPr>
          <p:cNvPr id="5" name="TextBox 4"/>
          <p:cNvSpPr txBox="1"/>
          <p:nvPr/>
        </p:nvSpPr>
        <p:spPr>
          <a:xfrm>
            <a:off x="1391284" y="3173796"/>
            <a:ext cx="10234976" cy="830997"/>
          </a:xfrm>
          <a:prstGeom prst="rect">
            <a:avLst/>
          </a:prstGeom>
          <a:noFill/>
        </p:spPr>
        <p:txBody>
          <a:bodyPr wrap="square" rtlCol="0">
            <a:spAutoFit/>
          </a:bodyPr>
          <a:lstStyle/>
          <a:p>
            <a:pPr algn="ctr"/>
            <a:r>
              <a:rPr lang="en-US" sz="2400" dirty="0"/>
              <a:t>Examples include a </a:t>
            </a:r>
            <a:r>
              <a:rPr lang="en-US" sz="2400" dirty="0" err="1"/>
              <a:t>gemfile</a:t>
            </a:r>
            <a:r>
              <a:rPr lang="en-US" sz="2400" dirty="0"/>
              <a:t> or a requirements.txt file produced by Pip</a:t>
            </a:r>
          </a:p>
          <a:p>
            <a:pPr algn="ctr"/>
            <a:r>
              <a:rPr lang="en-US" sz="2400" dirty="0"/>
              <a:t>Isolation includes something like Python’s </a:t>
            </a:r>
            <a:r>
              <a:rPr lang="en-US" sz="2400" dirty="0" err="1"/>
              <a:t>virtualenv</a:t>
            </a:r>
            <a:endParaRPr lang="en-US" sz="2400" dirty="0"/>
          </a:p>
        </p:txBody>
      </p:sp>
      <p:sp>
        <p:nvSpPr>
          <p:cNvPr id="6" name="TextBox 5"/>
          <p:cNvSpPr txBox="1"/>
          <p:nvPr/>
        </p:nvSpPr>
        <p:spPr>
          <a:xfrm>
            <a:off x="1091610" y="4431868"/>
            <a:ext cx="10234976" cy="830997"/>
          </a:xfrm>
          <a:prstGeom prst="rect">
            <a:avLst/>
          </a:prstGeom>
          <a:noFill/>
        </p:spPr>
        <p:txBody>
          <a:bodyPr wrap="square" rtlCol="0">
            <a:spAutoFit/>
          </a:bodyPr>
          <a:lstStyle/>
          <a:p>
            <a:pPr algn="ctr"/>
            <a:r>
              <a:rPr lang="en-US" sz="2400" dirty="0"/>
              <a:t>We want to install the runtime and package manager only</a:t>
            </a:r>
          </a:p>
          <a:p>
            <a:pPr algn="ctr"/>
            <a:r>
              <a:rPr lang="en-US" sz="2400" b="1" dirty="0"/>
              <a:t>clone, restore, build, run</a:t>
            </a:r>
          </a:p>
        </p:txBody>
      </p:sp>
      <p:sp>
        <p:nvSpPr>
          <p:cNvPr id="9" name="Cloud 8"/>
          <p:cNvSpPr/>
          <p:nvPr/>
        </p:nvSpPr>
        <p:spPr>
          <a:xfrm>
            <a:off x="233727" y="440474"/>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12-factor apps</a:t>
            </a:r>
          </a:p>
        </p:txBody>
      </p:sp>
    </p:spTree>
    <p:extLst>
      <p:ext uri="{BB962C8B-B14F-4D97-AF65-F5344CB8AC3E}">
        <p14:creationId xmlns:p14="http://schemas.microsoft.com/office/powerpoint/2010/main" val="287673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Pull, Restore, Build</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09458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0149" y="3083442"/>
            <a:ext cx="5847907" cy="646331"/>
          </a:xfrm>
          <a:prstGeom prst="rect">
            <a:avLst/>
          </a:prstGeom>
          <a:noFill/>
        </p:spPr>
        <p:txBody>
          <a:bodyPr wrap="square" rtlCol="0">
            <a:spAutoFit/>
          </a:bodyPr>
          <a:lstStyle/>
          <a:p>
            <a:pPr algn="ctr"/>
            <a:r>
              <a:rPr lang="en-GB" sz="3600" dirty="0"/>
              <a:t>Demo</a:t>
            </a:r>
          </a:p>
        </p:txBody>
      </p:sp>
    </p:spTree>
    <p:extLst>
      <p:ext uri="{BB962C8B-B14F-4D97-AF65-F5344CB8AC3E}">
        <p14:creationId xmlns:p14="http://schemas.microsoft.com/office/powerpoint/2010/main" val="39136507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484" y="637099"/>
            <a:ext cx="7999228" cy="861774"/>
          </a:xfrm>
          <a:prstGeom prst="rect">
            <a:avLst/>
          </a:prstGeom>
          <a:noFill/>
        </p:spPr>
        <p:txBody>
          <a:bodyPr wrap="square" rtlCol="0">
            <a:spAutoFit/>
          </a:bodyPr>
          <a:lstStyle/>
          <a:p>
            <a:pPr algn="ctr"/>
            <a:r>
              <a:rPr lang="en-US" sz="3200" b="1" dirty="0"/>
              <a:t>“Store </a:t>
            </a:r>
            <a:r>
              <a:rPr lang="en-US" sz="3200" b="1" dirty="0" err="1"/>
              <a:t>config</a:t>
            </a:r>
            <a:r>
              <a:rPr lang="en-US" sz="3200" b="1" dirty="0"/>
              <a:t> in the environment”</a:t>
            </a:r>
          </a:p>
          <a:p>
            <a:pPr algn="ctr"/>
            <a:endParaRPr lang="en-US" dirty="0"/>
          </a:p>
        </p:txBody>
      </p:sp>
      <p:sp>
        <p:nvSpPr>
          <p:cNvPr id="3" name="TextBox 2"/>
          <p:cNvSpPr txBox="1"/>
          <p:nvPr/>
        </p:nvSpPr>
        <p:spPr>
          <a:xfrm>
            <a:off x="1547608" y="1445046"/>
            <a:ext cx="10234976" cy="461665"/>
          </a:xfrm>
          <a:prstGeom prst="rect">
            <a:avLst/>
          </a:prstGeom>
          <a:noFill/>
        </p:spPr>
        <p:txBody>
          <a:bodyPr wrap="square" rtlCol="0">
            <a:spAutoFit/>
          </a:bodyPr>
          <a:lstStyle/>
          <a:p>
            <a:pPr algn="ctr"/>
            <a:r>
              <a:rPr lang="en-US" sz="2400" dirty="0"/>
              <a:t>In this case configuration means anything that varies between deploys</a:t>
            </a:r>
          </a:p>
        </p:txBody>
      </p:sp>
      <p:sp>
        <p:nvSpPr>
          <p:cNvPr id="4" name="TextBox 3"/>
          <p:cNvSpPr txBox="1"/>
          <p:nvPr/>
        </p:nvSpPr>
        <p:spPr>
          <a:xfrm>
            <a:off x="1239661" y="4784189"/>
            <a:ext cx="10234976" cy="1200329"/>
          </a:xfrm>
          <a:prstGeom prst="rect">
            <a:avLst/>
          </a:prstGeom>
          <a:noFill/>
        </p:spPr>
        <p:txBody>
          <a:bodyPr wrap="square" rtlCol="0">
            <a:spAutoFit/>
          </a:bodyPr>
          <a:lstStyle/>
          <a:p>
            <a:pPr algn="ctr"/>
            <a:r>
              <a:rPr lang="en-US" sz="2400" dirty="0"/>
              <a:t>Routing tables etc. are not considered configuration for this.</a:t>
            </a:r>
          </a:p>
          <a:p>
            <a:pPr algn="ctr"/>
            <a:r>
              <a:rPr lang="en-US" sz="2400" dirty="0"/>
              <a:t>They can often be set in code</a:t>
            </a:r>
          </a:p>
          <a:p>
            <a:pPr algn="ctr"/>
            <a:r>
              <a:rPr lang="en-US" sz="2400" dirty="0"/>
              <a:t>But even if you use </a:t>
            </a:r>
            <a:r>
              <a:rPr lang="en-US" sz="2400" dirty="0" err="1"/>
              <a:t>config</a:t>
            </a:r>
            <a:r>
              <a:rPr lang="en-US" sz="2400" dirty="0"/>
              <a:t>, it is not </a:t>
            </a:r>
            <a:r>
              <a:rPr lang="en-US" sz="2400" dirty="0" err="1"/>
              <a:t>config</a:t>
            </a:r>
            <a:r>
              <a:rPr lang="en-US" sz="2400" dirty="0"/>
              <a:t> between </a:t>
            </a:r>
            <a:r>
              <a:rPr lang="en-US" sz="2400" dirty="0" err="1"/>
              <a:t>enviroments</a:t>
            </a:r>
            <a:endParaRPr lang="en-US" sz="2400" dirty="0"/>
          </a:p>
        </p:txBody>
      </p:sp>
      <p:sp>
        <p:nvSpPr>
          <p:cNvPr id="5" name="TextBox 4"/>
          <p:cNvSpPr txBox="1"/>
          <p:nvPr/>
        </p:nvSpPr>
        <p:spPr>
          <a:xfrm>
            <a:off x="1547608" y="2263787"/>
            <a:ext cx="10234976" cy="1200329"/>
          </a:xfrm>
          <a:prstGeom prst="rect">
            <a:avLst/>
          </a:prstGeom>
          <a:noFill/>
        </p:spPr>
        <p:txBody>
          <a:bodyPr wrap="square" rtlCol="0">
            <a:spAutoFit/>
          </a:bodyPr>
          <a:lstStyle/>
          <a:p>
            <a:pPr algn="ctr"/>
            <a:r>
              <a:rPr lang="en-US" sz="2400" dirty="0"/>
              <a:t>A 12-factor app requires strict separation between </a:t>
            </a:r>
            <a:r>
              <a:rPr lang="en-US" sz="2400" dirty="0" err="1"/>
              <a:t>config</a:t>
            </a:r>
            <a:r>
              <a:rPr lang="en-US" sz="2400" dirty="0"/>
              <a:t> and code. </a:t>
            </a:r>
          </a:p>
          <a:p>
            <a:pPr algn="ctr"/>
            <a:r>
              <a:rPr lang="en-US" sz="2400" dirty="0" err="1"/>
              <a:t>Config</a:t>
            </a:r>
            <a:r>
              <a:rPr lang="en-US" sz="2400" dirty="0"/>
              <a:t> is not checked into the app’s repository.</a:t>
            </a:r>
          </a:p>
          <a:p>
            <a:pPr algn="ctr"/>
            <a:r>
              <a:rPr lang="en-US" sz="2400" dirty="0"/>
              <a:t>It often contains secrets such as passwords, or topology dependent information</a:t>
            </a:r>
          </a:p>
        </p:txBody>
      </p:sp>
      <p:sp>
        <p:nvSpPr>
          <p:cNvPr id="6" name="TextBox 5"/>
          <p:cNvSpPr txBox="1"/>
          <p:nvPr/>
        </p:nvSpPr>
        <p:spPr>
          <a:xfrm>
            <a:off x="1091610" y="3893320"/>
            <a:ext cx="10234976" cy="461665"/>
          </a:xfrm>
          <a:prstGeom prst="rect">
            <a:avLst/>
          </a:prstGeom>
          <a:noFill/>
        </p:spPr>
        <p:txBody>
          <a:bodyPr wrap="square" rtlCol="0">
            <a:spAutoFit/>
          </a:bodyPr>
          <a:lstStyle/>
          <a:p>
            <a:pPr algn="ctr"/>
            <a:r>
              <a:rPr lang="en-US" sz="2400" dirty="0"/>
              <a:t>Because configuration varies by environment </a:t>
            </a:r>
            <a:r>
              <a:rPr lang="mr-IN" sz="2400" dirty="0"/>
              <a:t>–</a:t>
            </a:r>
            <a:r>
              <a:rPr lang="en-US" sz="2400" dirty="0"/>
              <a:t> store it in environment variables</a:t>
            </a:r>
            <a:endParaRPr lang="en-US" sz="2400" b="1" dirty="0"/>
          </a:p>
        </p:txBody>
      </p:sp>
      <p:sp>
        <p:nvSpPr>
          <p:cNvPr id="9" name="Cloud 8"/>
          <p:cNvSpPr/>
          <p:nvPr/>
        </p:nvSpPr>
        <p:spPr>
          <a:xfrm>
            <a:off x="261276" y="413561"/>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12-factor apps</a:t>
            </a:r>
          </a:p>
        </p:txBody>
      </p:sp>
    </p:spTree>
    <p:extLst>
      <p:ext uri="{BB962C8B-B14F-4D97-AF65-F5344CB8AC3E}">
        <p14:creationId xmlns:p14="http://schemas.microsoft.com/office/powerpoint/2010/main" val="1000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89868" y="2802662"/>
            <a:ext cx="5313914" cy="830997"/>
          </a:xfrm>
          <a:prstGeom prst="rect">
            <a:avLst/>
          </a:prstGeom>
          <a:noFill/>
        </p:spPr>
        <p:txBody>
          <a:bodyPr wrap="square" rtlCol="0">
            <a:spAutoFit/>
          </a:bodyPr>
          <a:lstStyle/>
          <a:p>
            <a:r>
              <a:rPr lang="en-US" sz="4800"/>
              <a:t>Build, Release, Run</a:t>
            </a:r>
            <a:endParaRPr lang="en-US" sz="4800" dirty="0"/>
          </a:p>
        </p:txBody>
      </p:sp>
    </p:spTree>
    <p:extLst>
      <p:ext uri="{BB962C8B-B14F-4D97-AF65-F5344CB8AC3E}">
        <p14:creationId xmlns:p14="http://schemas.microsoft.com/office/powerpoint/2010/main" val="16819808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517" y="610338"/>
            <a:ext cx="7009161" cy="861774"/>
          </a:xfrm>
          <a:prstGeom prst="rect">
            <a:avLst/>
          </a:prstGeom>
          <a:noFill/>
        </p:spPr>
        <p:txBody>
          <a:bodyPr wrap="square" rtlCol="0">
            <a:spAutoFit/>
          </a:bodyPr>
          <a:lstStyle/>
          <a:p>
            <a:r>
              <a:rPr lang="en-US" sz="3200" b="1"/>
              <a:t>“Strictly separate build and run stages”</a:t>
            </a:r>
            <a:endParaRPr lang="en-US" sz="3200" b="1" dirty="0"/>
          </a:p>
          <a:p>
            <a:endParaRPr lang="en-US" dirty="0"/>
          </a:p>
        </p:txBody>
      </p:sp>
      <p:sp>
        <p:nvSpPr>
          <p:cNvPr id="3" name="TextBox 2"/>
          <p:cNvSpPr txBox="1"/>
          <p:nvPr/>
        </p:nvSpPr>
        <p:spPr>
          <a:xfrm>
            <a:off x="1547608" y="1354886"/>
            <a:ext cx="10234976" cy="830997"/>
          </a:xfrm>
          <a:prstGeom prst="rect">
            <a:avLst/>
          </a:prstGeom>
          <a:noFill/>
        </p:spPr>
        <p:txBody>
          <a:bodyPr wrap="square" rtlCol="0">
            <a:spAutoFit/>
          </a:bodyPr>
          <a:lstStyle/>
          <a:p>
            <a:pPr algn="ctr"/>
            <a:r>
              <a:rPr lang="en-US" sz="2400" dirty="0"/>
              <a:t>The build stage converts the repo into an executable unit: a </a:t>
            </a:r>
            <a:r>
              <a:rPr lang="en-US" sz="2400" i="1" dirty="0"/>
              <a:t>build</a:t>
            </a:r>
          </a:p>
          <a:p>
            <a:pPr algn="ctr"/>
            <a:r>
              <a:rPr lang="en-US" sz="2400" dirty="0"/>
              <a:t>It uses a commit to the repo and fetches dependencies to create an asset</a:t>
            </a:r>
          </a:p>
        </p:txBody>
      </p:sp>
      <p:sp>
        <p:nvSpPr>
          <p:cNvPr id="4" name="TextBox 3"/>
          <p:cNvSpPr txBox="1"/>
          <p:nvPr/>
        </p:nvSpPr>
        <p:spPr>
          <a:xfrm>
            <a:off x="1179824" y="4825355"/>
            <a:ext cx="10234976" cy="1200329"/>
          </a:xfrm>
          <a:prstGeom prst="rect">
            <a:avLst/>
          </a:prstGeom>
          <a:noFill/>
        </p:spPr>
        <p:txBody>
          <a:bodyPr wrap="square" rtlCol="0">
            <a:spAutoFit/>
          </a:bodyPr>
          <a:lstStyle/>
          <a:p>
            <a:pPr algn="ctr"/>
            <a:r>
              <a:rPr lang="en-US" sz="2400" dirty="0"/>
              <a:t>All these stages should be separate.</a:t>
            </a:r>
          </a:p>
          <a:p>
            <a:pPr algn="ctr"/>
            <a:r>
              <a:rPr lang="en-US" sz="2400" dirty="0"/>
              <a:t>For example, no changes to deployed code, you have to alter the repo and build again </a:t>
            </a:r>
          </a:p>
        </p:txBody>
      </p:sp>
      <p:sp>
        <p:nvSpPr>
          <p:cNvPr id="5" name="TextBox 4"/>
          <p:cNvSpPr txBox="1"/>
          <p:nvPr/>
        </p:nvSpPr>
        <p:spPr>
          <a:xfrm>
            <a:off x="1391284" y="2748662"/>
            <a:ext cx="10234976" cy="461665"/>
          </a:xfrm>
          <a:prstGeom prst="rect">
            <a:avLst/>
          </a:prstGeom>
          <a:noFill/>
        </p:spPr>
        <p:txBody>
          <a:bodyPr wrap="square" rtlCol="0">
            <a:spAutoFit/>
          </a:bodyPr>
          <a:lstStyle/>
          <a:p>
            <a:pPr algn="ctr"/>
            <a:r>
              <a:rPr lang="en-US" sz="2400" dirty="0"/>
              <a:t>A release is a combination of a </a:t>
            </a:r>
            <a:r>
              <a:rPr lang="en-US" sz="2400" i="1" dirty="0"/>
              <a:t>build</a:t>
            </a:r>
            <a:r>
              <a:rPr lang="en-US" sz="2400" dirty="0"/>
              <a:t> and the </a:t>
            </a:r>
            <a:r>
              <a:rPr lang="en-US" sz="2400" i="1" dirty="0" err="1"/>
              <a:t>config</a:t>
            </a:r>
            <a:r>
              <a:rPr lang="en-US" sz="2400" dirty="0"/>
              <a:t> for a given environment </a:t>
            </a:r>
          </a:p>
        </p:txBody>
      </p:sp>
      <p:sp>
        <p:nvSpPr>
          <p:cNvPr id="6" name="TextBox 5"/>
          <p:cNvSpPr txBox="1"/>
          <p:nvPr/>
        </p:nvSpPr>
        <p:spPr>
          <a:xfrm>
            <a:off x="1091609" y="3729237"/>
            <a:ext cx="10234976" cy="461665"/>
          </a:xfrm>
          <a:prstGeom prst="rect">
            <a:avLst/>
          </a:prstGeom>
          <a:noFill/>
        </p:spPr>
        <p:txBody>
          <a:bodyPr wrap="square" rtlCol="0">
            <a:spAutoFit/>
          </a:bodyPr>
          <a:lstStyle/>
          <a:p>
            <a:pPr algn="ctr"/>
            <a:r>
              <a:rPr lang="en-US" sz="2400" dirty="0"/>
              <a:t>The run stage executes the app in a given environment</a:t>
            </a:r>
            <a:endParaRPr lang="en-US" sz="2400" b="1" dirty="0"/>
          </a:p>
        </p:txBody>
      </p:sp>
      <p:sp>
        <p:nvSpPr>
          <p:cNvPr id="9" name="Cloud 8"/>
          <p:cNvSpPr/>
          <p:nvPr/>
        </p:nvSpPr>
        <p:spPr>
          <a:xfrm>
            <a:off x="245498" y="413713"/>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12-factor apps</a:t>
            </a:r>
          </a:p>
        </p:txBody>
      </p:sp>
    </p:spTree>
    <p:extLst>
      <p:ext uri="{BB962C8B-B14F-4D97-AF65-F5344CB8AC3E}">
        <p14:creationId xmlns:p14="http://schemas.microsoft.com/office/powerpoint/2010/main" val="48270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690688"/>
            <a:ext cx="10515600" cy="4056969"/>
          </a:xfrm>
        </p:spPr>
        <p:txBody>
          <a:bodyPr>
            <a:normAutofit/>
          </a:bodyPr>
          <a:lstStyle/>
          <a:p>
            <a:pPr lvl="1"/>
            <a:r>
              <a:rPr lang="en-US" dirty="0"/>
              <a:t>Origins</a:t>
            </a:r>
          </a:p>
          <a:p>
            <a:pPr lvl="1"/>
            <a:r>
              <a:rPr lang="en-US" dirty="0"/>
              <a:t>Goals</a:t>
            </a:r>
          </a:p>
          <a:p>
            <a:pPr lvl="1"/>
            <a:r>
              <a:rPr lang="en-US" dirty="0"/>
              <a:t>Design Factors</a:t>
            </a:r>
          </a:p>
          <a:p>
            <a:pPr lvl="2"/>
            <a:r>
              <a:rPr lang="en-US" dirty="0"/>
              <a:t>(Port Binding; Backing Services; Processes &amp; Concurrency; Disposability)</a:t>
            </a:r>
          </a:p>
          <a:p>
            <a:pPr lvl="1"/>
            <a:r>
              <a:rPr lang="en-US" dirty="0"/>
              <a:t>Build and Release Factors</a:t>
            </a:r>
          </a:p>
          <a:p>
            <a:pPr lvl="2"/>
            <a:r>
              <a:rPr lang="en-US" dirty="0"/>
              <a:t>(Codebase; Dependencies; Config; Build, Release, Run)</a:t>
            </a:r>
          </a:p>
          <a:p>
            <a:pPr lvl="1"/>
            <a:r>
              <a:rPr lang="en-US" dirty="0"/>
              <a:t>Manage Factors</a:t>
            </a:r>
          </a:p>
          <a:p>
            <a:pPr lvl="2"/>
            <a:r>
              <a:rPr lang="en-US" dirty="0"/>
              <a:t>(Dev/Prod Parity; Logs; Admin Processes)</a:t>
            </a:r>
          </a:p>
        </p:txBody>
      </p:sp>
    </p:spTree>
    <p:extLst>
      <p:ext uri="{BB962C8B-B14F-4D97-AF65-F5344CB8AC3E}">
        <p14:creationId xmlns:p14="http://schemas.microsoft.com/office/powerpoint/2010/main" val="9346113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0149" y="3083442"/>
            <a:ext cx="5847907" cy="646331"/>
          </a:xfrm>
          <a:prstGeom prst="rect">
            <a:avLst/>
          </a:prstGeom>
          <a:noFill/>
        </p:spPr>
        <p:txBody>
          <a:bodyPr wrap="square" rtlCol="0">
            <a:spAutoFit/>
          </a:bodyPr>
          <a:lstStyle/>
          <a:p>
            <a:pPr algn="ctr"/>
            <a:r>
              <a:rPr lang="en-GB" sz="3600" dirty="0"/>
              <a:t>Demo</a:t>
            </a:r>
          </a:p>
        </p:txBody>
      </p:sp>
    </p:spTree>
    <p:extLst>
      <p:ext uri="{BB962C8B-B14F-4D97-AF65-F5344CB8AC3E}">
        <p14:creationId xmlns:p14="http://schemas.microsoft.com/office/powerpoint/2010/main" val="19853033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Manage</a:t>
            </a:r>
          </a:p>
        </p:txBody>
      </p:sp>
      <p:sp>
        <p:nvSpPr>
          <p:cNvPr id="5" name="Text Placeholder 4"/>
          <p:cNvSpPr>
            <a:spLocks noGrp="1"/>
          </p:cNvSpPr>
          <p:nvPr>
            <p:ph type="body" idx="1"/>
          </p:nvPr>
        </p:nvSpPr>
        <p:spPr/>
        <p:txBody>
          <a:bodyPr/>
          <a:lstStyle/>
          <a:p>
            <a:r>
              <a:rPr lang="en-US" dirty="0"/>
              <a:t>The factors that impact how we manage applications in the cloud</a:t>
            </a:r>
          </a:p>
        </p:txBody>
      </p:sp>
    </p:spTree>
    <p:extLst>
      <p:ext uri="{BB962C8B-B14F-4D97-AF65-F5344CB8AC3E}">
        <p14:creationId xmlns:p14="http://schemas.microsoft.com/office/powerpoint/2010/main" val="2556547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Logs and Admin</a:t>
            </a:r>
          </a:p>
        </p:txBody>
      </p:sp>
      <p:sp>
        <p:nvSpPr>
          <p:cNvPr id="5" name="Content Placeholder 4"/>
          <p:cNvSpPr>
            <a:spLocks noGrp="1"/>
          </p:cNvSpPr>
          <p:nvPr>
            <p:ph idx="1"/>
          </p:nvPr>
        </p:nvSpPr>
        <p:spPr>
          <a:xfrm>
            <a:off x="914400" y="3065606"/>
            <a:ext cx="10515600" cy="1319357"/>
          </a:xfrm>
        </p:spPr>
        <p:txBody>
          <a:bodyPr>
            <a:normAutofit fontScale="92500" lnSpcReduction="10000"/>
          </a:bodyPr>
          <a:lstStyle/>
          <a:p>
            <a:pPr algn="ctr"/>
            <a:r>
              <a:rPr lang="en-US" dirty="0"/>
              <a:t>Keep development, staging, and production as similar as possible</a:t>
            </a:r>
          </a:p>
          <a:p>
            <a:pPr algn="ctr"/>
            <a:r>
              <a:rPr lang="en-US" dirty="0"/>
              <a:t>Treat logs as event streams</a:t>
            </a:r>
          </a:p>
          <a:p>
            <a:pPr algn="ctr"/>
            <a:r>
              <a:rPr lang="en-US" dirty="0"/>
              <a:t>Run admin/management tasks as one-off processes</a:t>
            </a:r>
            <a:endParaRPr lang="en-GB" dirty="0"/>
          </a:p>
        </p:txBody>
      </p:sp>
    </p:spTree>
    <p:extLst>
      <p:ext uri="{BB962C8B-B14F-4D97-AF65-F5344CB8AC3E}">
        <p14:creationId xmlns:p14="http://schemas.microsoft.com/office/powerpoint/2010/main" val="29927228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17476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0018" y="1626781"/>
            <a:ext cx="6400800" cy="4401205"/>
          </a:xfrm>
          <a:prstGeom prst="rect">
            <a:avLst/>
          </a:prstGeom>
          <a:noFill/>
        </p:spPr>
        <p:txBody>
          <a:bodyPr wrap="square" rtlCol="0">
            <a:spAutoFit/>
          </a:bodyPr>
          <a:lstStyle/>
          <a:p>
            <a:pPr marL="457200" indent="-457200">
              <a:buFont typeface="+mj-lt"/>
              <a:buAutoNum type="arabicPeriod"/>
            </a:pPr>
            <a:r>
              <a:rPr lang="en-US" sz="2000" dirty="0"/>
              <a:t>One codebase tracked in revision control, many deploys</a:t>
            </a:r>
          </a:p>
          <a:p>
            <a:pPr marL="457200" indent="-457200">
              <a:buFont typeface="+mj-lt"/>
              <a:buAutoNum type="arabicPeriod"/>
            </a:pPr>
            <a:r>
              <a:rPr lang="en-US" sz="2000" dirty="0"/>
              <a:t>Explicitly declare and isolate dependencies</a:t>
            </a:r>
          </a:p>
          <a:p>
            <a:pPr marL="457200" indent="-457200">
              <a:buFont typeface="+mj-lt"/>
              <a:buAutoNum type="arabicPeriod"/>
            </a:pPr>
            <a:r>
              <a:rPr lang="en-US" sz="2000" dirty="0"/>
              <a:t>Store </a:t>
            </a:r>
            <a:r>
              <a:rPr lang="en-US" sz="2000" dirty="0" err="1"/>
              <a:t>config</a:t>
            </a:r>
            <a:r>
              <a:rPr lang="en-US" sz="2000" dirty="0"/>
              <a:t> in the environment</a:t>
            </a:r>
          </a:p>
          <a:p>
            <a:pPr marL="457200" indent="-457200">
              <a:buFont typeface="+mj-lt"/>
              <a:buAutoNum type="arabicPeriod"/>
            </a:pPr>
            <a:r>
              <a:rPr lang="en-US" sz="2000" dirty="0"/>
              <a:t>Treat backing services as attached resources</a:t>
            </a:r>
          </a:p>
          <a:p>
            <a:pPr marL="457200" indent="-457200">
              <a:buFont typeface="+mj-lt"/>
              <a:buAutoNum type="arabicPeriod"/>
            </a:pPr>
            <a:r>
              <a:rPr lang="en-US" sz="2000" dirty="0"/>
              <a:t>Strictly separate build and run stages</a:t>
            </a:r>
          </a:p>
          <a:p>
            <a:pPr marL="457200" indent="-457200">
              <a:buFont typeface="+mj-lt"/>
              <a:buAutoNum type="arabicPeriod"/>
            </a:pPr>
            <a:r>
              <a:rPr lang="en-US" sz="2000" dirty="0"/>
              <a:t>Execute the app as one or more stateless processes</a:t>
            </a:r>
          </a:p>
          <a:p>
            <a:pPr marL="457200" indent="-457200">
              <a:buFont typeface="+mj-lt"/>
              <a:buAutoNum type="arabicPeriod"/>
            </a:pPr>
            <a:r>
              <a:rPr lang="en-US" sz="2000" dirty="0"/>
              <a:t>Export services via port binding</a:t>
            </a:r>
          </a:p>
          <a:p>
            <a:pPr marL="457200" indent="-457200">
              <a:buFont typeface="+mj-lt"/>
              <a:buAutoNum type="arabicPeriod"/>
            </a:pPr>
            <a:r>
              <a:rPr lang="en-US" sz="2000" dirty="0"/>
              <a:t>Scale out via the process model</a:t>
            </a:r>
          </a:p>
          <a:p>
            <a:pPr marL="457200" indent="-457200">
              <a:buFont typeface="+mj-lt"/>
              <a:buAutoNum type="arabicPeriod"/>
            </a:pPr>
            <a:r>
              <a:rPr lang="en-US" sz="2000" dirty="0"/>
              <a:t>Maximize robustness with fast startup and graceful shutdown</a:t>
            </a:r>
          </a:p>
          <a:p>
            <a:pPr marL="457200" indent="-457200">
              <a:buFont typeface="+mj-lt"/>
              <a:buAutoNum type="arabicPeriod"/>
            </a:pPr>
            <a:r>
              <a:rPr lang="en-US" sz="2000" dirty="0"/>
              <a:t>Keep development, staging, and production as similar as possible</a:t>
            </a:r>
          </a:p>
          <a:p>
            <a:pPr marL="457200" indent="-457200">
              <a:buFont typeface="+mj-lt"/>
              <a:buAutoNum type="arabicPeriod"/>
            </a:pPr>
            <a:r>
              <a:rPr lang="en-US" sz="2000" dirty="0"/>
              <a:t>Treat logs as event streams</a:t>
            </a:r>
          </a:p>
          <a:p>
            <a:pPr marL="457200" indent="-457200">
              <a:buFont typeface="+mj-lt"/>
              <a:buAutoNum type="arabicPeriod"/>
            </a:pPr>
            <a:r>
              <a:rPr lang="en-US" sz="2000" dirty="0"/>
              <a:t>Run admin/management tasks as one-off processes</a:t>
            </a:r>
          </a:p>
        </p:txBody>
      </p:sp>
      <p:sp>
        <p:nvSpPr>
          <p:cNvPr id="5" name="Cloud 4"/>
          <p:cNvSpPr/>
          <p:nvPr/>
        </p:nvSpPr>
        <p:spPr>
          <a:xfrm>
            <a:off x="438341" y="490996"/>
            <a:ext cx="1975757" cy="1255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12-factor apps</a:t>
            </a:r>
          </a:p>
        </p:txBody>
      </p:sp>
      <p:sp>
        <p:nvSpPr>
          <p:cNvPr id="2" name="Title 1"/>
          <p:cNvSpPr>
            <a:spLocks noGrp="1"/>
          </p:cNvSpPr>
          <p:nvPr>
            <p:ph type="title"/>
          </p:nvPr>
        </p:nvSpPr>
        <p:spPr>
          <a:xfrm>
            <a:off x="3213247" y="276371"/>
            <a:ext cx="6474341" cy="1325563"/>
          </a:xfrm>
        </p:spPr>
        <p:txBody>
          <a:bodyPr/>
          <a:lstStyle/>
          <a:p>
            <a:pPr algn="ctr"/>
            <a:r>
              <a:rPr lang="en-GB" dirty="0"/>
              <a:t>Summary</a:t>
            </a:r>
          </a:p>
        </p:txBody>
      </p:sp>
    </p:spTree>
    <p:extLst>
      <p:ext uri="{BB962C8B-B14F-4D97-AF65-F5344CB8AC3E}">
        <p14:creationId xmlns:p14="http://schemas.microsoft.com/office/powerpoint/2010/main" val="12234340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Q&amp;A</a:t>
            </a:r>
          </a:p>
        </p:txBody>
      </p:sp>
      <p:sp>
        <p:nvSpPr>
          <p:cNvPr id="6" name="Text Placeholder 5"/>
          <p:cNvSpPr>
            <a:spLocks noGrp="1"/>
          </p:cNvSpPr>
          <p:nvPr>
            <p:ph type="body" idx="1"/>
          </p:nvPr>
        </p:nvSpPr>
        <p:spPr/>
        <p:txBody>
          <a:bodyPr/>
          <a:lstStyle/>
          <a:p>
            <a:r>
              <a:rPr lang="en-GB" dirty="0"/>
              <a:t>Please share </a:t>
            </a:r>
            <a:r>
              <a:rPr lang="en-GB"/>
              <a:t>your feedback</a:t>
            </a:r>
            <a:endParaRPr lang="en-GB" dirty="0"/>
          </a:p>
        </p:txBody>
      </p:sp>
    </p:spTree>
    <p:extLst>
      <p:ext uri="{BB962C8B-B14F-4D97-AF65-F5344CB8AC3E}">
        <p14:creationId xmlns:p14="http://schemas.microsoft.com/office/powerpoint/2010/main" val="2388119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Housekeeping</a:t>
            </a:r>
          </a:p>
        </p:txBody>
      </p:sp>
      <p:sp>
        <p:nvSpPr>
          <p:cNvPr id="3" name="Content Placeholder 2"/>
          <p:cNvSpPr>
            <a:spLocks noGrp="1"/>
          </p:cNvSpPr>
          <p:nvPr>
            <p:ph idx="1"/>
          </p:nvPr>
        </p:nvSpPr>
        <p:spPr>
          <a:xfrm>
            <a:off x="1034143" y="2233840"/>
            <a:ext cx="10515600" cy="3072946"/>
          </a:xfrm>
        </p:spPr>
        <p:txBody>
          <a:bodyPr>
            <a:normAutofit/>
          </a:bodyPr>
          <a:lstStyle/>
          <a:p>
            <a:r>
              <a:rPr lang="en-GB" dirty="0"/>
              <a:t>Raise your hand if you can’t read the codes of the slides</a:t>
            </a:r>
          </a:p>
          <a:p>
            <a:r>
              <a:rPr lang="en-GB" dirty="0"/>
              <a:t>For simplicity, you can download the slides from </a:t>
            </a:r>
          </a:p>
          <a:p>
            <a:pPr lvl="1"/>
            <a:r>
              <a:rPr lang="en-GB" dirty="0">
                <a:hlinkClick r:id="rId3"/>
              </a:rPr>
              <a:t>https://github.com/iancooper/Presentations</a:t>
            </a:r>
            <a:endParaRPr lang="en-GB" dirty="0"/>
          </a:p>
          <a:p>
            <a:r>
              <a:rPr lang="en-GB" dirty="0"/>
              <a:t>And you can download the code from </a:t>
            </a:r>
          </a:p>
          <a:p>
            <a:pPr lvl="1"/>
            <a:r>
              <a:rPr lang="en-GB" dirty="0">
                <a:hlinkClick r:id="rId4"/>
              </a:rPr>
              <a:t>https://github.com/Arc-Lightning/FutureStack</a:t>
            </a:r>
            <a:endParaRPr lang="en-GB" dirty="0"/>
          </a:p>
          <a:p>
            <a:r>
              <a:rPr lang="en-GB" dirty="0"/>
              <a:t>Which should help from the back of the room.</a:t>
            </a:r>
          </a:p>
        </p:txBody>
      </p:sp>
    </p:spTree>
    <p:extLst>
      <p:ext uri="{BB962C8B-B14F-4D97-AF65-F5344CB8AC3E}">
        <p14:creationId xmlns:p14="http://schemas.microsoft.com/office/powerpoint/2010/main" val="1317582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Origins</a:t>
            </a:r>
          </a:p>
        </p:txBody>
      </p:sp>
      <p:sp>
        <p:nvSpPr>
          <p:cNvPr id="5" name="Text Placeholder 4"/>
          <p:cNvSpPr>
            <a:spLocks noGrp="1"/>
          </p:cNvSpPr>
          <p:nvPr>
            <p:ph type="body" idx="1"/>
          </p:nvPr>
        </p:nvSpPr>
        <p:spPr/>
        <p:txBody>
          <a:bodyPr/>
          <a:lstStyle/>
          <a:p>
            <a:r>
              <a:rPr lang="en-US" dirty="0"/>
              <a:t>Credit where it is due</a:t>
            </a:r>
          </a:p>
        </p:txBody>
      </p:sp>
    </p:spTree>
    <p:extLst>
      <p:ext uri="{BB962C8B-B14F-4D97-AF65-F5344CB8AC3E}">
        <p14:creationId xmlns:p14="http://schemas.microsoft.com/office/powerpoint/2010/main" val="987466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Twelve Factor App</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4334" r="14334"/>
          <a:stretch>
            <a:fillRect/>
          </a:stretch>
        </p:blipFill>
        <p:spPr/>
      </p:pic>
      <p:sp>
        <p:nvSpPr>
          <p:cNvPr id="6" name="Text Placeholder 5"/>
          <p:cNvSpPr>
            <a:spLocks noGrp="1"/>
          </p:cNvSpPr>
          <p:nvPr>
            <p:ph type="body" sz="half" idx="2"/>
          </p:nvPr>
        </p:nvSpPr>
        <p:spPr/>
        <p:txBody>
          <a:bodyPr/>
          <a:lstStyle/>
          <a:p>
            <a:r>
              <a:rPr lang="en-US" dirty="0"/>
              <a:t>Created by contributors to the </a:t>
            </a:r>
            <a:r>
              <a:rPr lang="en-US" dirty="0" err="1"/>
              <a:t>Heroku</a:t>
            </a:r>
            <a:r>
              <a:rPr lang="en-US" dirty="0"/>
              <a:t> platform (particularly the co-founder Adam Wiggins): </a:t>
            </a:r>
          </a:p>
          <a:p>
            <a:r>
              <a:rPr lang="en-US" dirty="0" err="1"/>
              <a:t>Heroku</a:t>
            </a:r>
            <a:r>
              <a:rPr lang="en-US" dirty="0"/>
              <a:t> is a Polyglot PAAS platform</a:t>
            </a:r>
          </a:p>
          <a:p>
            <a:r>
              <a:rPr lang="en-US" dirty="0"/>
              <a:t>The team derived the guidelines from their experience of what made app successful on </a:t>
            </a:r>
            <a:r>
              <a:rPr lang="en-US" dirty="0" err="1"/>
              <a:t>Heroku</a:t>
            </a:r>
            <a:r>
              <a:rPr lang="en-US" dirty="0"/>
              <a:t>. </a:t>
            </a:r>
          </a:p>
        </p:txBody>
      </p:sp>
    </p:spTree>
    <p:extLst>
      <p:ext uri="{BB962C8B-B14F-4D97-AF65-F5344CB8AC3E}">
        <p14:creationId xmlns:p14="http://schemas.microsoft.com/office/powerpoint/2010/main" val="770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0724" y="2635792"/>
            <a:ext cx="10334847" cy="954107"/>
          </a:xfrm>
          <a:prstGeom prst="rect">
            <a:avLst/>
          </a:prstGeom>
        </p:spPr>
        <p:txBody>
          <a:bodyPr wrap="square">
            <a:spAutoFit/>
          </a:bodyPr>
          <a:lstStyle/>
          <a:p>
            <a:r>
              <a:rPr lang="en-US" sz="2800" dirty="0"/>
              <a:t>“Use </a:t>
            </a:r>
            <a:r>
              <a:rPr lang="en-US" sz="2800" b="1" dirty="0"/>
              <a:t>declarative</a:t>
            </a:r>
            <a:r>
              <a:rPr lang="en-US" sz="2800" dirty="0"/>
              <a:t> formats for setup automation, to minimize time and cost for new developers joining the project”</a:t>
            </a:r>
          </a:p>
        </p:txBody>
      </p:sp>
      <p:sp>
        <p:nvSpPr>
          <p:cNvPr id="6" name="TextBox 5"/>
          <p:cNvSpPr txBox="1"/>
          <p:nvPr/>
        </p:nvSpPr>
        <p:spPr>
          <a:xfrm>
            <a:off x="8325294" y="3589899"/>
            <a:ext cx="2360427" cy="369332"/>
          </a:xfrm>
          <a:prstGeom prst="rect">
            <a:avLst/>
          </a:prstGeom>
          <a:noFill/>
        </p:spPr>
        <p:txBody>
          <a:bodyPr wrap="square" rtlCol="0">
            <a:spAutoFit/>
          </a:bodyPr>
          <a:lstStyle/>
          <a:p>
            <a:pPr algn="r"/>
            <a:r>
              <a:rPr lang="en-US"/>
              <a:t>https://12factor.net/</a:t>
            </a:r>
          </a:p>
        </p:txBody>
      </p:sp>
    </p:spTree>
    <p:extLst>
      <p:ext uri="{BB962C8B-B14F-4D97-AF65-F5344CB8AC3E}">
        <p14:creationId xmlns:p14="http://schemas.microsoft.com/office/powerpoint/2010/main" val="1851166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8437" y="2626241"/>
            <a:ext cx="9760688" cy="954107"/>
          </a:xfrm>
          <a:prstGeom prst="rect">
            <a:avLst/>
          </a:prstGeom>
          <a:noFill/>
        </p:spPr>
        <p:txBody>
          <a:bodyPr wrap="square" rtlCol="0">
            <a:spAutoFit/>
          </a:bodyPr>
          <a:lstStyle/>
          <a:p>
            <a:r>
              <a:rPr lang="en-US" sz="2800" dirty="0"/>
              <a:t>“Have a </a:t>
            </a:r>
            <a:r>
              <a:rPr lang="en-US" sz="2800" b="1" dirty="0"/>
              <a:t>clean contract</a:t>
            </a:r>
            <a:r>
              <a:rPr lang="en-US" sz="2800" dirty="0"/>
              <a:t> with the underlying operating system, offering </a:t>
            </a:r>
            <a:r>
              <a:rPr lang="en-US" sz="2800" b="1" dirty="0"/>
              <a:t>maximum portability</a:t>
            </a:r>
            <a:r>
              <a:rPr lang="en-US" sz="2800" dirty="0"/>
              <a:t> between execution environments”</a:t>
            </a:r>
          </a:p>
        </p:txBody>
      </p:sp>
      <p:sp>
        <p:nvSpPr>
          <p:cNvPr id="3" name="TextBox 2"/>
          <p:cNvSpPr txBox="1"/>
          <p:nvPr/>
        </p:nvSpPr>
        <p:spPr>
          <a:xfrm>
            <a:off x="8165805" y="3859618"/>
            <a:ext cx="2360427" cy="369332"/>
          </a:xfrm>
          <a:prstGeom prst="rect">
            <a:avLst/>
          </a:prstGeom>
          <a:noFill/>
        </p:spPr>
        <p:txBody>
          <a:bodyPr wrap="square" rtlCol="0">
            <a:spAutoFit/>
          </a:bodyPr>
          <a:lstStyle/>
          <a:p>
            <a:pPr algn="r"/>
            <a:r>
              <a:rPr lang="en-US"/>
              <a:t>https://12factor.net/</a:t>
            </a:r>
          </a:p>
        </p:txBody>
      </p:sp>
    </p:spTree>
    <p:extLst>
      <p:ext uri="{BB962C8B-B14F-4D97-AF65-F5344CB8AC3E}">
        <p14:creationId xmlns:p14="http://schemas.microsoft.com/office/powerpoint/2010/main" val="471739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10401</TotalTime>
  <Words>4138</Words>
  <Application>Microsoft Macintosh PowerPoint</Application>
  <PresentationFormat>Widescreen</PresentationFormat>
  <Paragraphs>399</Paragraphs>
  <Slides>45</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Calibri</vt:lpstr>
      <vt:lpstr>Calibri Light</vt:lpstr>
      <vt:lpstr>Mangal</vt:lpstr>
      <vt:lpstr>Arial</vt:lpstr>
      <vt:lpstr>Office Theme</vt:lpstr>
      <vt:lpstr>12-factor apps in .NET</vt:lpstr>
      <vt:lpstr>Who are you?</vt:lpstr>
      <vt:lpstr>PowerPoint Presentation</vt:lpstr>
      <vt:lpstr>Agenda</vt:lpstr>
      <vt:lpstr>Housekeeping</vt:lpstr>
      <vt:lpstr>Origins</vt:lpstr>
      <vt:lpstr>The Twelve Factor App</vt:lpstr>
      <vt:lpstr>PowerPoint Presentation</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Todo-Backend</vt:lpstr>
      <vt:lpstr>PowerPoint Presentation</vt:lpstr>
      <vt:lpstr>PowerPoint Presentation</vt:lpstr>
      <vt:lpstr>Build &amp; Release</vt:lpstr>
      <vt:lpstr>PowerPoint Presentation</vt:lpstr>
      <vt:lpstr>PowerPoint Presentation</vt:lpstr>
      <vt:lpstr>PowerPoint Presentation</vt:lpstr>
      <vt:lpstr>PowerPoint Presentation</vt:lpstr>
      <vt:lpstr>PowerPoint Presentation</vt:lpstr>
      <vt:lpstr>Pull, Restore, Build</vt:lpstr>
      <vt:lpstr>PowerPoint Presentation</vt:lpstr>
      <vt:lpstr>PowerPoint Presentation</vt:lpstr>
      <vt:lpstr>PowerPoint Presentation</vt:lpstr>
      <vt:lpstr>PowerPoint Presentation</vt:lpstr>
      <vt:lpstr>PowerPoint Presentation</vt:lpstr>
      <vt:lpstr>Manage</vt:lpstr>
      <vt:lpstr>Logs and Admin</vt:lpstr>
      <vt:lpstr>Summary</vt:lpstr>
      <vt:lpstr>Summary</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12-factor apps in .NET</dc:title>
  <dc:creator>Ian Cooper</dc:creator>
  <cp:lastModifiedBy>Ian Cooper</cp:lastModifiedBy>
  <cp:revision>111</cp:revision>
  <dcterms:created xsi:type="dcterms:W3CDTF">2017-01-03T10:16:24Z</dcterms:created>
  <dcterms:modified xsi:type="dcterms:W3CDTF">2017-04-29T15:46:18Z</dcterms:modified>
</cp:coreProperties>
</file>