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8" r:id="rId3"/>
    <p:sldId id="259" r:id="rId4"/>
    <p:sldId id="283" r:id="rId5"/>
    <p:sldId id="260" r:id="rId6"/>
    <p:sldId id="261" r:id="rId7"/>
    <p:sldId id="262" r:id="rId8"/>
    <p:sldId id="263" r:id="rId9"/>
    <p:sldId id="264" r:id="rId10"/>
    <p:sldId id="265" r:id="rId11"/>
    <p:sldId id="266" r:id="rId12"/>
    <p:sldId id="267" r:id="rId13"/>
    <p:sldId id="268" r:id="rId14"/>
    <p:sldId id="269" r:id="rId15"/>
    <p:sldId id="270" r:id="rId16"/>
    <p:sldId id="285" r:id="rId17"/>
    <p:sldId id="271" r:id="rId18"/>
    <p:sldId id="287" r:id="rId19"/>
    <p:sldId id="284" r:id="rId20"/>
    <p:sldId id="288" r:id="rId21"/>
    <p:sldId id="289" r:id="rId22"/>
    <p:sldId id="290" r:id="rId23"/>
    <p:sldId id="291" r:id="rId24"/>
    <p:sldId id="292" r:id="rId25"/>
    <p:sldId id="293" r:id="rId26"/>
    <p:sldId id="286" r:id="rId27"/>
    <p:sldId id="296" r:id="rId28"/>
    <p:sldId id="272" r:id="rId29"/>
    <p:sldId id="273" r:id="rId30"/>
    <p:sldId id="274" r:id="rId31"/>
    <p:sldId id="275" r:id="rId32"/>
    <p:sldId id="277" r:id="rId33"/>
    <p:sldId id="294" r:id="rId34"/>
    <p:sldId id="276" r:id="rId35"/>
    <p:sldId id="279" r:id="rId36"/>
    <p:sldId id="280" r:id="rId37"/>
    <p:sldId id="299" r:id="rId38"/>
    <p:sldId id="298" r:id="rId39"/>
    <p:sldId id="297" r:id="rId40"/>
    <p:sldId id="300" r:id="rId41"/>
    <p:sldId id="301" r:id="rId42"/>
    <p:sldId id="302" r:id="rId43"/>
    <p:sldId id="303" r:id="rId44"/>
    <p:sldId id="304" r:id="rId45"/>
    <p:sldId id="281" r:id="rId46"/>
    <p:sldId id="305" r:id="rId47"/>
    <p:sldId id="295" r:id="rId48"/>
    <p:sldId id="282"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FA1AE-24D3-784C-B34F-9E46314E5823}" type="doc">
      <dgm:prSet loTypeId="urn:microsoft.com/office/officeart/2005/8/layout/pyramid1" loCatId="" qsTypeId="urn:microsoft.com/office/officeart/2005/8/quickstyle/simple4" qsCatId="simple" csTypeId="urn:microsoft.com/office/officeart/2005/8/colors/accent1_2" csCatId="accent1" phldr="1"/>
      <dgm:spPr/>
    </dgm:pt>
    <dgm:pt modelId="{45BBC11A-A038-FA4F-A83B-1D77B35BBE44}">
      <dgm:prSet phldrT="[Text]"/>
      <dgm:spPr/>
      <dgm:t>
        <a:bodyPr/>
        <a:lstStyle/>
        <a:p>
          <a:r>
            <a:rPr lang="en-US" dirty="0" smtClean="0"/>
            <a:t>UI</a:t>
          </a:r>
          <a:endParaRPr lang="en-US" dirty="0"/>
        </a:p>
      </dgm:t>
    </dgm:pt>
    <dgm:pt modelId="{95F3C13F-DB25-CA4D-A118-42AFF61F4407}" type="parTrans" cxnId="{B330570B-690B-584B-A8A3-91C2DE125BB4}">
      <dgm:prSet/>
      <dgm:spPr/>
      <dgm:t>
        <a:bodyPr/>
        <a:lstStyle/>
        <a:p>
          <a:endParaRPr lang="en-US"/>
        </a:p>
      </dgm:t>
    </dgm:pt>
    <dgm:pt modelId="{A8C08196-76F8-D54D-938F-2012E9A01A8C}" type="sibTrans" cxnId="{B330570B-690B-584B-A8A3-91C2DE125BB4}">
      <dgm:prSet/>
      <dgm:spPr/>
      <dgm:t>
        <a:bodyPr/>
        <a:lstStyle/>
        <a:p>
          <a:endParaRPr lang="en-US"/>
        </a:p>
      </dgm:t>
    </dgm:pt>
    <dgm:pt modelId="{C054E99F-C2C0-FD45-AE5C-1C0EDECD1696}">
      <dgm:prSet phldrT="[Text]"/>
      <dgm:spPr/>
      <dgm:t>
        <a:bodyPr/>
        <a:lstStyle/>
        <a:p>
          <a:r>
            <a:rPr lang="en-US" dirty="0" smtClean="0"/>
            <a:t>Integration</a:t>
          </a:r>
          <a:endParaRPr lang="en-US" dirty="0"/>
        </a:p>
      </dgm:t>
    </dgm:pt>
    <dgm:pt modelId="{011369F1-BB1A-164F-9CFE-3E767B2CCA2B}" type="parTrans" cxnId="{1B3B8378-4F9D-224F-9597-0ACD4E991E36}">
      <dgm:prSet/>
      <dgm:spPr/>
      <dgm:t>
        <a:bodyPr/>
        <a:lstStyle/>
        <a:p>
          <a:endParaRPr lang="en-US"/>
        </a:p>
      </dgm:t>
    </dgm:pt>
    <dgm:pt modelId="{7D6AAD4F-17F8-EA40-AE79-6C6BF5E28A57}" type="sibTrans" cxnId="{1B3B8378-4F9D-224F-9597-0ACD4E991E36}">
      <dgm:prSet/>
      <dgm:spPr/>
      <dgm:t>
        <a:bodyPr/>
        <a:lstStyle/>
        <a:p>
          <a:endParaRPr lang="en-US"/>
        </a:p>
      </dgm:t>
    </dgm:pt>
    <dgm:pt modelId="{B78D02E8-4128-214F-8ECD-6B8DC4BFE58A}">
      <dgm:prSet phldrT="[Text]"/>
      <dgm:spPr/>
      <dgm:t>
        <a:bodyPr/>
        <a:lstStyle/>
        <a:p>
          <a:r>
            <a:rPr lang="en-US" dirty="0" smtClean="0"/>
            <a:t>Unit Tests</a:t>
          </a:r>
          <a:endParaRPr lang="en-US" dirty="0"/>
        </a:p>
      </dgm:t>
    </dgm:pt>
    <dgm:pt modelId="{4468E23F-D7CB-8F49-9115-FA0E12CC901A}" type="parTrans" cxnId="{E79482D8-D41C-E145-B67B-78BC53152D5C}">
      <dgm:prSet/>
      <dgm:spPr/>
      <dgm:t>
        <a:bodyPr/>
        <a:lstStyle/>
        <a:p>
          <a:endParaRPr lang="en-US"/>
        </a:p>
      </dgm:t>
    </dgm:pt>
    <dgm:pt modelId="{4FAF0F36-115B-B246-B63A-09A37947CD8D}" type="sibTrans" cxnId="{E79482D8-D41C-E145-B67B-78BC53152D5C}">
      <dgm:prSet/>
      <dgm:spPr/>
      <dgm:t>
        <a:bodyPr/>
        <a:lstStyle/>
        <a:p>
          <a:endParaRPr lang="en-US"/>
        </a:p>
      </dgm:t>
    </dgm:pt>
    <dgm:pt modelId="{9A8F3C6A-8CD8-BF43-9298-5BBF2FF378D8}" type="pres">
      <dgm:prSet presAssocID="{A60FA1AE-24D3-784C-B34F-9E46314E5823}" presName="Name0" presStyleCnt="0">
        <dgm:presLayoutVars>
          <dgm:dir/>
          <dgm:animLvl val="lvl"/>
          <dgm:resizeHandles val="exact"/>
        </dgm:presLayoutVars>
      </dgm:prSet>
      <dgm:spPr/>
    </dgm:pt>
    <dgm:pt modelId="{2B542A45-D8BB-244E-955F-4F324BF55214}" type="pres">
      <dgm:prSet presAssocID="{45BBC11A-A038-FA4F-A83B-1D77B35BBE44}" presName="Name8" presStyleCnt="0"/>
      <dgm:spPr/>
    </dgm:pt>
    <dgm:pt modelId="{5550B432-DFE8-904E-9FCF-F96C6A98663E}" type="pres">
      <dgm:prSet presAssocID="{45BBC11A-A038-FA4F-A83B-1D77B35BBE44}" presName="level" presStyleLbl="node1" presStyleIdx="0" presStyleCnt="3">
        <dgm:presLayoutVars>
          <dgm:chMax val="1"/>
          <dgm:bulletEnabled val="1"/>
        </dgm:presLayoutVars>
      </dgm:prSet>
      <dgm:spPr/>
      <dgm:t>
        <a:bodyPr/>
        <a:lstStyle/>
        <a:p>
          <a:endParaRPr lang="en-US"/>
        </a:p>
      </dgm:t>
    </dgm:pt>
    <dgm:pt modelId="{BC3A7902-EDDF-2B43-B8D9-59370255B127}" type="pres">
      <dgm:prSet presAssocID="{45BBC11A-A038-FA4F-A83B-1D77B35BBE44}" presName="levelTx" presStyleLbl="revTx" presStyleIdx="0" presStyleCnt="0">
        <dgm:presLayoutVars>
          <dgm:chMax val="1"/>
          <dgm:bulletEnabled val="1"/>
        </dgm:presLayoutVars>
      </dgm:prSet>
      <dgm:spPr/>
      <dgm:t>
        <a:bodyPr/>
        <a:lstStyle/>
        <a:p>
          <a:endParaRPr lang="en-US"/>
        </a:p>
      </dgm:t>
    </dgm:pt>
    <dgm:pt modelId="{B7E3C397-246B-904B-A52E-CC936BF2615D}" type="pres">
      <dgm:prSet presAssocID="{C054E99F-C2C0-FD45-AE5C-1C0EDECD1696}" presName="Name8" presStyleCnt="0"/>
      <dgm:spPr/>
    </dgm:pt>
    <dgm:pt modelId="{D3219107-9E00-BD40-9BCC-D1F7F8C5262E}" type="pres">
      <dgm:prSet presAssocID="{C054E99F-C2C0-FD45-AE5C-1C0EDECD1696}" presName="level" presStyleLbl="node1" presStyleIdx="1" presStyleCnt="3" custScaleY="179185">
        <dgm:presLayoutVars>
          <dgm:chMax val="1"/>
          <dgm:bulletEnabled val="1"/>
        </dgm:presLayoutVars>
      </dgm:prSet>
      <dgm:spPr/>
      <dgm:t>
        <a:bodyPr/>
        <a:lstStyle/>
        <a:p>
          <a:endParaRPr lang="en-US"/>
        </a:p>
      </dgm:t>
    </dgm:pt>
    <dgm:pt modelId="{C4024B2A-FFEA-A14B-AB95-6D7D4F98D570}" type="pres">
      <dgm:prSet presAssocID="{C054E99F-C2C0-FD45-AE5C-1C0EDECD1696}" presName="levelTx" presStyleLbl="revTx" presStyleIdx="0" presStyleCnt="0">
        <dgm:presLayoutVars>
          <dgm:chMax val="1"/>
          <dgm:bulletEnabled val="1"/>
        </dgm:presLayoutVars>
      </dgm:prSet>
      <dgm:spPr/>
      <dgm:t>
        <a:bodyPr/>
        <a:lstStyle/>
        <a:p>
          <a:endParaRPr lang="en-US"/>
        </a:p>
      </dgm:t>
    </dgm:pt>
    <dgm:pt modelId="{ABA42C7C-EE9B-8A40-864D-D82246C23C2D}" type="pres">
      <dgm:prSet presAssocID="{B78D02E8-4128-214F-8ECD-6B8DC4BFE58A}" presName="Name8" presStyleCnt="0"/>
      <dgm:spPr/>
    </dgm:pt>
    <dgm:pt modelId="{57EF822C-9841-C24B-AF59-431A00483457}" type="pres">
      <dgm:prSet presAssocID="{B78D02E8-4128-214F-8ECD-6B8DC4BFE58A}" presName="level" presStyleLbl="node1" presStyleIdx="2" presStyleCnt="3" custScaleY="220980">
        <dgm:presLayoutVars>
          <dgm:chMax val="1"/>
          <dgm:bulletEnabled val="1"/>
        </dgm:presLayoutVars>
      </dgm:prSet>
      <dgm:spPr/>
      <dgm:t>
        <a:bodyPr/>
        <a:lstStyle/>
        <a:p>
          <a:endParaRPr lang="en-US"/>
        </a:p>
      </dgm:t>
    </dgm:pt>
    <dgm:pt modelId="{1AC52957-B084-3445-BC75-C4E5EF90F92B}" type="pres">
      <dgm:prSet presAssocID="{B78D02E8-4128-214F-8ECD-6B8DC4BFE58A}" presName="levelTx" presStyleLbl="revTx" presStyleIdx="0" presStyleCnt="0">
        <dgm:presLayoutVars>
          <dgm:chMax val="1"/>
          <dgm:bulletEnabled val="1"/>
        </dgm:presLayoutVars>
      </dgm:prSet>
      <dgm:spPr/>
      <dgm:t>
        <a:bodyPr/>
        <a:lstStyle/>
        <a:p>
          <a:endParaRPr lang="en-US"/>
        </a:p>
      </dgm:t>
    </dgm:pt>
  </dgm:ptLst>
  <dgm:cxnLst>
    <dgm:cxn modelId="{B4797B03-1C37-DB40-AD77-72D5213C3979}" type="presOf" srcId="{B78D02E8-4128-214F-8ECD-6B8DC4BFE58A}" destId="{1AC52957-B084-3445-BC75-C4E5EF90F92B}" srcOrd="1" destOrd="0" presId="urn:microsoft.com/office/officeart/2005/8/layout/pyramid1"/>
    <dgm:cxn modelId="{1B3B8378-4F9D-224F-9597-0ACD4E991E36}" srcId="{A60FA1AE-24D3-784C-B34F-9E46314E5823}" destId="{C054E99F-C2C0-FD45-AE5C-1C0EDECD1696}" srcOrd="1" destOrd="0" parTransId="{011369F1-BB1A-164F-9CFE-3E767B2CCA2B}" sibTransId="{7D6AAD4F-17F8-EA40-AE79-6C6BF5E28A57}"/>
    <dgm:cxn modelId="{38465353-96C8-4D46-9712-A690D9C5ECEC}" type="presOf" srcId="{C054E99F-C2C0-FD45-AE5C-1C0EDECD1696}" destId="{C4024B2A-FFEA-A14B-AB95-6D7D4F98D570}" srcOrd="1" destOrd="0" presId="urn:microsoft.com/office/officeart/2005/8/layout/pyramid1"/>
    <dgm:cxn modelId="{A567B6FF-2C44-1943-A1D4-60D3B4466002}" type="presOf" srcId="{45BBC11A-A038-FA4F-A83B-1D77B35BBE44}" destId="{5550B432-DFE8-904E-9FCF-F96C6A98663E}" srcOrd="0" destOrd="0" presId="urn:microsoft.com/office/officeart/2005/8/layout/pyramid1"/>
    <dgm:cxn modelId="{B330570B-690B-584B-A8A3-91C2DE125BB4}" srcId="{A60FA1AE-24D3-784C-B34F-9E46314E5823}" destId="{45BBC11A-A038-FA4F-A83B-1D77B35BBE44}" srcOrd="0" destOrd="0" parTransId="{95F3C13F-DB25-CA4D-A118-42AFF61F4407}" sibTransId="{A8C08196-76F8-D54D-938F-2012E9A01A8C}"/>
    <dgm:cxn modelId="{0F7EE300-44A2-6D49-B7F1-2386A68BA7F1}" type="presOf" srcId="{C054E99F-C2C0-FD45-AE5C-1C0EDECD1696}" destId="{D3219107-9E00-BD40-9BCC-D1F7F8C5262E}" srcOrd="0" destOrd="0" presId="urn:microsoft.com/office/officeart/2005/8/layout/pyramid1"/>
    <dgm:cxn modelId="{021E7160-17EF-4A40-9DFA-A150C31CEE80}" type="presOf" srcId="{B78D02E8-4128-214F-8ECD-6B8DC4BFE58A}" destId="{57EF822C-9841-C24B-AF59-431A00483457}" srcOrd="0" destOrd="0" presId="urn:microsoft.com/office/officeart/2005/8/layout/pyramid1"/>
    <dgm:cxn modelId="{8391CB28-6E11-C940-9438-FBE51F368EE0}" type="presOf" srcId="{A60FA1AE-24D3-784C-B34F-9E46314E5823}" destId="{9A8F3C6A-8CD8-BF43-9298-5BBF2FF378D8}" srcOrd="0" destOrd="0" presId="urn:microsoft.com/office/officeart/2005/8/layout/pyramid1"/>
    <dgm:cxn modelId="{E79482D8-D41C-E145-B67B-78BC53152D5C}" srcId="{A60FA1AE-24D3-784C-B34F-9E46314E5823}" destId="{B78D02E8-4128-214F-8ECD-6B8DC4BFE58A}" srcOrd="2" destOrd="0" parTransId="{4468E23F-D7CB-8F49-9115-FA0E12CC901A}" sibTransId="{4FAF0F36-115B-B246-B63A-09A37947CD8D}"/>
    <dgm:cxn modelId="{3FD3EDAE-1470-3348-9B68-8CEECE819D94}" type="presOf" srcId="{45BBC11A-A038-FA4F-A83B-1D77B35BBE44}" destId="{BC3A7902-EDDF-2B43-B8D9-59370255B127}" srcOrd="1" destOrd="0" presId="urn:microsoft.com/office/officeart/2005/8/layout/pyramid1"/>
    <dgm:cxn modelId="{40590B73-82E8-0642-82D7-C74BA3C907D1}" type="presParOf" srcId="{9A8F3C6A-8CD8-BF43-9298-5BBF2FF378D8}" destId="{2B542A45-D8BB-244E-955F-4F324BF55214}" srcOrd="0" destOrd="0" presId="urn:microsoft.com/office/officeart/2005/8/layout/pyramid1"/>
    <dgm:cxn modelId="{176E9972-9DD4-7145-BF5D-CA107821B76D}" type="presParOf" srcId="{2B542A45-D8BB-244E-955F-4F324BF55214}" destId="{5550B432-DFE8-904E-9FCF-F96C6A98663E}" srcOrd="0" destOrd="0" presId="urn:microsoft.com/office/officeart/2005/8/layout/pyramid1"/>
    <dgm:cxn modelId="{2FFDDED6-012E-474B-AC66-A89D45B5A204}" type="presParOf" srcId="{2B542A45-D8BB-244E-955F-4F324BF55214}" destId="{BC3A7902-EDDF-2B43-B8D9-59370255B127}" srcOrd="1" destOrd="0" presId="urn:microsoft.com/office/officeart/2005/8/layout/pyramid1"/>
    <dgm:cxn modelId="{B7866C04-735C-3740-9046-D60D6CA5D771}" type="presParOf" srcId="{9A8F3C6A-8CD8-BF43-9298-5BBF2FF378D8}" destId="{B7E3C397-246B-904B-A52E-CC936BF2615D}" srcOrd="1" destOrd="0" presId="urn:microsoft.com/office/officeart/2005/8/layout/pyramid1"/>
    <dgm:cxn modelId="{8BBC6966-6BE3-C44C-A89E-EBB20E9FFE7E}" type="presParOf" srcId="{B7E3C397-246B-904B-A52E-CC936BF2615D}" destId="{D3219107-9E00-BD40-9BCC-D1F7F8C5262E}" srcOrd="0" destOrd="0" presId="urn:microsoft.com/office/officeart/2005/8/layout/pyramid1"/>
    <dgm:cxn modelId="{27113054-5509-7D4D-847A-92D7DAD66520}" type="presParOf" srcId="{B7E3C397-246B-904B-A52E-CC936BF2615D}" destId="{C4024B2A-FFEA-A14B-AB95-6D7D4F98D570}" srcOrd="1" destOrd="0" presId="urn:microsoft.com/office/officeart/2005/8/layout/pyramid1"/>
    <dgm:cxn modelId="{F2CA116F-D2C4-C849-A68B-9C4AE5D8F551}" type="presParOf" srcId="{9A8F3C6A-8CD8-BF43-9298-5BBF2FF378D8}" destId="{ABA42C7C-EE9B-8A40-864D-D82246C23C2D}" srcOrd="2" destOrd="0" presId="urn:microsoft.com/office/officeart/2005/8/layout/pyramid1"/>
    <dgm:cxn modelId="{B13670DE-A45E-5447-99B8-05550A269ABA}" type="presParOf" srcId="{ABA42C7C-EE9B-8A40-864D-D82246C23C2D}" destId="{57EF822C-9841-C24B-AF59-431A00483457}" srcOrd="0" destOrd="0" presId="urn:microsoft.com/office/officeart/2005/8/layout/pyramid1"/>
    <dgm:cxn modelId="{7D9F897A-F4ED-2048-835F-AD58FF3989BA}" type="presParOf" srcId="{ABA42C7C-EE9B-8A40-864D-D82246C23C2D}" destId="{1AC52957-B084-3445-BC75-C4E5EF90F92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5CF09-4CF4-2E48-9BE1-7A9E25FD2396}" type="datetimeFigureOut">
              <a:rPr lang="en-US" smtClean="0"/>
              <a:t>9/4/2014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F73440-B343-694D-9E9F-3490F3907B67}" type="slidenum">
              <a:rPr lang="en-US" smtClean="0"/>
              <a:t>‹#›</a:t>
            </a:fld>
            <a:endParaRPr lang="en-US"/>
          </a:p>
        </p:txBody>
      </p:sp>
    </p:spTree>
    <p:extLst>
      <p:ext uri="{BB962C8B-B14F-4D97-AF65-F5344CB8AC3E}">
        <p14:creationId xmlns:p14="http://schemas.microsoft.com/office/powerpoint/2010/main" val="34201939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214470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An inverted pyramid, too</a:t>
            </a:r>
            <a:r>
              <a:rPr lang="en-US" baseline="0" dirty="0" smtClean="0"/>
              <a:t> much emphasis on the wrong tests.</a:t>
            </a:r>
          </a:p>
          <a:p>
            <a:endParaRPr lang="en-US" baseline="0" dirty="0" smtClean="0"/>
          </a:p>
          <a:p>
            <a:r>
              <a:rPr lang="en-US" baseline="0" dirty="0" smtClean="0"/>
              <a:t>Manual Tests</a:t>
            </a:r>
          </a:p>
          <a:p>
            <a:r>
              <a:rPr lang="en-US" baseline="0" dirty="0" smtClean="0"/>
              <a:t>Expensive and give poor feedback. It may take days to run a manual regression pack which gives poor feedback to developers trying to determine what features caused an issue</a:t>
            </a:r>
          </a:p>
          <a:p>
            <a:endParaRPr lang="en-US" baseline="0" dirty="0" smtClean="0"/>
          </a:p>
          <a:p>
            <a:r>
              <a:rPr lang="en-US" baseline="0" dirty="0" smtClean="0"/>
              <a:t>Automated </a:t>
            </a:r>
            <a:r>
              <a:rPr lang="en-US" baseline="0" dirty="0" err="1" smtClean="0"/>
              <a:t>Gui</a:t>
            </a:r>
            <a:r>
              <a:rPr lang="en-US" baseline="0" dirty="0" smtClean="0"/>
              <a:t> Tests</a:t>
            </a:r>
          </a:p>
          <a:p>
            <a:r>
              <a:rPr lang="en-US" baseline="0" dirty="0" smtClean="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smtClean="0"/>
          </a:p>
          <a:p>
            <a:r>
              <a:rPr lang="en-US" baseline="0" dirty="0" smtClean="0"/>
              <a:t>* Brittle. A small change in the user interface can break many tests. When this is repeated many times over the course of a project, teams simply give up and stop correcting tests every time the user interface changes.</a:t>
            </a:r>
          </a:p>
          <a:p>
            <a:r>
              <a:rPr lang="en-US" baseline="0" dirty="0" smtClean="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smtClean="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smtClean="0"/>
          </a:p>
          <a:p>
            <a:pPr marL="171450" indent="-171450">
              <a:buFontTx/>
              <a:buChar char="•"/>
            </a:pPr>
            <a:r>
              <a:rPr lang="en-US" baseline="0" dirty="0" smtClean="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smtClean="0"/>
          </a:p>
          <a:p>
            <a:pPr marL="171450" indent="-171450">
              <a:buFontTx/>
              <a:buChar char="•"/>
            </a:pPr>
            <a:r>
              <a:rPr lang="en-US" baseline="0" dirty="0" smtClean="0"/>
              <a:t>But this kind of approach quickly runs into trouble, becoming an ice-cream cone. Testing through the UI like this is slow, increasing build times. Often it requires installed </a:t>
            </a:r>
            <a:r>
              <a:rPr lang="en-US" baseline="0" dirty="0" err="1" smtClean="0"/>
              <a:t>licences</a:t>
            </a:r>
            <a:r>
              <a:rPr lang="en-US" baseline="0" dirty="0" smtClean="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smtClean="0"/>
          </a:p>
          <a:p>
            <a:pPr marL="171450" indent="-171450">
              <a:buFontTx/>
              <a:buChar char="•"/>
            </a:pPr>
            <a:r>
              <a:rPr lang="en-US" baseline="0" dirty="0" smtClean="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smtClean="0"/>
          </a:p>
          <a:p>
            <a:pPr marL="0" indent="0">
              <a:buFontTx/>
              <a:buNone/>
            </a:pPr>
            <a:r>
              <a:rPr lang="en-US" baseline="0" dirty="0" smtClean="0"/>
              <a:t>In addition, consider that in the ice-cream cone, the weight of tests is on the adapter – a component that we want to throw away to cope with technological change. If we write automation tests against our </a:t>
            </a:r>
            <a:r>
              <a:rPr lang="en-US" baseline="0" dirty="0" err="1" smtClean="0"/>
              <a:t>WebForms</a:t>
            </a:r>
            <a:r>
              <a:rPr lang="en-US" baseline="0" dirty="0" smtClean="0"/>
              <a:t> UI what happens when we decide to re-write as a SPA. The simple answer is that we are forced to throw away our tests along with the adapter!</a:t>
            </a:r>
          </a:p>
          <a:p>
            <a:pPr marL="0" indent="0">
              <a:buFontTx/>
              <a:buNone/>
            </a:pPr>
            <a:endParaRPr lang="en-US" baseline="0" dirty="0" smtClean="0"/>
          </a:p>
          <a:p>
            <a:pPr marL="0" indent="0">
              <a:buFontTx/>
              <a:buNone/>
            </a:pP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20</a:t>
            </a:fld>
            <a:endParaRPr lang="en-GB"/>
          </a:p>
        </p:txBody>
      </p:sp>
    </p:spTree>
    <p:extLst>
      <p:ext uri="{BB962C8B-B14F-4D97-AF65-F5344CB8AC3E}">
        <p14:creationId xmlns:p14="http://schemas.microsoft.com/office/powerpoint/2010/main" val="95325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emphasize unit tests around our</a:t>
            </a:r>
            <a:r>
              <a:rPr lang="en-US" baseline="0" dirty="0" smtClean="0"/>
              <a:t> domain. That is where we should strive for coverage. Divorced of technical concerns this is where we have our POCO or POJO classes, that our easy to get under test as well. We get fast feedback.</a:t>
            </a:r>
          </a:p>
          <a:p>
            <a:endParaRPr lang="en-US" baseline="0" dirty="0" smtClean="0"/>
          </a:p>
          <a:p>
            <a:r>
              <a:rPr lang="en-US" baseline="0" dirty="0" smtClean="0"/>
              <a:t>Once we have our unit tests we can figure out which parts we do not cover, usually integration with adapters and write integration tests to support them. Hopefully in many cases we are testing configuration over testing adapters directly. Don’t repeat the behavior tests from unit tests here – you should be explicitly testing integration concerns, not end-to-end behavior.</a:t>
            </a:r>
          </a:p>
          <a:p>
            <a:endParaRPr lang="en-US" baseline="0" dirty="0" smtClean="0"/>
          </a:p>
          <a:p>
            <a:r>
              <a:rPr lang="en-US" baseline="0" dirty="0" smtClean="0"/>
              <a:t>Finally we can test at the UI level (which should also really be the API level here). That allows us to test representation i.e. widgets or serialization to JSON or XML</a:t>
            </a:r>
          </a:p>
          <a:p>
            <a:endParaRPr lang="en-US" baseline="0" dirty="0" smtClean="0"/>
          </a:p>
          <a:p>
            <a:r>
              <a:rPr lang="en-US" baseline="0" dirty="0" smtClean="0"/>
              <a:t>Original models here categorized the middle layer as Services and suggested it was the place for sub-cutaneous tests that drove the behavior exposed by services. I would avoid that as I think that once you drive behaviors those are often how we drive our unit tests (with suitably mocked adapters) as it is the behavior we expose – our use case or user story. So I would treat API as just another representation concern, much as a UI. Our concerns are similar: usability etc. </a:t>
            </a:r>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21</a:t>
            </a:fld>
            <a:endParaRPr lang="en-GB"/>
          </a:p>
        </p:txBody>
      </p:sp>
    </p:spTree>
    <p:extLst>
      <p:ext uri="{BB962C8B-B14F-4D97-AF65-F5344CB8AC3E}">
        <p14:creationId xmlns:p14="http://schemas.microsoft.com/office/powerpoint/2010/main" val="318629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Alistair Cockburn</a:t>
            </a:r>
            <a:endParaRPr lang="en-US" dirty="0" smtClean="0"/>
          </a:p>
          <a:p>
            <a:endParaRPr lang="en-US" dirty="0" smtClean="0"/>
          </a:p>
          <a:p>
            <a:r>
              <a:rPr lang="en-US" dirty="0" smtClean="0"/>
              <a:t>The Pattern: Ports and Adapters (‘’Object Structural’’)</a:t>
            </a:r>
          </a:p>
          <a:p>
            <a:r>
              <a:rPr lang="en-US" dirty="0" smtClean="0"/>
              <a:t>Create your application to work without either a UI or a database so you can run automated regression-tests against the application, work when the database becomes unavailable, and link applications together without any user involvement.</a:t>
            </a:r>
          </a:p>
          <a:p>
            <a:r>
              <a:rPr lang="en-US" dirty="0" smtClean="0"/>
              <a:t>Alternative name: ‘’Ports &amp; Adapters’’</a:t>
            </a:r>
          </a:p>
          <a:p>
            <a:r>
              <a:rPr lang="en-US" dirty="0" smtClean="0"/>
              <a:t>Alternative name: ‘’Hexagonal Architecture’’</a:t>
            </a:r>
          </a:p>
          <a:p>
            <a:r>
              <a:rPr lang="en-US" dirty="0" smtClean="0"/>
              <a:t>Intent</a:t>
            </a:r>
          </a:p>
          <a:p>
            <a:r>
              <a:rPr lang="en-US" dirty="0" smtClean="0"/>
              <a:t>Allow an application to equally be driven by users, programs, automated test or batch scripts, and to be developed and tested in isolation from its eventual run-time devices and databases.</a:t>
            </a:r>
          </a:p>
          <a:p>
            <a:r>
              <a:rPr lang="en-US" dirty="0" smtClean="0"/>
              <a:t>As events arrive from the outside world at a port, a technology-specific adapter converts it into a usable procedure call or message and passes it to the application. The application is blissfully ignorant of the nature of the input device. When the application has something to send out, it sends it out through a port to an adapter, which creates the appropriate signals needed by the receiving technology (human or automated). The application has a semantically sound interaction with the adapters on all sides of it, without actually knowing the nature of the things on the other side of the adapters.</a:t>
            </a:r>
          </a:p>
          <a:p>
            <a:endParaRPr lang="en-US" dirty="0" smtClean="0"/>
          </a:p>
          <a:p>
            <a:endParaRPr lang="en-US" dirty="0" smtClean="0"/>
          </a:p>
          <a:p>
            <a:r>
              <a:rPr lang="en-US" dirty="0" smtClean="0"/>
              <a:t>Figure 1</a:t>
            </a:r>
          </a:p>
          <a:p>
            <a:r>
              <a:rPr lang="en-US" dirty="0" smtClean="0"/>
              <a:t>Motivation</a:t>
            </a:r>
          </a:p>
          <a:p>
            <a:r>
              <a:rPr lang="en-US" dirty="0" smtClean="0"/>
              <a:t>One of the great bugaboos of software applications over the years has been infiltration of business logic into the user interface code. The problem this causes is threefold: </a:t>
            </a:r>
          </a:p>
          <a:p>
            <a:r>
              <a:rPr lang="en-US" dirty="0" smtClean="0"/>
              <a:t>First, the system can’t neatly be tested with automated test suites because part of the logic needing to be tested is dependent on oft-changing visual details such as field size and button placement;</a:t>
            </a:r>
          </a:p>
          <a:p>
            <a:r>
              <a:rPr lang="en-US" dirty="0" smtClean="0"/>
              <a:t>For the exact same reason, it becomes impossible to shift from a human-driven use of the system to a batch-run system;</a:t>
            </a:r>
          </a:p>
          <a:p>
            <a:r>
              <a:rPr lang="en-US" dirty="0" smtClean="0"/>
              <a:t>For still the same reason, it becomes difficult or impossible to allow the program to be driven by another program when that becomes attractive.</a:t>
            </a:r>
          </a:p>
          <a:p>
            <a:r>
              <a:rPr lang="en-US" dirty="0" smtClean="0"/>
              <a:t>The attempted solution, repeated in many organizations, is to create a new layer in the architecture, with the promise that this time, really and truly, no business logic will be put into the new layer. However, having no mechanism to detect when a violation of that promise occurs, the organization finds a few years later that the new layer is cluttered with business logic and the old problem has reappeared.</a:t>
            </a:r>
          </a:p>
          <a:p>
            <a:r>
              <a:rPr lang="en-US" dirty="0" smtClean="0"/>
              <a:t>Imagine now that ‘’every’’ piece of functionality the application offers were available through an API (application programmed interface) or function call. In this situation, the test or QA department can run automated test scripts against the application to detect when any new coding breaks a previously working function. The business experts can create automated test cases, before the GUI details are finalized, that tells the programmers when they have done their work correctly (and these tests become the ones run by the test department). The application can be deployed in ‘’headless’’ mode, so only the API is available, and other programs can make use of its functionality — this simplifies the overall design of complex application suites and also permits business-to-business service applications to use each other without human intervention over the web. Finally, the automated function regression tests detect any violation of the promise to keep business logic out of the presentation layer. The organization can detect, and then correct, the logic leak.</a:t>
            </a:r>
          </a:p>
          <a:p>
            <a:r>
              <a:rPr lang="en-US" dirty="0" smtClean="0"/>
              <a:t>An interesting similar problem exists on what is normally considered “the other side” of the application, where the application logic gets tied to an external database or other service. When the database server goes down or undergoes significant rework or replacement, the programmers can’t work because their work is tied to the presence of the database. This causes delay costs and often bad feelings between the people.</a:t>
            </a:r>
          </a:p>
          <a:p>
            <a:r>
              <a:rPr lang="en-US" dirty="0" smtClean="0"/>
              <a:t>It is not obvious that the two problems are related, but there is a symmetry between them that shows up in the nature of the solution.</a:t>
            </a:r>
          </a:p>
          <a:p>
            <a:r>
              <a:rPr lang="en-US" dirty="0" smtClean="0"/>
              <a:t>Nature of the Solution</a:t>
            </a:r>
          </a:p>
          <a:p>
            <a:r>
              <a:rPr lang="en-US" dirty="0" smtClean="0"/>
              <a:t>Both the user-side and the server-side problems actually are caused by the same error in design and programming — the entanglement between the business logic and the interaction with external entities. The asymmetry to exploit is not that between ‘’left’’ and ‘’right’’ sides of the application but between ‘’inside’’ and ‘’outside’’ of the application. The rule to obey is that code pertaining to the ‘’inside’’ part should not leak into the ‘’outside’’ part.</a:t>
            </a:r>
          </a:p>
          <a:p>
            <a:r>
              <a:rPr lang="en-US" dirty="0" smtClean="0"/>
              <a:t>Removing any left-right or up-down asymmetry for a moment, we see that the application communicates over ‘’ports’’ to external agencies. The word “port” is supposed to evoke thoughts of ‘’ports’’ in an operating system, where any device that adheres to the protocols of a port can be plugged into it; and ‘’ports’’ on electronics gadgets, where again, any device that fits the mechanical and electrical protocols can be plugged in. The protocol for a port is given by the purpose of the conversation between the two devices. The protocol takes the form of an application program interface (API).</a:t>
            </a:r>
          </a:p>
          <a:p>
            <a:r>
              <a:rPr lang="en-US" dirty="0" smtClean="0"/>
              <a:t>For each external device there is an ‘’adapter’’ that converts the API definition to the signals needed by that device and vice versa. A graphical user interface or GUI is an example of an adapter that maps the movements of a person to the API of the port. Other adapters that fit the same port are automated test harnesses such as FIT or </a:t>
            </a:r>
            <a:r>
              <a:rPr lang="en-US" dirty="0" err="1" smtClean="0"/>
              <a:t>Fitnesse</a:t>
            </a:r>
            <a:r>
              <a:rPr lang="en-US" dirty="0" smtClean="0"/>
              <a:t>, batch drivers, and any code needed for communication between applications across the enterprise or net.</a:t>
            </a:r>
          </a:p>
          <a:p>
            <a:r>
              <a:rPr lang="en-US" dirty="0" smtClean="0"/>
              <a:t>On another side of the application, the application communicates with an external entity to get data. The protocol is typically a database protocol. From the application’s perspective, if the database is moved from a SQL database to a flat file or any other kind of database, the conversation across the API should not change. Additional adapters for the same port thus include an SQL adapter, a flat file adapter, and most importantly, an adapter to a “mock” database, one that sits in memory and doesn’t depend on the presence of the real database at all.</a:t>
            </a:r>
          </a:p>
          <a:p>
            <a:r>
              <a:rPr lang="en-US" dirty="0" smtClean="0"/>
              <a:t>Many applications have only two ports: the user-side dialog and the database-side dialog. This gives them an asymmetric appearance, which makes it seem natural to build the application in a one-dimensional, three-, four-, or five-layer stacked architecture.</a:t>
            </a:r>
          </a:p>
          <a:p>
            <a:r>
              <a:rPr lang="en-US" dirty="0" smtClean="0"/>
              <a:t>There are two problems with these drawings. First and worst, people tend not to take the “lines” in the layered drawing seriously. They let the application logic leak across the layer boundaries, causing the problems mentioned above. Secondly, there may be more than two ports to the application, so that the architecture does not fit into the one-dimensional layer drawing.</a:t>
            </a:r>
          </a:p>
          <a:p>
            <a:r>
              <a:rPr lang="en-US" dirty="0" smtClean="0"/>
              <a:t>The hexagonal, or ports and adapters, architecture solves these problems by noting the symmetry in the situation: there is an application on the inside communicating over some number of ports with things on the outside. The items outside the application can be dealt with symmetrically.</a:t>
            </a:r>
          </a:p>
          <a:p>
            <a:r>
              <a:rPr lang="en-US" dirty="0" smtClean="0"/>
              <a:t>The hexagon is intended to visually highlight</a:t>
            </a:r>
          </a:p>
          <a:p>
            <a:r>
              <a:rPr lang="en-US" dirty="0" smtClean="0"/>
              <a:t>(a) the inside-outside asymmetry and the similar nature of ports, to get away from the one-dimensional layered picture and all that evokes, and</a:t>
            </a:r>
          </a:p>
          <a:p>
            <a:r>
              <a:rPr lang="en-US" dirty="0" smtClean="0"/>
              <a:t>(b) the presence of a defined number of different ports – two, three, or four (four is most I have encountered to date).</a:t>
            </a:r>
          </a:p>
          <a:p>
            <a:r>
              <a:rPr lang="en-US" dirty="0" smtClean="0"/>
              <a:t>The hexagon is not a hexagon because the number six is important, but rather to allow the people doing the drawing to have room to insert ports and adapters as they need, not being constrained by a one-dimensional layered drawing. The term ‘’hexagonal architecture’’ comes from this visual effect.</a:t>
            </a:r>
          </a:p>
          <a:p>
            <a:r>
              <a:rPr lang="en-US" dirty="0" smtClean="0"/>
              <a:t>The term “port and adapters” picks up the ‘’purposes’’ of the parts of the drawing. A port identifies a purposeful conversation. There will typically be multiple adapters for any one port, for various technologies that may plug into that port. Typically, these might include a phone answering machine, a human voice, a touch-tone phone, a graphical human interface, a test harness, a batch driver, an http interface, a direct program-to-program interface, a mock (in-memory) database, a real database (perhaps different databases for development, test, and real use).</a:t>
            </a:r>
          </a:p>
          <a:p>
            <a:r>
              <a:rPr lang="en-US" dirty="0" smtClean="0"/>
              <a:t>In the Application Notes, the left-right asymmetry will be brought up again. However, the primary purpose of this pattern is to focus on the inside-outside asymmetry, pretending briefly that all external items are identical from the perspective of the application.</a:t>
            </a:r>
          </a:p>
          <a:p>
            <a:r>
              <a:rPr lang="en-US" dirty="0" smtClean="0"/>
              <a:t>Structure</a:t>
            </a:r>
          </a:p>
          <a:p>
            <a:endParaRPr lang="en-US" dirty="0" smtClean="0"/>
          </a:p>
          <a:p>
            <a:endParaRPr lang="en-US" dirty="0" smtClean="0"/>
          </a:p>
          <a:p>
            <a:r>
              <a:rPr lang="en-US" dirty="0" smtClean="0"/>
              <a:t>Figure 2</a:t>
            </a:r>
          </a:p>
          <a:p>
            <a:r>
              <a:rPr lang="en-US" dirty="0" smtClean="0"/>
              <a:t>Figure 2 shows an application having two active ports and several adapters for each port. The two ports are the application-controlling side and the data-retrieval side. This drawing shows that the application can be equally driven by an automated, system-level regression test suite, by a human user, by a remote http application, or by another local application. On the data side, the application can be configured to run decoupled from external databases using an in-memory oracle, or ‘’mock’’, database replacement; or it can run against the test- or run-time database. The functional specification of the application, perhaps in use cases, is made against the inner hexagon’s interface and not against any one of the external technologies that might be used.</a:t>
            </a:r>
          </a:p>
          <a:p>
            <a:endParaRPr lang="en-US" dirty="0" smtClean="0"/>
          </a:p>
          <a:p>
            <a:endParaRPr lang="en-US" dirty="0" smtClean="0"/>
          </a:p>
          <a:p>
            <a:r>
              <a:rPr lang="en-US" dirty="0" smtClean="0"/>
              <a:t>Figure 3</a:t>
            </a:r>
          </a:p>
          <a:p>
            <a:r>
              <a:rPr lang="en-US" dirty="0" smtClean="0"/>
              <a:t>Figure 3 shows the same application mapped to a three-layer architectural drawing. To simplify the drawing only two adapters are shown for each port. This drawing is intended to show how multiple adapters fit in the top and bottom layers, and the sequence in which the various adapters are used during system development. The numbered arrows show the order in which a team might develop and use the application:</a:t>
            </a:r>
          </a:p>
          <a:p>
            <a:r>
              <a:rPr lang="en-US" dirty="0" smtClean="0"/>
              <a:t>With a FIT test harness driving the application and using the mock (in-memory) database substituting for the real database;</a:t>
            </a:r>
          </a:p>
          <a:p>
            <a:r>
              <a:rPr lang="en-US" dirty="0" smtClean="0"/>
              <a:t>Adding a GUI to the application, still running off the mock database;</a:t>
            </a:r>
          </a:p>
          <a:p>
            <a:r>
              <a:rPr lang="en-US" dirty="0" smtClean="0"/>
              <a:t>In integration testing, with automated test scripts (e.g., from Cruise Control) driving the application against a real database containing test data;</a:t>
            </a:r>
          </a:p>
          <a:p>
            <a:r>
              <a:rPr lang="en-US" dirty="0" smtClean="0"/>
              <a:t>In real use, with a person using the application to access a live database.</a:t>
            </a:r>
          </a:p>
          <a:p>
            <a:r>
              <a:rPr lang="en-US" dirty="0" smtClean="0"/>
              <a:t>Sample Code</a:t>
            </a:r>
          </a:p>
          <a:p>
            <a:r>
              <a:rPr lang="en-US" dirty="0" smtClean="0"/>
              <a:t>The simplest application that demonstrates the ports &amp; adapters fortunately comes with the FIT documentation. It is a simple discount computing application:</a:t>
            </a:r>
          </a:p>
          <a:p>
            <a:r>
              <a:rPr lang="en-US" dirty="0" smtClean="0"/>
              <a:t>discount(amount) = amount * rate(amount);</a:t>
            </a:r>
          </a:p>
          <a:p>
            <a:r>
              <a:rPr lang="en-US" dirty="0" smtClean="0"/>
              <a:t>In our adaptation, the amount will come from the user and the rate will come from a database, so there will be two ports. We implement them in stages:</a:t>
            </a:r>
          </a:p>
          <a:p>
            <a:r>
              <a:rPr lang="en-US" dirty="0" smtClean="0"/>
              <a:t>With tests but with a constant rate instead of a mock database,</a:t>
            </a:r>
          </a:p>
          <a:p>
            <a:r>
              <a:rPr lang="en-US" dirty="0" smtClean="0"/>
              <a:t>then with the GUI,</a:t>
            </a:r>
          </a:p>
          <a:p>
            <a:r>
              <a:rPr lang="en-US" dirty="0" smtClean="0"/>
              <a:t>then with a mock database that can be swapped out for a real database.</a:t>
            </a:r>
          </a:p>
          <a:p>
            <a:r>
              <a:rPr lang="en-US" dirty="0" smtClean="0"/>
              <a:t>Thanks to </a:t>
            </a:r>
            <a:r>
              <a:rPr lang="en-US" dirty="0" err="1" smtClean="0"/>
              <a:t>Gyan</a:t>
            </a:r>
            <a:r>
              <a:rPr lang="en-US" dirty="0" smtClean="0"/>
              <a:t> Sharma at IHC for providing the code for this example.</a:t>
            </a:r>
          </a:p>
          <a:p>
            <a:r>
              <a:rPr lang="en-US" dirty="0" smtClean="0"/>
              <a:t>Stage 1: FIT App constant-as-mock-database</a:t>
            </a:r>
          </a:p>
          <a:p>
            <a:r>
              <a:rPr lang="en-US" dirty="0" smtClean="0"/>
              <a:t>First we create the test cases as an HTML table (see the FIT documentation for this):</a:t>
            </a:r>
          </a:p>
          <a:p>
            <a:r>
              <a:rPr lang="en-US" dirty="0" err="1" smtClean="0"/>
              <a:t>TestDiscounter</a:t>
            </a:r>
            <a:r>
              <a:rPr lang="en-US" dirty="0" smtClean="0"/>
              <a:t>	</a:t>
            </a:r>
          </a:p>
          <a:p>
            <a:r>
              <a:rPr lang="en-US" dirty="0" smtClean="0"/>
              <a:t>amount	 discount()</a:t>
            </a:r>
          </a:p>
          <a:p>
            <a:r>
              <a:rPr lang="en-US" dirty="0" smtClean="0"/>
              <a:t>100	 5</a:t>
            </a:r>
          </a:p>
          <a:p>
            <a:r>
              <a:rPr lang="en-US" dirty="0" smtClean="0"/>
              <a:t>200	10</a:t>
            </a:r>
          </a:p>
          <a:p>
            <a:r>
              <a:rPr lang="en-US" dirty="0" smtClean="0"/>
              <a:t>Note that the column names will become class and function names in our program. FIT contains ways to get rid of this “</a:t>
            </a:r>
            <a:r>
              <a:rPr lang="en-US" dirty="0" err="1" smtClean="0"/>
              <a:t>programmerese</a:t>
            </a:r>
            <a:r>
              <a:rPr lang="en-US" dirty="0" smtClean="0"/>
              <a:t>”, but for this article it is easier just to leave them in.</a:t>
            </a:r>
          </a:p>
          <a:p>
            <a:r>
              <a:rPr lang="en-US" dirty="0" smtClean="0"/>
              <a:t>Knowing what the test data will be, we create the user-side adapter, the </a:t>
            </a:r>
            <a:r>
              <a:rPr lang="en-US" dirty="0" err="1" smtClean="0"/>
              <a:t>ColumnFixture</a:t>
            </a:r>
            <a:r>
              <a:rPr lang="en-US" dirty="0" smtClean="0"/>
              <a:t> that comes with FIT as shipped:</a:t>
            </a:r>
          </a:p>
          <a:p>
            <a:r>
              <a:rPr lang="en-US" dirty="0" smtClean="0"/>
              <a:t>import </a:t>
            </a:r>
            <a:r>
              <a:rPr lang="en-US" dirty="0" err="1" smtClean="0"/>
              <a:t>fit.ColumnFixture</a:t>
            </a:r>
            <a:r>
              <a:rPr lang="en-US" dirty="0" smtClean="0"/>
              <a:t>; </a:t>
            </a:r>
          </a:p>
          <a:p>
            <a:r>
              <a:rPr lang="en-US" dirty="0" smtClean="0"/>
              <a:t>public class </a:t>
            </a:r>
            <a:r>
              <a:rPr lang="en-US" dirty="0" err="1" smtClean="0"/>
              <a:t>TestDiscounter</a:t>
            </a:r>
            <a:r>
              <a:rPr lang="en-US" dirty="0" smtClean="0"/>
              <a:t> extends </a:t>
            </a:r>
            <a:r>
              <a:rPr lang="en-US" dirty="0" err="1" smtClean="0"/>
              <a:t>ColumnFixture</a:t>
            </a:r>
            <a:r>
              <a:rPr lang="en-US" dirty="0" smtClean="0"/>
              <a:t> </a:t>
            </a:r>
          </a:p>
          <a:p>
            <a:r>
              <a:rPr lang="en-US" dirty="0" smtClean="0"/>
              <a:t>{ </a:t>
            </a:r>
          </a:p>
          <a:p>
            <a:r>
              <a:rPr lang="en-US" dirty="0" smtClean="0"/>
              <a:t>   private Discounter app = new Discounter(); </a:t>
            </a:r>
          </a:p>
          <a:p>
            <a:r>
              <a:rPr lang="en-US" dirty="0" smtClean="0"/>
              <a:t>   public double amount;</a:t>
            </a:r>
          </a:p>
          <a:p>
            <a:r>
              <a:rPr lang="en-US" dirty="0" smtClean="0"/>
              <a:t>   public double discount() </a:t>
            </a:r>
          </a:p>
          <a:p>
            <a:r>
              <a:rPr lang="en-US" dirty="0" smtClean="0"/>
              <a:t>   { return </a:t>
            </a:r>
            <a:r>
              <a:rPr lang="en-US" dirty="0" err="1" smtClean="0"/>
              <a:t>app.discount</a:t>
            </a:r>
            <a:r>
              <a:rPr lang="en-US" dirty="0" smtClean="0"/>
              <a:t>(amount); } </a:t>
            </a:r>
          </a:p>
          <a:p>
            <a:r>
              <a:rPr lang="en-US" dirty="0" smtClean="0"/>
              <a:t>}</a:t>
            </a:r>
          </a:p>
          <a:p>
            <a:r>
              <a:rPr lang="en-US" dirty="0" smtClean="0"/>
              <a:t>That’s actually all there is to the adapter. So far, the tests run from the command line (see the FIT book for the path you’ll need). We used this one:</a:t>
            </a:r>
          </a:p>
          <a:p>
            <a:r>
              <a:rPr lang="en-US" dirty="0" smtClean="0"/>
              <a:t>set FIT_HOME=/FIT/FitLibraryForFit15Feb2005</a:t>
            </a:r>
          </a:p>
          <a:p>
            <a:r>
              <a:rPr lang="en-US" dirty="0" smtClean="0"/>
              <a:t>java -</a:t>
            </a:r>
            <a:r>
              <a:rPr lang="en-US" dirty="0" err="1" smtClean="0"/>
              <a:t>cp</a:t>
            </a:r>
            <a:r>
              <a:rPr lang="en-US" dirty="0" smtClean="0"/>
              <a:t> %FIT_HOME%/lib/javaFit1.1b.jar;%FIT_HOME%/</a:t>
            </a:r>
            <a:r>
              <a:rPr lang="en-US" dirty="0" err="1" smtClean="0"/>
              <a:t>dist</a:t>
            </a:r>
            <a:r>
              <a:rPr lang="en-US" dirty="0" smtClean="0"/>
              <a:t>/</a:t>
            </a:r>
            <a:r>
              <a:rPr lang="en-US" dirty="0" err="1" smtClean="0"/>
              <a:t>fitLibraryForFit.jar;src;bin</a:t>
            </a:r>
            <a:endParaRPr lang="en-US" dirty="0" smtClean="0"/>
          </a:p>
          <a:p>
            <a:r>
              <a:rPr lang="en-US" dirty="0" err="1" smtClean="0"/>
              <a:t>fit.FileRunner</a:t>
            </a:r>
            <a:r>
              <a:rPr lang="en-US" dirty="0" smtClean="0"/>
              <a:t> test/</a:t>
            </a:r>
            <a:r>
              <a:rPr lang="en-US" dirty="0" err="1" smtClean="0"/>
              <a:t>Discounter.html</a:t>
            </a:r>
            <a:r>
              <a:rPr lang="en-US" dirty="0" smtClean="0"/>
              <a:t> </a:t>
            </a:r>
            <a:r>
              <a:rPr lang="en-US" dirty="0" err="1" smtClean="0"/>
              <a:t>TestDiscount_Output.html</a:t>
            </a:r>
            <a:endParaRPr lang="en-US" dirty="0" smtClean="0"/>
          </a:p>
          <a:p>
            <a:r>
              <a:rPr lang="en-US" dirty="0" smtClean="0"/>
              <a:t>FIT produces an output file with colors showing us what passed (or failed, in case we made a typo somewhere along the way).</a:t>
            </a:r>
          </a:p>
          <a:p>
            <a:r>
              <a:rPr lang="en-US" dirty="0" smtClean="0"/>
              <a:t>At this point the code is ready to check in, hook into Cruise Control or your automated build machine, and include in the build-and-test suite.</a:t>
            </a:r>
          </a:p>
          <a:p>
            <a:r>
              <a:rPr lang="en-US" dirty="0" smtClean="0"/>
              <a:t>Stage 2: UI App constant-as-mock-database</a:t>
            </a:r>
          </a:p>
          <a:p>
            <a:r>
              <a:rPr lang="en-US" dirty="0" smtClean="0"/>
              <a:t>I’m going to let you create your own UI and have it drive the Discounter application, since the code is a bit long to include here. Some of the key lines in the code are these:</a:t>
            </a:r>
          </a:p>
          <a:p>
            <a:r>
              <a:rPr lang="en-US" dirty="0" smtClean="0"/>
              <a:t>...</a:t>
            </a:r>
          </a:p>
          <a:p>
            <a:r>
              <a:rPr lang="en-US" dirty="0" smtClean="0"/>
              <a:t> Discounter app = new Discounter();</a:t>
            </a:r>
          </a:p>
          <a:p>
            <a:r>
              <a:rPr lang="en-US" dirty="0" smtClean="0"/>
              <a:t>public void </a:t>
            </a:r>
            <a:r>
              <a:rPr lang="en-US" dirty="0" err="1" smtClean="0"/>
              <a:t>actionPerformed</a:t>
            </a:r>
            <a:r>
              <a:rPr lang="en-US" dirty="0" smtClean="0"/>
              <a:t>(</a:t>
            </a:r>
            <a:r>
              <a:rPr lang="en-US" dirty="0" err="1" smtClean="0"/>
              <a:t>ActionEvent</a:t>
            </a:r>
            <a:r>
              <a:rPr lang="en-US" dirty="0" smtClean="0"/>
              <a:t> event) </a:t>
            </a:r>
          </a:p>
          <a:p>
            <a:r>
              <a:rPr lang="en-US" dirty="0" smtClean="0"/>
              <a:t>{</a:t>
            </a:r>
          </a:p>
          <a:p>
            <a:r>
              <a:rPr lang="en-US" dirty="0" smtClean="0"/>
              <a:t>    ...</a:t>
            </a:r>
          </a:p>
          <a:p>
            <a:r>
              <a:rPr lang="en-US" dirty="0" smtClean="0"/>
              <a:t>   String </a:t>
            </a:r>
            <a:r>
              <a:rPr lang="en-US" dirty="0" err="1" smtClean="0"/>
              <a:t>amountStr</a:t>
            </a:r>
            <a:r>
              <a:rPr lang="en-US" dirty="0" smtClean="0"/>
              <a:t> = text1.getText();</a:t>
            </a:r>
          </a:p>
          <a:p>
            <a:r>
              <a:rPr lang="en-US" dirty="0" smtClean="0"/>
              <a:t>   double amount = </a:t>
            </a:r>
            <a:r>
              <a:rPr lang="en-US" dirty="0" err="1" smtClean="0"/>
              <a:t>Double.parseDouble</a:t>
            </a:r>
            <a:r>
              <a:rPr lang="en-US" dirty="0" smtClean="0"/>
              <a:t>(</a:t>
            </a:r>
            <a:r>
              <a:rPr lang="en-US" dirty="0" err="1" smtClean="0"/>
              <a:t>amountStr</a:t>
            </a:r>
            <a:r>
              <a:rPr lang="en-US" dirty="0" smtClean="0"/>
              <a:t>);</a:t>
            </a:r>
          </a:p>
          <a:p>
            <a:r>
              <a:rPr lang="en-US" dirty="0" smtClean="0"/>
              <a:t>   discount = </a:t>
            </a:r>
            <a:r>
              <a:rPr lang="en-US" dirty="0" err="1" smtClean="0"/>
              <a:t>app.discount</a:t>
            </a:r>
            <a:r>
              <a:rPr lang="en-US" dirty="0" smtClean="0"/>
              <a:t>(amount));</a:t>
            </a:r>
          </a:p>
          <a:p>
            <a:r>
              <a:rPr lang="en-US" dirty="0" smtClean="0"/>
              <a:t>   text3.setText( "" + discount );</a:t>
            </a:r>
          </a:p>
          <a:p>
            <a:r>
              <a:rPr lang="en-US" dirty="0" smtClean="0"/>
              <a:t>   ...</a:t>
            </a:r>
          </a:p>
          <a:p>
            <a:r>
              <a:rPr lang="en-US" dirty="0" smtClean="0"/>
              <a:t>At this point the application can be both demoed and regression tested. The user-side adapters are both running.</a:t>
            </a:r>
          </a:p>
          <a:p>
            <a:r>
              <a:rPr lang="en-US" dirty="0" smtClean="0"/>
              <a:t>Stage 3: (FIT or UI) App mock database</a:t>
            </a:r>
          </a:p>
          <a:p>
            <a:r>
              <a:rPr lang="en-US" dirty="0" smtClean="0"/>
              <a:t>To create a replaceable adapter for the database side, we create an ‘’interface’’ to a repository, a ‘’</a:t>
            </a:r>
            <a:r>
              <a:rPr lang="en-US" dirty="0" err="1" smtClean="0"/>
              <a:t>RepositoryFactory</a:t>
            </a:r>
            <a:r>
              <a:rPr lang="en-US" dirty="0" smtClean="0"/>
              <a:t>’’ that will produce either the mock database or the real service object, and the in-memory mock for the database.</a:t>
            </a:r>
          </a:p>
          <a:p>
            <a:r>
              <a:rPr lang="en-US" dirty="0" smtClean="0"/>
              <a:t>public interface </a:t>
            </a:r>
            <a:r>
              <a:rPr lang="en-US" dirty="0" err="1" smtClean="0"/>
              <a:t>RateRepository</a:t>
            </a:r>
            <a:r>
              <a:rPr lang="en-US" dirty="0" smtClean="0"/>
              <a:t> </a:t>
            </a:r>
          </a:p>
          <a:p>
            <a:r>
              <a:rPr lang="en-US" dirty="0" smtClean="0"/>
              <a:t>{</a:t>
            </a:r>
          </a:p>
          <a:p>
            <a:r>
              <a:rPr lang="en-US" dirty="0" smtClean="0"/>
              <a:t>   double </a:t>
            </a:r>
            <a:r>
              <a:rPr lang="en-US" dirty="0" err="1" smtClean="0"/>
              <a:t>getRate</a:t>
            </a:r>
            <a:r>
              <a:rPr lang="en-US" dirty="0" smtClean="0"/>
              <a:t>(double amount);</a:t>
            </a:r>
          </a:p>
          <a:p>
            <a:r>
              <a:rPr lang="en-US" dirty="0" smtClean="0"/>
              <a:t> }</a:t>
            </a:r>
          </a:p>
          <a:p>
            <a:r>
              <a:rPr lang="en-US" dirty="0" smtClean="0"/>
              <a:t>public class </a:t>
            </a:r>
            <a:r>
              <a:rPr lang="en-US" dirty="0" err="1" smtClean="0"/>
              <a:t>RepositoryFactory</a:t>
            </a:r>
            <a:r>
              <a:rPr lang="en-US" dirty="0" smtClean="0"/>
              <a:t> </a:t>
            </a:r>
          </a:p>
          <a:p>
            <a:r>
              <a:rPr lang="en-US" dirty="0" smtClean="0"/>
              <a:t>{</a:t>
            </a:r>
          </a:p>
          <a:p>
            <a:r>
              <a:rPr lang="en-US" dirty="0" smtClean="0"/>
              <a:t>   public </a:t>
            </a:r>
            <a:r>
              <a:rPr lang="en-US" dirty="0" err="1" smtClean="0"/>
              <a:t>RepositoryFactory</a:t>
            </a:r>
            <a:r>
              <a:rPr lang="en-US" dirty="0" smtClean="0"/>
              <a:t>() {  super(); }</a:t>
            </a:r>
          </a:p>
          <a:p>
            <a:r>
              <a:rPr lang="en-US" dirty="0" smtClean="0"/>
              <a:t>   public static </a:t>
            </a:r>
            <a:r>
              <a:rPr lang="en-US" dirty="0" err="1" smtClean="0"/>
              <a:t>RateRepository</a:t>
            </a:r>
            <a:r>
              <a:rPr lang="en-US" dirty="0" smtClean="0"/>
              <a:t> </a:t>
            </a:r>
            <a:r>
              <a:rPr lang="en-US" dirty="0" err="1" smtClean="0"/>
              <a:t>getMockRateRepository</a:t>
            </a:r>
            <a:r>
              <a:rPr lang="en-US" dirty="0" smtClean="0"/>
              <a:t>() </a:t>
            </a:r>
          </a:p>
          <a:p>
            <a:r>
              <a:rPr lang="en-US" dirty="0" smtClean="0"/>
              <a:t>   {</a:t>
            </a:r>
          </a:p>
          <a:p>
            <a:r>
              <a:rPr lang="en-US" dirty="0" smtClean="0"/>
              <a:t>      return new </a:t>
            </a:r>
            <a:r>
              <a:rPr lang="en-US" dirty="0" err="1" smtClean="0"/>
              <a:t>MockRateRepository</a:t>
            </a:r>
            <a:r>
              <a:rPr lang="en-US" dirty="0" smtClean="0"/>
              <a:t>();</a:t>
            </a:r>
          </a:p>
          <a:p>
            <a:r>
              <a:rPr lang="en-US" dirty="0" smtClean="0"/>
              <a:t>   }</a:t>
            </a:r>
          </a:p>
          <a:p>
            <a:r>
              <a:rPr lang="en-US" dirty="0" smtClean="0"/>
              <a:t>}</a:t>
            </a:r>
          </a:p>
          <a:p>
            <a:r>
              <a:rPr lang="en-US" dirty="0" smtClean="0"/>
              <a:t>public class </a:t>
            </a:r>
            <a:r>
              <a:rPr lang="en-US" dirty="0" err="1" smtClean="0"/>
              <a:t>MockRateRepository</a:t>
            </a:r>
            <a:r>
              <a:rPr lang="en-US" dirty="0" smtClean="0"/>
              <a:t> implements </a:t>
            </a:r>
            <a:r>
              <a:rPr lang="en-US" dirty="0" err="1" smtClean="0"/>
              <a:t>RateRepository</a:t>
            </a:r>
            <a:r>
              <a:rPr lang="en-US" dirty="0" smtClean="0"/>
              <a:t> </a:t>
            </a:r>
          </a:p>
          <a:p>
            <a:r>
              <a:rPr lang="en-US" dirty="0" smtClean="0"/>
              <a:t>{</a:t>
            </a:r>
          </a:p>
          <a:p>
            <a:r>
              <a:rPr lang="en-US" dirty="0" smtClean="0"/>
              <a:t>   public double </a:t>
            </a:r>
            <a:r>
              <a:rPr lang="en-US" dirty="0" err="1" smtClean="0"/>
              <a:t>getRate</a:t>
            </a:r>
            <a:r>
              <a:rPr lang="en-US" dirty="0" smtClean="0"/>
              <a:t>(double amount) </a:t>
            </a:r>
          </a:p>
          <a:p>
            <a:r>
              <a:rPr lang="en-US" dirty="0" smtClean="0"/>
              <a:t>   {</a:t>
            </a:r>
          </a:p>
          <a:p>
            <a:r>
              <a:rPr lang="en-US" dirty="0" smtClean="0"/>
              <a:t>      if(amount &lt;= 100) return 0.01;</a:t>
            </a:r>
          </a:p>
          <a:p>
            <a:r>
              <a:rPr lang="en-US" dirty="0" smtClean="0"/>
              <a:t>      if(amount &lt;= 1000) return 0.02;</a:t>
            </a:r>
          </a:p>
          <a:p>
            <a:r>
              <a:rPr lang="en-US" dirty="0" smtClean="0"/>
              <a:t>      return 0.05;</a:t>
            </a:r>
          </a:p>
          <a:p>
            <a:r>
              <a:rPr lang="en-US" dirty="0" smtClean="0"/>
              <a:t>    }</a:t>
            </a:r>
          </a:p>
          <a:p>
            <a:r>
              <a:rPr lang="en-US" dirty="0" smtClean="0"/>
              <a:t> }</a:t>
            </a:r>
          </a:p>
          <a:p>
            <a:r>
              <a:rPr lang="en-US" dirty="0" smtClean="0"/>
              <a:t>To hook this adapter into the Discounter application, we need to update the application itself to accept a repository adapter to use, and the have the (FIT or UI) user-side adapter pass the repository to use (real or mock) into the constructor of the application itself. Here is the updated application and a FIT adapter that passes in a mock repository (the FIT adapter code to choose whether to pass in the mock or real repository’s adapter is longer without adding much new information, so I omit that version here).</a:t>
            </a:r>
          </a:p>
          <a:p>
            <a:r>
              <a:rPr lang="en-US" dirty="0" smtClean="0"/>
              <a:t>import </a:t>
            </a:r>
            <a:r>
              <a:rPr lang="en-US" dirty="0" err="1" smtClean="0"/>
              <a:t>repository.RepositoryFactory</a:t>
            </a:r>
            <a:r>
              <a:rPr lang="en-US" dirty="0" smtClean="0"/>
              <a:t>;</a:t>
            </a:r>
          </a:p>
          <a:p>
            <a:r>
              <a:rPr lang="en-US" dirty="0" smtClean="0"/>
              <a:t>import </a:t>
            </a:r>
            <a:r>
              <a:rPr lang="en-US" dirty="0" err="1" smtClean="0"/>
              <a:t>repository.RateRepository</a:t>
            </a:r>
            <a:r>
              <a:rPr lang="en-US" dirty="0" smtClean="0"/>
              <a:t>;</a:t>
            </a:r>
          </a:p>
          <a:p>
            <a:r>
              <a:rPr lang="en-US" dirty="0" smtClean="0"/>
              <a:t>public class Discounter </a:t>
            </a:r>
          </a:p>
          <a:p>
            <a:r>
              <a:rPr lang="en-US" dirty="0" smtClean="0"/>
              <a:t>{</a:t>
            </a:r>
          </a:p>
          <a:p>
            <a:r>
              <a:rPr lang="en-US" dirty="0" smtClean="0"/>
              <a:t>   private </a:t>
            </a:r>
            <a:r>
              <a:rPr lang="en-US" dirty="0" err="1" smtClean="0"/>
              <a:t>RateRepository</a:t>
            </a:r>
            <a:r>
              <a:rPr lang="en-US" dirty="0" smtClean="0"/>
              <a:t> </a:t>
            </a:r>
            <a:r>
              <a:rPr lang="en-US" dirty="0" err="1" smtClean="0"/>
              <a:t>rateRepository</a:t>
            </a:r>
            <a:r>
              <a:rPr lang="en-US" dirty="0" smtClean="0"/>
              <a:t>;</a:t>
            </a:r>
          </a:p>
          <a:p>
            <a:r>
              <a:rPr lang="en-US" dirty="0" smtClean="0"/>
              <a:t>   public Discounter(</a:t>
            </a:r>
            <a:r>
              <a:rPr lang="en-US" dirty="0" err="1" smtClean="0"/>
              <a:t>RateRepository</a:t>
            </a:r>
            <a:r>
              <a:rPr lang="en-US" dirty="0" smtClean="0"/>
              <a:t> r) </a:t>
            </a:r>
          </a:p>
          <a:p>
            <a:r>
              <a:rPr lang="en-US" dirty="0" smtClean="0"/>
              <a:t>   {</a:t>
            </a:r>
          </a:p>
          <a:p>
            <a:r>
              <a:rPr lang="en-US" dirty="0" smtClean="0"/>
              <a:t>      super();</a:t>
            </a:r>
          </a:p>
          <a:p>
            <a:r>
              <a:rPr lang="en-US" dirty="0" smtClean="0"/>
              <a:t>      </a:t>
            </a:r>
            <a:r>
              <a:rPr lang="en-US" dirty="0" err="1" smtClean="0"/>
              <a:t>rateRepository</a:t>
            </a:r>
            <a:r>
              <a:rPr lang="en-US" dirty="0" smtClean="0"/>
              <a:t> = r;</a:t>
            </a:r>
          </a:p>
          <a:p>
            <a:r>
              <a:rPr lang="en-US" dirty="0" smtClean="0"/>
              <a:t>    }</a:t>
            </a:r>
          </a:p>
          <a:p>
            <a:r>
              <a:rPr lang="en-US" dirty="0" smtClean="0"/>
              <a:t>   public double discount(double amount) </a:t>
            </a:r>
          </a:p>
          <a:p>
            <a:r>
              <a:rPr lang="en-US" dirty="0" smtClean="0"/>
              <a:t>   {</a:t>
            </a:r>
          </a:p>
          <a:p>
            <a:r>
              <a:rPr lang="en-US" dirty="0" smtClean="0"/>
              <a:t>      double rate = </a:t>
            </a:r>
            <a:r>
              <a:rPr lang="en-US" dirty="0" err="1" smtClean="0"/>
              <a:t>rateRepository.getRate</a:t>
            </a:r>
            <a:r>
              <a:rPr lang="en-US" dirty="0" smtClean="0"/>
              <a:t>( amount ); </a:t>
            </a:r>
          </a:p>
          <a:p>
            <a:r>
              <a:rPr lang="en-US" dirty="0" smtClean="0"/>
              <a:t>      return amount * rate;</a:t>
            </a:r>
          </a:p>
          <a:p>
            <a:r>
              <a:rPr lang="en-US" dirty="0" smtClean="0"/>
              <a:t>    }</a:t>
            </a:r>
          </a:p>
          <a:p>
            <a:r>
              <a:rPr lang="en-US" dirty="0" smtClean="0"/>
              <a:t>}</a:t>
            </a:r>
          </a:p>
          <a:p>
            <a:r>
              <a:rPr lang="en-US" dirty="0" smtClean="0"/>
              <a:t>import </a:t>
            </a:r>
            <a:r>
              <a:rPr lang="en-US" dirty="0" err="1" smtClean="0"/>
              <a:t>app.Discounter</a:t>
            </a:r>
            <a:r>
              <a:rPr lang="en-US" dirty="0" smtClean="0"/>
              <a:t>;</a:t>
            </a:r>
          </a:p>
          <a:p>
            <a:r>
              <a:rPr lang="en-US" dirty="0" smtClean="0"/>
              <a:t>import </a:t>
            </a:r>
            <a:r>
              <a:rPr lang="en-US" dirty="0" err="1" smtClean="0"/>
              <a:t>fit.ColumnFixture</a:t>
            </a:r>
            <a:r>
              <a:rPr lang="en-US" dirty="0" smtClean="0"/>
              <a:t>;</a:t>
            </a:r>
          </a:p>
          <a:p>
            <a:r>
              <a:rPr lang="en-US" dirty="0" smtClean="0"/>
              <a:t>public class </a:t>
            </a:r>
            <a:r>
              <a:rPr lang="en-US" dirty="0" err="1" smtClean="0"/>
              <a:t>TestDiscounter</a:t>
            </a:r>
            <a:r>
              <a:rPr lang="en-US" dirty="0" smtClean="0"/>
              <a:t> extends </a:t>
            </a:r>
            <a:r>
              <a:rPr lang="en-US" dirty="0" err="1" smtClean="0"/>
              <a:t>ColumnFixture</a:t>
            </a:r>
            <a:r>
              <a:rPr lang="en-US" dirty="0" smtClean="0"/>
              <a:t> </a:t>
            </a:r>
          </a:p>
          <a:p>
            <a:r>
              <a:rPr lang="en-US" dirty="0" smtClean="0"/>
              <a:t>{</a:t>
            </a:r>
          </a:p>
          <a:p>
            <a:r>
              <a:rPr lang="en-US" dirty="0" smtClean="0"/>
              <a:t>   private Discounter app = </a:t>
            </a:r>
          </a:p>
          <a:p>
            <a:r>
              <a:rPr lang="en-US" dirty="0" smtClean="0"/>
              <a:t>       new Discounter(</a:t>
            </a:r>
            <a:r>
              <a:rPr lang="en-US" dirty="0" err="1" smtClean="0"/>
              <a:t>RepositoryFactory.getMockRateRepository</a:t>
            </a:r>
            <a:r>
              <a:rPr lang="en-US" dirty="0" smtClean="0"/>
              <a:t>());</a:t>
            </a:r>
          </a:p>
          <a:p>
            <a:r>
              <a:rPr lang="en-US" dirty="0" smtClean="0"/>
              <a:t>   public double amount;</a:t>
            </a:r>
          </a:p>
          <a:p>
            <a:r>
              <a:rPr lang="en-US" dirty="0" smtClean="0"/>
              <a:t>   public double discount() </a:t>
            </a:r>
          </a:p>
          <a:p>
            <a:r>
              <a:rPr lang="en-US" dirty="0" smtClean="0"/>
              <a:t>   {</a:t>
            </a:r>
          </a:p>
          <a:p>
            <a:r>
              <a:rPr lang="en-US" dirty="0" smtClean="0"/>
              <a:t>      return </a:t>
            </a:r>
            <a:r>
              <a:rPr lang="en-US" dirty="0" err="1" smtClean="0"/>
              <a:t>app.discount</a:t>
            </a:r>
            <a:r>
              <a:rPr lang="en-US" dirty="0" smtClean="0"/>
              <a:t>( amount );</a:t>
            </a:r>
          </a:p>
          <a:p>
            <a:r>
              <a:rPr lang="en-US" dirty="0" smtClean="0"/>
              <a:t>   }</a:t>
            </a:r>
          </a:p>
          <a:p>
            <a:r>
              <a:rPr lang="en-US" dirty="0" smtClean="0"/>
              <a:t>}</a:t>
            </a:r>
          </a:p>
          <a:p>
            <a:r>
              <a:rPr lang="en-US" dirty="0" smtClean="0"/>
              <a:t>That concludes implementation of the simplest version of the hexagonal architecture.</a:t>
            </a:r>
          </a:p>
          <a:p>
            <a:r>
              <a:rPr lang="en-US" dirty="0" smtClean="0"/>
              <a:t>Application Notes</a:t>
            </a:r>
          </a:p>
          <a:p>
            <a:r>
              <a:rPr lang="en-US" dirty="0" smtClean="0"/>
              <a:t>The Left-Right Asymmetry</a:t>
            </a:r>
          </a:p>
          <a:p>
            <a:r>
              <a:rPr lang="en-US" dirty="0" smtClean="0"/>
              <a:t>The ports and adapters pattern is deliberately written pretending that all ports are fundamentally similar. That pretense is useful at the architectural level. In implementation, ports and adapters show up in two flavors, which I’ll call ‘’primary’’ and ‘’secondary’’, for soon-to-be-obvious reasons. They could be also called ‘’driving’’ adapters and ‘’driven’’ adapters.</a:t>
            </a:r>
          </a:p>
          <a:p>
            <a:r>
              <a:rPr lang="en-US" dirty="0" smtClean="0"/>
              <a:t>The alert reader will have noticed that in all the examples given, FIT fixtures are used on the left-side ports and mocks on the right. In the three-layer architecture, FIT sits in the top layer and the mock sits in the bottom layer.</a:t>
            </a:r>
          </a:p>
          <a:p>
            <a:r>
              <a:rPr lang="en-US" dirty="0" smtClean="0"/>
              <a:t>This is related to the idea from use cases of “primary actors” and “secondary actors”. A ‘’primary actor’’ is an actor that drives the application (takes it out of quiescent state to perform one of its advertised functions). A ‘’secondary actor’’ is one that the application drives, either to get answers from or to merely notify. The distinction between ‘’primary ‘’and’’ secondary ‘’lies in who triggers or is in charge of the conversation.</a:t>
            </a:r>
          </a:p>
          <a:p>
            <a:r>
              <a:rPr lang="en-US" dirty="0" smtClean="0"/>
              <a:t>The natural test adapter to substitute for a ‘’primary’’ actor is FIT, since that framework is designed to read a script and drive the application. The natural test adapter to substitute for a ‘’secondary’’ actor such as a database is a mock, since that is designed to answer queries or record events from the application.</a:t>
            </a:r>
          </a:p>
          <a:p>
            <a:r>
              <a:rPr lang="en-US" dirty="0" smtClean="0"/>
              <a:t>These observations lead us to follow the system’s use case context diagram and draw the ‘’primary ports ‘’and’’ primary adapters’’ on the left side (or top) of the hexagon, and the ‘’secondary ports’’ and ‘’secondary adapters’’ on the right (or bottom) side of the hexagon.</a:t>
            </a:r>
          </a:p>
          <a:p>
            <a:r>
              <a:rPr lang="en-US" dirty="0" smtClean="0"/>
              <a:t>The relationship between primary and secondary ports/adapters and their respective implementation in FIT and mocks is useful to keep in mind, but it should be used as a consequence of using the ports and adapters architecture, not to short-circuit it. The ultimate benefit of a ports and adapters implementation is the ability to run the application in a fully isolated mode.</a:t>
            </a:r>
          </a:p>
          <a:p>
            <a:r>
              <a:rPr lang="en-US" dirty="0" smtClean="0"/>
              <a:t>Use Cases And The Application Boundary</a:t>
            </a:r>
          </a:p>
          <a:p>
            <a:r>
              <a:rPr lang="en-US" dirty="0" smtClean="0"/>
              <a:t>It is useful to use the hexagonal architecture pattern to reinforce the preferred way of writing use cases.</a:t>
            </a:r>
          </a:p>
          <a:p>
            <a:r>
              <a:rPr lang="en-US" dirty="0" smtClean="0"/>
              <a:t>A common mistake is to write use cases to contain intimate knowledge of the technology sitting outside each port. These use cases have earned a justifiably bad name in the industry for being long, hard-to-read, boring, brittle, and expensive to maintain.</a:t>
            </a:r>
          </a:p>
          <a:p>
            <a:r>
              <a:rPr lang="en-US" dirty="0" smtClean="0"/>
              <a:t>Understanding the ports and adapters architecture, we can see that the use cases should generally be written at the application boundary (the inner hexagon), to specify the functions and events supported by the application, regardless of external technology. These use cases are shorter, easier to read, less expensive to maintain, and more stable over time.</a:t>
            </a:r>
          </a:p>
          <a:p>
            <a:r>
              <a:rPr lang="en-US" dirty="0" smtClean="0"/>
              <a:t>How Many Ports?</a:t>
            </a:r>
          </a:p>
          <a:p>
            <a:r>
              <a:rPr lang="en-US" dirty="0" smtClean="0"/>
              <a:t>What exactly a port is and isn’t is largely a matter of taste. At the one extreme, every use case could be given its own port, producing hundreds of ports for many applications. Alternatively, one could imagine merging all primary ports and all secondary ports so there are only two ports, a left side and a right side.</a:t>
            </a:r>
          </a:p>
          <a:p>
            <a:r>
              <a:rPr lang="en-US" dirty="0" smtClean="0"/>
              <a:t>Neither extreme appears optimal.</a:t>
            </a:r>
          </a:p>
          <a:p>
            <a:r>
              <a:rPr lang="en-US" dirty="0" smtClean="0"/>
              <a:t>The weather system described in the Known Uses has four natural ports: the weather feed, the administrator, the notified subscribers, the subscriber database. A coffee machine controller has four natural ports: the user, the database containing the recipes and prices, the dispensers, and the coin box. A hospital medication system might have three: one for the nurse, one for the prescription database, and one for the computer-controller medication dispensers.</a:t>
            </a:r>
          </a:p>
          <a:p>
            <a:r>
              <a:rPr lang="en-US" dirty="0" smtClean="0"/>
              <a:t>It doesn’t appear that there is any particular damage in choosing the “wrong” number of ports, so that remains a matter of intuition. My selection tends to favor a small number, two, three or four ports, as described above and in the Known Uses.</a:t>
            </a:r>
          </a:p>
          <a:p>
            <a:r>
              <a:rPr lang="en-US" dirty="0" smtClean="0"/>
              <a:t>Known Uses</a:t>
            </a:r>
          </a:p>
          <a:p>
            <a:endParaRPr lang="en-US" dirty="0" smtClean="0"/>
          </a:p>
          <a:p>
            <a:endParaRPr lang="en-US" dirty="0" smtClean="0"/>
          </a:p>
          <a:p>
            <a:r>
              <a:rPr lang="en-US" dirty="0" smtClean="0"/>
              <a:t>Figure 4</a:t>
            </a:r>
          </a:p>
          <a:p>
            <a:r>
              <a:rPr lang="en-US" dirty="0" smtClean="0"/>
              <a:t>Figure 4 shows an application with four ports and several adapters at each port. This was derived from an application that listened for alerts from the national weather service about earthquakes, tornadoes, fires and floods, and notified people on their telephones or telephone answering machines. At the time we discussed this system, the system’s interfaces were identified and discussed by ‘’technology, linked to purpose’’. There was an interface for trigger-data arriving over a wire feed, one for notification data to be sent to answering machines, an administrative interface implemented in a GUI, and a database interface to get their subscriber data.</a:t>
            </a:r>
          </a:p>
          <a:p>
            <a:r>
              <a:rPr lang="en-US" dirty="0" smtClean="0"/>
              <a:t>The people were struggling because they needed to add an http interface from the weather service, an email interface to their subscribers, and they had to find a way to bundle and unbundle their growing application suite for different customer purchasing preferences. They feared they were staring at a maintenance and testing nightmare as they had to implement, test and maintain separate versions for all combinations and permutations.</a:t>
            </a:r>
          </a:p>
          <a:p>
            <a:r>
              <a:rPr lang="en-US" dirty="0" smtClean="0"/>
              <a:t>Their shift in design was to architect the system’s interfaces ‘’by purpose’’ rather than by technology, and to have the technologies be substitutable (on all sides) by adapters. They immediately picked up the ability to include the http feed and the email notification (the new adapters are shown in the drawing with dashed lines). By making each application executable in headless mode through APIs, they could add an app-to-add adapter and unbundle the application suite, connecting the sub-applications on demand. Finally, by making each application executable completely in isolation, with test and mock adapters in place, they gained the ability to regression test their applications with stand-alone automated test scripts.</a:t>
            </a:r>
          </a:p>
          <a:p>
            <a:r>
              <a:rPr lang="en-US" dirty="0" smtClean="0"/>
              <a:t>Mac, Windows, Google, Flickr, Web 2.0</a:t>
            </a:r>
          </a:p>
          <a:p>
            <a:r>
              <a:rPr lang="en-US" dirty="0" smtClean="0"/>
              <a:t>In the early 1990s, </a:t>
            </a:r>
            <a:r>
              <a:rPr lang="en-US" dirty="0" err="1" smtClean="0"/>
              <a:t>MacIntosh</a:t>
            </a:r>
            <a:r>
              <a:rPr lang="en-US" dirty="0" smtClean="0"/>
              <a:t> applications such as word processor applications were required to have API-drivable interfaces, so that applications and user-written scripts could access all the functions of the applications. Windows desktop applications have evolved the same ability (I don’t have the historical knowledge to say which came first, nor is that relevant to the point).</a:t>
            </a:r>
          </a:p>
          <a:p>
            <a:r>
              <a:rPr lang="en-US" dirty="0" smtClean="0"/>
              <a:t>The current (2005) trend in web applications is to publish an API and let other web applications access those APIs directly. Thus, it is possible to publish local crime data over a Google map, or create web applications that include Flickr’s photo archiving and annotating abilities.</a:t>
            </a:r>
          </a:p>
          <a:p>
            <a:r>
              <a:rPr lang="en-US" dirty="0" smtClean="0"/>
              <a:t>All of these examples are about making the ‘’primary ‘’ports’ APIs visible. We see no information here about the secondary ports.</a:t>
            </a:r>
          </a:p>
          <a:p>
            <a:r>
              <a:rPr lang="en-US" dirty="0" smtClean="0"/>
              <a:t>Stored Outputs</a:t>
            </a:r>
          </a:p>
          <a:p>
            <a:r>
              <a:rPr lang="en-US" dirty="0" smtClean="0"/>
              <a:t>This example written by Willem </a:t>
            </a:r>
            <a:r>
              <a:rPr lang="en-US" dirty="0" err="1" smtClean="0"/>
              <a:t>Bogaerts</a:t>
            </a:r>
            <a:r>
              <a:rPr lang="en-US" dirty="0" smtClean="0"/>
              <a:t> on the C2 wiki:</a:t>
            </a:r>
          </a:p>
          <a:p>
            <a:r>
              <a:rPr lang="en-US" dirty="0" smtClean="0"/>
              <a:t>“I encountered something similar, but mainly because my application layer had a strong tendency to become a telephone switchboard that managed things it should not do. My application generated output, showed it to the user and then had some possibility to store it as well. My main problem was that you did not need to store it always. So my application generated output, had to buffer it and present it to the user. Then, when the user decided that he wanted to store the output, the application retrieved the buffer and stored it for real.</a:t>
            </a:r>
          </a:p>
          <a:p>
            <a:r>
              <a:rPr lang="en-US" dirty="0" smtClean="0"/>
              <a:t>I did not like this at all. Then I came up with a solution: Have a presentation control with storage facilities. Now the application no longer channels the output in different directions, but it simply outputs it to the presentation control. It’s the presentation control that buffers the answer and gives the user the possibility to store it.</a:t>
            </a:r>
          </a:p>
          <a:p>
            <a:r>
              <a:rPr lang="en-US" dirty="0" smtClean="0"/>
              <a:t>The traditional layered architecture stresses “UI” and “storage” to be different. The Ports and Adapters Architecture can reduce output to being simply “output” again. ”</a:t>
            </a:r>
          </a:p>
          <a:p>
            <a:r>
              <a:rPr lang="en-US" dirty="0" smtClean="0"/>
              <a:t>Anonymous example from the C2-wiki</a:t>
            </a:r>
          </a:p>
          <a:p>
            <a:r>
              <a:rPr lang="en-US" dirty="0" smtClean="0"/>
              <a:t>“In one project I worked on, we used the </a:t>
            </a:r>
            <a:r>
              <a:rPr lang="en-US" dirty="0" err="1" smtClean="0"/>
              <a:t>SystemMetaphor</a:t>
            </a:r>
            <a:r>
              <a:rPr lang="en-US" dirty="0" smtClean="0"/>
              <a:t> of a component stereo system. Each component has defined interfaces, each of which has a specific purpose. We can then connect components together in almost unlimited ways using simple cables and adapters.”</a:t>
            </a:r>
          </a:p>
          <a:p>
            <a:r>
              <a:rPr lang="en-US" dirty="0" smtClean="0"/>
              <a:t>Distributed, Large-Team Development</a:t>
            </a:r>
          </a:p>
          <a:p>
            <a:r>
              <a:rPr lang="en-US" dirty="0" smtClean="0"/>
              <a:t>This one is still in trial use and so does not properly count as a use of the pattern. However, it is interesting to consider.</a:t>
            </a:r>
          </a:p>
          <a:p>
            <a:r>
              <a:rPr lang="en-US" dirty="0" smtClean="0"/>
              <a:t>Teams in different locations all build to the Hexagonal architecture, using FIT and mocks so the applications or components can be tested in standalone mode. The </a:t>
            </a:r>
            <a:r>
              <a:rPr lang="en-US" dirty="0" err="1" smtClean="0"/>
              <a:t>CruiseControl</a:t>
            </a:r>
            <a:r>
              <a:rPr lang="en-US" dirty="0" smtClean="0"/>
              <a:t> build runs every half hour and runs all the applications using the </a:t>
            </a:r>
            <a:r>
              <a:rPr lang="en-US" dirty="0" err="1" smtClean="0"/>
              <a:t>FIT+mock</a:t>
            </a:r>
            <a:r>
              <a:rPr lang="en-US" dirty="0" smtClean="0"/>
              <a:t> combination. As application subsystem and databases get completed, the mocks are replaced with test databases.</a:t>
            </a:r>
          </a:p>
          <a:p>
            <a:r>
              <a:rPr lang="en-US" dirty="0" smtClean="0"/>
              <a:t>Separating Development of UI and Application Logic</a:t>
            </a:r>
          </a:p>
          <a:p>
            <a:r>
              <a:rPr lang="en-US" dirty="0" smtClean="0"/>
              <a:t>This one is still in early trial use and so does not count as a use of the pattern. However, it is interesting to consider.</a:t>
            </a:r>
          </a:p>
          <a:p>
            <a:r>
              <a:rPr lang="en-US" dirty="0" smtClean="0"/>
              <a:t>The UI design is unstable, as they haven’t decided on a driving technology or a metaphor yet. The back-end services architecture hasn’t been decided, and in fact will probably change several times over the next six months. Nonetheless, the project has officially started and time is ticking by.</a:t>
            </a:r>
          </a:p>
          <a:p>
            <a:r>
              <a:rPr lang="en-US" dirty="0" smtClean="0"/>
              <a:t>The application team creates FIT tests and mocks to isolate their application, and creates testable, demonstrable functionality to show their users. When the UI and back-end services decisions finally get met, it “should be straightforward” to add those elements the application. Stay tuned to learn how this works out (or try it yourself and write me to let me know).</a:t>
            </a:r>
          </a:p>
          <a:p>
            <a:r>
              <a:rPr lang="en-US" dirty="0" smtClean="0"/>
              <a:t>Related Patterns</a:t>
            </a:r>
          </a:p>
          <a:p>
            <a:r>
              <a:rPr lang="en-US" dirty="0" smtClean="0"/>
              <a:t>Adapter</a:t>
            </a:r>
          </a:p>
          <a:p>
            <a:r>
              <a:rPr lang="en-US" dirty="0" smtClean="0"/>
              <a:t>The ‘’Design Patterns’’ book contains a description of the generic ‘’Adapter’’ pattern: “Convert the interface of a class into another </a:t>
            </a:r>
            <a:r>
              <a:rPr lang="en-US" dirty="0" err="1" smtClean="0"/>
              <a:t>interace</a:t>
            </a:r>
            <a:r>
              <a:rPr lang="en-US" dirty="0" smtClean="0"/>
              <a:t> clients expect.” The ports-and-adapters pattern is a particular use of the ‘’Adapter’’ pattern.</a:t>
            </a:r>
          </a:p>
          <a:p>
            <a:r>
              <a:rPr lang="en-US" dirty="0" smtClean="0"/>
              <a:t>Model-View-Controller</a:t>
            </a:r>
          </a:p>
          <a:p>
            <a:r>
              <a:rPr lang="en-US" dirty="0" smtClean="0"/>
              <a:t>The MVC pattern was implemented as early as 1974 in the Smalltalk project. It has been given, over the years, many variations, such as Model-</a:t>
            </a:r>
            <a:r>
              <a:rPr lang="en-US" dirty="0" err="1" smtClean="0"/>
              <a:t>Interactor</a:t>
            </a:r>
            <a:r>
              <a:rPr lang="en-US" dirty="0" smtClean="0"/>
              <a:t> and Model-View-Presenter. Each of these implements the idea of ports-and-adapters on the primary ports, not the secondary ports.</a:t>
            </a:r>
          </a:p>
          <a:p>
            <a:r>
              <a:rPr lang="en-US" dirty="0" smtClean="0"/>
              <a:t>Mock Objects and Loopback</a:t>
            </a:r>
          </a:p>
          <a:p>
            <a:r>
              <a:rPr lang="en-US" dirty="0" smtClean="0"/>
              <a:t>“A mock object is a “double agent” used to test the </a:t>
            </a:r>
            <a:r>
              <a:rPr lang="en-US" dirty="0" err="1" smtClean="0"/>
              <a:t>behaviour</a:t>
            </a:r>
            <a:r>
              <a:rPr lang="en-US" dirty="0" smtClean="0"/>
              <a:t> of other objects. First, a mock object acts as a faux implementation of an interface or class that mimics the external </a:t>
            </a:r>
            <a:r>
              <a:rPr lang="en-US" dirty="0" err="1" smtClean="0"/>
              <a:t>behaviour</a:t>
            </a:r>
            <a:r>
              <a:rPr lang="en-US" dirty="0" smtClean="0"/>
              <a:t> of a true implementation. Second, a mock object observes how other objects interact with its methods and compares actual </a:t>
            </a:r>
            <a:r>
              <a:rPr lang="en-US" dirty="0" err="1" smtClean="0"/>
              <a:t>behaviour</a:t>
            </a:r>
            <a:r>
              <a:rPr lang="en-US" dirty="0" smtClean="0"/>
              <a:t> with preset expectations. When a discrepancy occurs, a mock object can interrupt the test and report the anomaly. If the discrepancy cannot be noted during the test, a verification method called by the tester ensures that all expectations have been met or failures reported.” — From http://</a:t>
            </a:r>
            <a:r>
              <a:rPr lang="en-US" dirty="0" err="1" smtClean="0"/>
              <a:t>MockObjects.com</a:t>
            </a:r>
            <a:endParaRPr lang="en-US" dirty="0" smtClean="0"/>
          </a:p>
          <a:p>
            <a:r>
              <a:rPr lang="en-US" dirty="0" smtClean="0"/>
              <a:t>Fully implemented according to the mock-object agenda, mock objects are used throughout an application, not just at the external interface The primary thrust of the mock object movement is conformance to specified protocol at the individual class and object level. I borrow their word “mock” as the best short description of an in-memory substitute for an external secondary actor.</a:t>
            </a:r>
          </a:p>
          <a:p>
            <a:r>
              <a:rPr lang="en-US" dirty="0" smtClean="0"/>
              <a:t>The Loopback pattern is an explicit pattern for creating an internal replacement for an external device.</a:t>
            </a:r>
          </a:p>
          <a:p>
            <a:r>
              <a:rPr lang="en-US" dirty="0" smtClean="0"/>
              <a:t>Pedestals</a:t>
            </a:r>
          </a:p>
          <a:p>
            <a:r>
              <a:rPr lang="en-US" dirty="0" smtClean="0"/>
              <a:t>In “Patterns for Generating a Layered Architecture”, Barry </a:t>
            </a:r>
            <a:r>
              <a:rPr lang="en-US" dirty="0" err="1" smtClean="0"/>
              <a:t>Rubel</a:t>
            </a:r>
            <a:r>
              <a:rPr lang="en-US" dirty="0" smtClean="0"/>
              <a:t> describes a pattern about creating an axis of symmetry in control software that is very similar to ports and adapters. The ‘’Pedestal’’ pattern calls for implementing an object representing each hardware device within the system, and linking those objects together in a control layer. The ‘’Pedestal’’ pattern can be used to describe either side of the hexagonal architecture, but does not yet stress the similarity across adapters. Also, being written for a mechanical control environment, it is not so easy to see how to apply the pattern to IT applications.</a:t>
            </a:r>
          </a:p>
          <a:p>
            <a:r>
              <a:rPr lang="en-US" dirty="0" smtClean="0"/>
              <a:t>Checks</a:t>
            </a:r>
          </a:p>
          <a:p>
            <a:r>
              <a:rPr lang="en-US" dirty="0" smtClean="0"/>
              <a:t>Ward Cunningham’s pattern language for detecting and handling user input errors, is good for error handling across the inner hexagon boundaries.</a:t>
            </a:r>
          </a:p>
          <a:p>
            <a:r>
              <a:rPr lang="en-US" dirty="0" smtClean="0"/>
              <a:t>Dependency Inversion (Dependency Injection) and SPRING</a:t>
            </a:r>
          </a:p>
          <a:p>
            <a:r>
              <a:rPr lang="en-US" dirty="0" smtClean="0"/>
              <a:t>Bob Martin’s Dependency Inversion Principle (also called Dependency Injection by Martin Fowler) states that “High-level modules should not depend on low-level modules. Both should depend on abstractions. Abstractions should not depend on details. Details should depend on abstractions.” The ‘’Dependency Injection ‘’pattern by Martin Fowler gives some implementations. These show how to create swappable secondary actor adapters. The code can be typed in directly, as done in the sample code in the article, or using configuration files and having the SPRING framework generate the equivalent code.</a:t>
            </a:r>
          </a:p>
          <a:p>
            <a:r>
              <a:rPr lang="en-US" dirty="0" smtClean="0"/>
              <a:t>Acknowledgements</a:t>
            </a:r>
          </a:p>
          <a:p>
            <a:r>
              <a:rPr lang="en-US" dirty="0" smtClean="0"/>
              <a:t>Thanks to </a:t>
            </a:r>
            <a:r>
              <a:rPr lang="en-US" dirty="0" err="1" smtClean="0"/>
              <a:t>Gyan</a:t>
            </a:r>
            <a:r>
              <a:rPr lang="en-US" dirty="0" smtClean="0"/>
              <a:t> Sharma at Intermountain Health Care for providing the sample code used here. Thanks to Rebecca </a:t>
            </a:r>
            <a:r>
              <a:rPr lang="en-US" dirty="0" err="1" smtClean="0"/>
              <a:t>Wirfs</a:t>
            </a:r>
            <a:r>
              <a:rPr lang="en-US" dirty="0" smtClean="0"/>
              <a:t>-Brock for her book ‘’Object Design’’, which when read together with the ‘’Adapter’’ pattern from the ‘’Design Patterns’’ book, helped me to understand what the hexagon was about. Thanks also to the people on Ward’s wiki, who provided comments about this pattern over the years (e.g., particularly Kevin Rutherford’s http://</a:t>
            </a:r>
            <a:r>
              <a:rPr lang="en-US" dirty="0" err="1" smtClean="0"/>
              <a:t>silkandspinach.net</a:t>
            </a:r>
            <a:r>
              <a:rPr lang="en-US" dirty="0" smtClean="0"/>
              <a:t>/blog/2004/07/</a:t>
            </a:r>
            <a:r>
              <a:rPr lang="en-US" dirty="0" err="1" smtClean="0"/>
              <a:t>hexagonal_soup.html</a:t>
            </a:r>
            <a:r>
              <a:rPr lang="en-US" dirty="0" smtClean="0"/>
              <a:t>).</a:t>
            </a:r>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22</a:t>
            </a:fld>
            <a:endParaRPr lang="en-GB"/>
          </a:p>
        </p:txBody>
      </p:sp>
    </p:spTree>
    <p:extLst>
      <p:ext uri="{BB962C8B-B14F-4D97-AF65-F5344CB8AC3E}">
        <p14:creationId xmlns:p14="http://schemas.microsoft.com/office/powerpoint/2010/main" val="69072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tests exercise individual objects or value types or small clusters of objects within in a single process. In particular, when doing Test-Driven Development, unit tests exercise code that we can change in response to the feedback we get from writing the tests.</a:t>
            </a:r>
          </a:p>
          <a:p>
            <a:endParaRPr lang="en-US" dirty="0" smtClean="0"/>
          </a:p>
          <a:p>
            <a:r>
              <a:rPr lang="en-US" dirty="0" smtClean="0"/>
              <a:t>Acceptance tests are customer-facing tests that capture the domain logic the system must perform and demonstrates that it performs them.</a:t>
            </a:r>
          </a:p>
          <a:p>
            <a:endParaRPr lang="en-US" dirty="0" smtClean="0"/>
          </a:p>
          <a:p>
            <a:r>
              <a:rPr lang="en-US" dirty="0" smtClean="0"/>
              <a:t>The Ports &amp; Adapters architecture makes it possible to run acceptance-tests directly against the application domain model because the domain model is cleanly decoupled from the technical infrastructure that connects it to the outside world. Acceptance tests can interact with the domain model through its port interfaces. Acceptance tests written against an isolated domain model can run extremely fast. Because there is no persistent state involved, in databases or message queues for example, it is easy to isolate tests from one another.</a:t>
            </a:r>
          </a:p>
          <a:p>
            <a:endParaRPr lang="en-US" dirty="0" smtClean="0"/>
          </a:p>
          <a:p>
            <a:r>
              <a:rPr lang="en-US" dirty="0" smtClean="0"/>
              <a:t>Acceptance tests of a distributed system can instantiate the domain models of different processes in the same memory space and link them by implementations of their port interfaces that do not go out-of-process.</a:t>
            </a:r>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23</a:t>
            </a:fld>
            <a:endParaRPr lang="en-GB"/>
          </a:p>
        </p:txBody>
      </p:sp>
    </p:spTree>
    <p:extLst>
      <p:ext uri="{BB962C8B-B14F-4D97-AF65-F5344CB8AC3E}">
        <p14:creationId xmlns:p14="http://schemas.microsoft.com/office/powerpoint/2010/main" val="3222703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"integration test" can apply to many different kinds of test. In the book, we use the term specifically to mean the test of an abstraction that we own but have implemented with some third-party package. We want to test that our code implementing the abstraction integrates with that third-party package correctly: that we have not made any incorrect assumptions about how it works or tripped over any bugs that we will have to work around. However, we cannot respond to feedback the tests give us about the internal quality of that third-party package because we cannot change it.</a:t>
            </a:r>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24</a:t>
            </a:fld>
            <a:endParaRPr lang="en-GB"/>
          </a:p>
        </p:txBody>
      </p:sp>
    </p:spTree>
    <p:extLst>
      <p:ext uri="{BB962C8B-B14F-4D97-AF65-F5344CB8AC3E}">
        <p14:creationId xmlns:p14="http://schemas.microsoft.com/office/powerpoint/2010/main" val="320820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FA11F81-E72E-9B40-8694-7391B0002E57}"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32157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A11F81-E72E-9B40-8694-7391B0002E57}"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286121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A11F81-E72E-9B40-8694-7391B0002E57}"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41808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A11F81-E72E-9B40-8694-7391B0002E57}"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317555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A11F81-E72E-9B40-8694-7391B0002E57}"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385538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A11F81-E72E-9B40-8694-7391B0002E57}" type="datetimeFigureOut">
              <a:rPr lang="en-US" smtClean="0"/>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295006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A11F81-E72E-9B40-8694-7391B0002E57}" type="datetimeFigureOut">
              <a:rPr lang="en-US" smtClean="0"/>
              <a:t>9/4/2014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162403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A11F81-E72E-9B40-8694-7391B0002E57}" type="datetimeFigureOut">
              <a:rPr lang="en-US" smtClean="0"/>
              <a:t>9/4/2014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270392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11F81-E72E-9B40-8694-7391B0002E57}" type="datetimeFigureOut">
              <a:rPr lang="en-US" smtClean="0"/>
              <a:t>9/4/2014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102926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A11F81-E72E-9B40-8694-7391B0002E57}" type="datetimeFigureOut">
              <a:rPr lang="en-US" smtClean="0"/>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123637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A11F81-E72E-9B40-8694-7391B0002E57}" type="datetimeFigureOut">
              <a:rPr lang="en-US" smtClean="0"/>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0C0B3-9A1A-2F49-A4B4-A0E3773D580A}" type="slidenum">
              <a:rPr lang="en-US" smtClean="0"/>
              <a:t>‹#›</a:t>
            </a:fld>
            <a:endParaRPr lang="en-US"/>
          </a:p>
        </p:txBody>
      </p:sp>
    </p:spTree>
    <p:extLst>
      <p:ext uri="{BB962C8B-B14F-4D97-AF65-F5344CB8AC3E}">
        <p14:creationId xmlns:p14="http://schemas.microsoft.com/office/powerpoint/2010/main" val="146847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11F81-E72E-9B40-8694-7391B0002E57}" type="datetimeFigureOut">
              <a:rPr lang="en-US" smtClean="0"/>
              <a:t>9/4/2014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0C0B3-9A1A-2F49-A4B4-A0E3773D580A}" type="slidenum">
              <a:rPr lang="en-US" smtClean="0"/>
              <a:t>‹#›</a:t>
            </a:fld>
            <a:endParaRPr lang="en-US"/>
          </a:p>
        </p:txBody>
      </p:sp>
    </p:spTree>
    <p:extLst>
      <p:ext uri="{BB962C8B-B14F-4D97-AF65-F5344CB8AC3E}">
        <p14:creationId xmlns:p14="http://schemas.microsoft.com/office/powerpoint/2010/main" val="1398774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Hexagonal Architectures</a:t>
            </a:r>
            <a:endParaRPr lang="en-US" dirty="0"/>
          </a:p>
        </p:txBody>
      </p:sp>
      <p:sp>
        <p:nvSpPr>
          <p:cNvPr id="3" name="Subtitle 2"/>
          <p:cNvSpPr>
            <a:spLocks noGrp="1"/>
          </p:cNvSpPr>
          <p:nvPr>
            <p:ph type="subTitle" idx="1"/>
          </p:nvPr>
        </p:nvSpPr>
        <p:spPr/>
        <p:txBody>
          <a:bodyPr/>
          <a:lstStyle/>
          <a:p>
            <a:r>
              <a:rPr lang="en-US" dirty="0" smtClean="0"/>
              <a:t>Ports and Adapters</a:t>
            </a:r>
            <a:endParaRPr lang="en-US" dirty="0"/>
          </a:p>
        </p:txBody>
      </p:sp>
    </p:spTree>
    <p:extLst>
      <p:ext uri="{BB962C8B-B14F-4D97-AF65-F5344CB8AC3E}">
        <p14:creationId xmlns:p14="http://schemas.microsoft.com/office/powerpoint/2010/main" val="21672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Layered Systems</a:t>
            </a:r>
            <a:endParaRPr lang="en-GB" dirty="0"/>
          </a:p>
        </p:txBody>
      </p:sp>
      <p:sp>
        <p:nvSpPr>
          <p:cNvPr id="8" name="Text Placeholder 7"/>
          <p:cNvSpPr>
            <a:spLocks noGrp="1"/>
          </p:cNvSpPr>
          <p:nvPr>
            <p:ph type="body" idx="1"/>
          </p:nvPr>
        </p:nvSpPr>
        <p:spPr/>
        <p:txBody>
          <a:bodyPr/>
          <a:lstStyle/>
          <a:p>
            <a:r>
              <a:rPr lang="en-GB" dirty="0" smtClean="0"/>
              <a:t>Drivers</a:t>
            </a:r>
            <a:endParaRPr lang="en-GB" dirty="0"/>
          </a:p>
        </p:txBody>
      </p:sp>
      <p:sp>
        <p:nvSpPr>
          <p:cNvPr id="9" name="Content Placeholder 8"/>
          <p:cNvSpPr>
            <a:spLocks noGrp="1"/>
          </p:cNvSpPr>
          <p:nvPr>
            <p:ph sz="half" idx="2"/>
          </p:nvPr>
        </p:nvSpPr>
        <p:spPr/>
        <p:txBody>
          <a:bodyPr>
            <a:normAutofit fontScale="92500"/>
          </a:bodyPr>
          <a:lstStyle/>
          <a:p>
            <a:pPr marL="0" indent="0">
              <a:buNone/>
            </a:pPr>
            <a:r>
              <a:rPr lang="en-GB" sz="1400" dirty="0" smtClean="0"/>
              <a:t>The major problem in software development is the management of complexity. Separation of concerns - the decomposition of the program into small components enables breaking a large complex system into simpler smaller ones.</a:t>
            </a:r>
          </a:p>
          <a:p>
            <a:pPr marL="0" indent="0">
              <a:buNone/>
            </a:pPr>
            <a:r>
              <a:rPr lang="en-GB" sz="1400" dirty="0" smtClean="0"/>
              <a:t>Complex components may in turn require further decomposition.</a:t>
            </a:r>
          </a:p>
          <a:p>
            <a:pPr marL="0" indent="0">
              <a:buNone/>
            </a:pPr>
            <a:r>
              <a:rPr lang="en-GB" sz="1400" b="1" dirty="0" smtClean="0"/>
              <a:t>Interfaces should be stable</a:t>
            </a:r>
            <a:r>
              <a:rPr lang="en-GB" sz="1400" dirty="0" smtClean="0"/>
              <a:t> – they may even be an external contract for the system.</a:t>
            </a:r>
          </a:p>
          <a:p>
            <a:pPr marL="0" indent="0">
              <a:buNone/>
            </a:pPr>
            <a:r>
              <a:rPr lang="en-GB" sz="1400" dirty="0" smtClean="0"/>
              <a:t>Changes to implementation details should not ripple through the system. Components should be replaceable with alternative implementations without affecting the rest of the system.</a:t>
            </a:r>
          </a:p>
          <a:p>
            <a:pPr marL="0" indent="0">
              <a:buNone/>
            </a:pPr>
            <a:r>
              <a:rPr lang="en-GB" sz="1400" dirty="0" smtClean="0"/>
              <a:t>Similar responsibilities should have high cohesion – be grouped together – to aid reasoning about the software.</a:t>
            </a:r>
          </a:p>
          <a:p>
            <a:pPr marL="0" indent="0">
              <a:buNone/>
            </a:pPr>
            <a:r>
              <a:rPr lang="en-GB" sz="1400" dirty="0" smtClean="0"/>
              <a:t>The dominant characteristic is a mix of higher and lower order operations, where high level operations depend on lower-level ones</a:t>
            </a:r>
          </a:p>
          <a:p>
            <a:pPr marL="0" indent="0">
              <a:buNone/>
            </a:pPr>
            <a:endParaRPr lang="en-GB" sz="1400" dirty="0" smtClean="0"/>
          </a:p>
          <a:p>
            <a:pPr marL="0" indent="0">
              <a:buNone/>
            </a:pPr>
            <a:endParaRPr lang="en-GB" sz="1400" dirty="0" smtClean="0"/>
          </a:p>
          <a:p>
            <a:pPr marL="0" indent="0">
              <a:buNone/>
            </a:pPr>
            <a:endParaRPr lang="en-GB" sz="1400" dirty="0"/>
          </a:p>
        </p:txBody>
      </p:sp>
      <p:sp>
        <p:nvSpPr>
          <p:cNvPr id="10" name="Text Placeholder 9"/>
          <p:cNvSpPr>
            <a:spLocks noGrp="1"/>
          </p:cNvSpPr>
          <p:nvPr>
            <p:ph type="body" sz="quarter" idx="3"/>
          </p:nvPr>
        </p:nvSpPr>
        <p:spPr/>
        <p:txBody>
          <a:bodyPr/>
          <a:lstStyle/>
          <a:p>
            <a:endParaRPr lang="en-GB" dirty="0"/>
          </a:p>
        </p:txBody>
      </p:sp>
      <p:pic>
        <p:nvPicPr>
          <p:cNvPr id="2" name="Content Placeholder 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2905175"/>
            <a:ext cx="4041775" cy="2490687"/>
          </a:xfrm>
        </p:spPr>
      </p:pic>
      <p:sp>
        <p:nvSpPr>
          <p:cNvPr id="3" name="TextBox 2"/>
          <p:cNvSpPr txBox="1"/>
          <p:nvPr/>
        </p:nvSpPr>
        <p:spPr>
          <a:xfrm>
            <a:off x="5004048" y="5517232"/>
            <a:ext cx="3456384" cy="276999"/>
          </a:xfrm>
          <a:prstGeom prst="rect">
            <a:avLst/>
          </a:prstGeom>
          <a:noFill/>
        </p:spPr>
        <p:txBody>
          <a:bodyPr wrap="square" rtlCol="0">
            <a:spAutoFit/>
          </a:bodyPr>
          <a:lstStyle/>
          <a:p>
            <a:pPr algn="r"/>
            <a:r>
              <a:rPr lang="en-GB" sz="1200" dirty="0" smtClean="0"/>
              <a:t>Architectural Styles, </a:t>
            </a:r>
            <a:r>
              <a:rPr lang="en-GB" sz="1200" dirty="0" err="1" smtClean="0"/>
              <a:t>Garlan</a:t>
            </a:r>
            <a:r>
              <a:rPr lang="en-GB" sz="1200" dirty="0" smtClean="0"/>
              <a:t> and Shaw</a:t>
            </a:r>
            <a:endParaRPr lang="en-GB" sz="1200" dirty="0"/>
          </a:p>
        </p:txBody>
      </p:sp>
    </p:spTree>
    <p:extLst>
      <p:ext uri="{BB962C8B-B14F-4D97-AF65-F5344CB8AC3E}">
        <p14:creationId xmlns:p14="http://schemas.microsoft.com/office/powerpoint/2010/main" val="1229274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3050"/>
            <a:ext cx="3008313" cy="1162050"/>
          </a:xfrm>
        </p:spPr>
        <p:txBody>
          <a:bodyPr/>
          <a:lstStyle/>
          <a:p>
            <a:r>
              <a:rPr lang="en-US" dirty="0" smtClean="0"/>
              <a:t>Layered 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2205235"/>
            <a:ext cx="5111750" cy="1988743"/>
          </a:xfrm>
        </p:spPr>
      </p:pic>
      <p:sp>
        <p:nvSpPr>
          <p:cNvPr id="4" name="Text Placeholder 3"/>
          <p:cNvSpPr>
            <a:spLocks noGrp="1"/>
          </p:cNvSpPr>
          <p:nvPr>
            <p:ph type="body" sz="half" idx="2"/>
          </p:nvPr>
        </p:nvSpPr>
        <p:spPr/>
        <p:txBody>
          <a:bodyPr>
            <a:normAutofit/>
          </a:bodyPr>
          <a:lstStyle/>
          <a:p>
            <a:r>
              <a:rPr lang="en-US" dirty="0" smtClean="0"/>
              <a:t>Components are the layers – a </a:t>
            </a:r>
            <a:r>
              <a:rPr lang="en-US" i="1" dirty="0" smtClean="0"/>
              <a:t>group of subtasks</a:t>
            </a:r>
            <a:r>
              <a:rPr lang="en-US" dirty="0" smtClean="0"/>
              <a:t> which implement an abstraction at some layer in the hierarchy.</a:t>
            </a:r>
          </a:p>
          <a:p>
            <a:r>
              <a:rPr lang="en-US" dirty="0" smtClean="0"/>
              <a:t>Each layer </a:t>
            </a:r>
            <a:r>
              <a:rPr lang="en-US" i="1" dirty="0" smtClean="0"/>
              <a:t>provides services</a:t>
            </a:r>
            <a:r>
              <a:rPr lang="en-US" dirty="0" smtClean="0"/>
              <a:t> to the layer above it and </a:t>
            </a:r>
            <a:r>
              <a:rPr lang="en-US" i="1" dirty="0" smtClean="0"/>
              <a:t>acts as a client</a:t>
            </a:r>
            <a:r>
              <a:rPr lang="en-US" dirty="0" smtClean="0"/>
              <a:t> to the layer below.</a:t>
            </a:r>
          </a:p>
          <a:p>
            <a:r>
              <a:rPr lang="en-US" dirty="0" smtClean="0"/>
              <a:t>The connectors are the </a:t>
            </a:r>
            <a:r>
              <a:rPr lang="en-US" i="1" dirty="0" smtClean="0"/>
              <a:t>protocols</a:t>
            </a:r>
            <a:r>
              <a:rPr lang="en-US" dirty="0" smtClean="0"/>
              <a:t> that define how the layers can interact.</a:t>
            </a:r>
          </a:p>
          <a:p>
            <a:r>
              <a:rPr lang="en-GB" dirty="0"/>
              <a:t>Lower layers can pass data and service requests to higher layers via </a:t>
            </a:r>
            <a:r>
              <a:rPr lang="en-GB" dirty="0" smtClean="0"/>
              <a:t>notifications (i.e. an observable)</a:t>
            </a:r>
            <a:endParaRPr lang="en-US" dirty="0" smtClean="0"/>
          </a:p>
          <a:p>
            <a:endParaRPr lang="en-US" dirty="0"/>
          </a:p>
        </p:txBody>
      </p:sp>
      <p:sp>
        <p:nvSpPr>
          <p:cNvPr id="6" name="TextBox 5"/>
          <p:cNvSpPr txBox="1"/>
          <p:nvPr/>
        </p:nvSpPr>
        <p:spPr>
          <a:xfrm>
            <a:off x="5796136" y="4293096"/>
            <a:ext cx="2808312" cy="276999"/>
          </a:xfrm>
          <a:prstGeom prst="rect">
            <a:avLst/>
          </a:prstGeom>
          <a:noFill/>
        </p:spPr>
        <p:txBody>
          <a:bodyPr wrap="square" rtlCol="0">
            <a:spAutoFit/>
          </a:bodyPr>
          <a:lstStyle/>
          <a:p>
            <a:pPr algn="r"/>
            <a:r>
              <a:rPr lang="en-GB" sz="1200" dirty="0" smtClean="0"/>
              <a:t>POSA, 4</a:t>
            </a:r>
            <a:r>
              <a:rPr lang="en-GB" sz="1200" baseline="30000" dirty="0" smtClean="0"/>
              <a:t>th</a:t>
            </a:r>
            <a:r>
              <a:rPr lang="en-GB" sz="1200" dirty="0" smtClean="0"/>
              <a:t> Volume</a:t>
            </a:r>
            <a:endParaRPr lang="en-GB" sz="1200" dirty="0"/>
          </a:p>
        </p:txBody>
      </p:sp>
    </p:spTree>
    <p:extLst>
      <p:ext uri="{BB962C8B-B14F-4D97-AF65-F5344CB8AC3E}">
        <p14:creationId xmlns:p14="http://schemas.microsoft.com/office/powerpoint/2010/main" val="237775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Invariants</a:t>
            </a:r>
            <a:endParaRPr lang="en-US" dirty="0"/>
          </a:p>
        </p:txBody>
      </p:sp>
      <p:sp>
        <p:nvSpPr>
          <p:cNvPr id="7" name="Content Placeholder 6"/>
          <p:cNvSpPr>
            <a:spLocks noGrp="1"/>
          </p:cNvSpPr>
          <p:nvPr>
            <p:ph sz="half" idx="2"/>
          </p:nvPr>
        </p:nvSpPr>
        <p:spPr/>
        <p:txBody>
          <a:bodyPr>
            <a:normAutofit/>
          </a:bodyPr>
          <a:lstStyle/>
          <a:p>
            <a:pPr marL="0" indent="0">
              <a:buNone/>
            </a:pPr>
            <a:r>
              <a:rPr lang="en-US" sz="2000" dirty="0" smtClean="0"/>
              <a:t>Layers can only interact with adjacent layers.</a:t>
            </a:r>
          </a:p>
          <a:p>
            <a:pPr marL="0" indent="0">
              <a:buNone/>
            </a:pPr>
            <a:r>
              <a:rPr lang="en-US" sz="2000" dirty="0" smtClean="0"/>
              <a:t>A layer can provide services to a layer above, and consume services provided by the layer below.</a:t>
            </a:r>
          </a:p>
          <a:p>
            <a:pPr marL="0" indent="0">
              <a:buNone/>
            </a:pPr>
            <a:r>
              <a:rPr lang="en-US" sz="2000" dirty="0" smtClean="0"/>
              <a:t>A layer depends only on lower layers and has no knowledge of the higher layers.</a:t>
            </a:r>
          </a:p>
          <a:p>
            <a:pPr marL="0" indent="0">
              <a:buNone/>
            </a:pPr>
            <a:r>
              <a:rPr lang="en-US" sz="2000" dirty="0" smtClean="0"/>
              <a:t>The structure can be compared with a stack or onion.</a:t>
            </a:r>
          </a:p>
        </p:txBody>
      </p:sp>
      <p:sp>
        <p:nvSpPr>
          <p:cNvPr id="8" name="Text Placeholder 7"/>
          <p:cNvSpPr>
            <a:spLocks noGrp="1"/>
          </p:cNvSpPr>
          <p:nvPr>
            <p:ph type="body" sz="quarter" idx="3"/>
          </p:nvPr>
        </p:nvSpPr>
        <p:spPr/>
        <p:txBody>
          <a:bodyPr/>
          <a:lstStyle/>
          <a:p>
            <a:r>
              <a:rPr lang="en-US" dirty="0" smtClean="0"/>
              <a:t>Properties</a:t>
            </a:r>
            <a:endParaRPr lang="en-US" dirty="0"/>
          </a:p>
        </p:txBody>
      </p:sp>
      <p:sp>
        <p:nvSpPr>
          <p:cNvPr id="9" name="Content Placeholder 8"/>
          <p:cNvSpPr>
            <a:spLocks noGrp="1"/>
          </p:cNvSpPr>
          <p:nvPr>
            <p:ph sz="quarter" idx="4"/>
          </p:nvPr>
        </p:nvSpPr>
        <p:spPr>
          <a:xfrm>
            <a:off x="4645025" y="2174874"/>
            <a:ext cx="4041775" cy="4062437"/>
          </a:xfrm>
        </p:spPr>
        <p:txBody>
          <a:bodyPr>
            <a:noAutofit/>
          </a:bodyPr>
          <a:lstStyle/>
          <a:p>
            <a:pPr marL="0" indent="0">
              <a:buNone/>
            </a:pPr>
            <a:r>
              <a:rPr lang="en-GB" sz="2000" dirty="0" smtClean="0"/>
              <a:t>Designs are based on increasing levels of abstraction. This allows portioning of a complex problem into a series of steps.</a:t>
            </a:r>
          </a:p>
          <a:p>
            <a:pPr marL="0" indent="0">
              <a:buNone/>
            </a:pPr>
            <a:r>
              <a:rPr lang="en-GB" sz="2000" dirty="0" smtClean="0"/>
              <a:t>Changes to one layer impact at most two layers – below and above, supporting change.</a:t>
            </a:r>
          </a:p>
          <a:p>
            <a:pPr marL="0" indent="0">
              <a:buNone/>
            </a:pPr>
            <a:r>
              <a:rPr lang="en-GB" sz="2000" dirty="0" smtClean="0"/>
              <a:t>Different implementations of the same layer can be reused interchangeably provided they support the same interface </a:t>
            </a:r>
            <a:endParaRPr lang="en-GB" sz="2000" dirty="0"/>
          </a:p>
          <a:p>
            <a:pPr marL="0" indent="0">
              <a:buNone/>
            </a:pPr>
            <a:endParaRPr lang="en-US" sz="2000" dirty="0"/>
          </a:p>
        </p:txBody>
      </p:sp>
      <p:sp>
        <p:nvSpPr>
          <p:cNvPr id="10" name="Title 9"/>
          <p:cNvSpPr>
            <a:spLocks noGrp="1"/>
          </p:cNvSpPr>
          <p:nvPr>
            <p:ph type="title"/>
          </p:nvPr>
        </p:nvSpPr>
        <p:spPr/>
        <p:txBody>
          <a:bodyPr/>
          <a:lstStyle/>
          <a:p>
            <a:endParaRPr lang="en-US"/>
          </a:p>
        </p:txBody>
      </p:sp>
    </p:spTree>
    <p:extLst>
      <p:ext uri="{BB962C8B-B14F-4D97-AF65-F5344CB8AC3E}">
        <p14:creationId xmlns:p14="http://schemas.microsoft.com/office/powerpoint/2010/main" val="3605616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a:xfrm>
            <a:off x="3575050" y="273050"/>
            <a:ext cx="5111750" cy="6396310"/>
          </a:xfrm>
        </p:spPr>
        <p:txBody>
          <a:bodyPr>
            <a:normAutofit/>
          </a:bodyPr>
          <a:lstStyle/>
          <a:p>
            <a:r>
              <a:rPr lang="en-GB" sz="1400" dirty="0" smtClean="0"/>
              <a:t>Define the abstraction criteria for grouping tasks into layers</a:t>
            </a:r>
          </a:p>
          <a:p>
            <a:pPr lvl="1"/>
            <a:r>
              <a:rPr lang="en-GB" sz="1000" dirty="0" smtClean="0"/>
              <a:t>The criteria is often the distance from the client with higher layers providing services to a user and lower levels dealing with the hardware</a:t>
            </a:r>
          </a:p>
          <a:p>
            <a:r>
              <a:rPr lang="en-GB" sz="1400" dirty="0" smtClean="0"/>
              <a:t>Determine the number of levels according to that criteria. Name those layers and assign tasks to them</a:t>
            </a:r>
          </a:p>
          <a:p>
            <a:pPr lvl="1"/>
            <a:r>
              <a:rPr lang="en-GB" sz="1000" dirty="0" smtClean="0"/>
              <a:t>Trade off between complexity of number of layers and the flexibility it provides</a:t>
            </a:r>
          </a:p>
          <a:p>
            <a:pPr lvl="1"/>
            <a:r>
              <a:rPr lang="en-GB" sz="1000" dirty="0" smtClean="0"/>
              <a:t>Again tasks that relate to the overall system as perceived by the client are in the highest layer, tasks that support that layer are in the next layer below and so on.</a:t>
            </a:r>
          </a:p>
          <a:p>
            <a:r>
              <a:rPr lang="en-GB" sz="1400" dirty="0" smtClean="0"/>
              <a:t>Specify an interface for each layer</a:t>
            </a:r>
          </a:p>
          <a:p>
            <a:pPr lvl="1"/>
            <a:r>
              <a:rPr lang="en-GB" sz="1000" dirty="0" smtClean="0"/>
              <a:t>We want to encapsulate knowledge about the layer from callers, because it supports modifiability. So we define an interface component to the layer, allowing ‘black-box’ use of that layer. This component provides a façade to the services of that layer. The black box may be ‘grey’ if we expose more than one façade component because the tasks provided by the service are orthogonal toe each other.</a:t>
            </a:r>
          </a:p>
          <a:p>
            <a:r>
              <a:rPr lang="en-GB" sz="1400" dirty="0" smtClean="0"/>
              <a:t>Specify the approach for communication between adjacent layers</a:t>
            </a:r>
          </a:p>
          <a:p>
            <a:pPr lvl="1"/>
            <a:r>
              <a:rPr lang="en-GB" sz="1000" dirty="0" smtClean="0"/>
              <a:t>Most commonly higher layers ‘push’ the data that lower levels need as part of the parameters to the call to that layer</a:t>
            </a:r>
          </a:p>
          <a:p>
            <a:pPr lvl="1"/>
            <a:r>
              <a:rPr lang="en-GB" sz="1000" dirty="0" smtClean="0"/>
              <a:t>However, sometimes a higher layer allows a lower layer to pull the information when desired, only providing a notification to the lower layer to pull on its own discretion.</a:t>
            </a:r>
          </a:p>
          <a:p>
            <a:pPr lvl="1"/>
            <a:r>
              <a:rPr lang="en-GB" sz="1000" dirty="0" smtClean="0"/>
              <a:t>If the higher layer provides notifications then the lower layer will need to use </a:t>
            </a:r>
            <a:r>
              <a:rPr lang="en-GB" sz="1000" dirty="0" err="1" smtClean="0"/>
              <a:t>callbacks</a:t>
            </a:r>
            <a:r>
              <a:rPr lang="en-GB" sz="1000" dirty="0" smtClean="0"/>
              <a:t> to call the higher layer, registering a subscriber with the higher layer to be notified when a change occurs. </a:t>
            </a:r>
          </a:p>
          <a:p>
            <a:r>
              <a:rPr lang="en-GB" sz="1400" dirty="0" smtClean="0"/>
              <a:t>Design an error-handling strategy</a:t>
            </a:r>
          </a:p>
          <a:p>
            <a:pPr lvl="1"/>
            <a:r>
              <a:rPr lang="en-GB" sz="1000" dirty="0" smtClean="0"/>
              <a:t>Either handle all errors within the layer or transform and pass to the higher layer</a:t>
            </a:r>
          </a:p>
          <a:p>
            <a:pPr marL="0" indent="0">
              <a:buNone/>
            </a:pPr>
            <a:endParaRPr lang="en-GB" sz="1400" dirty="0"/>
          </a:p>
        </p:txBody>
      </p:sp>
      <p:sp>
        <p:nvSpPr>
          <p:cNvPr id="4" name="Text Placeholder 3"/>
          <p:cNvSpPr>
            <a:spLocks noGrp="1"/>
          </p:cNvSpPr>
          <p:nvPr>
            <p:ph type="body" sz="half" idx="2"/>
          </p:nvPr>
        </p:nvSpPr>
        <p:spPr/>
        <p:txBody>
          <a:bodyPr/>
          <a:lstStyle/>
          <a:p>
            <a:r>
              <a:rPr lang="en-GB" dirty="0" smtClean="0"/>
              <a:t>.</a:t>
            </a:r>
            <a:endParaRPr lang="en-GB" dirty="0"/>
          </a:p>
          <a:p>
            <a:endParaRPr lang="en-GB" dirty="0"/>
          </a:p>
        </p:txBody>
      </p:sp>
    </p:spTree>
    <p:extLst>
      <p:ext uri="{BB962C8B-B14F-4D97-AF65-F5344CB8AC3E}">
        <p14:creationId xmlns:p14="http://schemas.microsoft.com/office/powerpoint/2010/main" val="3705794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r>
              <a:rPr lang="en-US" dirty="0" smtClean="0"/>
              <a:t>Examples</a:t>
            </a:r>
            <a:endParaRPr lang="en-US" dirty="0"/>
          </a:p>
        </p:txBody>
      </p:sp>
      <p:sp>
        <p:nvSpPr>
          <p:cNvPr id="9" name="Content Placeholder 8"/>
          <p:cNvSpPr>
            <a:spLocks noGrp="1"/>
          </p:cNvSpPr>
          <p:nvPr>
            <p:ph sz="half" idx="2"/>
          </p:nvPr>
        </p:nvSpPr>
        <p:spPr/>
        <p:txBody>
          <a:bodyPr>
            <a:normAutofit/>
          </a:bodyPr>
          <a:lstStyle/>
          <a:p>
            <a:r>
              <a:rPr lang="en-US" dirty="0" smtClean="0"/>
              <a:t>Ports and Adapters (see below)</a:t>
            </a:r>
            <a:endParaRPr lang="en-US" dirty="0"/>
          </a:p>
        </p:txBody>
      </p:sp>
      <p:sp>
        <p:nvSpPr>
          <p:cNvPr id="10" name="Text Placeholder 9"/>
          <p:cNvSpPr>
            <a:spLocks noGrp="1"/>
          </p:cNvSpPr>
          <p:nvPr>
            <p:ph type="body" sz="quarter" idx="3"/>
          </p:nvPr>
        </p:nvSpPr>
        <p:spPr/>
        <p:txBody>
          <a:bodyPr/>
          <a:lstStyle/>
          <a:p>
            <a:r>
              <a:rPr lang="en-US" dirty="0" smtClean="0"/>
              <a:t>Disadvantages</a:t>
            </a:r>
            <a:endParaRPr lang="en-US" dirty="0"/>
          </a:p>
        </p:txBody>
      </p:sp>
      <p:sp>
        <p:nvSpPr>
          <p:cNvPr id="11" name="Content Placeholder 10"/>
          <p:cNvSpPr>
            <a:spLocks noGrp="1"/>
          </p:cNvSpPr>
          <p:nvPr>
            <p:ph sz="quarter" idx="4"/>
          </p:nvPr>
        </p:nvSpPr>
        <p:spPr/>
        <p:txBody>
          <a:bodyPr>
            <a:normAutofit/>
          </a:bodyPr>
          <a:lstStyle/>
          <a:p>
            <a:pPr marL="0" indent="0">
              <a:buNone/>
            </a:pPr>
            <a:r>
              <a:rPr lang="en-US" sz="1400" dirty="0" smtClean="0"/>
              <a:t>Not all systems are easily structured as layers</a:t>
            </a:r>
          </a:p>
          <a:p>
            <a:pPr marL="0" indent="0">
              <a:buNone/>
            </a:pPr>
            <a:r>
              <a:rPr lang="en-US" sz="1400" dirty="0" smtClean="0"/>
              <a:t>Performance considerations may require violation of layers and a closer coupling between higher and lower layers.</a:t>
            </a:r>
          </a:p>
        </p:txBody>
      </p:sp>
    </p:spTree>
    <p:extLst>
      <p:ext uri="{BB962C8B-B14F-4D97-AF65-F5344CB8AC3E}">
        <p14:creationId xmlns:p14="http://schemas.microsoft.com/office/powerpoint/2010/main" val="123160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Ports and Adapters</a:t>
            </a:r>
            <a:endParaRPr lang="en-GB" dirty="0"/>
          </a:p>
        </p:txBody>
      </p:sp>
      <p:sp>
        <p:nvSpPr>
          <p:cNvPr id="9" name="Text Placeholder 8"/>
          <p:cNvSpPr>
            <a:spLocks noGrp="1"/>
          </p:cNvSpPr>
          <p:nvPr>
            <p:ph type="body" sz="half" idx="2"/>
          </p:nvPr>
        </p:nvSpPr>
        <p:spPr/>
        <p:txBody>
          <a:bodyPr>
            <a:normAutofit/>
          </a:bodyPr>
          <a:lstStyle/>
          <a:p>
            <a:r>
              <a:rPr lang="en-GB" dirty="0"/>
              <a:t>A </a:t>
            </a:r>
            <a:r>
              <a:rPr lang="en-GB" b="1" dirty="0"/>
              <a:t>ports &amp; adapters</a:t>
            </a:r>
            <a:r>
              <a:rPr lang="en-GB" dirty="0"/>
              <a:t> architectural style (Hexagonal Architecture) is a variation of the </a:t>
            </a:r>
            <a:r>
              <a:rPr lang="en-GB" dirty="0" smtClean="0"/>
              <a:t>layered </a:t>
            </a:r>
            <a:r>
              <a:rPr lang="en-GB" dirty="0"/>
              <a:t>architectural style which makes clear the </a:t>
            </a:r>
            <a:r>
              <a:rPr lang="en-GB" dirty="0" smtClean="0"/>
              <a:t>separation </a:t>
            </a:r>
            <a:r>
              <a:rPr lang="en-GB" dirty="0"/>
              <a:t>between the </a:t>
            </a:r>
            <a:r>
              <a:rPr lang="en-GB" b="1" dirty="0"/>
              <a:t>domain model</a:t>
            </a:r>
            <a:r>
              <a:rPr lang="en-GB" dirty="0"/>
              <a:t> - which contains the rules of our application - and the </a:t>
            </a:r>
            <a:r>
              <a:rPr lang="en-GB" b="1" dirty="0"/>
              <a:t>adapters</a:t>
            </a:r>
            <a:r>
              <a:rPr lang="en-GB" dirty="0"/>
              <a:t>, which abstract the inputs to the system and our outputs. The advantage of this style is that the application is decoupled from the nature of the input or output device, and any frameworks used to implement them. </a:t>
            </a:r>
            <a:endParaRPr lang="en-GB" dirty="0" smtClean="0"/>
          </a:p>
          <a:p>
            <a:endParaRPr lang="en-GB" dirty="0"/>
          </a:p>
        </p:txBody>
      </p:sp>
      <p:pic>
        <p:nvPicPr>
          <p:cNvPr id="10" name="Picture 9" descr="HexagonalArchitect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332656"/>
            <a:ext cx="5043296" cy="6127050"/>
          </a:xfrm>
          <a:prstGeom prst="rect">
            <a:avLst/>
          </a:prstGeom>
        </p:spPr>
      </p:pic>
    </p:spTree>
    <p:extLst>
      <p:ext uri="{BB962C8B-B14F-4D97-AF65-F5344CB8AC3E}">
        <p14:creationId xmlns:p14="http://schemas.microsoft.com/office/powerpoint/2010/main" val="22771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Ports and Adapters</a:t>
            </a:r>
            <a:endParaRPr lang="en-GB" dirty="0"/>
          </a:p>
        </p:txBody>
      </p:sp>
      <p:sp>
        <p:nvSpPr>
          <p:cNvPr id="9" name="Text Placeholder 8"/>
          <p:cNvSpPr>
            <a:spLocks noGrp="1"/>
          </p:cNvSpPr>
          <p:nvPr>
            <p:ph type="body" sz="half" idx="2"/>
          </p:nvPr>
        </p:nvSpPr>
        <p:spPr/>
        <p:txBody>
          <a:bodyPr>
            <a:normAutofit/>
          </a:bodyPr>
          <a:lstStyle/>
          <a:p>
            <a:r>
              <a:rPr lang="en-GB" dirty="0" smtClean="0"/>
              <a:t>For </a:t>
            </a:r>
            <a:r>
              <a:rPr lang="en-GB" dirty="0"/>
              <a:t>example when a client POSTs a request to the REST API exposed by our application the adapter </a:t>
            </a:r>
            <a:r>
              <a:rPr lang="en-GB" dirty="0" smtClean="0"/>
              <a:t>receives </a:t>
            </a:r>
            <a:r>
              <a:rPr lang="en-GB" dirty="0"/>
              <a:t>the HTTP request, transforms it into a call onto our domain, and marshals the response back out to the client over HTTP. Similarly if our application needs to retrieve persisted entity state to initialise the domain it calls out to an adapter that wraps access to the </a:t>
            </a:r>
            <a:r>
              <a:rPr lang="en-GB" dirty="0" smtClean="0"/>
              <a:t>DB.</a:t>
            </a:r>
            <a:endParaRPr lang="en-GB" dirty="0"/>
          </a:p>
        </p:txBody>
      </p:sp>
      <p:pic>
        <p:nvPicPr>
          <p:cNvPr id="10" name="Picture 9" descr="HexagonalArchitect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332656"/>
            <a:ext cx="5043296" cy="6127050"/>
          </a:xfrm>
          <a:prstGeom prst="rect">
            <a:avLst/>
          </a:prstGeom>
        </p:spPr>
      </p:pic>
    </p:spTree>
    <p:extLst>
      <p:ext uri="{BB962C8B-B14F-4D97-AF65-F5344CB8AC3E}">
        <p14:creationId xmlns:p14="http://schemas.microsoft.com/office/powerpoint/2010/main" val="2088947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157192"/>
            <a:ext cx="2275656" cy="500608"/>
          </a:xfrm>
        </p:spPr>
        <p:txBody>
          <a:bodyPr/>
          <a:lstStyle/>
          <a:p>
            <a:r>
              <a:rPr lang="en-GB" dirty="0" smtClean="0"/>
              <a:t>Ports and Adapters</a:t>
            </a:r>
            <a:endParaRPr lang="en-GB" dirty="0"/>
          </a:p>
        </p:txBody>
      </p:sp>
      <p:sp>
        <p:nvSpPr>
          <p:cNvPr id="7" name="Text Placeholder 6"/>
          <p:cNvSpPr>
            <a:spLocks noGrp="1"/>
          </p:cNvSpPr>
          <p:nvPr>
            <p:ph type="body" sz="half" idx="2"/>
          </p:nvPr>
        </p:nvSpPr>
        <p:spPr>
          <a:xfrm>
            <a:off x="3923928" y="1747110"/>
            <a:ext cx="4910336" cy="2452962"/>
          </a:xfrm>
        </p:spPr>
        <p:txBody>
          <a:bodyPr>
            <a:normAutofit/>
          </a:bodyPr>
          <a:lstStyle/>
          <a:p>
            <a:r>
              <a:rPr lang="en-GB" sz="1600" dirty="0"/>
              <a:t>The layer between the adapter and the domain is identified as the </a:t>
            </a:r>
            <a:r>
              <a:rPr lang="en-GB" sz="1600" b="1" dirty="0" smtClean="0"/>
              <a:t>ports</a:t>
            </a:r>
            <a:r>
              <a:rPr lang="en-GB" sz="1600" dirty="0" smtClean="0"/>
              <a:t> </a:t>
            </a:r>
            <a:r>
              <a:rPr lang="en-GB" sz="1600" dirty="0"/>
              <a:t>layer. Our </a:t>
            </a:r>
            <a:r>
              <a:rPr lang="en-GB" sz="1600" i="1" dirty="0"/>
              <a:t>domain is inside the port</a:t>
            </a:r>
            <a:r>
              <a:rPr lang="en-GB" sz="1600" dirty="0"/>
              <a:t>, </a:t>
            </a:r>
            <a:r>
              <a:rPr lang="en-GB" sz="1600" i="1" dirty="0"/>
              <a:t>adapters for external entities are on the </a:t>
            </a:r>
            <a:r>
              <a:rPr lang="en-GB" sz="1600" i="1" dirty="0" smtClean="0"/>
              <a:t>outside </a:t>
            </a:r>
            <a:r>
              <a:rPr lang="en-GB" sz="1600" i="1" dirty="0"/>
              <a:t>of the port</a:t>
            </a:r>
            <a:r>
              <a:rPr lang="en-GB" sz="1600" dirty="0"/>
              <a:t>. </a:t>
            </a:r>
            <a:endParaRPr lang="en-GB" sz="1600" dirty="0" smtClean="0"/>
          </a:p>
          <a:p>
            <a:endParaRPr lang="en-GB" sz="1600" dirty="0" smtClean="0"/>
          </a:p>
          <a:p>
            <a:r>
              <a:rPr lang="en-GB" sz="1600" dirty="0" smtClean="0"/>
              <a:t>The </a:t>
            </a:r>
            <a:r>
              <a:rPr lang="en-GB" sz="1600" dirty="0"/>
              <a:t>notion of a 'port' invokes the OS idea that any device that adheres to a know protocol can be plugged into a port. Similarly, many adapters may use our ports</a:t>
            </a:r>
            <a:r>
              <a:rPr lang="en-GB" sz="1600" dirty="0" smtClean="0"/>
              <a:t>.</a:t>
            </a:r>
          </a:p>
          <a:p>
            <a:endParaRPr lang="en-GB" sz="1600" dirty="0" smtClean="0"/>
          </a:p>
        </p:txBody>
      </p:sp>
      <p:pic>
        <p:nvPicPr>
          <p:cNvPr id="8" name="Picture 7" descr="HexagonalArchitect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196752"/>
            <a:ext cx="2995736" cy="3639490"/>
          </a:xfrm>
          <a:prstGeom prst="rect">
            <a:avLst/>
          </a:prstGeom>
        </p:spPr>
      </p:pic>
    </p:spTree>
    <p:extLst>
      <p:ext uri="{BB962C8B-B14F-4D97-AF65-F5344CB8AC3E}">
        <p14:creationId xmlns:p14="http://schemas.microsoft.com/office/powerpoint/2010/main" val="3306061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157192"/>
            <a:ext cx="2275656" cy="500608"/>
          </a:xfrm>
        </p:spPr>
        <p:txBody>
          <a:bodyPr/>
          <a:lstStyle/>
          <a:p>
            <a:r>
              <a:rPr lang="en-GB" dirty="0" smtClean="0"/>
              <a:t>Ports and Adapters</a:t>
            </a:r>
            <a:endParaRPr lang="en-GB" dirty="0"/>
          </a:p>
        </p:txBody>
      </p:sp>
      <p:sp>
        <p:nvSpPr>
          <p:cNvPr id="7" name="Text Placeholder 6"/>
          <p:cNvSpPr>
            <a:spLocks noGrp="1"/>
          </p:cNvSpPr>
          <p:nvPr>
            <p:ph type="body" sz="half" idx="2"/>
          </p:nvPr>
        </p:nvSpPr>
        <p:spPr>
          <a:xfrm>
            <a:off x="3923928" y="1830005"/>
            <a:ext cx="4910336" cy="2596852"/>
          </a:xfrm>
        </p:spPr>
        <p:txBody>
          <a:bodyPr>
            <a:normAutofit lnSpcReduction="10000"/>
          </a:bodyPr>
          <a:lstStyle/>
          <a:p>
            <a:r>
              <a:rPr lang="en-GB" sz="1600" dirty="0" smtClean="0"/>
              <a:t>A </a:t>
            </a:r>
            <a:r>
              <a:rPr lang="en-GB" sz="1600" dirty="0"/>
              <a:t>port is the </a:t>
            </a:r>
            <a:r>
              <a:rPr lang="en-GB" sz="1600" i="1" dirty="0"/>
              <a:t>'use case boundary</a:t>
            </a:r>
            <a:r>
              <a:rPr lang="en-GB" sz="1600" dirty="0"/>
              <a:t>'. Use cases become problematic when they become focused on technology concerns. Use cases written against the ports can elide those concerns and focus on the application rules, making them easier to write and maintain. </a:t>
            </a:r>
            <a:endParaRPr lang="en-GB" sz="1600" dirty="0" smtClean="0"/>
          </a:p>
          <a:p>
            <a:endParaRPr lang="en-GB" sz="1600" dirty="0" smtClean="0"/>
          </a:p>
          <a:p>
            <a:r>
              <a:rPr lang="en-GB" sz="1600" dirty="0" smtClean="0"/>
              <a:t>In BDD terms a Use Case is often expressed as Given-When-Then acceptance criteria for a story, but the principle is the same: the boundary for the GWT scenario is the ports layer.</a:t>
            </a:r>
          </a:p>
        </p:txBody>
      </p:sp>
      <p:pic>
        <p:nvPicPr>
          <p:cNvPr id="8" name="Picture 7" descr="HexagonalArchitect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196752"/>
            <a:ext cx="2995736" cy="3639490"/>
          </a:xfrm>
          <a:prstGeom prst="rect">
            <a:avLst/>
          </a:prstGeom>
        </p:spPr>
      </p:pic>
    </p:spTree>
    <p:extLst>
      <p:ext uri="{BB962C8B-B14F-4D97-AF65-F5344CB8AC3E}">
        <p14:creationId xmlns:p14="http://schemas.microsoft.com/office/powerpoint/2010/main" val="1226569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157192"/>
            <a:ext cx="2275656" cy="500608"/>
          </a:xfrm>
        </p:spPr>
        <p:txBody>
          <a:bodyPr/>
          <a:lstStyle/>
          <a:p>
            <a:r>
              <a:rPr lang="en-GB" dirty="0" smtClean="0"/>
              <a:t>Ports and Adapters</a:t>
            </a:r>
            <a:endParaRPr lang="en-GB" dirty="0"/>
          </a:p>
        </p:txBody>
      </p:sp>
      <p:sp>
        <p:nvSpPr>
          <p:cNvPr id="7" name="Text Placeholder 6"/>
          <p:cNvSpPr>
            <a:spLocks noGrp="1"/>
          </p:cNvSpPr>
          <p:nvPr>
            <p:ph type="body" sz="half" idx="2"/>
          </p:nvPr>
        </p:nvSpPr>
        <p:spPr>
          <a:xfrm>
            <a:off x="3923928" y="1775576"/>
            <a:ext cx="4910336" cy="1571781"/>
          </a:xfrm>
        </p:spPr>
        <p:txBody>
          <a:bodyPr>
            <a:normAutofit lnSpcReduction="10000"/>
          </a:bodyPr>
          <a:lstStyle/>
          <a:p>
            <a:r>
              <a:rPr lang="en-GB" dirty="0" smtClean="0"/>
              <a:t>There </a:t>
            </a:r>
            <a:r>
              <a:rPr lang="en-GB" dirty="0"/>
              <a:t>is a correlation here between the use case boundary and the test boundary - tests should focus on the behaviour expressed by a use case, not on a unit of code. </a:t>
            </a:r>
            <a:endParaRPr lang="en-GB" dirty="0" smtClean="0"/>
          </a:p>
          <a:p>
            <a:endParaRPr lang="en-GB" dirty="0" smtClean="0"/>
          </a:p>
          <a:p>
            <a:r>
              <a:rPr lang="en-GB" dirty="0" smtClean="0"/>
              <a:t>Contrary </a:t>
            </a:r>
            <a:r>
              <a:rPr lang="en-GB" dirty="0"/>
              <a:t>to Cockburn, </a:t>
            </a:r>
            <a:r>
              <a:rPr lang="en-GB" dirty="0" smtClean="0"/>
              <a:t>I don't </a:t>
            </a:r>
            <a:r>
              <a:rPr lang="en-GB" dirty="0"/>
              <a:t>suggest using a ATT like FIT or </a:t>
            </a:r>
            <a:r>
              <a:rPr lang="en-GB" dirty="0" err="1"/>
              <a:t>SpecFlow</a:t>
            </a:r>
            <a:r>
              <a:rPr lang="en-GB" dirty="0"/>
              <a:t> here, preferring to use our </a:t>
            </a:r>
            <a:r>
              <a:rPr lang="en-GB" dirty="0" err="1"/>
              <a:t>xUnit</a:t>
            </a:r>
            <a:r>
              <a:rPr lang="en-GB" dirty="0"/>
              <a:t> test tool here (and not test implementation details). </a:t>
            </a:r>
            <a:endParaRPr lang="en-GB" dirty="0" smtClean="0"/>
          </a:p>
        </p:txBody>
      </p:sp>
      <p:pic>
        <p:nvPicPr>
          <p:cNvPr id="8" name="Picture 7" descr="HexagonalArchitect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196752"/>
            <a:ext cx="2995736" cy="3639490"/>
          </a:xfrm>
          <a:prstGeom prst="rect">
            <a:avLst/>
          </a:prstGeom>
        </p:spPr>
      </p:pic>
    </p:spTree>
    <p:extLst>
      <p:ext uri="{BB962C8B-B14F-4D97-AF65-F5344CB8AC3E}">
        <p14:creationId xmlns:p14="http://schemas.microsoft.com/office/powerpoint/2010/main" val="271068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Software Developer for 20 years</a:t>
            </a:r>
          </a:p>
          <a:p>
            <a:pPr lvl="1"/>
            <a:r>
              <a:rPr lang="en-GB" dirty="0" smtClean="0"/>
              <a:t>Worked mainly for ISVs</a:t>
            </a:r>
          </a:p>
          <a:p>
            <a:pPr lvl="2"/>
            <a:r>
              <a:rPr lang="en-GB" dirty="0" smtClean="0"/>
              <a:t>Reuters, SunGard, Misys, Huddle</a:t>
            </a:r>
          </a:p>
          <a:p>
            <a:pPr lvl="1"/>
            <a:r>
              <a:rPr lang="en-GB" dirty="0" smtClean="0"/>
              <a:t>Worked for a couple of MIS departments</a:t>
            </a:r>
          </a:p>
          <a:p>
            <a:pPr lvl="2"/>
            <a:r>
              <a:rPr lang="en-GB" dirty="0" smtClean="0"/>
              <a:t>DTI, Beazley</a:t>
            </a:r>
          </a:p>
          <a:p>
            <a:r>
              <a:rPr lang="en-GB" dirty="0" smtClean="0"/>
              <a:t>Microsoft MVP for C#</a:t>
            </a:r>
          </a:p>
          <a:p>
            <a:pPr lvl="1"/>
            <a:r>
              <a:rPr lang="en-GB" dirty="0" smtClean="0"/>
              <a:t>Interested in OO, SOA, EDA,, Messaging, REST</a:t>
            </a:r>
          </a:p>
          <a:p>
            <a:pPr lvl="1"/>
            <a:r>
              <a:rPr lang="en-GB" dirty="0" smtClean="0"/>
              <a:t>Interested in Agile methodologies and practices</a:t>
            </a:r>
          </a:p>
          <a:p>
            <a:r>
              <a:rPr lang="en-GB" dirty="0" smtClean="0"/>
              <a:t>No smart guys</a:t>
            </a:r>
          </a:p>
          <a:p>
            <a:pPr lvl="1"/>
            <a:r>
              <a:rPr lang="en-GB" dirty="0" smtClean="0"/>
              <a:t>Just the guys in this room</a:t>
            </a:r>
            <a:endParaRPr lang="en-US" dirty="0" smtClean="0"/>
          </a:p>
          <a:p>
            <a:endParaRPr lang="en-US" dirty="0"/>
          </a:p>
        </p:txBody>
      </p:sp>
    </p:spTree>
    <p:extLst>
      <p:ext uri="{BB962C8B-B14F-4D97-AF65-F5344CB8AC3E}">
        <p14:creationId xmlns:p14="http://schemas.microsoft.com/office/powerpoint/2010/main" val="1483846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790700" y="0"/>
            <a:ext cx="5554885" cy="6858000"/>
          </a:xfrm>
          <a:prstGeom prst="rect">
            <a:avLst/>
          </a:prstGeom>
        </p:spPr>
      </p:pic>
    </p:spTree>
    <p:extLst>
      <p:ext uri="{BB962C8B-B14F-4D97-AF65-F5344CB8AC3E}">
        <p14:creationId xmlns:p14="http://schemas.microsoft.com/office/powerpoint/2010/main" val="4000413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699330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067944" y="5805264"/>
            <a:ext cx="3816424" cy="369332"/>
          </a:xfrm>
          <a:prstGeom prst="rect">
            <a:avLst/>
          </a:prstGeom>
          <a:noFill/>
        </p:spPr>
        <p:txBody>
          <a:bodyPr wrap="square" rtlCol="0">
            <a:spAutoFit/>
          </a:bodyPr>
          <a:lstStyle/>
          <a:p>
            <a:r>
              <a:rPr lang="en-US" dirty="0" smtClean="0"/>
              <a:t>After Mike Cohn, Martin Fowler et al.</a:t>
            </a:r>
            <a:endParaRPr lang="en-US" dirty="0"/>
          </a:p>
        </p:txBody>
      </p:sp>
    </p:spTree>
    <p:extLst>
      <p:ext uri="{BB962C8B-B14F-4D97-AF65-F5344CB8AC3E}">
        <p14:creationId xmlns:p14="http://schemas.microsoft.com/office/powerpoint/2010/main" val="2478721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0952" y="542310"/>
            <a:ext cx="5043296" cy="6127050"/>
          </a:xfrm>
          <a:prstGeom prst="rect">
            <a:avLst/>
          </a:prstGeom>
        </p:spPr>
      </p:pic>
    </p:spTree>
    <p:extLst>
      <p:ext uri="{BB962C8B-B14F-4D97-AF65-F5344CB8AC3E}">
        <p14:creationId xmlns:p14="http://schemas.microsoft.com/office/powerpoint/2010/main" val="3268319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_unittest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728" y="676213"/>
            <a:ext cx="4755264" cy="5777123"/>
          </a:xfrm>
          <a:prstGeom prst="rect">
            <a:avLst/>
          </a:prstGeom>
        </p:spPr>
      </p:pic>
    </p:spTree>
    <p:extLst>
      <p:ext uri="{BB962C8B-B14F-4D97-AF65-F5344CB8AC3E}">
        <p14:creationId xmlns:p14="http://schemas.microsoft.com/office/powerpoint/2010/main" val="1826178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_integrationtest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779169"/>
            <a:ext cx="4611248" cy="5602159"/>
          </a:xfrm>
          <a:prstGeom prst="rect">
            <a:avLst/>
          </a:prstGeom>
        </p:spPr>
      </p:pic>
    </p:spTree>
    <p:extLst>
      <p:ext uri="{BB962C8B-B14F-4D97-AF65-F5344CB8AC3E}">
        <p14:creationId xmlns:p14="http://schemas.microsoft.com/office/powerpoint/2010/main" val="654931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_systemtes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476672"/>
            <a:ext cx="5043296" cy="6127050"/>
          </a:xfrm>
          <a:prstGeom prst="rect">
            <a:avLst/>
          </a:prstGeom>
        </p:spPr>
      </p:pic>
    </p:spTree>
    <p:extLst>
      <p:ext uri="{BB962C8B-B14F-4D97-AF65-F5344CB8AC3E}">
        <p14:creationId xmlns:p14="http://schemas.microsoft.com/office/powerpoint/2010/main" val="244857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157192"/>
            <a:ext cx="2275656" cy="500608"/>
          </a:xfrm>
        </p:spPr>
        <p:txBody>
          <a:bodyPr/>
          <a:lstStyle/>
          <a:p>
            <a:r>
              <a:rPr lang="en-GB" dirty="0" smtClean="0"/>
              <a:t>Ports and Adapters</a:t>
            </a:r>
            <a:endParaRPr lang="en-GB" dirty="0"/>
          </a:p>
        </p:txBody>
      </p:sp>
      <p:sp>
        <p:nvSpPr>
          <p:cNvPr id="7" name="Text Placeholder 6"/>
          <p:cNvSpPr>
            <a:spLocks noGrp="1"/>
          </p:cNvSpPr>
          <p:nvPr>
            <p:ph type="body" sz="half" idx="2"/>
          </p:nvPr>
        </p:nvSpPr>
        <p:spPr>
          <a:xfrm>
            <a:off x="3923928" y="1399197"/>
            <a:ext cx="4910336" cy="3757995"/>
          </a:xfrm>
        </p:spPr>
        <p:txBody>
          <a:bodyPr>
            <a:normAutofit fontScale="92500" lnSpcReduction="20000"/>
          </a:bodyPr>
          <a:lstStyle/>
          <a:p>
            <a:r>
              <a:rPr lang="en-GB" dirty="0" smtClean="0"/>
              <a:t>We </a:t>
            </a:r>
            <a:r>
              <a:rPr lang="en-GB" dirty="0"/>
              <a:t>have a notion </a:t>
            </a:r>
            <a:r>
              <a:rPr lang="en-GB" i="1" dirty="0"/>
              <a:t>of primary and secondary actors </a:t>
            </a:r>
            <a:r>
              <a:rPr lang="en-GB" dirty="0"/>
              <a:t>in use cases which map to the adapter and port layer. </a:t>
            </a:r>
            <a:endParaRPr lang="en-GB" dirty="0" smtClean="0"/>
          </a:p>
          <a:p>
            <a:endParaRPr lang="en-GB" b="1" dirty="0" smtClean="0"/>
          </a:p>
          <a:p>
            <a:r>
              <a:rPr lang="en-GB" b="1" dirty="0" smtClean="0"/>
              <a:t>Primary </a:t>
            </a:r>
            <a:r>
              <a:rPr lang="en-GB" b="1" dirty="0"/>
              <a:t>actors</a:t>
            </a:r>
            <a:r>
              <a:rPr lang="en-GB" dirty="0"/>
              <a:t> exercise our application, they are inputs into our application. </a:t>
            </a:r>
            <a:r>
              <a:rPr lang="en-GB" i="1" dirty="0"/>
              <a:t>A primary actor uses a primary adapter, which calls a primary port - the chain is one of inputs into our application</a:t>
            </a:r>
            <a:r>
              <a:rPr lang="en-GB" dirty="0"/>
              <a:t>. So our REST API is a primary adapter, so are our tests</a:t>
            </a:r>
            <a:r>
              <a:rPr lang="en-GB" i="1" dirty="0"/>
              <a:t>. </a:t>
            </a:r>
            <a:endParaRPr lang="en-GB" i="1" dirty="0" smtClean="0"/>
          </a:p>
          <a:p>
            <a:endParaRPr lang="en-GB" i="1" dirty="0" smtClean="0"/>
          </a:p>
          <a:p>
            <a:r>
              <a:rPr lang="en-GB" i="1" dirty="0" smtClean="0"/>
              <a:t>A </a:t>
            </a:r>
            <a:r>
              <a:rPr lang="en-GB" b="1" i="1" dirty="0"/>
              <a:t>secondary actor</a:t>
            </a:r>
            <a:r>
              <a:rPr lang="en-GB" i="1" dirty="0"/>
              <a:t> is one that our application exercises as part of its work, they are outputs from out application</a:t>
            </a:r>
            <a:r>
              <a:rPr lang="en-GB" dirty="0"/>
              <a:t>. So our </a:t>
            </a:r>
            <a:r>
              <a:rPr lang="en-GB" dirty="0" smtClean="0"/>
              <a:t>DB </a:t>
            </a:r>
            <a:r>
              <a:rPr lang="en-GB" dirty="0"/>
              <a:t>is a secondary adapter, as our mocks and we talk to them over a secondary port. </a:t>
            </a:r>
            <a:endParaRPr lang="en-GB" dirty="0" smtClean="0"/>
          </a:p>
          <a:p>
            <a:endParaRPr lang="en-GB" i="1" dirty="0" smtClean="0"/>
          </a:p>
          <a:p>
            <a:r>
              <a:rPr lang="en-GB" i="1" dirty="0" smtClean="0"/>
              <a:t>Many </a:t>
            </a:r>
            <a:r>
              <a:rPr lang="en-GB" i="1" dirty="0"/>
              <a:t>applications seem to consist only of one primary and one secondary, which leads to the n-tier style, but once we factor in tests we may begin to observe that we have more, and by building for multiple ports we make our application more modifiable to new ports in future</a:t>
            </a:r>
            <a:r>
              <a:rPr lang="en-GB" dirty="0"/>
              <a:t>.</a:t>
            </a:r>
          </a:p>
          <a:p>
            <a:endParaRPr lang="en-GB" dirty="0" smtClean="0"/>
          </a:p>
          <a:p>
            <a:r>
              <a:rPr lang="en-GB" dirty="0" smtClean="0"/>
              <a:t>We </a:t>
            </a:r>
            <a:r>
              <a:rPr lang="en-GB" dirty="0"/>
              <a:t>often show </a:t>
            </a:r>
            <a:r>
              <a:rPr lang="en-GB" i="1" dirty="0"/>
              <a:t>primary ports on the left </a:t>
            </a:r>
            <a:r>
              <a:rPr lang="en-GB" dirty="0"/>
              <a:t>and </a:t>
            </a:r>
            <a:r>
              <a:rPr lang="en-GB" i="1" dirty="0"/>
              <a:t>secondary ports on the right</a:t>
            </a:r>
            <a:r>
              <a:rPr lang="en-GB" dirty="0"/>
              <a:t>.</a:t>
            </a:r>
          </a:p>
        </p:txBody>
      </p:sp>
      <p:pic>
        <p:nvPicPr>
          <p:cNvPr id="8" name="Picture 7" descr="HexagonalArchitect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196752"/>
            <a:ext cx="2995736" cy="3639490"/>
          </a:xfrm>
          <a:prstGeom prst="rect">
            <a:avLst/>
          </a:prstGeom>
        </p:spPr>
      </p:pic>
    </p:spTree>
    <p:extLst>
      <p:ext uri="{BB962C8B-B14F-4D97-AF65-F5344CB8AC3E}">
        <p14:creationId xmlns:p14="http://schemas.microsoft.com/office/powerpoint/2010/main" val="2090841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Implementing ports</a:t>
            </a:r>
            <a:endParaRPr lang="en-US" dirty="0"/>
          </a:p>
        </p:txBody>
      </p:sp>
      <p:sp>
        <p:nvSpPr>
          <p:cNvPr id="6" name="Text Placeholder 5"/>
          <p:cNvSpPr>
            <a:spLocks noGrp="1"/>
          </p:cNvSpPr>
          <p:nvPr>
            <p:ph type="body" idx="1"/>
          </p:nvPr>
        </p:nvSpPr>
        <p:spPr/>
        <p:txBody>
          <a:bodyPr/>
          <a:lstStyle/>
          <a:p>
            <a:r>
              <a:rPr lang="en-US" dirty="0" smtClean="0"/>
              <a:t>Domain and adapter are obvious, but what are ports?</a:t>
            </a:r>
            <a:endParaRPr lang="en-US" dirty="0"/>
          </a:p>
        </p:txBody>
      </p:sp>
    </p:spTree>
    <p:extLst>
      <p:ext uri="{BB962C8B-B14F-4D97-AF65-F5344CB8AC3E}">
        <p14:creationId xmlns:p14="http://schemas.microsoft.com/office/powerpoint/2010/main" val="4130795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Implementing Ports</a:t>
            </a:r>
            <a:endParaRPr lang="en-GB" dirty="0"/>
          </a:p>
        </p:txBody>
      </p:sp>
      <p:sp>
        <p:nvSpPr>
          <p:cNvPr id="6" name="Content Placeholder 5"/>
          <p:cNvSpPr>
            <a:spLocks noGrp="1"/>
          </p:cNvSpPr>
          <p:nvPr>
            <p:ph idx="1"/>
          </p:nvPr>
        </p:nvSpPr>
        <p:spPr>
          <a:xfrm>
            <a:off x="3527884" y="1424349"/>
            <a:ext cx="5111750" cy="4812134"/>
          </a:xfrm>
        </p:spPr>
        <p:txBody>
          <a:bodyPr>
            <a:normAutofit fontScale="47500" lnSpcReduction="20000"/>
          </a:bodyPr>
          <a:lstStyle/>
          <a:p>
            <a:pPr marL="0" indent="0">
              <a:buNone/>
            </a:pPr>
            <a:r>
              <a:rPr lang="en-GB" dirty="0"/>
              <a:t>public class </a:t>
            </a:r>
            <a:r>
              <a:rPr lang="en-GB" dirty="0" err="1"/>
              <a:t>MyFatService</a:t>
            </a:r>
            <a:endParaRPr lang="en-GB" dirty="0"/>
          </a:p>
          <a:p>
            <a:pPr marL="0" indent="0">
              <a:buNone/>
            </a:pPr>
            <a:r>
              <a:rPr lang="en-GB" dirty="0"/>
              <a:t>{</a:t>
            </a:r>
          </a:p>
          <a:p>
            <a:pPr marL="0" indent="0">
              <a:buNone/>
            </a:pPr>
            <a:r>
              <a:rPr lang="en-GB" dirty="0"/>
              <a:t>    public void </a:t>
            </a:r>
            <a:r>
              <a:rPr lang="en-GB" dirty="0" err="1"/>
              <a:t>CreateMyThing</a:t>
            </a:r>
            <a:r>
              <a:rPr lang="en-GB" dirty="0"/>
              <a:t>(/* .. parameters ...*/)</a:t>
            </a:r>
          </a:p>
          <a:p>
            <a:pPr marL="0" indent="0">
              <a:buNone/>
            </a:pPr>
            <a:r>
              <a:rPr lang="en-GB" dirty="0"/>
              <a:t>    {</a:t>
            </a:r>
          </a:p>
          <a:p>
            <a:pPr marL="0" indent="0">
              <a:buNone/>
            </a:pPr>
            <a:r>
              <a:rPr lang="en-GB" dirty="0"/>
              <a:t>        /*Stuff*/</a:t>
            </a:r>
          </a:p>
          <a:p>
            <a:pPr marL="0" indent="0">
              <a:buNone/>
            </a:pPr>
            <a:r>
              <a:rPr lang="en-GB" dirty="0"/>
              <a:t>    }</a:t>
            </a:r>
          </a:p>
          <a:p>
            <a:pPr marL="0" indent="0">
              <a:buNone/>
            </a:pPr>
            <a:endParaRPr lang="en-GB" dirty="0"/>
          </a:p>
          <a:p>
            <a:pPr marL="0" indent="0">
              <a:buNone/>
            </a:pPr>
            <a:r>
              <a:rPr lang="en-GB" dirty="0"/>
              <a:t>    public void </a:t>
            </a:r>
            <a:r>
              <a:rPr lang="en-GB" dirty="0" err="1"/>
              <a:t>UpdateMyThingForFoo</a:t>
            </a:r>
            <a:r>
              <a:rPr lang="en-GB" dirty="0"/>
              <a:t>(/* .. parameters ...*/)</a:t>
            </a:r>
          </a:p>
          <a:p>
            <a:pPr marL="0" indent="0">
              <a:buNone/>
            </a:pPr>
            <a:r>
              <a:rPr lang="en-GB" dirty="0"/>
              <a:t>    {</a:t>
            </a:r>
          </a:p>
          <a:p>
            <a:pPr marL="0" indent="0">
              <a:buNone/>
            </a:pPr>
            <a:r>
              <a:rPr lang="en-GB" dirty="0"/>
              <a:t>       /*Other Stuff*/</a:t>
            </a:r>
          </a:p>
          <a:p>
            <a:pPr marL="0" indent="0">
              <a:buNone/>
            </a:pPr>
            <a:r>
              <a:rPr lang="en-GB" dirty="0"/>
              <a:t>    }</a:t>
            </a:r>
          </a:p>
          <a:p>
            <a:pPr marL="0" indent="0">
              <a:buNone/>
            </a:pPr>
            <a:endParaRPr lang="en-GB" dirty="0"/>
          </a:p>
          <a:p>
            <a:pPr marL="0" indent="0">
              <a:buNone/>
            </a:pPr>
            <a:r>
              <a:rPr lang="en-GB" dirty="0"/>
              <a:t>     public void </a:t>
            </a:r>
            <a:r>
              <a:rPr lang="en-GB" dirty="0" err="1"/>
              <a:t>UpdateMyThingForBar</a:t>
            </a:r>
            <a:r>
              <a:rPr lang="en-GB" dirty="0"/>
              <a:t>(/* .. parameters ...*/)</a:t>
            </a:r>
          </a:p>
          <a:p>
            <a:pPr marL="0" indent="0">
              <a:buNone/>
            </a:pPr>
            <a:r>
              <a:rPr lang="en-GB" dirty="0"/>
              <a:t>     {</a:t>
            </a:r>
          </a:p>
          <a:p>
            <a:pPr marL="0" indent="0">
              <a:buNone/>
            </a:pPr>
            <a:r>
              <a:rPr lang="en-GB" dirty="0"/>
              <a:t>        /*Other Stuff*/</a:t>
            </a:r>
          </a:p>
          <a:p>
            <a:pPr marL="0" indent="0">
              <a:buNone/>
            </a:pPr>
            <a:r>
              <a:rPr lang="en-GB" dirty="0"/>
              <a:t>     }</a:t>
            </a:r>
          </a:p>
          <a:p>
            <a:pPr marL="0" indent="0">
              <a:buNone/>
            </a:pPr>
            <a:endParaRPr lang="en-GB" dirty="0"/>
          </a:p>
          <a:p>
            <a:pPr marL="0" indent="0">
              <a:buNone/>
            </a:pPr>
            <a:r>
              <a:rPr lang="en-GB" dirty="0"/>
              <a:t>     /*Loads more of these*/</a:t>
            </a:r>
          </a:p>
          <a:p>
            <a:pPr marL="0" indent="0">
              <a:buNone/>
            </a:pPr>
            <a:r>
              <a:rPr lang="en-GB" dirty="0"/>
              <a:t>}</a:t>
            </a:r>
          </a:p>
          <a:p>
            <a:pPr marL="0" indent="0">
              <a:buNone/>
            </a:pPr>
            <a:r>
              <a:rPr lang="en-GB" dirty="0"/>
              <a:t>&lt;code/&gt;</a:t>
            </a:r>
          </a:p>
        </p:txBody>
      </p:sp>
      <p:sp>
        <p:nvSpPr>
          <p:cNvPr id="7" name="Text Placeholder 6"/>
          <p:cNvSpPr>
            <a:spLocks noGrp="1"/>
          </p:cNvSpPr>
          <p:nvPr>
            <p:ph type="body" sz="half" idx="2"/>
          </p:nvPr>
        </p:nvSpPr>
        <p:spPr/>
        <p:txBody>
          <a:bodyPr>
            <a:normAutofit lnSpcReduction="10000"/>
          </a:bodyPr>
          <a:lstStyle/>
          <a:p>
            <a:r>
              <a:rPr lang="en-GB" dirty="0"/>
              <a:t>One question is, how is our API provided? We are inside an adapter, so we </a:t>
            </a:r>
            <a:r>
              <a:rPr lang="en-GB" dirty="0" smtClean="0"/>
              <a:t>want </a:t>
            </a:r>
            <a:r>
              <a:rPr lang="en-GB" dirty="0"/>
              <a:t>to use a Plain Old C# Object (POCO) approach to avoid framework dependencies. A common route is to use the </a:t>
            </a:r>
            <a:r>
              <a:rPr lang="en-GB" i="1" dirty="0"/>
              <a:t>Facade</a:t>
            </a:r>
            <a:r>
              <a:rPr lang="en-GB" dirty="0"/>
              <a:t> pattern, providing a class that holds the API to lower level components. Indeed this is the classical implementation strategy for the application service layer in an layered architecture. The Facade design pattern provides a high-level interface to a sub-system, shielding the caller from the implementation details of the sub-system. This both reduces complexity for the caller, and decouples the caller from the implementation allowing us to vary it without amending the caller. To this extent it meets the needs of our port, providing a clear notion of outside - the caller and inside - the subsystem. </a:t>
            </a:r>
          </a:p>
        </p:txBody>
      </p:sp>
      <p:sp>
        <p:nvSpPr>
          <p:cNvPr id="8" name="Title 4"/>
          <p:cNvSpPr txBox="1">
            <a:spLocks/>
          </p:cNvSpPr>
          <p:nvPr/>
        </p:nvSpPr>
        <p:spPr>
          <a:xfrm>
            <a:off x="4932040" y="59345"/>
            <a:ext cx="3008313" cy="427409"/>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r>
              <a:rPr lang="en-GB" dirty="0" smtClean="0"/>
              <a:t>Service Facade</a:t>
            </a:r>
            <a:endParaRPr lang="en-GB" dirty="0"/>
          </a:p>
        </p:txBody>
      </p:sp>
      <p:sp>
        <p:nvSpPr>
          <p:cNvPr id="9" name="TextBox 8"/>
          <p:cNvSpPr txBox="1"/>
          <p:nvPr/>
        </p:nvSpPr>
        <p:spPr>
          <a:xfrm>
            <a:off x="3563888" y="490432"/>
            <a:ext cx="5039742" cy="954107"/>
          </a:xfrm>
          <a:prstGeom prst="rect">
            <a:avLst/>
          </a:prstGeom>
          <a:noFill/>
        </p:spPr>
        <p:txBody>
          <a:bodyPr wrap="square" rtlCol="0">
            <a:spAutoFit/>
          </a:bodyPr>
          <a:lstStyle/>
          <a:p>
            <a:r>
              <a:rPr lang="en-GB" sz="1400" dirty="0"/>
              <a:t>A Facade used in this context is being used in the Service role, where the Service stereotype describes an object that provides co-ordination and control logic</a:t>
            </a:r>
            <a:r>
              <a:rPr lang="en-GB" sz="1400" dirty="0" smtClean="0"/>
              <a:t>. It provides a </a:t>
            </a:r>
            <a:r>
              <a:rPr lang="en-GB" sz="1400" i="1" dirty="0" smtClean="0"/>
              <a:t>contract</a:t>
            </a:r>
            <a:r>
              <a:rPr lang="en-GB" sz="1400" dirty="0" smtClean="0"/>
              <a:t> to clients for lower layers.</a:t>
            </a:r>
            <a:endParaRPr lang="en-GB" sz="1400" dirty="0"/>
          </a:p>
        </p:txBody>
      </p:sp>
    </p:spTree>
    <p:extLst>
      <p:ext uri="{BB962C8B-B14F-4D97-AF65-F5344CB8AC3E}">
        <p14:creationId xmlns:p14="http://schemas.microsoft.com/office/powerpoint/2010/main" val="331708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dirty="0"/>
              <a:t>public interface </a:t>
            </a:r>
            <a:r>
              <a:rPr lang="en-GB" dirty="0" err="1"/>
              <a:t>ICreateMyThingService</a:t>
            </a:r>
            <a:endParaRPr lang="en-GB" dirty="0"/>
          </a:p>
          <a:p>
            <a:pPr marL="0" indent="0">
              <a:buNone/>
            </a:pPr>
            <a:r>
              <a:rPr lang="en-GB" dirty="0"/>
              <a:t>{</a:t>
            </a:r>
          </a:p>
          <a:p>
            <a:pPr marL="0" indent="0">
              <a:buNone/>
            </a:pPr>
            <a:r>
              <a:rPr lang="en-GB" dirty="0"/>
              <a:t>    void </a:t>
            </a:r>
            <a:r>
              <a:rPr lang="en-GB" dirty="0" err="1"/>
              <a:t>CreateMyThing</a:t>
            </a:r>
            <a:r>
              <a:rPr lang="en-GB" dirty="0"/>
              <a:t>(/* .. parameters ...*/);</a:t>
            </a:r>
          </a:p>
          <a:p>
            <a:pPr marL="0" indent="0">
              <a:buNone/>
            </a:pPr>
            <a:r>
              <a:rPr lang="en-GB" dirty="0"/>
              <a:t>}</a:t>
            </a:r>
          </a:p>
          <a:p>
            <a:pPr marL="0" indent="0">
              <a:buNone/>
            </a:pPr>
            <a:endParaRPr lang="en-GB" dirty="0"/>
          </a:p>
          <a:p>
            <a:pPr marL="0" indent="0">
              <a:buNone/>
            </a:pPr>
            <a:r>
              <a:rPr lang="en-GB" dirty="0"/>
              <a:t>public interface </a:t>
            </a:r>
            <a:r>
              <a:rPr lang="en-GB" dirty="0" err="1"/>
              <a:t>IUpdateMyThingForFooService</a:t>
            </a:r>
            <a:endParaRPr lang="en-GB" dirty="0"/>
          </a:p>
          <a:p>
            <a:pPr marL="0" indent="0">
              <a:buNone/>
            </a:pPr>
            <a:r>
              <a:rPr lang="en-GB" dirty="0"/>
              <a:t>{</a:t>
            </a:r>
          </a:p>
          <a:p>
            <a:pPr marL="0" indent="0">
              <a:buNone/>
            </a:pPr>
            <a:r>
              <a:rPr lang="en-GB" dirty="0"/>
              <a:t>    void </a:t>
            </a:r>
            <a:r>
              <a:rPr lang="en-GB" dirty="0" err="1"/>
              <a:t>UpdateMyThingForFoo</a:t>
            </a:r>
            <a:r>
              <a:rPr lang="en-GB" dirty="0"/>
              <a:t>(/* .. parameters ...*/);</a:t>
            </a:r>
          </a:p>
          <a:p>
            <a:pPr marL="0" indent="0">
              <a:buNone/>
            </a:pPr>
            <a:r>
              <a:rPr lang="en-GB" dirty="0"/>
              <a:t>}</a:t>
            </a:r>
          </a:p>
          <a:p>
            <a:pPr marL="0" indent="0">
              <a:buNone/>
            </a:pPr>
            <a:endParaRPr lang="en-GB" dirty="0"/>
          </a:p>
          <a:p>
            <a:pPr marL="0" indent="0">
              <a:buNone/>
            </a:pPr>
            <a:r>
              <a:rPr lang="en-GB" dirty="0"/>
              <a:t>public interface </a:t>
            </a:r>
            <a:r>
              <a:rPr lang="en-GB" dirty="0" err="1"/>
              <a:t>IUpdateMyThingForBarService</a:t>
            </a:r>
            <a:endParaRPr lang="en-GB" dirty="0"/>
          </a:p>
          <a:p>
            <a:pPr marL="0" indent="0">
              <a:buNone/>
            </a:pPr>
            <a:r>
              <a:rPr lang="en-GB" dirty="0"/>
              <a:t>{</a:t>
            </a:r>
          </a:p>
          <a:p>
            <a:pPr marL="0" indent="0">
              <a:buNone/>
            </a:pPr>
            <a:r>
              <a:rPr lang="en-GB" dirty="0"/>
              <a:t>   void </a:t>
            </a:r>
            <a:r>
              <a:rPr lang="en-GB" dirty="0" err="1"/>
              <a:t>UpdateMyThingForBar</a:t>
            </a:r>
            <a:r>
              <a:rPr lang="en-GB" dirty="0"/>
              <a:t>(/* .. parameters ...*/);</a:t>
            </a:r>
          </a:p>
          <a:p>
            <a:pPr marL="0" indent="0">
              <a:buNone/>
            </a:pPr>
            <a:r>
              <a:rPr lang="en-GB" dirty="0"/>
              <a:t>}</a:t>
            </a:r>
          </a:p>
          <a:p>
            <a:pPr marL="0" indent="0">
              <a:buNone/>
            </a:pPr>
            <a:endParaRPr lang="en-GB" dirty="0"/>
          </a:p>
          <a:p>
            <a:pPr marL="0" indent="0">
              <a:buNone/>
            </a:pPr>
            <a:r>
              <a:rPr lang="en-GB" dirty="0"/>
              <a:t>public class </a:t>
            </a:r>
            <a:r>
              <a:rPr lang="en-GB" dirty="0" err="1"/>
              <a:t>MyFatService</a:t>
            </a:r>
            <a:r>
              <a:rPr lang="en-GB" dirty="0"/>
              <a:t> : </a:t>
            </a:r>
            <a:r>
              <a:rPr lang="en-GB" dirty="0" err="1"/>
              <a:t>ICreateMyThingService</a:t>
            </a:r>
            <a:r>
              <a:rPr lang="en-GB" dirty="0"/>
              <a:t>, </a:t>
            </a:r>
            <a:r>
              <a:rPr lang="en-GB" dirty="0" err="1"/>
              <a:t>IUpdateMyThingForFooService</a:t>
            </a:r>
            <a:r>
              <a:rPr lang="en-GB" dirty="0"/>
              <a:t>, </a:t>
            </a:r>
            <a:r>
              <a:rPr lang="en-GB" dirty="0" err="1"/>
              <a:t>IUpdateMyThingForBarService</a:t>
            </a:r>
            <a:endParaRPr lang="en-GB" dirty="0"/>
          </a:p>
          <a:p>
            <a:pPr marL="0" indent="0">
              <a:buNone/>
            </a:pPr>
            <a:r>
              <a:rPr lang="en-GB" dirty="0"/>
              <a:t>{</a:t>
            </a:r>
          </a:p>
          <a:p>
            <a:pPr marL="0" indent="0">
              <a:buNone/>
            </a:pPr>
            <a:r>
              <a:rPr lang="en-GB" dirty="0"/>
              <a:t>   public void </a:t>
            </a:r>
            <a:r>
              <a:rPr lang="en-GB" dirty="0" err="1"/>
              <a:t>CreateMyThing</a:t>
            </a:r>
            <a:r>
              <a:rPr lang="en-GB" dirty="0"/>
              <a:t>(/* .. parameters ...*/)</a:t>
            </a:r>
          </a:p>
          <a:p>
            <a:pPr marL="0" indent="0">
              <a:buNone/>
            </a:pPr>
            <a:r>
              <a:rPr lang="en-GB" dirty="0"/>
              <a:t>  {</a:t>
            </a:r>
          </a:p>
          <a:p>
            <a:pPr marL="0" indent="0">
              <a:buNone/>
            </a:pPr>
            <a:r>
              <a:rPr lang="en-GB" dirty="0"/>
              <a:t>      /*Stuff*/</a:t>
            </a:r>
          </a:p>
          <a:p>
            <a:pPr marL="0" indent="0">
              <a:buNone/>
            </a:pPr>
            <a:r>
              <a:rPr lang="en-GB" dirty="0"/>
              <a:t>   }</a:t>
            </a:r>
          </a:p>
          <a:p>
            <a:pPr marL="0" indent="0">
              <a:buNone/>
            </a:pPr>
            <a:endParaRPr lang="en-GB" dirty="0"/>
          </a:p>
          <a:p>
            <a:pPr marL="0" indent="0">
              <a:buNone/>
            </a:pPr>
            <a:r>
              <a:rPr lang="en-GB" dirty="0"/>
              <a:t>   public void </a:t>
            </a:r>
            <a:r>
              <a:rPr lang="en-GB" dirty="0" err="1"/>
              <a:t>UpdateMyThingForFoo</a:t>
            </a:r>
            <a:r>
              <a:rPr lang="en-GB" dirty="0"/>
              <a:t>(/* .. parameters ...*/)</a:t>
            </a:r>
          </a:p>
          <a:p>
            <a:pPr marL="0" indent="0">
              <a:buNone/>
            </a:pPr>
            <a:r>
              <a:rPr lang="en-GB" dirty="0"/>
              <a:t>  {</a:t>
            </a:r>
          </a:p>
          <a:p>
            <a:pPr marL="0" indent="0">
              <a:buNone/>
            </a:pPr>
            <a:r>
              <a:rPr lang="en-GB" dirty="0"/>
              <a:t>      /*Other Stuff*/</a:t>
            </a:r>
          </a:p>
          <a:p>
            <a:pPr marL="0" indent="0">
              <a:buNone/>
            </a:pPr>
            <a:r>
              <a:rPr lang="en-GB" dirty="0"/>
              <a:t>  }</a:t>
            </a:r>
          </a:p>
          <a:p>
            <a:pPr marL="0" indent="0">
              <a:buNone/>
            </a:pPr>
            <a:endParaRPr lang="en-GB" dirty="0"/>
          </a:p>
          <a:p>
            <a:pPr marL="0" indent="0">
              <a:buNone/>
            </a:pPr>
            <a:r>
              <a:rPr lang="en-GB" dirty="0"/>
              <a:t>   public void </a:t>
            </a:r>
            <a:r>
              <a:rPr lang="en-GB" dirty="0" err="1"/>
              <a:t>UpdateMyThingForBar</a:t>
            </a:r>
            <a:r>
              <a:rPr lang="en-GB" dirty="0"/>
              <a:t>(/* .. parameters ...*/)</a:t>
            </a:r>
          </a:p>
          <a:p>
            <a:pPr marL="0" indent="0">
              <a:buNone/>
            </a:pPr>
            <a:r>
              <a:rPr lang="en-GB" dirty="0"/>
              <a:t>   {</a:t>
            </a:r>
          </a:p>
          <a:p>
            <a:pPr marL="0" indent="0">
              <a:buNone/>
            </a:pPr>
            <a:r>
              <a:rPr lang="en-GB" dirty="0"/>
              <a:t>      /*Other Stuff*/</a:t>
            </a:r>
          </a:p>
          <a:p>
            <a:pPr marL="0" indent="0">
              <a:buNone/>
            </a:pPr>
            <a:r>
              <a:rPr lang="en-GB" dirty="0"/>
              <a:t>    }</a:t>
            </a:r>
          </a:p>
          <a:p>
            <a:pPr marL="0" indent="0">
              <a:buNone/>
            </a:pPr>
            <a:endParaRPr lang="en-GB" dirty="0"/>
          </a:p>
          <a:p>
            <a:pPr marL="0" indent="0">
              <a:buNone/>
            </a:pPr>
            <a:r>
              <a:rPr lang="en-GB" dirty="0"/>
              <a:t>/*Loads more of these*/</a:t>
            </a:r>
          </a:p>
          <a:p>
            <a:pPr marL="0" indent="0">
              <a:buNone/>
            </a:pPr>
            <a:endParaRPr lang="en-GB" dirty="0"/>
          </a:p>
          <a:p>
            <a:pPr marL="0" indent="0">
              <a:buNone/>
            </a:pPr>
            <a:r>
              <a:rPr lang="en-GB" dirty="0"/>
              <a:t>}</a:t>
            </a:r>
          </a:p>
        </p:txBody>
      </p:sp>
      <p:sp>
        <p:nvSpPr>
          <p:cNvPr id="4" name="Text Placeholder 3"/>
          <p:cNvSpPr>
            <a:spLocks noGrp="1"/>
          </p:cNvSpPr>
          <p:nvPr>
            <p:ph type="body" sz="half" idx="2"/>
          </p:nvPr>
        </p:nvSpPr>
        <p:spPr/>
        <p:txBody>
          <a:bodyPr>
            <a:normAutofit/>
          </a:bodyPr>
          <a:lstStyle/>
          <a:p>
            <a:r>
              <a:rPr lang="en-GB" dirty="0" smtClean="0"/>
              <a:t>The </a:t>
            </a:r>
            <a:r>
              <a:rPr lang="en-GB" dirty="0"/>
              <a:t>Interface Segregation Principle states that clients should not be forced to depend on methods on an interface that they do not use. This is because we do not want to update the client because the interface changes to service other clients in a way that the client itself does not care about. An </a:t>
            </a:r>
            <a:r>
              <a:rPr lang="en-GB" dirty="0" smtClean="0"/>
              <a:t>Transaction </a:t>
            </a:r>
            <a:r>
              <a:rPr lang="en-GB" dirty="0"/>
              <a:t>Script style </a:t>
            </a:r>
            <a:r>
              <a:rPr lang="en-GB" dirty="0" smtClean="0"/>
              <a:t>port forces </a:t>
            </a:r>
            <a:r>
              <a:rPr lang="en-GB" dirty="0"/>
              <a:t>consumers (for example MVC controllers) to become dependent on methods on the domain service class that they do not consume.</a:t>
            </a:r>
          </a:p>
          <a:p>
            <a:endParaRPr lang="en-GB" dirty="0"/>
          </a:p>
          <a:p>
            <a:r>
              <a:rPr lang="en-GB" dirty="0"/>
              <a:t>Now this can be obviated by having the domain service implement a number of interfaces, and hand to its clients interfaces that only cover the concerns they have. With application service layers this naturally tends towards one method per interface.</a:t>
            </a:r>
          </a:p>
        </p:txBody>
      </p:sp>
    </p:spTree>
    <p:extLst>
      <p:ext uri="{BB962C8B-B14F-4D97-AF65-F5344CB8AC3E}">
        <p14:creationId xmlns:p14="http://schemas.microsoft.com/office/powerpoint/2010/main" val="25760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31951" y="2604402"/>
            <a:ext cx="7502762" cy="18940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Intelligent collaboration for the Enterprise</a:t>
            </a:r>
          </a:p>
          <a:p>
            <a:r>
              <a:rPr lang="en-US" dirty="0" smtClean="0"/>
              <a:t> The #1 SharePoint alternative in the cloud</a:t>
            </a:r>
          </a:p>
          <a:p>
            <a:endParaRPr lang="en-US" dirty="0"/>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777" y="698445"/>
            <a:ext cx="3048000" cy="1347216"/>
          </a:xfrm>
          <a:prstGeom prst="rect">
            <a:avLst/>
          </a:prstGeom>
        </p:spPr>
      </p:pic>
    </p:spTree>
    <p:extLst>
      <p:ext uri="{BB962C8B-B14F-4D97-AF65-F5344CB8AC3E}">
        <p14:creationId xmlns:p14="http://schemas.microsoft.com/office/powerpoint/2010/main" val="13508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Responsibility Principle</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dirty="0"/>
              <a:t>public interface </a:t>
            </a:r>
            <a:r>
              <a:rPr lang="en-GB" dirty="0" err="1"/>
              <a:t>ICreateMyThingService</a:t>
            </a:r>
            <a:endParaRPr lang="en-GB" dirty="0"/>
          </a:p>
          <a:p>
            <a:pPr marL="0" indent="0">
              <a:buNone/>
            </a:pPr>
            <a:r>
              <a:rPr lang="en-GB" dirty="0"/>
              <a:t>{</a:t>
            </a:r>
          </a:p>
          <a:p>
            <a:pPr marL="0" indent="0">
              <a:buNone/>
            </a:pPr>
            <a:r>
              <a:rPr lang="en-GB" dirty="0"/>
              <a:t>    void </a:t>
            </a:r>
            <a:r>
              <a:rPr lang="en-GB" dirty="0" err="1"/>
              <a:t>CreateMyThing</a:t>
            </a:r>
            <a:r>
              <a:rPr lang="en-GB" dirty="0"/>
              <a:t>(/* .. parameters ...*/);</a:t>
            </a:r>
          </a:p>
          <a:p>
            <a:pPr marL="0" indent="0">
              <a:buNone/>
            </a:pPr>
            <a:r>
              <a:rPr lang="en-GB" dirty="0"/>
              <a:t>}</a:t>
            </a:r>
          </a:p>
          <a:p>
            <a:pPr marL="0" indent="0">
              <a:buNone/>
            </a:pPr>
            <a:endParaRPr lang="en-GB" dirty="0"/>
          </a:p>
          <a:p>
            <a:pPr marL="0" indent="0">
              <a:buNone/>
            </a:pPr>
            <a:r>
              <a:rPr lang="en-GB" dirty="0"/>
              <a:t>public class </a:t>
            </a:r>
            <a:r>
              <a:rPr lang="en-GB" dirty="0" err="1"/>
              <a:t>CreateMyThingService</a:t>
            </a:r>
            <a:r>
              <a:rPr lang="en-GB" dirty="0"/>
              <a:t> : </a:t>
            </a:r>
            <a:r>
              <a:rPr lang="en-GB" dirty="0" err="1"/>
              <a:t>ICreateMyThingService</a:t>
            </a:r>
            <a:endParaRPr lang="en-GB" dirty="0"/>
          </a:p>
          <a:p>
            <a:pPr marL="0" indent="0">
              <a:buNone/>
            </a:pPr>
            <a:r>
              <a:rPr lang="en-GB" dirty="0"/>
              <a:t>{</a:t>
            </a:r>
          </a:p>
          <a:p>
            <a:pPr marL="0" indent="0">
              <a:buNone/>
            </a:pPr>
            <a:r>
              <a:rPr lang="en-GB" dirty="0"/>
              <a:t>    public void </a:t>
            </a:r>
            <a:r>
              <a:rPr lang="en-GB" dirty="0" err="1"/>
              <a:t>CreateMyThing</a:t>
            </a:r>
            <a:r>
              <a:rPr lang="en-GB" dirty="0"/>
              <a:t>(/* .. parameters ...*/)</a:t>
            </a:r>
          </a:p>
          <a:p>
            <a:pPr marL="0" indent="0">
              <a:buNone/>
            </a:pPr>
            <a:r>
              <a:rPr lang="en-GB" dirty="0"/>
              <a:t>    {</a:t>
            </a:r>
          </a:p>
          <a:p>
            <a:pPr marL="0" indent="0">
              <a:buNone/>
            </a:pPr>
            <a:r>
              <a:rPr lang="en-GB" dirty="0"/>
              <a:t>       /*Stuff */</a:t>
            </a:r>
          </a:p>
          <a:p>
            <a:pPr marL="0" indent="0">
              <a:buNone/>
            </a:pPr>
            <a:r>
              <a:rPr lang="en-GB" dirty="0"/>
              <a:t>    }</a:t>
            </a:r>
          </a:p>
          <a:p>
            <a:pPr marL="0" indent="0">
              <a:buNone/>
            </a:pPr>
            <a:r>
              <a:rPr lang="en-GB" dirty="0"/>
              <a:t>}</a:t>
            </a:r>
          </a:p>
          <a:p>
            <a:pPr marL="0" indent="0">
              <a:buNone/>
            </a:pPr>
            <a:endParaRPr lang="en-GB" dirty="0"/>
          </a:p>
          <a:p>
            <a:pPr marL="0" indent="0">
              <a:buNone/>
            </a:pPr>
            <a:r>
              <a:rPr lang="en-GB" dirty="0"/>
              <a:t>public interface </a:t>
            </a:r>
            <a:r>
              <a:rPr lang="en-GB" dirty="0" err="1"/>
              <a:t>IUpdateMyThingForFooService</a:t>
            </a:r>
            <a:endParaRPr lang="en-GB" dirty="0"/>
          </a:p>
          <a:p>
            <a:pPr marL="0" indent="0">
              <a:buNone/>
            </a:pPr>
            <a:r>
              <a:rPr lang="en-GB" dirty="0"/>
              <a:t>{</a:t>
            </a:r>
          </a:p>
          <a:p>
            <a:pPr marL="0" indent="0">
              <a:buNone/>
            </a:pPr>
            <a:r>
              <a:rPr lang="en-GB" dirty="0"/>
              <a:t>    void </a:t>
            </a:r>
            <a:r>
              <a:rPr lang="en-GB" dirty="0" err="1"/>
              <a:t>UpdateMyThingForFoo</a:t>
            </a:r>
            <a:r>
              <a:rPr lang="en-GB" dirty="0"/>
              <a:t>(/* .. parameters ...*/);</a:t>
            </a:r>
          </a:p>
          <a:p>
            <a:pPr marL="0" indent="0">
              <a:buNone/>
            </a:pPr>
            <a:r>
              <a:rPr lang="en-GB" dirty="0"/>
              <a:t>}</a:t>
            </a:r>
          </a:p>
          <a:p>
            <a:pPr marL="0" indent="0">
              <a:buNone/>
            </a:pPr>
            <a:endParaRPr lang="en-GB" dirty="0"/>
          </a:p>
          <a:p>
            <a:pPr marL="0" indent="0">
              <a:buNone/>
            </a:pPr>
            <a:r>
              <a:rPr lang="en-GB" dirty="0"/>
              <a:t>public class </a:t>
            </a:r>
            <a:r>
              <a:rPr lang="en-GB" dirty="0" err="1"/>
              <a:t>UpdateMyThingForFooService</a:t>
            </a:r>
            <a:r>
              <a:rPr lang="en-GB" dirty="0"/>
              <a:t> : </a:t>
            </a:r>
            <a:r>
              <a:rPr lang="en-GB" dirty="0" err="1"/>
              <a:t>IUpdateMyThingForBarService</a:t>
            </a:r>
            <a:endParaRPr lang="en-GB" dirty="0"/>
          </a:p>
          <a:p>
            <a:pPr marL="0" indent="0">
              <a:buNone/>
            </a:pPr>
            <a:r>
              <a:rPr lang="en-GB" dirty="0"/>
              <a:t>{</a:t>
            </a:r>
          </a:p>
          <a:p>
            <a:pPr marL="0" indent="0">
              <a:buNone/>
            </a:pPr>
            <a:r>
              <a:rPr lang="en-GB" dirty="0"/>
              <a:t>    public void </a:t>
            </a:r>
            <a:r>
              <a:rPr lang="en-GB" dirty="0" err="1"/>
              <a:t>UpdateMyThingForBar</a:t>
            </a:r>
            <a:r>
              <a:rPr lang="en-GB" dirty="0"/>
              <a:t>(/* .. parameters ...*/)</a:t>
            </a:r>
          </a:p>
          <a:p>
            <a:pPr marL="0" indent="0">
              <a:buNone/>
            </a:pPr>
            <a:r>
              <a:rPr lang="en-GB" dirty="0"/>
              <a:t>   {</a:t>
            </a:r>
          </a:p>
          <a:p>
            <a:pPr marL="0" indent="0">
              <a:buNone/>
            </a:pPr>
            <a:r>
              <a:rPr lang="en-GB" dirty="0"/>
              <a:t>      /*Other Stuff*/</a:t>
            </a:r>
          </a:p>
          <a:p>
            <a:pPr marL="0" indent="0">
              <a:buNone/>
            </a:pPr>
            <a:r>
              <a:rPr lang="en-GB" dirty="0"/>
              <a:t>   }</a:t>
            </a:r>
          </a:p>
          <a:p>
            <a:pPr marL="0" indent="0">
              <a:buNone/>
            </a:pPr>
            <a:r>
              <a:rPr lang="en-GB" dirty="0"/>
              <a:t>}</a:t>
            </a:r>
          </a:p>
          <a:p>
            <a:pPr marL="0" indent="0">
              <a:buNone/>
            </a:pPr>
            <a:endParaRPr lang="en-GB" dirty="0"/>
          </a:p>
          <a:p>
            <a:pPr marL="0" indent="0">
              <a:buNone/>
            </a:pPr>
            <a:r>
              <a:rPr lang="en-GB" dirty="0"/>
              <a:t>public interface </a:t>
            </a:r>
            <a:r>
              <a:rPr lang="en-GB" dirty="0" err="1"/>
              <a:t>IUpdateMyThingForFooService</a:t>
            </a:r>
            <a:endParaRPr lang="en-GB" dirty="0"/>
          </a:p>
          <a:p>
            <a:pPr marL="0" indent="0">
              <a:buNone/>
            </a:pPr>
            <a:r>
              <a:rPr lang="en-GB" dirty="0"/>
              <a:t>{</a:t>
            </a:r>
          </a:p>
          <a:p>
            <a:pPr marL="0" indent="0">
              <a:buNone/>
            </a:pPr>
            <a:r>
              <a:rPr lang="en-GB" dirty="0"/>
              <a:t>   void </a:t>
            </a:r>
            <a:r>
              <a:rPr lang="en-GB" dirty="0" err="1"/>
              <a:t>UpdateMyThingForBar</a:t>
            </a:r>
            <a:r>
              <a:rPr lang="en-GB" dirty="0"/>
              <a:t>(/* .. parameters ...*/);</a:t>
            </a:r>
          </a:p>
          <a:p>
            <a:pPr marL="0" indent="0">
              <a:buNone/>
            </a:pPr>
            <a:r>
              <a:rPr lang="en-GB" dirty="0"/>
              <a:t>}</a:t>
            </a:r>
          </a:p>
          <a:p>
            <a:pPr marL="0" indent="0">
              <a:buNone/>
            </a:pPr>
            <a:endParaRPr lang="en-GB" dirty="0"/>
          </a:p>
          <a:p>
            <a:pPr marL="0" indent="0">
              <a:buNone/>
            </a:pPr>
            <a:r>
              <a:rPr lang="en-GB" dirty="0"/>
              <a:t>public class </a:t>
            </a:r>
            <a:r>
              <a:rPr lang="en-GB" dirty="0" err="1"/>
              <a:t>UpdateMyThingForFooService</a:t>
            </a:r>
            <a:r>
              <a:rPr lang="en-GB" dirty="0"/>
              <a:t> : </a:t>
            </a:r>
            <a:r>
              <a:rPr lang="en-GB" dirty="0" err="1"/>
              <a:t>IUpdateMyThingForFooService</a:t>
            </a:r>
            <a:endParaRPr lang="en-GB" dirty="0"/>
          </a:p>
          <a:p>
            <a:pPr marL="0" indent="0">
              <a:buNone/>
            </a:pPr>
            <a:r>
              <a:rPr lang="en-GB" dirty="0"/>
              <a:t>{</a:t>
            </a:r>
          </a:p>
          <a:p>
            <a:pPr marL="0" indent="0">
              <a:buNone/>
            </a:pPr>
            <a:r>
              <a:rPr lang="en-GB" dirty="0"/>
              <a:t>   public void </a:t>
            </a:r>
            <a:r>
              <a:rPr lang="en-GB" dirty="0" err="1"/>
              <a:t>UpdateMyThingForFoo</a:t>
            </a:r>
            <a:r>
              <a:rPr lang="en-GB" dirty="0"/>
              <a:t>(/* .. parameters ...*/)</a:t>
            </a:r>
          </a:p>
          <a:p>
            <a:pPr marL="0" indent="0">
              <a:buNone/>
            </a:pPr>
            <a:r>
              <a:rPr lang="en-GB" dirty="0"/>
              <a:t>  {</a:t>
            </a:r>
          </a:p>
          <a:p>
            <a:pPr marL="0" indent="0">
              <a:buNone/>
            </a:pPr>
            <a:r>
              <a:rPr lang="en-GB" dirty="0"/>
              <a:t>    /*Other Stuff*/</a:t>
            </a:r>
          </a:p>
          <a:p>
            <a:pPr marL="0" indent="0">
              <a:buNone/>
            </a:pPr>
            <a:r>
              <a:rPr lang="en-GB" dirty="0"/>
              <a:t>  }</a:t>
            </a:r>
          </a:p>
          <a:p>
            <a:pPr marL="0" indent="0">
              <a:buNone/>
            </a:pPr>
            <a:r>
              <a:rPr lang="en-GB" dirty="0"/>
              <a:t>}</a:t>
            </a:r>
          </a:p>
        </p:txBody>
      </p:sp>
      <p:sp>
        <p:nvSpPr>
          <p:cNvPr id="4" name="Text Placeholder 3"/>
          <p:cNvSpPr>
            <a:spLocks noGrp="1"/>
          </p:cNvSpPr>
          <p:nvPr>
            <p:ph type="body" sz="half" idx="2"/>
          </p:nvPr>
        </p:nvSpPr>
        <p:spPr/>
        <p:txBody>
          <a:bodyPr/>
          <a:lstStyle/>
          <a:p>
            <a:r>
              <a:rPr lang="en-GB" dirty="0"/>
              <a:t>Now the Single Responsibility Principle suggests that a class should have one and only one reason to change. All these separate interfaces begin to suggest that a separate class might be better for each interface, to avoid updating a class for concerns that it does not have. So we tend to move toward one class per API endpoint.</a:t>
            </a:r>
          </a:p>
        </p:txBody>
      </p:sp>
    </p:spTree>
    <p:extLst>
      <p:ext uri="{BB962C8B-B14F-4D97-AF65-F5344CB8AC3E}">
        <p14:creationId xmlns:p14="http://schemas.microsoft.com/office/powerpoint/2010/main" val="1821613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76699" y="260648"/>
            <a:ext cx="4040188" cy="639762"/>
          </a:xfrm>
        </p:spPr>
        <p:txBody>
          <a:bodyPr/>
          <a:lstStyle/>
          <a:p>
            <a:r>
              <a:rPr lang="en-GB" dirty="0" smtClean="0"/>
              <a:t>Command Design Pattern</a:t>
            </a:r>
            <a:endParaRPr lang="en-GB" dirty="0"/>
          </a:p>
        </p:txBody>
      </p:sp>
      <p:sp>
        <p:nvSpPr>
          <p:cNvPr id="6" name="Content Placeholder 5"/>
          <p:cNvSpPr>
            <a:spLocks noGrp="1"/>
          </p:cNvSpPr>
          <p:nvPr>
            <p:ph sz="half" idx="2"/>
          </p:nvPr>
        </p:nvSpPr>
        <p:spPr>
          <a:xfrm>
            <a:off x="457200" y="1052736"/>
            <a:ext cx="4040188" cy="5073427"/>
          </a:xfrm>
        </p:spPr>
        <p:txBody>
          <a:bodyPr>
            <a:normAutofit fontScale="70000" lnSpcReduction="20000"/>
          </a:bodyPr>
          <a:lstStyle/>
          <a:p>
            <a:pPr marL="0" indent="0">
              <a:buNone/>
            </a:pPr>
            <a:r>
              <a:rPr lang="en-GB" dirty="0"/>
              <a:t>The command design pattern </a:t>
            </a:r>
            <a:r>
              <a:rPr lang="en-GB" b="1" dirty="0"/>
              <a:t>encapsulates a request as an object</a:t>
            </a:r>
            <a:r>
              <a:rPr lang="en-GB" dirty="0"/>
              <a:t>, allowing </a:t>
            </a:r>
            <a:r>
              <a:rPr lang="en-GB" b="1" dirty="0"/>
              <a:t>reuse</a:t>
            </a:r>
            <a:r>
              <a:rPr lang="en-GB" dirty="0"/>
              <a:t>, </a:t>
            </a:r>
            <a:r>
              <a:rPr lang="en-GB" b="1" dirty="0" smtClean="0"/>
              <a:t>queuing</a:t>
            </a:r>
            <a:r>
              <a:rPr lang="en-GB" dirty="0" smtClean="0"/>
              <a:t> </a:t>
            </a:r>
            <a:r>
              <a:rPr lang="en-GB" dirty="0"/>
              <a:t>or </a:t>
            </a:r>
            <a:r>
              <a:rPr lang="en-GB" b="1" dirty="0"/>
              <a:t>logging</a:t>
            </a:r>
            <a:r>
              <a:rPr lang="en-GB" dirty="0"/>
              <a:t> of requests, or </a:t>
            </a:r>
            <a:r>
              <a:rPr lang="en-GB" b="1" dirty="0"/>
              <a:t>undo</a:t>
            </a:r>
            <a:r>
              <a:rPr lang="en-GB" dirty="0"/>
              <a:t>able operations. </a:t>
            </a:r>
            <a:endParaRPr lang="en-GB" dirty="0" smtClean="0"/>
          </a:p>
          <a:p>
            <a:pPr marL="0" indent="0">
              <a:buNone/>
            </a:pPr>
            <a:r>
              <a:rPr lang="en-GB" dirty="0" smtClean="0"/>
              <a:t>It </a:t>
            </a:r>
            <a:r>
              <a:rPr lang="en-GB" dirty="0"/>
              <a:t>also serves to decouple the implementation of the request from the requestor. The caller of a command object does not need to understand how the command is actioned, only that the command exists. When the caller and the implementer are decoupled it becomes easy to replace or refactor the implementation of the request, without impacting the caller - our system is more modifiable. Our ability to test the command in isolation of the caller - allows us to implement the ports and adapters model easily - we can instantiate the command, provide 'fake' parameters to it and confirm the results. We can also use the command from multiple callers, although this is not a differentiator from the service class approach.</a:t>
            </a:r>
          </a:p>
          <a:p>
            <a:pPr marL="0" indent="0">
              <a:buNone/>
            </a:pPr>
            <a:endParaRPr lang="en-GB" dirty="0"/>
          </a:p>
          <a:p>
            <a:pPr marL="0" indent="0">
              <a:buNone/>
            </a:pPr>
            <a:endParaRPr lang="en-GB" dirty="0"/>
          </a:p>
          <a:p>
            <a:pPr marL="0" indent="0">
              <a:buNone/>
            </a:pPr>
            <a:endParaRPr lang="en-GB" dirty="0"/>
          </a:p>
        </p:txBody>
      </p:sp>
      <p:sp>
        <p:nvSpPr>
          <p:cNvPr id="8" name="Content Placeholder 7"/>
          <p:cNvSpPr>
            <a:spLocks noGrp="1"/>
          </p:cNvSpPr>
          <p:nvPr>
            <p:ph sz="quarter" idx="4"/>
          </p:nvPr>
        </p:nvSpPr>
        <p:spPr>
          <a:xfrm>
            <a:off x="4645025" y="1052736"/>
            <a:ext cx="4041775" cy="5073427"/>
          </a:xfrm>
        </p:spPr>
        <p:txBody>
          <a:bodyPr>
            <a:normAutofit/>
          </a:bodyPr>
          <a:lstStyle/>
          <a:p>
            <a:pPr marL="0" indent="0">
              <a:buNone/>
            </a:pPr>
            <a:endParaRPr lang="en-GB" dirty="0"/>
          </a:p>
          <a:p>
            <a:pPr marL="0" indent="0">
              <a:buNone/>
            </a:pPr>
            <a:endParaRPr lang="en-GB" dirty="0"/>
          </a:p>
        </p:txBody>
      </p:sp>
      <p:pic>
        <p:nvPicPr>
          <p:cNvPr id="2" name="Picture 1" descr="CommandClass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73" y="798748"/>
            <a:ext cx="2159257" cy="3283407"/>
          </a:xfrm>
          <a:prstGeom prst="rect">
            <a:avLst/>
          </a:prstGeom>
        </p:spPr>
      </p:pic>
      <p:sp>
        <p:nvSpPr>
          <p:cNvPr id="3" name="TextBox 2"/>
          <p:cNvSpPr txBox="1"/>
          <p:nvPr/>
        </p:nvSpPr>
        <p:spPr>
          <a:xfrm>
            <a:off x="4670230" y="4345215"/>
            <a:ext cx="4016570" cy="2246769"/>
          </a:xfrm>
          <a:prstGeom prst="rect">
            <a:avLst/>
          </a:prstGeom>
          <a:solidFill>
            <a:schemeClr val="bg2"/>
          </a:solidFill>
          <a:ln>
            <a:solidFill>
              <a:schemeClr val="tx1"/>
            </a:solidFill>
          </a:ln>
        </p:spPr>
        <p:txBody>
          <a:bodyPr wrap="square" rtlCol="0">
            <a:spAutoFit/>
          </a:bodyPr>
          <a:lstStyle/>
          <a:p>
            <a:r>
              <a:rPr lang="en-US" sz="1400" b="1" dirty="0" smtClean="0"/>
              <a:t>Command</a:t>
            </a:r>
            <a:r>
              <a:rPr lang="en-US" sz="1400" dirty="0" smtClean="0"/>
              <a:t> - Declares an interface for executing an operation.</a:t>
            </a:r>
            <a:endParaRPr lang="en-US" sz="1400" dirty="0"/>
          </a:p>
          <a:p>
            <a:r>
              <a:rPr lang="en-US" sz="1400" b="1" dirty="0" err="1" smtClean="0"/>
              <a:t>ConcreteCommand</a:t>
            </a:r>
            <a:r>
              <a:rPr lang="en-US" sz="1400" dirty="0" smtClean="0"/>
              <a:t> –Defines a binding between a </a:t>
            </a:r>
            <a:r>
              <a:rPr lang="en-US" sz="1400" b="1" dirty="0" smtClean="0"/>
              <a:t>Receiver</a:t>
            </a:r>
            <a:r>
              <a:rPr lang="en-US" sz="1400" dirty="0" smtClean="0"/>
              <a:t> object and an action. Implements Execute by invoking the corresponding operation</a:t>
            </a:r>
            <a:r>
              <a:rPr lang="en-US" sz="1400" dirty="0"/>
              <a:t>(s</a:t>
            </a:r>
            <a:r>
              <a:rPr lang="en-US" sz="1400" dirty="0" smtClean="0"/>
              <a:t>) on Receiver.</a:t>
            </a:r>
            <a:endParaRPr lang="en-US" sz="1400" dirty="0"/>
          </a:p>
          <a:p>
            <a:r>
              <a:rPr lang="en-US" sz="1400" b="1" dirty="0" smtClean="0"/>
              <a:t>Client</a:t>
            </a:r>
            <a:r>
              <a:rPr lang="en-US" sz="1400" dirty="0" smtClean="0"/>
              <a:t> – creates a </a:t>
            </a:r>
            <a:r>
              <a:rPr lang="en-US" sz="1400" dirty="0" err="1" smtClean="0"/>
              <a:t>ConcreteCommand</a:t>
            </a:r>
            <a:r>
              <a:rPr lang="en-US" sz="1400" dirty="0" smtClean="0"/>
              <a:t> object and sets its receiver.</a:t>
            </a:r>
            <a:endParaRPr lang="en-US" sz="1400" dirty="0"/>
          </a:p>
          <a:p>
            <a:r>
              <a:rPr lang="en-US" sz="1400" b="1" dirty="0" smtClean="0"/>
              <a:t>Invoker</a:t>
            </a:r>
            <a:r>
              <a:rPr lang="en-US" sz="1400" dirty="0" smtClean="0"/>
              <a:t> - asks the command to carry out the request</a:t>
            </a:r>
            <a:r>
              <a:rPr lang="en-US" sz="1400" dirty="0"/>
              <a:t>.</a:t>
            </a:r>
          </a:p>
        </p:txBody>
      </p:sp>
    </p:spTree>
    <p:extLst>
      <p:ext uri="{BB962C8B-B14F-4D97-AF65-F5344CB8AC3E}">
        <p14:creationId xmlns:p14="http://schemas.microsoft.com/office/powerpoint/2010/main" val="3179898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348031"/>
            <a:ext cx="4040188" cy="639762"/>
          </a:xfrm>
        </p:spPr>
        <p:txBody>
          <a:bodyPr/>
          <a:lstStyle/>
          <a:p>
            <a:r>
              <a:rPr lang="en-GB" dirty="0" smtClean="0"/>
              <a:t>Command Sequence Diagram</a:t>
            </a:r>
            <a:endParaRPr lang="en-GB"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560824"/>
            <a:ext cx="4040188" cy="2201490"/>
          </a:xfrm>
        </p:spPr>
      </p:pic>
      <p:sp>
        <p:nvSpPr>
          <p:cNvPr id="12" name="Content Placeholder 11"/>
          <p:cNvSpPr>
            <a:spLocks noGrp="1"/>
          </p:cNvSpPr>
          <p:nvPr>
            <p:ph sz="quarter" idx="4"/>
          </p:nvPr>
        </p:nvSpPr>
        <p:spPr>
          <a:xfrm>
            <a:off x="4644008" y="1789361"/>
            <a:ext cx="4041775" cy="3744416"/>
          </a:xfrm>
        </p:spPr>
        <p:txBody>
          <a:bodyPr>
            <a:normAutofit lnSpcReduction="10000"/>
          </a:bodyPr>
          <a:lstStyle/>
          <a:p>
            <a:pPr marL="0" indent="0">
              <a:buNone/>
            </a:pPr>
            <a:r>
              <a:rPr lang="en-GB" sz="2000" dirty="0"/>
              <a:t>An </a:t>
            </a:r>
            <a:r>
              <a:rPr lang="en-GB" sz="2000" b="1" dirty="0"/>
              <a:t>Invoker</a:t>
            </a:r>
            <a:r>
              <a:rPr lang="en-GB" sz="2000" dirty="0"/>
              <a:t> object </a:t>
            </a:r>
            <a:r>
              <a:rPr lang="en-GB" sz="2000" dirty="0" smtClean="0"/>
              <a:t>knows about the </a:t>
            </a:r>
            <a:r>
              <a:rPr lang="en-GB" sz="2000" dirty="0"/>
              <a:t>concrete Command object.</a:t>
            </a:r>
          </a:p>
          <a:p>
            <a:pPr marL="0" indent="0">
              <a:buNone/>
            </a:pPr>
            <a:r>
              <a:rPr lang="en-GB" sz="2000" dirty="0"/>
              <a:t>The </a:t>
            </a:r>
            <a:r>
              <a:rPr lang="en-GB" sz="2000" b="1" dirty="0" smtClean="0"/>
              <a:t>Invoker</a:t>
            </a:r>
            <a:r>
              <a:rPr lang="en-GB" sz="2000" dirty="0" smtClean="0"/>
              <a:t> </a:t>
            </a:r>
            <a:r>
              <a:rPr lang="en-GB" sz="2000" dirty="0"/>
              <a:t>issues a request by calling </a:t>
            </a:r>
            <a:r>
              <a:rPr lang="en-GB" sz="2000" i="1" dirty="0"/>
              <a:t>Execute</a:t>
            </a:r>
            <a:r>
              <a:rPr lang="en-GB" sz="2000" dirty="0"/>
              <a:t> on the </a:t>
            </a:r>
            <a:r>
              <a:rPr lang="en-GB" sz="2000" b="1" dirty="0" smtClean="0"/>
              <a:t>Command</a:t>
            </a:r>
            <a:r>
              <a:rPr lang="en-GB" sz="2000" dirty="0"/>
              <a:t>. </a:t>
            </a:r>
            <a:endParaRPr lang="en-GB" sz="2000" dirty="0" smtClean="0"/>
          </a:p>
          <a:p>
            <a:pPr marL="0" indent="0">
              <a:buNone/>
            </a:pPr>
            <a:r>
              <a:rPr lang="en-GB" sz="2000" dirty="0" smtClean="0"/>
              <a:t>When </a:t>
            </a:r>
            <a:r>
              <a:rPr lang="en-GB" sz="2000" dirty="0"/>
              <a:t>commands are </a:t>
            </a:r>
            <a:r>
              <a:rPr lang="en-GB" sz="2000" dirty="0" smtClean="0"/>
              <a:t>un-doable, the </a:t>
            </a:r>
            <a:r>
              <a:rPr lang="en-GB" sz="2000" dirty="0"/>
              <a:t>Command stores state for undoing the command prior to invoking Execute.</a:t>
            </a:r>
          </a:p>
          <a:p>
            <a:pPr marL="0" indent="0">
              <a:buNone/>
            </a:pPr>
            <a:endParaRPr lang="en-GB" sz="2000" dirty="0" smtClean="0"/>
          </a:p>
          <a:p>
            <a:pPr marL="0" indent="0">
              <a:buNone/>
            </a:pPr>
            <a:r>
              <a:rPr lang="en-GB" sz="2000" dirty="0" smtClean="0"/>
              <a:t>The </a:t>
            </a:r>
            <a:r>
              <a:rPr lang="en-GB" sz="2000" dirty="0"/>
              <a:t>Command object invokes operations on its </a:t>
            </a:r>
            <a:r>
              <a:rPr lang="en-GB" sz="2000" b="1" dirty="0" smtClean="0"/>
              <a:t>Receiver</a:t>
            </a:r>
            <a:r>
              <a:rPr lang="en-GB" sz="2000" dirty="0" smtClean="0"/>
              <a:t> </a:t>
            </a:r>
            <a:r>
              <a:rPr lang="en-GB" sz="2000" dirty="0"/>
              <a:t>to carry out the request</a:t>
            </a:r>
          </a:p>
        </p:txBody>
      </p:sp>
    </p:spTree>
    <p:extLst>
      <p:ext uri="{BB962C8B-B14F-4D97-AF65-F5344CB8AC3E}">
        <p14:creationId xmlns:p14="http://schemas.microsoft.com/office/powerpoint/2010/main" val="944513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76699" y="260648"/>
            <a:ext cx="4040188" cy="639762"/>
          </a:xfrm>
        </p:spPr>
        <p:txBody>
          <a:bodyPr/>
          <a:lstStyle/>
          <a:p>
            <a:r>
              <a:rPr lang="en-GB" dirty="0" smtClean="0"/>
              <a:t>Command Design Pattern</a:t>
            </a:r>
            <a:endParaRPr lang="en-GB" dirty="0"/>
          </a:p>
        </p:txBody>
      </p:sp>
      <p:sp>
        <p:nvSpPr>
          <p:cNvPr id="6" name="Content Placeholder 5"/>
          <p:cNvSpPr>
            <a:spLocks noGrp="1"/>
          </p:cNvSpPr>
          <p:nvPr>
            <p:ph sz="half" idx="2"/>
          </p:nvPr>
        </p:nvSpPr>
        <p:spPr>
          <a:xfrm>
            <a:off x="457200" y="1052736"/>
            <a:ext cx="4040188" cy="5073427"/>
          </a:xfrm>
        </p:spPr>
        <p:txBody>
          <a:bodyPr>
            <a:normAutofit fontScale="70000" lnSpcReduction="20000"/>
          </a:bodyPr>
          <a:lstStyle/>
          <a:p>
            <a:pPr marL="0" indent="0">
              <a:buNone/>
            </a:pPr>
            <a:r>
              <a:rPr lang="en-GB" dirty="0" smtClean="0"/>
              <a:t>In </a:t>
            </a:r>
            <a:r>
              <a:rPr lang="en-GB" dirty="0"/>
              <a:t>addition we can structure a system </a:t>
            </a:r>
            <a:r>
              <a:rPr lang="en-GB" dirty="0" smtClean="0"/>
              <a:t>transaction ally </a:t>
            </a:r>
            <a:r>
              <a:rPr lang="en-GB" dirty="0"/>
              <a:t>using commands. </a:t>
            </a:r>
            <a:endParaRPr lang="en-GB" dirty="0" smtClean="0"/>
          </a:p>
          <a:p>
            <a:pPr marL="0" indent="0">
              <a:buNone/>
            </a:pPr>
            <a:r>
              <a:rPr lang="en-GB" dirty="0" smtClean="0"/>
              <a:t>A </a:t>
            </a:r>
            <a:r>
              <a:rPr lang="en-GB" dirty="0"/>
              <a:t>command is essentially a </a:t>
            </a:r>
            <a:r>
              <a:rPr lang="en-GB" b="1" dirty="0"/>
              <a:t>transactional boundary</a:t>
            </a:r>
            <a:r>
              <a:rPr lang="en-GB" dirty="0"/>
              <a:t>. </a:t>
            </a:r>
            <a:endParaRPr lang="en-GB" dirty="0" smtClean="0"/>
          </a:p>
          <a:p>
            <a:pPr marL="0" indent="0">
              <a:buNone/>
            </a:pPr>
            <a:r>
              <a:rPr lang="en-GB" dirty="0" smtClean="0"/>
              <a:t>Because </a:t>
            </a:r>
            <a:r>
              <a:rPr lang="en-GB" dirty="0"/>
              <a:t>a command is a transactional boundary, when using the Domain Driven Development technique of an aggregate there is a natural affinity between the command, which operates on a transactional boundary and the aggregate which is a transactional boundary within the domain model. </a:t>
            </a:r>
            <a:endParaRPr lang="en-GB" dirty="0" smtClean="0"/>
          </a:p>
          <a:p>
            <a:pPr marL="0" indent="0">
              <a:buNone/>
            </a:pPr>
            <a:r>
              <a:rPr lang="en-GB" dirty="0" smtClean="0"/>
              <a:t>The </a:t>
            </a:r>
            <a:r>
              <a:rPr lang="en-GB" dirty="0"/>
              <a:t>aggregate is the </a:t>
            </a:r>
            <a:r>
              <a:rPr lang="en-GB" dirty="0" smtClean="0"/>
              <a:t>Receiver </a:t>
            </a:r>
            <a:r>
              <a:rPr lang="en-GB" dirty="0"/>
              <a:t>stereotype within the Command Design pattern. </a:t>
            </a:r>
            <a:endParaRPr lang="en-GB" dirty="0" smtClean="0"/>
          </a:p>
          <a:p>
            <a:pPr marL="0" indent="0">
              <a:buNone/>
            </a:pPr>
            <a:r>
              <a:rPr lang="en-GB" dirty="0" smtClean="0"/>
              <a:t>Because </a:t>
            </a:r>
            <a:r>
              <a:rPr lang="en-GB" dirty="0"/>
              <a:t>we want to </a:t>
            </a:r>
            <a:r>
              <a:rPr lang="en-GB" dirty="0" smtClean="0"/>
              <a:t>separate </a:t>
            </a:r>
            <a:r>
              <a:rPr lang="en-GB" dirty="0"/>
              <a:t>use of outgoing adapters via a secondary port, such as a Repository in the DDD case, this can lead to a pattern for </a:t>
            </a:r>
            <a:r>
              <a:rPr lang="en-GB" dirty="0" smtClean="0"/>
              <a:t>implementation </a:t>
            </a:r>
            <a:r>
              <a:rPr lang="en-GB" dirty="0"/>
              <a:t>of a command:</a:t>
            </a:r>
          </a:p>
          <a:p>
            <a:pPr marL="0" indent="0">
              <a:buNone/>
            </a:pPr>
            <a:endParaRPr lang="en-GB" dirty="0"/>
          </a:p>
          <a:p>
            <a:pPr marL="0" indent="0">
              <a:buNone/>
            </a:pPr>
            <a:endParaRPr lang="en-GB" dirty="0"/>
          </a:p>
        </p:txBody>
      </p:sp>
      <p:sp>
        <p:nvSpPr>
          <p:cNvPr id="8" name="Content Placeholder 7"/>
          <p:cNvSpPr>
            <a:spLocks noGrp="1"/>
          </p:cNvSpPr>
          <p:nvPr>
            <p:ph sz="quarter" idx="4"/>
          </p:nvPr>
        </p:nvSpPr>
        <p:spPr>
          <a:xfrm>
            <a:off x="4645025" y="1052736"/>
            <a:ext cx="4041775" cy="5073427"/>
          </a:xfrm>
        </p:spPr>
        <p:txBody>
          <a:bodyPr>
            <a:normAutofit fontScale="62500" lnSpcReduction="20000"/>
          </a:bodyPr>
          <a:lstStyle/>
          <a:p>
            <a:pPr marL="0" indent="0">
              <a:buNone/>
            </a:pPr>
            <a:r>
              <a:rPr lang="en-GB" dirty="0"/>
              <a:t>1: Begin Transaction</a:t>
            </a:r>
          </a:p>
          <a:p>
            <a:pPr marL="0" indent="0">
              <a:buNone/>
            </a:pPr>
            <a:r>
              <a:rPr lang="en-GB" dirty="0"/>
              <a:t>2: Load from Repository</a:t>
            </a:r>
          </a:p>
          <a:p>
            <a:pPr marL="0" indent="0">
              <a:buNone/>
            </a:pPr>
            <a:r>
              <a:rPr lang="en-GB" dirty="0"/>
              <a:t>3: Operate on Aggregate</a:t>
            </a:r>
          </a:p>
          <a:p>
            <a:pPr marL="0" indent="0">
              <a:buNone/>
            </a:pPr>
            <a:r>
              <a:rPr lang="en-GB" dirty="0"/>
              <a:t>4: Flush to Repository</a:t>
            </a:r>
          </a:p>
          <a:p>
            <a:pPr marL="0" indent="0">
              <a:buNone/>
            </a:pPr>
            <a:r>
              <a:rPr lang="en-GB" dirty="0"/>
              <a:t>5: Commit Transaction</a:t>
            </a:r>
          </a:p>
          <a:p>
            <a:pPr marL="0" indent="0">
              <a:buNone/>
            </a:pPr>
            <a:endParaRPr lang="en-GB" dirty="0"/>
          </a:p>
          <a:p>
            <a:pPr marL="0" indent="0">
              <a:buNone/>
            </a:pPr>
            <a:r>
              <a:rPr lang="en-GB" dirty="0"/>
              <a:t>In </a:t>
            </a:r>
            <a:r>
              <a:rPr lang="en-GB" dirty="0" smtClean="0"/>
              <a:t>the Repository pattern </a:t>
            </a:r>
            <a:r>
              <a:rPr lang="en-GB" dirty="0"/>
              <a:t>we may need to notify other aggregates that can be eventually consistent of the change within the transaction ally consistent boundary. The pattern suggested there is </a:t>
            </a:r>
            <a:r>
              <a:rPr lang="en-GB" dirty="0" smtClean="0"/>
              <a:t>a notification. </a:t>
            </a:r>
            <a:r>
              <a:rPr lang="en-GB" dirty="0"/>
              <a:t>Because the handling of that </a:t>
            </a:r>
            <a:r>
              <a:rPr lang="en-GB" dirty="0" smtClean="0"/>
              <a:t>notification </a:t>
            </a:r>
            <a:r>
              <a:rPr lang="en-GB" dirty="0"/>
              <a:t>is in itself likely to be a transactional boundary for a different aggregate we can encapsulate this domain event with the Command design pattern as well, which gives rise to the following additional step to the sequence, outside the original transactional boundary:</a:t>
            </a:r>
          </a:p>
          <a:p>
            <a:pPr marL="0" indent="0">
              <a:buNone/>
            </a:pPr>
            <a:endParaRPr lang="en-GB" dirty="0"/>
          </a:p>
          <a:p>
            <a:pPr marL="0" indent="0">
              <a:buNone/>
            </a:pPr>
            <a:r>
              <a:rPr lang="en-GB" dirty="0"/>
              <a:t>6: Invoke Command Encapsulating </a:t>
            </a:r>
            <a:r>
              <a:rPr lang="en-GB" dirty="0" smtClean="0"/>
              <a:t>Notification</a:t>
            </a:r>
          </a:p>
          <a:p>
            <a:pPr marL="0" indent="0">
              <a:buNone/>
            </a:pPr>
            <a:endParaRPr lang="en-GB" dirty="0"/>
          </a:p>
          <a:p>
            <a:pPr marL="0" indent="0">
              <a:buNone/>
            </a:pPr>
            <a:r>
              <a:rPr lang="en-GB" dirty="0" smtClean="0"/>
              <a:t>Note that this is, in essence, the actor model.</a:t>
            </a: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73806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Implementing a Command</a:t>
            </a:r>
            <a:endParaRPr lang="en-GB" dirty="0"/>
          </a:p>
        </p:txBody>
      </p:sp>
      <p:sp>
        <p:nvSpPr>
          <p:cNvPr id="8" name="Content Placeholder 7"/>
          <p:cNvSpPr>
            <a:spLocks noGrp="1"/>
          </p:cNvSpPr>
          <p:nvPr>
            <p:ph idx="1"/>
          </p:nvPr>
        </p:nvSpPr>
        <p:spPr>
          <a:xfrm>
            <a:off x="3635896" y="980728"/>
            <a:ext cx="5111750" cy="4812134"/>
          </a:xfrm>
        </p:spPr>
        <p:txBody>
          <a:bodyPr>
            <a:normAutofit fontScale="32500" lnSpcReduction="20000"/>
          </a:bodyPr>
          <a:lstStyle/>
          <a:p>
            <a:pPr marL="0" indent="0">
              <a:buNone/>
            </a:pPr>
            <a:r>
              <a:rPr lang="en-GB" dirty="0"/>
              <a:t>From our perspective, the single method API endpoints are in fact commands. We could rewrite</a:t>
            </a:r>
          </a:p>
          <a:p>
            <a:pPr marL="0" indent="0">
              <a:buNone/>
            </a:pPr>
            <a:endParaRPr lang="en-GB" dirty="0"/>
          </a:p>
          <a:p>
            <a:pPr marL="0" indent="0">
              <a:buNone/>
            </a:pPr>
            <a:r>
              <a:rPr lang="en-GB" b="1" dirty="0" smtClean="0"/>
              <a:t>public </a:t>
            </a:r>
            <a:r>
              <a:rPr lang="en-GB" b="1" dirty="0"/>
              <a:t>class </a:t>
            </a:r>
            <a:r>
              <a:rPr lang="en-GB" b="1" dirty="0" err="1"/>
              <a:t>UpdateMyThingForFooinService</a:t>
            </a:r>
            <a:r>
              <a:rPr lang="en-GB" b="1" dirty="0"/>
              <a:t> : </a:t>
            </a:r>
            <a:r>
              <a:rPr lang="en-GB" b="1" dirty="0" err="1"/>
              <a:t>IUpdateMyThingForFooinService</a:t>
            </a:r>
            <a:endParaRPr lang="en-GB" b="1" dirty="0"/>
          </a:p>
          <a:p>
            <a:pPr marL="0" indent="0">
              <a:buNone/>
            </a:pPr>
            <a:r>
              <a:rPr lang="en-GB" b="1" dirty="0"/>
              <a:t>{</a:t>
            </a:r>
          </a:p>
          <a:p>
            <a:pPr marL="0" indent="0">
              <a:buNone/>
            </a:pPr>
            <a:r>
              <a:rPr lang="en-GB" b="1" dirty="0"/>
              <a:t>   public void </a:t>
            </a:r>
            <a:r>
              <a:rPr lang="en-GB" b="1" dirty="0" err="1"/>
              <a:t>UpdateMyThingForFoo</a:t>
            </a:r>
            <a:r>
              <a:rPr lang="en-GB" b="1" dirty="0"/>
              <a:t>(/* .. parameters ...*/)</a:t>
            </a:r>
          </a:p>
          <a:p>
            <a:pPr marL="0" indent="0">
              <a:buNone/>
            </a:pPr>
            <a:r>
              <a:rPr lang="en-GB" b="1" dirty="0"/>
              <a:t>  {</a:t>
            </a:r>
          </a:p>
          <a:p>
            <a:pPr marL="0" indent="0">
              <a:buNone/>
            </a:pPr>
            <a:r>
              <a:rPr lang="en-GB" b="1" dirty="0"/>
              <a:t>    /*Other Stuff*/</a:t>
            </a:r>
          </a:p>
          <a:p>
            <a:pPr marL="0" indent="0">
              <a:buNone/>
            </a:pPr>
            <a:r>
              <a:rPr lang="en-GB" b="1" dirty="0"/>
              <a:t>  }</a:t>
            </a:r>
          </a:p>
          <a:p>
            <a:pPr marL="0" indent="0">
              <a:buNone/>
            </a:pPr>
            <a:r>
              <a:rPr lang="en-GB" b="1" dirty="0"/>
              <a:t>}</a:t>
            </a:r>
          </a:p>
          <a:p>
            <a:pPr marL="0" indent="0">
              <a:buNone/>
            </a:pPr>
            <a:endParaRPr lang="en-GB" dirty="0"/>
          </a:p>
          <a:p>
            <a:pPr marL="0" indent="0">
              <a:buNone/>
            </a:pPr>
            <a:r>
              <a:rPr lang="en-GB" dirty="0"/>
              <a:t>using an interface to represent a command as</a:t>
            </a:r>
          </a:p>
          <a:p>
            <a:pPr marL="0" indent="0">
              <a:buNone/>
            </a:pPr>
            <a:endParaRPr lang="en-GB" dirty="0"/>
          </a:p>
          <a:p>
            <a:pPr marL="0" indent="0">
              <a:buNone/>
            </a:pPr>
            <a:r>
              <a:rPr lang="en-GB" b="1" dirty="0" smtClean="0"/>
              <a:t>public </a:t>
            </a:r>
            <a:r>
              <a:rPr lang="en-GB" b="1" dirty="0"/>
              <a:t>interface </a:t>
            </a:r>
            <a:r>
              <a:rPr lang="en-GB" b="1" dirty="0" err="1"/>
              <a:t>IAmACommand</a:t>
            </a:r>
            <a:endParaRPr lang="en-GB" b="1" dirty="0"/>
          </a:p>
          <a:p>
            <a:pPr marL="0" indent="0">
              <a:buNone/>
            </a:pPr>
            <a:r>
              <a:rPr lang="en-GB" b="1" dirty="0" smtClean="0"/>
              <a:t>{</a:t>
            </a:r>
          </a:p>
          <a:p>
            <a:pPr marL="0" indent="0">
              <a:buNone/>
            </a:pPr>
            <a:r>
              <a:rPr lang="en-GB" b="1" dirty="0" smtClean="0"/>
              <a:t>    void </a:t>
            </a:r>
            <a:r>
              <a:rPr lang="en-GB" b="1" dirty="0"/>
              <a:t>Execute();</a:t>
            </a:r>
          </a:p>
          <a:p>
            <a:pPr marL="0" indent="0">
              <a:buNone/>
            </a:pPr>
            <a:r>
              <a:rPr lang="en-GB" b="1" dirty="0"/>
              <a:t>}</a:t>
            </a:r>
          </a:p>
          <a:p>
            <a:pPr marL="0" indent="0">
              <a:buNone/>
            </a:pPr>
            <a:endParaRPr lang="en-GB" dirty="0"/>
          </a:p>
          <a:p>
            <a:pPr marL="0" indent="0">
              <a:buNone/>
            </a:pPr>
            <a:r>
              <a:rPr lang="en-GB" b="1" dirty="0"/>
              <a:t>public class </a:t>
            </a:r>
            <a:r>
              <a:rPr lang="en-GB" b="1" dirty="0" err="1"/>
              <a:t>UpdateMyThingForFooFooCommand</a:t>
            </a:r>
            <a:r>
              <a:rPr lang="en-GB" b="1" dirty="0"/>
              <a:t> </a:t>
            </a:r>
          </a:p>
          <a:p>
            <a:pPr marL="0" indent="0">
              <a:buNone/>
            </a:pPr>
            <a:r>
              <a:rPr lang="en-GB" b="1" dirty="0"/>
              <a:t>{</a:t>
            </a:r>
          </a:p>
          <a:p>
            <a:pPr marL="0" indent="0">
              <a:buNone/>
            </a:pPr>
            <a:r>
              <a:rPr lang="en-GB" b="1" dirty="0" smtClean="0"/>
              <a:t>    public </a:t>
            </a:r>
            <a:r>
              <a:rPr lang="en-GB" b="1" dirty="0" err="1"/>
              <a:t>UpdateMyThingForFooCommand</a:t>
            </a:r>
            <a:r>
              <a:rPr lang="en-GB" b="1" dirty="0"/>
              <a:t>(/* .. parameters ...*/)</a:t>
            </a:r>
          </a:p>
          <a:p>
            <a:pPr marL="0" indent="0">
              <a:buNone/>
            </a:pPr>
            <a:r>
              <a:rPr lang="en-GB" b="1" dirty="0" smtClean="0"/>
              <a:t>    {</a:t>
            </a:r>
            <a:endParaRPr lang="en-GB" b="1" dirty="0"/>
          </a:p>
          <a:p>
            <a:pPr marL="0" indent="0">
              <a:buNone/>
            </a:pPr>
            <a:r>
              <a:rPr lang="en-GB" b="1" dirty="0" smtClean="0"/>
              <a:t>        /* </a:t>
            </a:r>
            <a:r>
              <a:rPr lang="en-GB" b="1" dirty="0"/>
              <a:t>Initialize state of command for members */</a:t>
            </a:r>
          </a:p>
          <a:p>
            <a:pPr marL="0" indent="0">
              <a:buNone/>
            </a:pPr>
            <a:r>
              <a:rPr lang="en-GB" b="1" dirty="0" smtClean="0"/>
              <a:t>    }</a:t>
            </a:r>
            <a:endParaRPr lang="en-GB" b="1" dirty="0"/>
          </a:p>
          <a:p>
            <a:pPr marL="0" indent="0">
              <a:buNone/>
            </a:pPr>
            <a:endParaRPr lang="en-GB" b="1" dirty="0"/>
          </a:p>
          <a:p>
            <a:pPr marL="0" indent="0">
              <a:buNone/>
            </a:pPr>
            <a:r>
              <a:rPr lang="en-GB" b="1" dirty="0"/>
              <a:t>  public void Execute()</a:t>
            </a:r>
          </a:p>
          <a:p>
            <a:pPr marL="0" indent="0">
              <a:buNone/>
            </a:pPr>
            <a:r>
              <a:rPr lang="en-GB" b="1" dirty="0"/>
              <a:t>  {</a:t>
            </a:r>
          </a:p>
          <a:p>
            <a:pPr marL="0" indent="0">
              <a:buNone/>
            </a:pPr>
            <a:r>
              <a:rPr lang="en-GB" b="1" dirty="0"/>
              <a:t>    </a:t>
            </a:r>
            <a:r>
              <a:rPr lang="en-GB" b="1" dirty="0" smtClean="0"/>
              <a:t>    /*</a:t>
            </a:r>
            <a:r>
              <a:rPr lang="en-GB" b="1" dirty="0"/>
              <a:t>Other Stuff*/</a:t>
            </a:r>
          </a:p>
          <a:p>
            <a:pPr marL="0" indent="0">
              <a:buNone/>
            </a:pPr>
            <a:r>
              <a:rPr lang="en-GB" b="1" dirty="0"/>
              <a:t>  }</a:t>
            </a:r>
          </a:p>
          <a:p>
            <a:pPr marL="0" indent="0">
              <a:buNone/>
            </a:pPr>
            <a:r>
              <a:rPr lang="en-GB" b="1" dirty="0"/>
              <a:t>}</a:t>
            </a:r>
          </a:p>
          <a:p>
            <a:pPr marL="0" indent="0">
              <a:buNone/>
            </a:pPr>
            <a:endParaRPr lang="en-GB" dirty="0"/>
          </a:p>
        </p:txBody>
      </p:sp>
      <p:sp>
        <p:nvSpPr>
          <p:cNvPr id="9" name="Text Placeholder 8"/>
          <p:cNvSpPr>
            <a:spLocks noGrp="1"/>
          </p:cNvSpPr>
          <p:nvPr>
            <p:ph type="body" sz="half" idx="2"/>
          </p:nvPr>
        </p:nvSpPr>
        <p:spPr/>
        <p:txBody>
          <a:bodyPr/>
          <a:lstStyle/>
          <a:p>
            <a:r>
              <a:rPr lang="en-GB" dirty="0"/>
              <a:t>Implementing the pattern is simple, we implement a command interface, that has a method to execute the command. We then create a concrete instance of the command that derives from this interface. The invoking class executes the command without being directly coupled to the receiver which the command uses to implement the action requested.</a:t>
            </a:r>
          </a:p>
          <a:p>
            <a:endParaRPr lang="en-GB" dirty="0"/>
          </a:p>
        </p:txBody>
      </p:sp>
    </p:spTree>
    <p:extLst>
      <p:ext uri="{BB962C8B-B14F-4D97-AF65-F5344CB8AC3E}">
        <p14:creationId xmlns:p14="http://schemas.microsoft.com/office/powerpoint/2010/main" val="2218889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smtClean="0"/>
              <a:t>Macro Command</a:t>
            </a:r>
            <a:endParaRPr lang="en-GB" dirty="0"/>
          </a:p>
        </p:txBody>
      </p:sp>
      <p:sp>
        <p:nvSpPr>
          <p:cNvPr id="4" name="Content Placeholder 3"/>
          <p:cNvSpPr>
            <a:spLocks noGrp="1"/>
          </p:cNvSpPr>
          <p:nvPr>
            <p:ph sz="half" idx="2"/>
          </p:nvPr>
        </p:nvSpPr>
        <p:spPr/>
        <p:txBody>
          <a:bodyPr/>
          <a:lstStyle/>
          <a:p>
            <a:pPr marL="0" indent="0">
              <a:buNone/>
            </a:pPr>
            <a:r>
              <a:rPr lang="en-GB" dirty="0"/>
              <a:t>A Macro command is a command that consists of other commands. At its simplest form this is just a class that contains a list of commands to execute in sequence. A Macro Command has no Receiver, because each Command in the list has its own Receiver </a:t>
            </a:r>
          </a:p>
        </p:txBody>
      </p:sp>
      <p:pic>
        <p:nvPicPr>
          <p:cNvPr id="5" name="Picture 4" descr="MacroComma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2496457"/>
            <a:ext cx="3732589" cy="2012043"/>
          </a:xfrm>
          <a:prstGeom prst="rect">
            <a:avLst/>
          </a:prstGeom>
        </p:spPr>
      </p:pic>
    </p:spTree>
    <p:extLst>
      <p:ext uri="{BB962C8B-B14F-4D97-AF65-F5344CB8AC3E}">
        <p14:creationId xmlns:p14="http://schemas.microsoft.com/office/powerpoint/2010/main" val="1203275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Command </a:t>
            </a:r>
            <a:r>
              <a:rPr lang="en-GB" dirty="0" smtClean="0"/>
              <a:t>Dispatcher</a:t>
            </a:r>
            <a:endParaRPr lang="en-GB" dirty="0"/>
          </a:p>
        </p:txBody>
      </p:sp>
      <p:sp>
        <p:nvSpPr>
          <p:cNvPr id="9" name="Text Placeholder 8"/>
          <p:cNvSpPr>
            <a:spLocks noGrp="1"/>
          </p:cNvSpPr>
          <p:nvPr>
            <p:ph type="body" sz="half" idx="2"/>
          </p:nvPr>
        </p:nvSpPr>
        <p:spPr/>
        <p:txBody>
          <a:bodyPr>
            <a:normAutofit lnSpcReduction="10000"/>
          </a:bodyPr>
          <a:lstStyle/>
          <a:p>
            <a:r>
              <a:rPr lang="en-GB" dirty="0" smtClean="0"/>
              <a:t>To decouple a higher and lower layers we want to be able alter the implementation of the commands that we call on the lower layer without altering the calling layer.</a:t>
            </a:r>
          </a:p>
          <a:p>
            <a:endParaRPr lang="en-GB" dirty="0" smtClean="0"/>
          </a:p>
          <a:p>
            <a:r>
              <a:rPr lang="en-GB" dirty="0" smtClean="0"/>
              <a:t>We introduce a </a:t>
            </a:r>
            <a:r>
              <a:rPr lang="en-GB" b="1" dirty="0" smtClean="0"/>
              <a:t>Command Handler</a:t>
            </a:r>
            <a:r>
              <a:rPr lang="en-GB" dirty="0" smtClean="0"/>
              <a:t> for each </a:t>
            </a:r>
            <a:r>
              <a:rPr lang="en-GB" b="1" dirty="0" smtClean="0"/>
              <a:t>Command</a:t>
            </a:r>
            <a:r>
              <a:rPr lang="en-GB" dirty="0" smtClean="0"/>
              <a:t> that can be invoked, that all implement a specific interface. Command-handlers are registered with a </a:t>
            </a:r>
            <a:r>
              <a:rPr lang="en-GB" b="1" dirty="0" smtClean="0"/>
              <a:t>Command Dispatcher</a:t>
            </a:r>
            <a:r>
              <a:rPr lang="en-GB" dirty="0" smtClean="0"/>
              <a:t> (and can also be removed) at run-time.</a:t>
            </a:r>
          </a:p>
          <a:p>
            <a:endParaRPr lang="en-GB" dirty="0"/>
          </a:p>
          <a:p>
            <a:r>
              <a:rPr lang="en-GB" dirty="0" smtClean="0"/>
              <a:t>When the application issues a command, it notifies the </a:t>
            </a:r>
            <a:r>
              <a:rPr lang="en-GB" b="1" dirty="0" smtClean="0"/>
              <a:t>Command Dispatcher</a:t>
            </a:r>
            <a:r>
              <a:rPr lang="en-GB" dirty="0" smtClean="0"/>
              <a:t> which dispatches to the command handler(s) associated with the command. </a:t>
            </a:r>
          </a:p>
          <a:p>
            <a:endParaRPr lang="en-GB" dirty="0"/>
          </a:p>
          <a:p>
            <a:r>
              <a:rPr lang="en-GB" dirty="0" smtClean="0"/>
              <a:t>This decouples dispatch from processing.</a:t>
            </a:r>
          </a:p>
        </p:txBody>
      </p:sp>
      <p:sp>
        <p:nvSpPr>
          <p:cNvPr id="4" name="TextBox 3"/>
          <p:cNvSpPr txBox="1"/>
          <p:nvPr/>
        </p:nvSpPr>
        <p:spPr>
          <a:xfrm>
            <a:off x="4154714" y="644072"/>
            <a:ext cx="4435929" cy="5755423"/>
          </a:xfrm>
          <a:prstGeom prst="rect">
            <a:avLst/>
          </a:prstGeom>
          <a:noFill/>
        </p:spPr>
        <p:txBody>
          <a:bodyPr wrap="square" rtlCol="0">
            <a:spAutoFit/>
          </a:bodyPr>
          <a:lstStyle/>
          <a:p>
            <a:r>
              <a:rPr lang="en-US" sz="1600" dirty="0" smtClean="0"/>
              <a:t>The </a:t>
            </a:r>
            <a:r>
              <a:rPr lang="en-US" sz="1600" b="1" dirty="0" smtClean="0"/>
              <a:t>Command Dispatcher</a:t>
            </a:r>
            <a:r>
              <a:rPr lang="en-US" sz="1600" dirty="0" smtClean="0"/>
              <a:t> allows dynamic registration and removal of </a:t>
            </a:r>
            <a:r>
              <a:rPr lang="en-US" sz="1600" b="1" dirty="0" smtClean="0"/>
              <a:t>Command Handlers</a:t>
            </a:r>
            <a:r>
              <a:rPr lang="en-US" sz="1600" dirty="0" smtClean="0"/>
              <a:t>, it is an administrative entity that manages linking of commands to the appropriate command handlers. </a:t>
            </a:r>
          </a:p>
          <a:p>
            <a:endParaRPr lang="en-US" sz="1600" dirty="0"/>
          </a:p>
          <a:p>
            <a:r>
              <a:rPr lang="en-US" sz="1600" dirty="0" smtClean="0"/>
              <a:t>It relates to the Observer pattern in that hooks together publishers and subscribers.</a:t>
            </a:r>
          </a:p>
          <a:p>
            <a:endParaRPr lang="en-US" sz="1600" dirty="0"/>
          </a:p>
          <a:p>
            <a:r>
              <a:rPr lang="en-US" sz="1600" dirty="0" smtClean="0"/>
              <a:t>Command Dispatcher registration requires a key – provided by the Command Dispatcher for the </a:t>
            </a:r>
            <a:r>
              <a:rPr lang="en-US" sz="1600" b="1" dirty="0" smtClean="0"/>
              <a:t>Commands</a:t>
            </a:r>
            <a:r>
              <a:rPr lang="en-US" sz="1600" dirty="0" smtClean="0"/>
              <a:t> it can service, using </a:t>
            </a:r>
            <a:r>
              <a:rPr lang="en-US" sz="1600" dirty="0" err="1" smtClean="0"/>
              <a:t>getKey</a:t>
            </a:r>
            <a:r>
              <a:rPr lang="en-US" sz="1600" dirty="0" smtClean="0"/>
              <a:t>(). [In practice we often use RTTI for this].</a:t>
            </a:r>
          </a:p>
          <a:p>
            <a:endParaRPr lang="en-US" sz="1600" dirty="0"/>
          </a:p>
          <a:p>
            <a:r>
              <a:rPr lang="en-US" sz="1600" dirty="0" smtClean="0"/>
              <a:t>The Command Handler is fired, when a command with the same name (key) is sent to the Command Dispatcher.</a:t>
            </a:r>
          </a:p>
          <a:p>
            <a:endParaRPr lang="en-US" sz="1600" dirty="0"/>
          </a:p>
          <a:p>
            <a:r>
              <a:rPr lang="en-US" sz="1600" dirty="0" smtClean="0"/>
              <a:t>The Command Dispatcher is a repository of key-value pairs (key., Command Handler) and when the Command Dispatcher is called it looks up the command’s key in the repository. If there is a match it calls the appropriate method(s) on the handler to process the Command.</a:t>
            </a:r>
            <a:endParaRPr lang="en-US" sz="1600" dirty="0"/>
          </a:p>
        </p:txBody>
      </p:sp>
    </p:spTree>
    <p:extLst>
      <p:ext uri="{BB962C8B-B14F-4D97-AF65-F5344CB8AC3E}">
        <p14:creationId xmlns:p14="http://schemas.microsoft.com/office/powerpoint/2010/main" val="2857660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Dispatcher</a:t>
            </a:r>
            <a:endParaRPr lang="en-US" dirty="0"/>
          </a:p>
        </p:txBody>
      </p:sp>
      <p:sp>
        <p:nvSpPr>
          <p:cNvPr id="4" name="Text Placeholder 3"/>
          <p:cNvSpPr>
            <a:spLocks noGrp="1"/>
          </p:cNvSpPr>
          <p:nvPr>
            <p:ph type="body" sz="half" idx="2"/>
          </p:nvPr>
        </p:nvSpPr>
        <p:spPr>
          <a:solidFill>
            <a:schemeClr val="bg2"/>
          </a:solidFill>
          <a:ln>
            <a:solidFill>
              <a:schemeClr val="tx1"/>
            </a:solidFill>
          </a:ln>
        </p:spPr>
        <p:txBody>
          <a:bodyPr/>
          <a:lstStyle/>
          <a:p>
            <a:r>
              <a:rPr lang="en-US" b="1" dirty="0"/>
              <a:t>Invoker -</a:t>
            </a:r>
            <a:r>
              <a:rPr lang="en-US" dirty="0"/>
              <a:t> has a lit of </a:t>
            </a:r>
            <a:r>
              <a:rPr lang="en-US" i="1" dirty="0"/>
              <a:t>Commands</a:t>
            </a:r>
            <a:r>
              <a:rPr lang="en-US" dirty="0"/>
              <a:t> that are to be executed</a:t>
            </a:r>
          </a:p>
          <a:p>
            <a:r>
              <a:rPr lang="en-US" b="1" dirty="0"/>
              <a:t>Command</a:t>
            </a:r>
            <a:r>
              <a:rPr lang="en-US" dirty="0"/>
              <a:t> - represents the request to be processed, encapsulating the parameters to be passed to the command-handler to perform the request</a:t>
            </a:r>
          </a:p>
          <a:p>
            <a:r>
              <a:rPr lang="en-US" b="1" dirty="0"/>
              <a:t>Command Handler</a:t>
            </a:r>
            <a:r>
              <a:rPr lang="en-US" dirty="0"/>
              <a:t> - specifies the interface that any command handler must implement</a:t>
            </a:r>
          </a:p>
          <a:p>
            <a:r>
              <a:rPr lang="en-US" b="1" dirty="0"/>
              <a:t>Concrete Command Handler</a:t>
            </a:r>
            <a:r>
              <a:rPr lang="en-US" dirty="0"/>
              <a:t> – implements the request</a:t>
            </a:r>
          </a:p>
          <a:p>
            <a:r>
              <a:rPr lang="en-US" b="1" dirty="0"/>
              <a:t>Command Dispatcher</a:t>
            </a:r>
            <a:r>
              <a:rPr lang="en-US" dirty="0"/>
              <a:t> – Allows dynamic registration of </a:t>
            </a:r>
            <a:r>
              <a:rPr lang="en-US" i="1" dirty="0"/>
              <a:t>Command Handlers	</a:t>
            </a:r>
            <a:r>
              <a:rPr lang="en-US" dirty="0"/>
              <a:t> and looks up handlers for commands, by matching command and handler key.</a:t>
            </a:r>
          </a:p>
          <a:p>
            <a:r>
              <a:rPr lang="en-US" b="1" dirty="0"/>
              <a:t>Client – </a:t>
            </a:r>
            <a:r>
              <a:rPr lang="en-US" dirty="0"/>
              <a:t>registers Commands with the Command Dispatcher.</a:t>
            </a:r>
          </a:p>
          <a:p>
            <a:endParaRPr lang="en-US" dirty="0"/>
          </a:p>
        </p:txBody>
      </p:sp>
      <p:pic>
        <p:nvPicPr>
          <p:cNvPr id="5"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rcRect l="-3270" r="-3270"/>
          <a:stretch>
            <a:fillRect/>
          </a:stretch>
        </p:blipFill>
        <p:spPr>
          <a:xfrm>
            <a:off x="4219123" y="853622"/>
            <a:ext cx="4301216" cy="4924879"/>
          </a:xfrm>
        </p:spPr>
      </p:pic>
    </p:spTree>
    <p:extLst>
      <p:ext uri="{BB962C8B-B14F-4D97-AF65-F5344CB8AC3E}">
        <p14:creationId xmlns:p14="http://schemas.microsoft.com/office/powerpoint/2010/main" val="2093710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Command </a:t>
            </a:r>
            <a:r>
              <a:rPr lang="en-GB" dirty="0" smtClean="0"/>
              <a:t>Dispatcher</a:t>
            </a:r>
            <a:endParaRPr lang="en-GB"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681197"/>
            <a:ext cx="5111750" cy="3036819"/>
          </a:xfrm>
        </p:spPr>
      </p:pic>
      <p:sp>
        <p:nvSpPr>
          <p:cNvPr id="9" name="Text Placeholder 8"/>
          <p:cNvSpPr>
            <a:spLocks noGrp="1"/>
          </p:cNvSpPr>
          <p:nvPr>
            <p:ph type="body" sz="half" idx="2"/>
          </p:nvPr>
        </p:nvSpPr>
        <p:spPr/>
        <p:txBody>
          <a:bodyPr>
            <a:normAutofit/>
          </a:bodyPr>
          <a:lstStyle/>
          <a:p>
            <a:r>
              <a:rPr lang="en-GB" dirty="0" smtClean="0"/>
              <a:t>We want to separate an </a:t>
            </a:r>
            <a:r>
              <a:rPr lang="en-GB" b="1" dirty="0" smtClean="0"/>
              <a:t>Action-Request</a:t>
            </a:r>
            <a:r>
              <a:rPr lang="en-GB" dirty="0" smtClean="0"/>
              <a:t> object that contains the identity of the action we want to perform, and the  parameter for that action from the </a:t>
            </a:r>
            <a:r>
              <a:rPr lang="en-GB" b="1" dirty="0" smtClean="0"/>
              <a:t>Action-Handler</a:t>
            </a:r>
            <a:r>
              <a:rPr lang="en-GB" dirty="0" smtClean="0"/>
              <a:t> which knows how to perform that action. </a:t>
            </a:r>
          </a:p>
          <a:p>
            <a:endParaRPr lang="en-GB" dirty="0"/>
          </a:p>
          <a:p>
            <a:r>
              <a:rPr lang="en-GB" dirty="0" smtClean="0"/>
              <a:t>A Command Dispatcher is an object that links the </a:t>
            </a:r>
            <a:r>
              <a:rPr lang="en-GB" b="1" dirty="0" smtClean="0"/>
              <a:t>Action-Request</a:t>
            </a:r>
            <a:r>
              <a:rPr lang="en-GB" dirty="0" smtClean="0"/>
              <a:t> with the appropriate </a:t>
            </a:r>
            <a:r>
              <a:rPr lang="en-GB" b="1" dirty="0" smtClean="0"/>
              <a:t>Action-Handler</a:t>
            </a:r>
            <a:r>
              <a:rPr lang="en-GB" dirty="0" smtClean="0"/>
              <a:t>.</a:t>
            </a:r>
          </a:p>
          <a:p>
            <a:endParaRPr lang="en-GB" dirty="0"/>
          </a:p>
          <a:p>
            <a:r>
              <a:rPr lang="en-GB" dirty="0" smtClean="0"/>
              <a:t>We may distinguish between a </a:t>
            </a:r>
            <a:r>
              <a:rPr lang="en-GB" b="1" dirty="0" smtClean="0"/>
              <a:t>Command</a:t>
            </a:r>
            <a:r>
              <a:rPr lang="en-GB" dirty="0" smtClean="0"/>
              <a:t> Action-Request that has one Action Handler and an </a:t>
            </a:r>
            <a:r>
              <a:rPr lang="en-GB" b="1" dirty="0" smtClean="0"/>
              <a:t>Event</a:t>
            </a:r>
            <a:r>
              <a:rPr lang="en-GB" dirty="0" smtClean="0"/>
              <a:t> Action-Request that has many</a:t>
            </a:r>
            <a:endParaRPr lang="en-GB" dirty="0"/>
          </a:p>
        </p:txBody>
      </p:sp>
    </p:spTree>
    <p:extLst>
      <p:ext uri="{BB962C8B-B14F-4D97-AF65-F5344CB8AC3E}">
        <p14:creationId xmlns:p14="http://schemas.microsoft.com/office/powerpoint/2010/main" val="4052068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of Service</a:t>
            </a:r>
            <a:endParaRPr lang="en-US" dirty="0"/>
          </a:p>
        </p:txBody>
      </p:sp>
      <p:sp>
        <p:nvSpPr>
          <p:cNvPr id="6" name="Text Placeholder 5"/>
          <p:cNvSpPr>
            <a:spLocks noGrp="1"/>
          </p:cNvSpPr>
          <p:nvPr>
            <p:ph type="body" idx="1"/>
          </p:nvPr>
        </p:nvSpPr>
        <p:spPr/>
        <p:txBody>
          <a:bodyPr/>
          <a:lstStyle/>
          <a:p>
            <a:r>
              <a:rPr lang="en-US" dirty="0" smtClean="0"/>
              <a:t>Controlling Service Quality at Ports</a:t>
            </a:r>
            <a:endParaRPr lang="en-US" dirty="0"/>
          </a:p>
        </p:txBody>
      </p:sp>
    </p:spTree>
    <p:extLst>
      <p:ext uri="{BB962C8B-B14F-4D97-AF65-F5344CB8AC3E}">
        <p14:creationId xmlns:p14="http://schemas.microsoft.com/office/powerpoint/2010/main" val="99315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Architectural Styles</a:t>
            </a:r>
          </a:p>
          <a:p>
            <a:pPr lvl="1"/>
            <a:r>
              <a:rPr lang="en-US" dirty="0" smtClean="0"/>
              <a:t>Hierarchical</a:t>
            </a:r>
          </a:p>
          <a:p>
            <a:pPr lvl="2"/>
            <a:r>
              <a:rPr lang="en-US" dirty="0" smtClean="0"/>
              <a:t>Layered</a:t>
            </a:r>
          </a:p>
          <a:p>
            <a:pPr lvl="3"/>
            <a:r>
              <a:rPr lang="en-US" dirty="0" smtClean="0"/>
              <a:t>Hexagonal Architectures</a:t>
            </a:r>
          </a:p>
          <a:p>
            <a:r>
              <a:rPr lang="en-US" dirty="0" smtClean="0"/>
              <a:t>Implementing Hexagonal Architectures</a:t>
            </a:r>
          </a:p>
          <a:p>
            <a:pPr lvl="1"/>
            <a:r>
              <a:rPr lang="en-US" dirty="0" smtClean="0"/>
              <a:t>From Application Services to Commands</a:t>
            </a:r>
          </a:p>
          <a:p>
            <a:pPr lvl="1"/>
            <a:r>
              <a:rPr lang="en-US" dirty="0" smtClean="0"/>
              <a:t>Command Dispatcher</a:t>
            </a:r>
          </a:p>
          <a:p>
            <a:r>
              <a:rPr lang="en-US" dirty="0" smtClean="0"/>
              <a:t>Quality of Service</a:t>
            </a:r>
          </a:p>
          <a:p>
            <a:pPr lvl="1"/>
            <a:r>
              <a:rPr lang="en-US" dirty="0" smtClean="0"/>
              <a:t>Command Processor</a:t>
            </a:r>
            <a:endParaRPr lang="en-US" dirty="0"/>
          </a:p>
        </p:txBody>
      </p:sp>
    </p:spTree>
    <p:extLst>
      <p:ext uri="{BB962C8B-B14F-4D97-AF65-F5344CB8AC3E}">
        <p14:creationId xmlns:p14="http://schemas.microsoft.com/office/powerpoint/2010/main" val="2202680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Fallacies of Distributed Computing</a:t>
            </a:r>
            <a:endParaRPr lang="en-US" dirty="0"/>
          </a:p>
        </p:txBody>
      </p:sp>
      <p:sp>
        <p:nvSpPr>
          <p:cNvPr id="5" name="Content Placeholder 4"/>
          <p:cNvSpPr>
            <a:spLocks noGrp="1"/>
          </p:cNvSpPr>
          <p:nvPr>
            <p:ph idx="1"/>
          </p:nvPr>
        </p:nvSpPr>
        <p:spPr/>
        <p:txBody>
          <a:bodyPr>
            <a:normAutofit fontScale="62500" lnSpcReduction="20000"/>
          </a:bodyPr>
          <a:lstStyle/>
          <a:p>
            <a:pPr marL="0" indent="0">
              <a:buNone/>
            </a:pPr>
            <a:r>
              <a:rPr lang="en-US" dirty="0"/>
              <a:t>Calls to remote components, such as a database, broker, or http service can fail. Code that makes assumption that they will succeed is subject to the </a:t>
            </a:r>
            <a:r>
              <a:rPr lang="en-US" i="1" dirty="0"/>
              <a:t>fallacies of distributed computing</a:t>
            </a:r>
            <a:r>
              <a:rPr lang="en-US" dirty="0"/>
              <a:t>, in particular that the network is reliable.</a:t>
            </a:r>
          </a:p>
          <a:p>
            <a:pPr marL="0" indent="0">
              <a:buNone/>
            </a:pPr>
            <a:endParaRPr lang="en-US" dirty="0" smtClean="0"/>
          </a:p>
          <a:p>
            <a:pPr marL="0" indent="0">
              <a:buNone/>
            </a:pPr>
            <a:r>
              <a:rPr lang="en-US" dirty="0" smtClean="0"/>
              <a:t>For </a:t>
            </a:r>
            <a:r>
              <a:rPr lang="en-US" dirty="0"/>
              <a:t>this reason we need to set a limit on the time we wait for a response from the a server (or other remote resource). </a:t>
            </a:r>
            <a:endParaRPr lang="en-US" dirty="0" smtClean="0"/>
          </a:p>
          <a:p>
            <a:pPr marL="0" indent="0">
              <a:buNone/>
            </a:pPr>
            <a:endParaRPr lang="en-US" dirty="0" smtClean="0"/>
          </a:p>
          <a:p>
            <a:pPr marL="0" indent="0">
              <a:buNone/>
            </a:pPr>
            <a:r>
              <a:rPr lang="en-US" dirty="0" smtClean="0"/>
              <a:t>Otherwise </a:t>
            </a:r>
            <a:r>
              <a:rPr lang="en-US" dirty="0"/>
              <a:t>we risk tying up a thread waiting for a response that will never come, potentially causing </a:t>
            </a:r>
            <a:r>
              <a:rPr lang="en-US" dirty="0" smtClean="0"/>
              <a:t>a cascade failure where once all the resources on the machine are tied up processing requests to which no response will ever come, we cannot process new requests.</a:t>
            </a:r>
          </a:p>
          <a:p>
            <a:pPr marL="0" indent="0">
              <a:buNone/>
            </a:pPr>
            <a:endParaRPr lang="en-US" dirty="0"/>
          </a:p>
          <a:p>
            <a:pPr marL="0" indent="0">
              <a:buNone/>
            </a:pPr>
            <a:r>
              <a:rPr lang="en-US" i="1" dirty="0" smtClean="0"/>
              <a:t>If, in turn, those requests do not have a timeout, that initial failure may now bubble to our caller, and so on…</a:t>
            </a:r>
            <a:endParaRPr lang="en-US" i="1" dirty="0"/>
          </a:p>
          <a:p>
            <a:endParaRPr lang="en-US" dirty="0"/>
          </a:p>
        </p:txBody>
      </p:sp>
      <p:sp>
        <p:nvSpPr>
          <p:cNvPr id="6" name="Text Placeholder 5"/>
          <p:cNvSpPr>
            <a:spLocks noGrp="1"/>
          </p:cNvSpPr>
          <p:nvPr>
            <p:ph type="body" sz="half" idx="2"/>
          </p:nvPr>
        </p:nvSpPr>
        <p:spPr/>
        <p:txBody>
          <a:bodyPr/>
          <a:lstStyle/>
          <a:p>
            <a:pPr marL="285750" indent="-285750">
              <a:buFont typeface="Arial"/>
              <a:buChar char="•"/>
            </a:pPr>
            <a:r>
              <a:rPr lang="en-US" dirty="0"/>
              <a:t>The network is reliable</a:t>
            </a:r>
            <a:r>
              <a:rPr lang="en-US" dirty="0" smtClean="0"/>
              <a:t>.</a:t>
            </a:r>
          </a:p>
          <a:p>
            <a:pPr marL="285750" indent="-285750">
              <a:buFont typeface="Arial"/>
              <a:buChar char="•"/>
            </a:pPr>
            <a:r>
              <a:rPr lang="en-US" dirty="0" smtClean="0"/>
              <a:t>Latency </a:t>
            </a:r>
            <a:r>
              <a:rPr lang="en-US" dirty="0"/>
              <a:t>is zero</a:t>
            </a:r>
            <a:r>
              <a:rPr lang="en-US" dirty="0" smtClean="0"/>
              <a:t>.</a:t>
            </a:r>
          </a:p>
          <a:p>
            <a:pPr marL="285750" indent="-285750">
              <a:buFont typeface="Arial"/>
              <a:buChar char="•"/>
            </a:pPr>
            <a:r>
              <a:rPr lang="en-US" dirty="0" smtClean="0"/>
              <a:t>Bandwidth </a:t>
            </a:r>
            <a:r>
              <a:rPr lang="en-US" dirty="0"/>
              <a:t>is infinite</a:t>
            </a:r>
            <a:r>
              <a:rPr lang="en-US" dirty="0" smtClean="0"/>
              <a:t>.</a:t>
            </a:r>
          </a:p>
          <a:p>
            <a:pPr marL="285750" indent="-285750">
              <a:buFont typeface="Arial"/>
              <a:buChar char="•"/>
            </a:pPr>
            <a:r>
              <a:rPr lang="en-US" dirty="0" smtClean="0"/>
              <a:t>The </a:t>
            </a:r>
            <a:r>
              <a:rPr lang="en-US" dirty="0"/>
              <a:t>network is secure</a:t>
            </a:r>
            <a:r>
              <a:rPr lang="en-US" dirty="0" smtClean="0"/>
              <a:t>.</a:t>
            </a:r>
          </a:p>
          <a:p>
            <a:pPr marL="285750" indent="-285750">
              <a:buFont typeface="Arial"/>
              <a:buChar char="•"/>
            </a:pPr>
            <a:r>
              <a:rPr lang="en-US" dirty="0" smtClean="0"/>
              <a:t>Topology </a:t>
            </a:r>
            <a:r>
              <a:rPr lang="en-US" dirty="0"/>
              <a:t>doesn't change</a:t>
            </a:r>
            <a:r>
              <a:rPr lang="en-US" dirty="0" smtClean="0"/>
              <a:t>.</a:t>
            </a:r>
          </a:p>
          <a:p>
            <a:pPr marL="285750" indent="-285750">
              <a:buFont typeface="Arial"/>
              <a:buChar char="•"/>
            </a:pPr>
            <a:r>
              <a:rPr lang="en-US" dirty="0" smtClean="0"/>
              <a:t>There </a:t>
            </a:r>
            <a:r>
              <a:rPr lang="en-US" dirty="0"/>
              <a:t>is one administrator</a:t>
            </a:r>
            <a:r>
              <a:rPr lang="en-US" dirty="0" smtClean="0"/>
              <a:t>.</a:t>
            </a:r>
          </a:p>
          <a:p>
            <a:pPr marL="285750" indent="-285750">
              <a:buFont typeface="Arial"/>
              <a:buChar char="•"/>
            </a:pPr>
            <a:r>
              <a:rPr lang="en-US" dirty="0" smtClean="0"/>
              <a:t>Transport </a:t>
            </a:r>
            <a:r>
              <a:rPr lang="en-US" dirty="0"/>
              <a:t>cost is zero</a:t>
            </a:r>
            <a:r>
              <a:rPr lang="en-US" dirty="0" smtClean="0"/>
              <a:t>.</a:t>
            </a:r>
          </a:p>
          <a:p>
            <a:pPr marL="285750" indent="-285750">
              <a:buFont typeface="Arial"/>
              <a:buChar char="•"/>
            </a:pPr>
            <a:r>
              <a:rPr lang="en-US" dirty="0" smtClean="0"/>
              <a:t>The </a:t>
            </a:r>
            <a:r>
              <a:rPr lang="en-US" dirty="0"/>
              <a:t>network is homogeneous.</a:t>
            </a:r>
          </a:p>
        </p:txBody>
      </p:sp>
    </p:spTree>
    <p:extLst>
      <p:ext uri="{BB962C8B-B14F-4D97-AF65-F5344CB8AC3E}">
        <p14:creationId xmlns:p14="http://schemas.microsoft.com/office/powerpoint/2010/main" val="321617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Timeout Pattern</a:t>
            </a:r>
            <a:endParaRPr lang="en-US" dirty="0"/>
          </a:p>
        </p:txBody>
      </p:sp>
      <p:sp>
        <p:nvSpPr>
          <p:cNvPr id="3" name="Content Placeholder 2"/>
          <p:cNvSpPr>
            <a:spLocks noGrp="1"/>
          </p:cNvSpPr>
          <p:nvPr>
            <p:ph idx="1"/>
          </p:nvPr>
        </p:nvSpPr>
        <p:spPr>
          <a:xfrm>
            <a:off x="3575050" y="708480"/>
            <a:ext cx="5111750" cy="5169806"/>
          </a:xfrm>
        </p:spPr>
        <p:txBody>
          <a:bodyPr>
            <a:normAutofit fontScale="55000" lnSpcReduction="20000"/>
          </a:bodyPr>
          <a:lstStyle/>
          <a:p>
            <a:pPr marL="0" indent="0">
              <a:buNone/>
            </a:pPr>
            <a:r>
              <a:rPr lang="en-US" dirty="0" smtClean="0"/>
              <a:t>Timeouts have a strong correlation with the retry pattern. It may seem sensible to retry, but beware that if a resource is failing under load further retries may simply overload that resource. Consider both exponential back-off and circuit breaker strategies.</a:t>
            </a:r>
            <a:endParaRPr lang="en-US" dirty="0"/>
          </a:p>
          <a:p>
            <a:pPr marL="0" indent="0">
              <a:buNone/>
            </a:pPr>
            <a:endParaRPr lang="en-US" dirty="0" smtClean="0"/>
          </a:p>
          <a:p>
            <a:pPr marL="0" indent="0">
              <a:buNone/>
            </a:pPr>
            <a:r>
              <a:rPr lang="en-US" dirty="0" smtClean="0"/>
              <a:t>Timeouts are a scaling issue. Because an API call without a timeout consumes resources, a stalled network call, or thread, prevents other requests from being executed. You might not notice the failure to use timeouts on a system with abundant resources, but as your resources dwindle failure to use timeouts to free resources will cause pain.</a:t>
            </a:r>
          </a:p>
          <a:p>
            <a:pPr marL="0" indent="0">
              <a:buNone/>
            </a:pPr>
            <a:endParaRPr lang="en-US" dirty="0" smtClean="0"/>
          </a:p>
          <a:p>
            <a:pPr marL="0" indent="0">
              <a:buNone/>
            </a:pPr>
            <a:r>
              <a:rPr lang="en-US" dirty="0" smtClean="0"/>
              <a:t>Assume </a:t>
            </a:r>
            <a:r>
              <a:rPr lang="en-US" dirty="0"/>
              <a:t>that </a:t>
            </a:r>
            <a:r>
              <a:rPr lang="en-US" dirty="0" smtClean="0"/>
              <a:t>a timeout </a:t>
            </a:r>
            <a:r>
              <a:rPr lang="en-US" i="1" dirty="0"/>
              <a:t>will</a:t>
            </a:r>
            <a:r>
              <a:rPr lang="en-US" dirty="0"/>
              <a:t> occur at some </a:t>
            </a:r>
            <a:r>
              <a:rPr lang="en-US" dirty="0" smtClean="0"/>
              <a:t>point</a:t>
            </a:r>
          </a:p>
          <a:p>
            <a:pPr marL="0" indent="0">
              <a:buNone/>
            </a:pPr>
            <a:endParaRPr lang="en-US" dirty="0"/>
          </a:p>
          <a:p>
            <a:pPr marL="0" indent="0">
              <a:buNone/>
            </a:pPr>
            <a:r>
              <a:rPr lang="en-US" dirty="0" smtClean="0"/>
              <a:t>Asynchronous operations still need to time out. All the caller may not be blocked, resources are still being consumed to manage the asynchronous operation that will not be released until the operation aborts.</a:t>
            </a:r>
          </a:p>
          <a:p>
            <a:pPr marL="0" indent="0">
              <a:buNone/>
            </a:pPr>
            <a:endParaRPr lang="en-US" dirty="0"/>
          </a:p>
          <a:p>
            <a:pPr marL="0" indent="0">
              <a:buNone/>
            </a:pPr>
            <a:endParaRPr lang="en-US" dirty="0"/>
          </a:p>
        </p:txBody>
      </p:sp>
      <p:sp>
        <p:nvSpPr>
          <p:cNvPr id="4" name="Text Placeholder 3"/>
          <p:cNvSpPr>
            <a:spLocks noGrp="1"/>
          </p:cNvSpPr>
          <p:nvPr>
            <p:ph type="body" sz="half" idx="2"/>
          </p:nvPr>
        </p:nvSpPr>
        <p:spPr/>
        <p:txBody>
          <a:bodyPr>
            <a:normAutofit fontScale="92500" lnSpcReduction="10000"/>
          </a:bodyPr>
          <a:lstStyle/>
          <a:p>
            <a:r>
              <a:rPr lang="en-US" dirty="0" smtClean="0"/>
              <a:t>Provide a timeout on any inter-process operation. </a:t>
            </a:r>
          </a:p>
          <a:p>
            <a:endParaRPr lang="en-US" dirty="0" smtClean="0"/>
          </a:p>
          <a:p>
            <a:r>
              <a:rPr lang="en-US" dirty="0" smtClean="0"/>
              <a:t>The </a:t>
            </a:r>
            <a:r>
              <a:rPr lang="en-US" dirty="0"/>
              <a:t>timeout pattern is usable with any client-server request.</a:t>
            </a:r>
          </a:p>
          <a:p>
            <a:endParaRPr lang="en-US" dirty="0"/>
          </a:p>
          <a:p>
            <a:r>
              <a:rPr lang="en-US" dirty="0"/>
              <a:t>The timeout </a:t>
            </a:r>
            <a:r>
              <a:rPr lang="en-US" dirty="0" smtClean="0"/>
              <a:t>pattern is also usable with thread resource pools.</a:t>
            </a:r>
          </a:p>
          <a:p>
            <a:endParaRPr lang="en-US" dirty="0" smtClean="0"/>
          </a:p>
          <a:p>
            <a:r>
              <a:rPr lang="en-US" dirty="0" smtClean="0"/>
              <a:t>Any operation that blocks a thread, should have a timeout</a:t>
            </a:r>
          </a:p>
          <a:p>
            <a:endParaRPr lang="en-US" dirty="0"/>
          </a:p>
          <a:p>
            <a:r>
              <a:rPr lang="en-US" dirty="0" smtClean="0"/>
              <a:t>Usually a timeout is a parameter on an API call that indicates how long to wait [in milliseconds] for the operation to complete before returning control to the caller</a:t>
            </a:r>
          </a:p>
          <a:p>
            <a:endParaRPr lang="en-US" dirty="0"/>
          </a:p>
          <a:p>
            <a:r>
              <a:rPr lang="en-US" dirty="0" smtClean="0"/>
              <a:t>If you are using a third-party API that has no timeout, you may need to make the request on a thread that does have a timeout, and when that thread times out assume that the operation failed.</a:t>
            </a:r>
          </a:p>
          <a:p>
            <a:endParaRPr lang="en-US" dirty="0" smtClean="0"/>
          </a:p>
          <a:p>
            <a:endParaRPr lang="en-US" dirty="0"/>
          </a:p>
        </p:txBody>
      </p:sp>
    </p:spTree>
    <p:extLst>
      <p:ext uri="{BB962C8B-B14F-4D97-AF65-F5344CB8AC3E}">
        <p14:creationId xmlns:p14="http://schemas.microsoft.com/office/powerpoint/2010/main" val="851379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Retry Pattern</a:t>
            </a:r>
            <a:endParaRPr lang="en-US" dirty="0"/>
          </a:p>
        </p:txBody>
      </p:sp>
      <p:sp>
        <p:nvSpPr>
          <p:cNvPr id="3" name="Content Placeholder 2"/>
          <p:cNvSpPr>
            <a:spLocks noGrp="1"/>
          </p:cNvSpPr>
          <p:nvPr>
            <p:ph idx="1"/>
          </p:nvPr>
        </p:nvSpPr>
        <p:spPr>
          <a:xfrm>
            <a:off x="3575050" y="1016908"/>
            <a:ext cx="5111750" cy="4915806"/>
          </a:xfrm>
        </p:spPr>
        <p:txBody>
          <a:bodyPr>
            <a:normAutofit fontScale="55000" lnSpcReduction="20000"/>
          </a:bodyPr>
          <a:lstStyle/>
          <a:p>
            <a:pPr marL="0" indent="0">
              <a:buNone/>
            </a:pPr>
            <a:r>
              <a:rPr lang="en-US" dirty="0" smtClean="0"/>
              <a:t>If the fault is permanent, and unlikely to succeed, for example a login failure due to invalid credentials – don’t retry.</a:t>
            </a:r>
          </a:p>
          <a:p>
            <a:pPr marL="0" indent="0">
              <a:buNone/>
            </a:pPr>
            <a:endParaRPr lang="en-US" dirty="0" smtClean="0"/>
          </a:p>
          <a:p>
            <a:pPr marL="0" indent="0">
              <a:buNone/>
            </a:pPr>
            <a:r>
              <a:rPr lang="en-US" dirty="0" smtClean="0"/>
              <a:t>If the fault is caused by a rare event, for example packet loss or other corruption, consider an immediate retry as the server may be able to respond.</a:t>
            </a:r>
          </a:p>
          <a:p>
            <a:pPr marL="0" indent="0">
              <a:buNone/>
            </a:pPr>
            <a:endParaRPr lang="en-US" dirty="0" smtClean="0"/>
          </a:p>
          <a:p>
            <a:pPr marL="0" indent="0">
              <a:buNone/>
            </a:pPr>
            <a:r>
              <a:rPr lang="en-US" dirty="0" smtClean="0"/>
              <a:t>If the fault is caused by load, such as SQL Timeouts, or 429 Too Many Requests, then back-off for a period before retrying. Failure to observe this can lead to an Application Denial of Service Attack i.e. we overload a struggling server.</a:t>
            </a:r>
          </a:p>
          <a:p>
            <a:pPr marL="0" indent="0">
              <a:buNone/>
            </a:pPr>
            <a:endParaRPr lang="en-US" dirty="0"/>
          </a:p>
          <a:p>
            <a:pPr marL="0" indent="0">
              <a:buNone/>
            </a:pPr>
            <a:r>
              <a:rPr lang="en-US" dirty="0" smtClean="0"/>
              <a:t>In the case of a 429 for example, the Retry-After header will tell you how long to back off for.</a:t>
            </a:r>
            <a:endParaRPr lang="en-US" dirty="0"/>
          </a:p>
          <a:p>
            <a:pPr marL="0" indent="0">
              <a:buNone/>
            </a:pP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t>In </a:t>
            </a:r>
            <a:r>
              <a:rPr lang="en-US" dirty="0"/>
              <a:t>the presence of unreliable calls between two components our first approach to achieving a high quality of service is to recognize that many such failures are transient: a timeout because a resource is busy, temporary loss of connectivity, the loss of one node that will be replaced by failover to another. </a:t>
            </a:r>
            <a:endParaRPr lang="en-US" dirty="0" smtClean="0"/>
          </a:p>
          <a:p>
            <a:r>
              <a:rPr lang="en-US" dirty="0" smtClean="0"/>
              <a:t>In </a:t>
            </a:r>
            <a:r>
              <a:rPr lang="en-US" dirty="0"/>
              <a:t>this case the fault is self-correcting, the node comes up, the load on the database or server declines and their is capacity for our call, or network connectivity is restored. This means that our call will succeed if we retry after a delay to allow the transient fault to resolve.</a:t>
            </a:r>
          </a:p>
          <a:p>
            <a:r>
              <a:rPr lang="en-US" dirty="0"/>
              <a:t>The Retry pattern is simply that if the call fails, we can try again. It is important to have an upper bound on retries in case a fault that appears transient is not. See Circuit Breaker as well.</a:t>
            </a:r>
          </a:p>
          <a:p>
            <a:endParaRPr lang="en-US" dirty="0"/>
          </a:p>
        </p:txBody>
      </p:sp>
    </p:spTree>
    <p:extLst>
      <p:ext uri="{BB962C8B-B14F-4D97-AF65-F5344CB8AC3E}">
        <p14:creationId xmlns:p14="http://schemas.microsoft.com/office/powerpoint/2010/main" val="51816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Circuit Breaker Pattern</a:t>
            </a:r>
            <a:endParaRPr lang="en-US" dirty="0"/>
          </a:p>
        </p:txBody>
      </p:sp>
      <p:pic>
        <p:nvPicPr>
          <p:cNvPr id="5" name="Content Placeholder 4" descr="Circuit Breaker.png"/>
          <p:cNvPicPr>
            <a:picLocks noGrp="1" noChangeAspect="1"/>
          </p:cNvPicPr>
          <p:nvPr>
            <p:ph idx="1"/>
          </p:nvPr>
        </p:nvPicPr>
        <p:blipFill>
          <a:blip r:embed="rId2">
            <a:extLst>
              <a:ext uri="{28A0092B-C50C-407E-A947-70E740481C1C}">
                <a14:useLocalDpi xmlns:a14="http://schemas.microsoft.com/office/drawing/2010/main" val="0"/>
              </a:ext>
            </a:extLst>
          </a:blip>
          <a:srcRect t="-19148" b="-19148"/>
          <a:stretch>
            <a:fillRect/>
          </a:stretch>
        </p:blipFill>
        <p:spPr>
          <a:xfrm>
            <a:off x="3575050" y="273051"/>
            <a:ext cx="4507593" cy="5161334"/>
          </a:xfrm>
        </p:spPr>
      </p:pic>
      <p:sp>
        <p:nvSpPr>
          <p:cNvPr id="4" name="Text Placeholder 3"/>
          <p:cNvSpPr>
            <a:spLocks noGrp="1"/>
          </p:cNvSpPr>
          <p:nvPr>
            <p:ph type="body" sz="half" idx="2"/>
          </p:nvPr>
        </p:nvSpPr>
        <p:spPr/>
        <p:txBody>
          <a:bodyPr>
            <a:normAutofit fontScale="92500" lnSpcReduction="20000"/>
          </a:bodyPr>
          <a:lstStyle/>
          <a:p>
            <a:r>
              <a:rPr lang="en-US" dirty="0" smtClean="0"/>
              <a:t>The Circuit Breaker pattern prevents an application from executing an operation that is likely to fail, thus freeing up resources that would otherwise be consumed waiting for a timeout and retry cycle to occur.</a:t>
            </a:r>
          </a:p>
          <a:p>
            <a:endParaRPr lang="en-US" dirty="0" smtClean="0"/>
          </a:p>
          <a:p>
            <a:r>
              <a:rPr lang="en-US" dirty="0" smtClean="0"/>
              <a:t>Once normal service has been restored to the server or resource pool the circuit breaker pattern allows detection of the resumption of service.</a:t>
            </a:r>
          </a:p>
          <a:p>
            <a:endParaRPr lang="en-US" dirty="0"/>
          </a:p>
          <a:p>
            <a:r>
              <a:rPr lang="en-US" dirty="0" smtClean="0"/>
              <a:t>A Circuit Breaker acts as a proxy to operations that can fail. It has one of three states:</a:t>
            </a:r>
          </a:p>
          <a:p>
            <a:r>
              <a:rPr lang="en-US" dirty="0" smtClean="0"/>
              <a:t>Closed: Requests are routed as normal, on a failure a counter is incremented and if the threshold is exceeded within a time limit, the circuit breaker opens.</a:t>
            </a:r>
          </a:p>
          <a:p>
            <a:r>
              <a:rPr lang="en-US" dirty="0" smtClean="0"/>
              <a:t>Open: No calls are allowed, and are failed automatically by the proxy. After a specified time interval the circuit breaker is moved to half-open</a:t>
            </a:r>
          </a:p>
          <a:p>
            <a:r>
              <a:rPr lang="en-US" dirty="0" smtClean="0"/>
              <a:t>Half-Open: A call is allowed. On a failure the breaker moves to Open, on a success it moves to Closed</a:t>
            </a:r>
            <a:endParaRPr lang="en-US" dirty="0"/>
          </a:p>
          <a:p>
            <a:endParaRPr lang="en-US" dirty="0"/>
          </a:p>
        </p:txBody>
      </p:sp>
      <p:sp>
        <p:nvSpPr>
          <p:cNvPr id="6" name="TextBox 5"/>
          <p:cNvSpPr txBox="1"/>
          <p:nvPr/>
        </p:nvSpPr>
        <p:spPr>
          <a:xfrm>
            <a:off x="4100286" y="5651500"/>
            <a:ext cx="3982358" cy="246221"/>
          </a:xfrm>
          <a:prstGeom prst="rect">
            <a:avLst/>
          </a:prstGeom>
          <a:noFill/>
        </p:spPr>
        <p:txBody>
          <a:bodyPr wrap="square" rtlCol="0">
            <a:spAutoFit/>
          </a:bodyPr>
          <a:lstStyle/>
          <a:p>
            <a:r>
              <a:rPr lang="en-US" sz="1000" dirty="0"/>
              <a:t>From MSDN: http://</a:t>
            </a:r>
            <a:r>
              <a:rPr lang="en-US" sz="1000" dirty="0" err="1"/>
              <a:t>msdn.microsoft.com</a:t>
            </a:r>
            <a:r>
              <a:rPr lang="en-US" sz="1000" dirty="0"/>
              <a:t>/en-us/library/dn589784.aspx </a:t>
            </a:r>
          </a:p>
        </p:txBody>
      </p:sp>
    </p:spTree>
    <p:extLst>
      <p:ext uri="{BB962C8B-B14F-4D97-AF65-F5344CB8AC3E}">
        <p14:creationId xmlns:p14="http://schemas.microsoft.com/office/powerpoint/2010/main" val="437622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 Processor</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2857" y="1214000"/>
            <a:ext cx="3198409" cy="4390675"/>
          </a:xfrm>
        </p:spPr>
      </p:pic>
      <p:sp>
        <p:nvSpPr>
          <p:cNvPr id="4" name="Text Placeholder 3"/>
          <p:cNvSpPr>
            <a:spLocks noGrp="1"/>
          </p:cNvSpPr>
          <p:nvPr>
            <p:ph type="body" sz="half" idx="2"/>
          </p:nvPr>
        </p:nvSpPr>
        <p:spPr/>
        <p:txBody>
          <a:bodyPr>
            <a:normAutofit fontScale="85000" lnSpcReduction="10000"/>
          </a:bodyPr>
          <a:lstStyle/>
          <a:p>
            <a:r>
              <a:rPr lang="en-US" dirty="0"/>
              <a:t>The Command Processor pattern separates the request for a service from its execution. </a:t>
            </a:r>
            <a:endParaRPr lang="en-US" dirty="0" smtClean="0"/>
          </a:p>
          <a:p>
            <a:endParaRPr lang="en-US" dirty="0" smtClean="0"/>
          </a:p>
          <a:p>
            <a:r>
              <a:rPr lang="en-US" dirty="0" smtClean="0"/>
              <a:t>A </a:t>
            </a:r>
            <a:r>
              <a:rPr lang="en-US" dirty="0"/>
              <a:t>Command Processor component manages requests as separate objects, schedules their execution, and provides additional services such as the storing of request objects for later undo. </a:t>
            </a:r>
            <a:endParaRPr lang="en-US" dirty="0" smtClean="0"/>
          </a:p>
          <a:p>
            <a:endParaRPr lang="en-US" dirty="0"/>
          </a:p>
          <a:p>
            <a:r>
              <a:rPr lang="en-US" dirty="0" smtClean="0"/>
              <a:t>A </a:t>
            </a:r>
            <a:r>
              <a:rPr lang="en-US" dirty="0"/>
              <a:t>Command Dispatcher and a Command Processor are </a:t>
            </a:r>
            <a:r>
              <a:rPr lang="en-US" dirty="0" smtClean="0"/>
              <a:t>similar </a:t>
            </a:r>
            <a:r>
              <a:rPr lang="en-US" dirty="0"/>
              <a:t>in that both divorce the caller of a Command from invoker of that Command. </a:t>
            </a:r>
            <a:endParaRPr lang="en-US" dirty="0" smtClean="0"/>
          </a:p>
          <a:p>
            <a:endParaRPr lang="en-US" dirty="0" smtClean="0"/>
          </a:p>
          <a:p>
            <a:r>
              <a:rPr lang="en-US" dirty="0" smtClean="0"/>
              <a:t>However</a:t>
            </a:r>
            <a:r>
              <a:rPr lang="en-US" dirty="0"/>
              <a:t>, the motivation is different. A Dispatcher seeks to decouple the caller from the invoker to allow us to easily extend the system without modification to the caller. </a:t>
            </a:r>
            <a:endParaRPr lang="en-US" dirty="0" smtClean="0"/>
          </a:p>
          <a:p>
            <a:endParaRPr lang="en-US" dirty="0" smtClean="0"/>
          </a:p>
          <a:p>
            <a:r>
              <a:rPr lang="en-US" dirty="0" smtClean="0"/>
              <a:t>Conversely </a:t>
            </a:r>
            <a:r>
              <a:rPr lang="en-US" dirty="0"/>
              <a:t>the </a:t>
            </a:r>
            <a:r>
              <a:rPr lang="en-US" dirty="0" smtClean="0"/>
              <a:t>motivation </a:t>
            </a:r>
            <a:r>
              <a:rPr lang="en-US" dirty="0"/>
              <a:t>behind a Command Processor is to allows us to implement orthogonal operations such as logging, or scheduling without forcing the sender or receiver to be aware of them. It does this by giving those </a:t>
            </a:r>
            <a:r>
              <a:rPr lang="en-US" dirty="0" smtClean="0"/>
              <a:t>responsibilities </a:t>
            </a:r>
            <a:r>
              <a:rPr lang="en-US" dirty="0"/>
              <a:t>to the invoker.</a:t>
            </a:r>
          </a:p>
        </p:txBody>
      </p:sp>
    </p:spTree>
    <p:extLst>
      <p:ext uri="{BB962C8B-B14F-4D97-AF65-F5344CB8AC3E}">
        <p14:creationId xmlns:p14="http://schemas.microsoft.com/office/powerpoint/2010/main" val="2154597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Command Processor</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783323"/>
            <a:ext cx="5111750" cy="2832566"/>
          </a:xfrm>
        </p:spPr>
      </p:pic>
      <p:sp>
        <p:nvSpPr>
          <p:cNvPr id="4" name="Text Placeholder 3"/>
          <p:cNvSpPr>
            <a:spLocks noGrp="1"/>
          </p:cNvSpPr>
          <p:nvPr>
            <p:ph type="body" sz="half" idx="2"/>
          </p:nvPr>
        </p:nvSpPr>
        <p:spPr/>
        <p:txBody>
          <a:bodyPr>
            <a:normAutofit/>
          </a:bodyPr>
          <a:lstStyle/>
          <a:p>
            <a:r>
              <a:rPr lang="en-GB" dirty="0"/>
              <a:t>The Command Processor pattern provides details of how to manage a set of commands used to </a:t>
            </a:r>
            <a:r>
              <a:rPr lang="en-GB" dirty="0" smtClean="0"/>
              <a:t>separate </a:t>
            </a:r>
            <a:r>
              <a:rPr lang="en-GB" dirty="0"/>
              <a:t>the request for service from its execution. </a:t>
            </a:r>
            <a:endParaRPr lang="en-GB" dirty="0" smtClean="0"/>
          </a:p>
          <a:p>
            <a:r>
              <a:rPr lang="en-GB" dirty="0" smtClean="0"/>
              <a:t>The </a:t>
            </a:r>
            <a:r>
              <a:rPr lang="en-GB" dirty="0"/>
              <a:t>Command Processor accepts requests for Commands, schedules and executes them, manages their history (such as storing for later undo or replay) and performs any other orthogonal housekeeping operations. The client is decoupled from the responsibilities of managing and scheduling commands.</a:t>
            </a:r>
          </a:p>
          <a:p>
            <a:r>
              <a:rPr lang="en-GB" dirty="0" smtClean="0"/>
              <a:t>A </a:t>
            </a:r>
            <a:r>
              <a:rPr lang="en-GB" dirty="0"/>
              <a:t>Command Processor enforces quality of service and maximizes throughput</a:t>
            </a:r>
            <a:r>
              <a:rPr lang="en-GB" dirty="0" smtClean="0"/>
              <a:t>.</a:t>
            </a:r>
          </a:p>
          <a:p>
            <a:r>
              <a:rPr lang="en-GB" dirty="0" smtClean="0"/>
              <a:t>A Command Processor forms a juncture at which concerns like: </a:t>
            </a:r>
            <a:r>
              <a:rPr lang="en-GB" i="1" dirty="0" smtClean="0"/>
              <a:t>retry</a:t>
            </a:r>
            <a:r>
              <a:rPr lang="en-GB" dirty="0" smtClean="0"/>
              <a:t>, </a:t>
            </a:r>
            <a:r>
              <a:rPr lang="en-GB" i="1" dirty="0" smtClean="0"/>
              <a:t>timeout</a:t>
            </a:r>
            <a:r>
              <a:rPr lang="en-GB" dirty="0" smtClean="0"/>
              <a:t> and </a:t>
            </a:r>
            <a:r>
              <a:rPr lang="en-GB" i="1" dirty="0" smtClean="0"/>
              <a:t>circuit breaker</a:t>
            </a:r>
            <a:r>
              <a:rPr lang="en-GB" dirty="0" smtClean="0"/>
              <a:t> can be implemented for all commands.</a:t>
            </a:r>
            <a:endParaRPr lang="en-GB" dirty="0"/>
          </a:p>
        </p:txBody>
      </p:sp>
    </p:spTree>
    <p:extLst>
      <p:ext uri="{BB962C8B-B14F-4D97-AF65-F5344CB8AC3E}">
        <p14:creationId xmlns:p14="http://schemas.microsoft.com/office/powerpoint/2010/main" val="2615272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idx="1"/>
          </p:nvPr>
        </p:nvSpPr>
        <p:spPr>
          <a:xfrm>
            <a:off x="3575050" y="390979"/>
            <a:ext cx="5111750" cy="5853113"/>
          </a:xfrm>
        </p:spPr>
        <p:txBody>
          <a:bodyPr>
            <a:normAutofit fontScale="62500" lnSpcReduction="20000"/>
          </a:bodyPr>
          <a:lstStyle/>
          <a:p>
            <a:pPr marL="0" indent="0">
              <a:buNone/>
            </a:pPr>
            <a:r>
              <a:rPr lang="en-US" dirty="0" smtClean="0"/>
              <a:t>One option is just to bake these into the Command Processor as steps that are always performed.</a:t>
            </a:r>
          </a:p>
          <a:p>
            <a:pPr marL="0" indent="0">
              <a:buNone/>
            </a:pPr>
            <a:endParaRPr lang="en-US" dirty="0" smtClean="0"/>
          </a:p>
          <a:p>
            <a:pPr marL="0" indent="0">
              <a:buNone/>
            </a:pPr>
            <a:r>
              <a:rPr lang="en-US" dirty="0" smtClean="0"/>
              <a:t>Another option is to use the Open-Closed Principle to provide an interface on commands that supports these concerns that the command processor calls i.e. undo</a:t>
            </a:r>
          </a:p>
          <a:p>
            <a:pPr marL="0" indent="0">
              <a:buNone/>
            </a:pPr>
            <a:endParaRPr lang="en-US" dirty="0" smtClean="0"/>
          </a:p>
          <a:p>
            <a:pPr marL="0" indent="0">
              <a:buNone/>
            </a:pPr>
            <a:r>
              <a:rPr lang="en-US" dirty="0" smtClean="0"/>
              <a:t>Perhaps a better option is to merge a command processor with a command dispatcher and recognize that the Command Handler can be a batch-sequence instead of a single handler, with a sequence of steps</a:t>
            </a:r>
          </a:p>
          <a:p>
            <a:pPr marL="0" indent="0">
              <a:buNone/>
            </a:pPr>
            <a:endParaRPr lang="en-US" dirty="0" smtClean="0"/>
          </a:p>
          <a:p>
            <a:pPr marL="0" indent="0">
              <a:buNone/>
            </a:pPr>
            <a:r>
              <a:rPr lang="en-US" dirty="0" smtClean="0"/>
              <a:t>This sequence can be configured to run orthogonal steps by configuration, or by convention.</a:t>
            </a:r>
          </a:p>
          <a:p>
            <a:pPr marL="0" indent="0">
              <a:buNone/>
            </a:pPr>
            <a:endParaRPr lang="en-US" dirty="0" smtClean="0"/>
          </a:p>
          <a:p>
            <a:pPr marL="0" indent="0">
              <a:buNone/>
            </a:pPr>
            <a:r>
              <a:rPr lang="en-US" dirty="0" smtClean="0"/>
              <a:t>Classic approaches are fluent declaration and attributes. Both have trade-offs, and adherents. </a:t>
            </a:r>
            <a:endParaRPr lang="en-US" dirty="0"/>
          </a:p>
        </p:txBody>
      </p:sp>
      <p:sp>
        <p:nvSpPr>
          <p:cNvPr id="4" name="Text Placeholder 3"/>
          <p:cNvSpPr>
            <a:spLocks noGrp="1"/>
          </p:cNvSpPr>
          <p:nvPr>
            <p:ph type="body" sz="half" idx="2"/>
          </p:nvPr>
        </p:nvSpPr>
        <p:spPr/>
        <p:txBody>
          <a:bodyPr/>
          <a:lstStyle/>
          <a:p>
            <a:r>
              <a:rPr lang="en-US" dirty="0" smtClean="0"/>
              <a:t>By Quality of Service we mean those aspects of an application that relate to meeting the quality attributes.</a:t>
            </a:r>
          </a:p>
          <a:p>
            <a:endParaRPr lang="en-US" dirty="0"/>
          </a:p>
          <a:p>
            <a:r>
              <a:rPr lang="en-US" dirty="0" smtClean="0"/>
              <a:t>Quality attributes include: maintainability, usability, security, testability, availability, performance, interoperability</a:t>
            </a:r>
          </a:p>
          <a:p>
            <a:endParaRPr lang="en-US" dirty="0"/>
          </a:p>
          <a:p>
            <a:r>
              <a:rPr lang="en-US" dirty="0" smtClean="0"/>
              <a:t>Using a command processor can help us meet </a:t>
            </a:r>
            <a:r>
              <a:rPr lang="en-US" dirty="0" err="1" smtClean="0"/>
              <a:t>QoS</a:t>
            </a:r>
            <a:r>
              <a:rPr lang="en-US" dirty="0" smtClean="0"/>
              <a:t> requirements that are orthogonal to the domain, e.g.:</a:t>
            </a:r>
          </a:p>
          <a:p>
            <a:endParaRPr lang="en-US" dirty="0"/>
          </a:p>
          <a:p>
            <a:pPr marL="285750" indent="-285750">
              <a:buFont typeface="Arial"/>
              <a:buChar char="•"/>
            </a:pPr>
            <a:r>
              <a:rPr lang="en-US" dirty="0" smtClean="0"/>
              <a:t>Logging</a:t>
            </a:r>
          </a:p>
          <a:p>
            <a:pPr marL="285750" indent="-285750">
              <a:buFont typeface="Arial"/>
              <a:buChar char="•"/>
            </a:pPr>
            <a:r>
              <a:rPr lang="en-US" dirty="0" smtClean="0"/>
              <a:t>Retry</a:t>
            </a:r>
          </a:p>
          <a:p>
            <a:pPr marL="285750" indent="-285750">
              <a:buFont typeface="Arial"/>
              <a:buChar char="•"/>
            </a:pPr>
            <a:r>
              <a:rPr lang="en-US" dirty="0" smtClean="0"/>
              <a:t>Timeout </a:t>
            </a:r>
          </a:p>
          <a:p>
            <a:pPr marL="285750" indent="-285750">
              <a:buFont typeface="Arial"/>
              <a:buChar char="•"/>
            </a:pPr>
            <a:r>
              <a:rPr lang="en-US" dirty="0" smtClean="0"/>
              <a:t>Circuit Breaker</a:t>
            </a:r>
          </a:p>
          <a:p>
            <a:pPr marL="285750" indent="-285750">
              <a:buFont typeface="Arial"/>
              <a:buChar char="•"/>
            </a:pPr>
            <a:r>
              <a:rPr lang="en-US" dirty="0" smtClean="0"/>
              <a:t>Authorization</a:t>
            </a:r>
          </a:p>
          <a:p>
            <a:endParaRPr lang="en-US" dirty="0"/>
          </a:p>
        </p:txBody>
      </p:sp>
    </p:spTree>
    <p:extLst>
      <p:ext uri="{BB962C8B-B14F-4D97-AF65-F5344CB8AC3E}">
        <p14:creationId xmlns:p14="http://schemas.microsoft.com/office/powerpoint/2010/main" val="166985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404664"/>
            <a:ext cx="4040188" cy="639762"/>
          </a:xfrm>
        </p:spPr>
        <p:txBody>
          <a:bodyPr/>
          <a:lstStyle/>
          <a:p>
            <a:r>
              <a:rPr lang="en-GB" dirty="0" smtClean="0"/>
              <a:t>Example</a:t>
            </a:r>
            <a:endParaRPr lang="en-GB" dirty="0"/>
          </a:p>
        </p:txBody>
      </p:sp>
      <p:pic>
        <p:nvPicPr>
          <p:cNvPr id="8" name="Content Placeholder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251520" y="1988840"/>
            <a:ext cx="8768605" cy="3744416"/>
          </a:xfrm>
        </p:spPr>
      </p:pic>
      <p:pic>
        <p:nvPicPr>
          <p:cNvPr id="7" name="Picture 4" descr="https://github.com/Netflix/Hystrix/wiki/images/hystrix-logo-tagline-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60648"/>
            <a:ext cx="3277164" cy="11521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129021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Demo</a:t>
            </a:r>
            <a:endParaRPr lang="en-GB" dirty="0"/>
          </a:p>
        </p:txBody>
      </p:sp>
      <p:sp>
        <p:nvSpPr>
          <p:cNvPr id="6" name="Content Placeholder 5"/>
          <p:cNvSpPr>
            <a:spLocks noGrp="1"/>
          </p:cNvSpPr>
          <p:nvPr>
            <p:ph idx="1"/>
          </p:nvPr>
        </p:nvSpPr>
        <p:spPr/>
        <p:txBody>
          <a:bodyPr>
            <a:normAutofit/>
          </a:bodyPr>
          <a:lstStyle/>
          <a:p>
            <a:pPr marL="0" indent="0">
              <a:buNone/>
            </a:pPr>
            <a:r>
              <a:rPr lang="en-GB" sz="1800" dirty="0" err="1" smtClean="0"/>
              <a:t>Paramore.Brighter</a:t>
            </a:r>
            <a:endParaRPr lang="en-GB" sz="1800" dirty="0"/>
          </a:p>
        </p:txBody>
      </p:sp>
    </p:spTree>
    <p:extLst>
      <p:ext uri="{BB962C8B-B14F-4D97-AF65-F5344CB8AC3E}">
        <p14:creationId xmlns:p14="http://schemas.microsoft.com/office/powerpoint/2010/main" val="203155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Architectural Styles</a:t>
            </a:r>
            <a:endParaRPr lang="en-US" dirty="0"/>
          </a:p>
        </p:txBody>
      </p:sp>
      <p:sp>
        <p:nvSpPr>
          <p:cNvPr id="5" name="Text Placeholder 4"/>
          <p:cNvSpPr>
            <a:spLocks noGrp="1"/>
          </p:cNvSpPr>
          <p:nvPr>
            <p:ph type="body" idx="1"/>
          </p:nvPr>
        </p:nvSpPr>
        <p:spPr/>
        <p:txBody>
          <a:bodyPr/>
          <a:lstStyle/>
          <a:p>
            <a:r>
              <a:rPr lang="en-US" dirty="0" smtClean="0"/>
              <a:t>From Mud to Structure</a:t>
            </a:r>
            <a:endParaRPr lang="en-US" dirty="0"/>
          </a:p>
        </p:txBody>
      </p:sp>
    </p:spTree>
    <p:extLst>
      <p:ext uri="{BB962C8B-B14F-4D97-AF65-F5344CB8AC3E}">
        <p14:creationId xmlns:p14="http://schemas.microsoft.com/office/powerpoint/2010/main" val="444301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Garlan</a:t>
            </a:r>
            <a:r>
              <a:rPr lang="en-US" dirty="0" smtClean="0"/>
              <a:t> and Shaw</a:t>
            </a:r>
            <a:endParaRPr lang="en-US" dirty="0"/>
          </a:p>
        </p:txBody>
      </p:sp>
      <p:pic>
        <p:nvPicPr>
          <p:cNvPr id="7" name="Content Placeholder 6" descr="512E1505HHL.jpg"/>
          <p:cNvPicPr>
            <a:picLocks noGrp="1" noChangeAspect="1"/>
          </p:cNvPicPr>
          <p:nvPr>
            <p:ph idx="1"/>
          </p:nvPr>
        </p:nvPicPr>
        <p:blipFill>
          <a:blip r:embed="rId2">
            <a:extLst>
              <a:ext uri="{28A0092B-C50C-407E-A947-70E740481C1C}">
                <a14:useLocalDpi xmlns:a14="http://schemas.microsoft.com/office/drawing/2010/main" val="0"/>
              </a:ext>
            </a:extLst>
          </a:blip>
          <a:srcRect l="6333" r="6333"/>
          <a:stretch>
            <a:fillRect/>
          </a:stretch>
        </p:blipFill>
        <p:spPr/>
      </p:pic>
      <p:sp>
        <p:nvSpPr>
          <p:cNvPr id="6" name="Text Placeholder 5"/>
          <p:cNvSpPr>
            <a:spLocks noGrp="1"/>
          </p:cNvSpPr>
          <p:nvPr>
            <p:ph type="body" sz="half" idx="2"/>
          </p:nvPr>
        </p:nvSpPr>
        <p:spPr/>
        <p:txBody>
          <a:bodyPr/>
          <a:lstStyle/>
          <a:p>
            <a:r>
              <a:rPr lang="en-US" dirty="0" smtClean="0"/>
              <a:t>Working at Carnegie-Mellon in the ‘90s Shaw and </a:t>
            </a:r>
            <a:r>
              <a:rPr lang="en-US" dirty="0" err="1" smtClean="0"/>
              <a:t>Garlan</a:t>
            </a:r>
            <a:r>
              <a:rPr lang="en-US" dirty="0" smtClean="0"/>
              <a:t> begin identifying </a:t>
            </a:r>
            <a:r>
              <a:rPr lang="en-US" i="1" dirty="0" smtClean="0"/>
              <a:t>architectural styles</a:t>
            </a:r>
            <a:r>
              <a:rPr lang="en-US" dirty="0" smtClean="0"/>
              <a:t>.</a:t>
            </a:r>
          </a:p>
          <a:p>
            <a:endParaRPr lang="en-US" dirty="0"/>
          </a:p>
          <a:p>
            <a:r>
              <a:rPr lang="en-US" dirty="0" smtClean="0"/>
              <a:t>Shaw and </a:t>
            </a:r>
            <a:r>
              <a:rPr lang="en-US" dirty="0" err="1" smtClean="0"/>
              <a:t>Garlan</a:t>
            </a:r>
            <a:r>
              <a:rPr lang="en-US" dirty="0" smtClean="0"/>
              <a:t> propose that the journey from craft to engineering is the creation of a body of knowledge that allows repeatable large scale production. Science provides the insights here that drive engineering.</a:t>
            </a:r>
          </a:p>
          <a:p>
            <a:endParaRPr lang="en-US" dirty="0"/>
          </a:p>
          <a:p>
            <a:r>
              <a:rPr lang="en-US" dirty="0" smtClean="0"/>
              <a:t>Similar goal to the Design Patterns community – but at a different scale, capture </a:t>
            </a:r>
            <a:r>
              <a:rPr lang="en-US" dirty="0"/>
              <a:t> </a:t>
            </a:r>
            <a:r>
              <a:rPr lang="en-US" dirty="0" smtClean="0"/>
              <a:t>knowledge on patterns of component interaction.</a:t>
            </a:r>
            <a:endParaRPr lang="en-US" dirty="0"/>
          </a:p>
        </p:txBody>
      </p:sp>
    </p:spTree>
    <p:extLst>
      <p:ext uri="{BB962C8B-B14F-4D97-AF65-F5344CB8AC3E}">
        <p14:creationId xmlns:p14="http://schemas.microsoft.com/office/powerpoint/2010/main" val="293147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architectural style?</a:t>
            </a:r>
            <a:endParaRPr lang="en-US" dirty="0"/>
          </a:p>
        </p:txBody>
      </p:sp>
      <p:pic>
        <p:nvPicPr>
          <p:cNvPr id="5" name="Content Placeholder 4" descr="network3.jpeg"/>
          <p:cNvPicPr>
            <a:picLocks noGrp="1" noChangeAspect="1"/>
          </p:cNvPicPr>
          <p:nvPr>
            <p:ph idx="1"/>
          </p:nvPr>
        </p:nvPicPr>
        <p:blipFill>
          <a:blip r:embed="rId2" cstate="print">
            <a:extLst>
              <a:ext uri="{28A0092B-C50C-407E-A947-70E740481C1C}">
                <a14:useLocalDpi xmlns:a14="http://schemas.microsoft.com/office/drawing/2010/main" val="0"/>
              </a:ext>
            </a:extLst>
          </a:blip>
          <a:srcRect t="-8601" b="-8601"/>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t> A </a:t>
            </a:r>
            <a:r>
              <a:rPr lang="en-US" i="1" dirty="0" smtClean="0"/>
              <a:t>component</a:t>
            </a:r>
            <a:r>
              <a:rPr lang="en-US" dirty="0" smtClean="0"/>
              <a:t> is a basic architectural computational component – clients, servers, filters, layers, a database etc.</a:t>
            </a:r>
          </a:p>
          <a:p>
            <a:endParaRPr lang="en-US" dirty="0" smtClean="0"/>
          </a:p>
          <a:p>
            <a:r>
              <a:rPr lang="en-US" dirty="0" smtClean="0"/>
              <a:t>A </a:t>
            </a:r>
            <a:r>
              <a:rPr lang="en-US" i="1" dirty="0" smtClean="0"/>
              <a:t>connector</a:t>
            </a:r>
            <a:r>
              <a:rPr lang="en-US" dirty="0" smtClean="0"/>
              <a:t> provides the interaction between components.</a:t>
            </a:r>
          </a:p>
          <a:p>
            <a:endParaRPr lang="en-US" dirty="0"/>
          </a:p>
          <a:p>
            <a:r>
              <a:rPr lang="en-US" dirty="0" smtClean="0"/>
              <a:t>A style is a </a:t>
            </a:r>
            <a:r>
              <a:rPr lang="en-US" i="1" dirty="0" smtClean="0"/>
              <a:t>vocabulary</a:t>
            </a:r>
            <a:r>
              <a:rPr lang="en-US" dirty="0" smtClean="0"/>
              <a:t> of possible components and connector types, and </a:t>
            </a:r>
            <a:r>
              <a:rPr lang="en-US" i="1" dirty="0" smtClean="0"/>
              <a:t>constraints</a:t>
            </a:r>
            <a:r>
              <a:rPr lang="en-US" dirty="0" smtClean="0"/>
              <a:t> on how they can be applied.</a:t>
            </a:r>
          </a:p>
          <a:p>
            <a:endParaRPr lang="en-US" dirty="0"/>
          </a:p>
          <a:p>
            <a:r>
              <a:rPr lang="en-US" dirty="0" smtClean="0"/>
              <a:t>Given the above we can classify architectures:</a:t>
            </a:r>
          </a:p>
          <a:p>
            <a:r>
              <a:rPr lang="en-US" dirty="0" smtClean="0"/>
              <a:t>What is the design vocabulary?</a:t>
            </a:r>
          </a:p>
          <a:p>
            <a:r>
              <a:rPr lang="en-US" dirty="0" smtClean="0"/>
              <a:t>What are the allowed structural patterns?</a:t>
            </a:r>
          </a:p>
          <a:p>
            <a:r>
              <a:rPr lang="en-US" dirty="0" smtClean="0"/>
              <a:t>What is the underlying computational model?</a:t>
            </a:r>
          </a:p>
          <a:p>
            <a:r>
              <a:rPr lang="en-US" dirty="0" smtClean="0"/>
              <a:t>What are the essential invariants?</a:t>
            </a:r>
          </a:p>
          <a:p>
            <a:endParaRPr lang="en-US" dirty="0" smtClean="0"/>
          </a:p>
        </p:txBody>
      </p:sp>
    </p:spTree>
    <p:extLst>
      <p:ext uri="{BB962C8B-B14F-4D97-AF65-F5344CB8AC3E}">
        <p14:creationId xmlns:p14="http://schemas.microsoft.com/office/powerpoint/2010/main" val="175338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314600" cy="1162050"/>
          </a:xfrm>
        </p:spPr>
        <p:txBody>
          <a:bodyPr>
            <a:normAutofit/>
          </a:bodyPr>
          <a:lstStyle/>
          <a:p>
            <a:r>
              <a:rPr lang="en-GB" sz="2000" dirty="0" err="1" smtClean="0"/>
              <a:t>Boxology</a:t>
            </a:r>
            <a:endParaRPr lang="en-GB" sz="2000" dirty="0"/>
          </a:p>
        </p:txBody>
      </p:sp>
      <p:sp>
        <p:nvSpPr>
          <p:cNvPr id="4" name="Text Placeholder 3"/>
          <p:cNvSpPr>
            <a:spLocks noGrp="1"/>
          </p:cNvSpPr>
          <p:nvPr>
            <p:ph type="body" sz="half" idx="2"/>
          </p:nvPr>
        </p:nvSpPr>
        <p:spPr>
          <a:xfrm>
            <a:off x="457201" y="1435100"/>
            <a:ext cx="2026568" cy="4691063"/>
          </a:xfrm>
        </p:spPr>
        <p:txBody>
          <a:bodyPr/>
          <a:lstStyle/>
          <a:p>
            <a:r>
              <a:rPr lang="en-US" dirty="0" smtClean="0"/>
              <a:t>Missing from this is obviously any discussion of User Interface styles. The question is whether MVC, for example, is simply a design pattern that fits into another one of these styles or has unique characteristics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8487302"/>
              </p:ext>
            </p:extLst>
          </p:nvPr>
        </p:nvGraphicFramePr>
        <p:xfrm>
          <a:off x="2940496" y="188640"/>
          <a:ext cx="6096000" cy="6522719"/>
        </p:xfrm>
        <a:graphic>
          <a:graphicData uri="http://schemas.openxmlformats.org/drawingml/2006/table">
            <a:tbl>
              <a:tblPr firstRow="1" bandRow="1">
                <a:tableStyleId>{68D230F3-CF80-4859-8CE7-A43EE81993B5}</a:tableStyleId>
              </a:tblPr>
              <a:tblGrid>
                <a:gridCol w="2032000"/>
                <a:gridCol w="2032000"/>
                <a:gridCol w="2032000"/>
              </a:tblGrid>
              <a:tr h="370840">
                <a:tc>
                  <a:txBody>
                    <a:bodyPr/>
                    <a:lstStyle/>
                    <a:p>
                      <a:r>
                        <a:rPr lang="en-US" sz="1400" dirty="0" smtClean="0"/>
                        <a:t>Data Flow</a:t>
                      </a:r>
                      <a:endParaRPr lang="en-US" sz="1400" dirty="0"/>
                    </a:p>
                  </a:txBody>
                  <a:tcPr/>
                </a:tc>
                <a:tc>
                  <a:txBody>
                    <a:bodyPr/>
                    <a:lstStyle/>
                    <a:p>
                      <a:r>
                        <a:rPr lang="en-US" sz="1400" b="0" dirty="0" smtClean="0"/>
                        <a:t>Dominated by movement of data through the system, with no “upstream” content control by recipient</a:t>
                      </a:r>
                      <a:endParaRPr lang="en-US" sz="1400" dirty="0"/>
                    </a:p>
                  </a:txBody>
                  <a:tcPr/>
                </a:tc>
                <a:tc>
                  <a:txBody>
                    <a:bodyPr/>
                    <a:lstStyle/>
                    <a:p>
                      <a:r>
                        <a:rPr lang="en-US" sz="1400" b="0" dirty="0" smtClean="0"/>
                        <a:t>Pipes and Filters</a:t>
                      </a:r>
                    </a:p>
                    <a:p>
                      <a:r>
                        <a:rPr lang="en-US" sz="1400" b="0" dirty="0" smtClean="0"/>
                        <a:t>Batch</a:t>
                      </a:r>
                      <a:r>
                        <a:rPr lang="en-US" sz="1400" b="0" baseline="0" dirty="0" smtClean="0"/>
                        <a:t> Sequential</a:t>
                      </a:r>
                      <a:endParaRPr lang="en-US" sz="1400" b="0" dirty="0" smtClean="0"/>
                    </a:p>
                  </a:txBody>
                  <a:tcPr/>
                </a:tc>
              </a:tr>
              <a:tr h="370840">
                <a:tc>
                  <a:txBody>
                    <a:bodyPr/>
                    <a:lstStyle/>
                    <a:p>
                      <a:r>
                        <a:rPr lang="en-US" sz="1400" b="1" dirty="0" smtClean="0"/>
                        <a:t>Data Centered</a:t>
                      </a:r>
                      <a:endParaRPr lang="en-US" sz="1400" b="1" dirty="0"/>
                    </a:p>
                  </a:txBody>
                  <a:tcPr/>
                </a:tc>
                <a:tc>
                  <a:txBody>
                    <a:bodyPr/>
                    <a:lstStyle/>
                    <a:p>
                      <a:r>
                        <a:rPr lang="en-US" sz="1400" b="0" dirty="0" smtClean="0"/>
                        <a:t>Dominated</a:t>
                      </a:r>
                      <a:r>
                        <a:rPr lang="en-US" sz="1400" b="0" baseline="0" dirty="0" smtClean="0"/>
                        <a:t> by a complex central data store manipulated by independent components</a:t>
                      </a:r>
                      <a:endParaRPr lang="en-US" sz="1400" b="0" dirty="0"/>
                    </a:p>
                  </a:txBody>
                  <a:tcPr/>
                </a:tc>
                <a:tc>
                  <a:txBody>
                    <a:bodyPr/>
                    <a:lstStyle/>
                    <a:p>
                      <a:r>
                        <a:rPr lang="en-US" sz="1400" b="0" dirty="0" smtClean="0"/>
                        <a:t>Repository</a:t>
                      </a:r>
                    </a:p>
                    <a:p>
                      <a:r>
                        <a:rPr lang="en-US" sz="1400" b="0" i="0" dirty="0" smtClean="0">
                          <a:solidFill>
                            <a:schemeClr val="tx1"/>
                          </a:solidFill>
                        </a:rPr>
                        <a:t>Blackboards</a:t>
                      </a:r>
                    </a:p>
                  </a:txBody>
                  <a:tcPr/>
                </a:tc>
              </a:tr>
              <a:tr h="370840">
                <a:tc>
                  <a:txBody>
                    <a:bodyPr/>
                    <a:lstStyle/>
                    <a:p>
                      <a:r>
                        <a:rPr lang="en-US" sz="1400" b="1" dirty="0" smtClean="0">
                          <a:solidFill>
                            <a:srgbClr val="000000"/>
                          </a:solidFill>
                        </a:rPr>
                        <a:t>Data Sharing</a:t>
                      </a:r>
                      <a:endParaRPr lang="en-US" sz="1400" b="1" dirty="0">
                        <a:solidFill>
                          <a:srgbClr val="000000"/>
                        </a:solidFill>
                      </a:endParaRPr>
                    </a:p>
                  </a:txBody>
                  <a:tcPr/>
                </a:tc>
                <a:tc>
                  <a:txBody>
                    <a:bodyPr/>
                    <a:lstStyle/>
                    <a:p>
                      <a:r>
                        <a:rPr lang="en-US" sz="1400" b="0" dirty="0" smtClean="0"/>
                        <a:t>Dominated by sharing of data amongst components</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rgbClr val="000000"/>
                          </a:solidFill>
                        </a:rPr>
                        <a:t>Hypertext Systems</a:t>
                      </a:r>
                    </a:p>
                    <a:p>
                      <a:r>
                        <a:rPr lang="en-US" sz="1400" baseline="0" dirty="0" smtClean="0">
                          <a:solidFill>
                            <a:srgbClr val="000000"/>
                          </a:solidFill>
                        </a:rPr>
                        <a:t>Compound Document</a:t>
                      </a:r>
                    </a:p>
                  </a:txBody>
                  <a:tcPr/>
                </a:tc>
              </a:tr>
              <a:tr h="370840">
                <a:tc>
                  <a:txBody>
                    <a:bodyPr/>
                    <a:lstStyle/>
                    <a:p>
                      <a:r>
                        <a:rPr lang="en-US" sz="1400" b="1" dirty="0" smtClean="0"/>
                        <a:t>Call &amp;</a:t>
                      </a:r>
                      <a:r>
                        <a:rPr lang="en-US" sz="1400" b="1" baseline="0" dirty="0" smtClean="0"/>
                        <a:t> Return Systems</a:t>
                      </a:r>
                      <a:endParaRPr lang="en-US" sz="1400" b="1" dirty="0"/>
                    </a:p>
                  </a:txBody>
                  <a:tcPr/>
                </a:tc>
                <a:tc>
                  <a:txBody>
                    <a:bodyPr/>
                    <a:lstStyle/>
                    <a:p>
                      <a:r>
                        <a:rPr lang="en-US" sz="1400" b="0" dirty="0" smtClean="0"/>
                        <a:t>Dominated by order of computation, usually with a single thread of control</a:t>
                      </a:r>
                      <a:endParaRPr lang="en-US" sz="1400" b="0" dirty="0"/>
                    </a:p>
                  </a:txBody>
                  <a:tcPr/>
                </a:tc>
                <a:tc>
                  <a:txBody>
                    <a:bodyPr/>
                    <a:lstStyle/>
                    <a:p>
                      <a:r>
                        <a:rPr lang="en-US" sz="1400" dirty="0" smtClean="0">
                          <a:solidFill>
                            <a:srgbClr val="000000"/>
                          </a:solidFill>
                        </a:rPr>
                        <a:t>Procedural</a:t>
                      </a:r>
                    </a:p>
                    <a:p>
                      <a:r>
                        <a:rPr lang="en-US" sz="1400" dirty="0" smtClean="0">
                          <a:solidFill>
                            <a:srgbClr val="000000"/>
                          </a:solidFill>
                        </a:rPr>
                        <a:t>Object</a:t>
                      </a:r>
                      <a:r>
                        <a:rPr lang="en-US" sz="1400" baseline="0" dirty="0" smtClean="0">
                          <a:solidFill>
                            <a:srgbClr val="000000"/>
                          </a:solidFill>
                        </a:rPr>
                        <a:t> Oriented</a:t>
                      </a:r>
                    </a:p>
                    <a:p>
                      <a:r>
                        <a:rPr lang="en-US" sz="1400" baseline="0" dirty="0" smtClean="0">
                          <a:solidFill>
                            <a:srgbClr val="000000"/>
                          </a:solidFill>
                        </a:rPr>
                        <a:t>Naïve Client Server</a:t>
                      </a:r>
                    </a:p>
                  </a:txBody>
                  <a:tcPr/>
                </a:tc>
              </a:tr>
              <a:tr h="370840">
                <a:tc>
                  <a:txBody>
                    <a:bodyPr/>
                    <a:lstStyle/>
                    <a:p>
                      <a:r>
                        <a:rPr lang="en-US" sz="1400" b="1" dirty="0" smtClean="0"/>
                        <a:t>Interacting Processes</a:t>
                      </a:r>
                      <a:endParaRPr lang="en-US" sz="1400" b="1" dirty="0"/>
                    </a:p>
                  </a:txBody>
                  <a:tcPr/>
                </a:tc>
                <a:tc>
                  <a:txBody>
                    <a:bodyPr/>
                    <a:lstStyle/>
                    <a:p>
                      <a:r>
                        <a:rPr lang="en-US" sz="1400" b="0" dirty="0" smtClean="0"/>
                        <a:t>Dominated</a:t>
                      </a:r>
                      <a:r>
                        <a:rPr lang="en-US" sz="1400" b="0" baseline="0" dirty="0" smtClean="0"/>
                        <a:t> by communication between independent, usually concurrent, processes</a:t>
                      </a:r>
                      <a:endParaRPr lang="en-US" sz="1400" b="0" dirty="0"/>
                    </a:p>
                  </a:txBody>
                  <a:tcPr/>
                </a:tc>
                <a:tc>
                  <a:txBody>
                    <a:bodyPr/>
                    <a:lstStyle/>
                    <a:p>
                      <a:r>
                        <a:rPr lang="en-US" sz="1400" dirty="0" smtClean="0">
                          <a:solidFill>
                            <a:srgbClr val="000000"/>
                          </a:solidFill>
                        </a:rPr>
                        <a:t>Event Driven (Implicit , Reactive, or Decoupled Invocation)</a:t>
                      </a:r>
                    </a:p>
                    <a:p>
                      <a:r>
                        <a:rPr lang="en-US" sz="1400" i="0" dirty="0" smtClean="0">
                          <a:solidFill>
                            <a:srgbClr val="000000"/>
                          </a:solidFill>
                        </a:rPr>
                        <a:t>Event Sourcing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rPr>
                        <a:t>Broker</a:t>
                      </a:r>
                    </a:p>
                    <a:p>
                      <a:r>
                        <a:rPr lang="en-US" sz="1400" dirty="0" smtClean="0">
                          <a:solidFill>
                            <a:srgbClr val="000000"/>
                          </a:solidFill>
                        </a:rPr>
                        <a:t>SOA</a:t>
                      </a:r>
                    </a:p>
                  </a:txBody>
                  <a:tcPr/>
                </a:tc>
              </a:tr>
              <a:tr h="370840">
                <a:tc>
                  <a:txBody>
                    <a:bodyPr/>
                    <a:lstStyle/>
                    <a:p>
                      <a:r>
                        <a:rPr lang="en-US" sz="1400" b="1" dirty="0" smtClean="0"/>
                        <a:t>Hierarchical Systems</a:t>
                      </a:r>
                      <a:endParaRPr lang="en-US" sz="1400" b="1" dirty="0"/>
                    </a:p>
                  </a:txBody>
                  <a:tcPr/>
                </a:tc>
                <a:tc>
                  <a:txBody>
                    <a:bodyPr/>
                    <a:lstStyle/>
                    <a:p>
                      <a:r>
                        <a:rPr lang="en-US" sz="1400" b="0" dirty="0" smtClean="0"/>
                        <a:t>Dominate by reduced</a:t>
                      </a:r>
                      <a:r>
                        <a:rPr lang="en-US" sz="1400" b="0" baseline="0" dirty="0" smtClean="0"/>
                        <a:t> coupling with the partition of the system into subsystems with limited interaction</a:t>
                      </a:r>
                      <a:endParaRPr lang="en-US" sz="1400" b="0" dirty="0"/>
                    </a:p>
                  </a:txBody>
                  <a:tcPr/>
                </a:tc>
                <a:tc>
                  <a:txBody>
                    <a:bodyPr/>
                    <a:lstStyle/>
                    <a:p>
                      <a:r>
                        <a:rPr lang="en-US" sz="1400" dirty="0" smtClean="0">
                          <a:solidFill>
                            <a:srgbClr val="000000"/>
                          </a:solidFill>
                        </a:rPr>
                        <a:t>Interpreters</a:t>
                      </a:r>
                    </a:p>
                    <a:p>
                      <a:r>
                        <a:rPr lang="en-US" sz="1400" dirty="0" smtClean="0">
                          <a:solidFill>
                            <a:srgbClr val="000000"/>
                          </a:solidFill>
                        </a:rPr>
                        <a:t>Rule</a:t>
                      </a:r>
                      <a:r>
                        <a:rPr lang="en-US" sz="1400" baseline="0" dirty="0" smtClean="0">
                          <a:solidFill>
                            <a:srgbClr val="000000"/>
                          </a:solidFill>
                        </a:rPr>
                        <a:t>-Based Systems</a:t>
                      </a:r>
                    </a:p>
                    <a:p>
                      <a:r>
                        <a:rPr lang="en-US" sz="1400" baseline="0" dirty="0" smtClean="0">
                          <a:solidFill>
                            <a:srgbClr val="000000"/>
                          </a:solidFill>
                        </a:rPr>
                        <a:t>Layers</a:t>
                      </a:r>
                    </a:p>
                    <a:p>
                      <a:r>
                        <a:rPr lang="en-US" sz="1400" dirty="0" smtClean="0">
                          <a:solidFill>
                            <a:srgbClr val="000000"/>
                          </a:solidFill>
                        </a:rPr>
                        <a:t>CQRS</a:t>
                      </a:r>
                    </a:p>
                  </a:txBody>
                  <a:tcPr/>
                </a:tc>
              </a:tr>
            </a:tbl>
          </a:graphicData>
        </a:graphic>
      </p:graphicFrame>
    </p:spTree>
    <p:extLst>
      <p:ext uri="{BB962C8B-B14F-4D97-AF65-F5344CB8AC3E}">
        <p14:creationId xmlns:p14="http://schemas.microsoft.com/office/powerpoint/2010/main" val="3091014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Heterogeneous styles</a:t>
            </a:r>
            <a:endParaRPr lang="en-GB" dirty="0"/>
          </a:p>
        </p:txBody>
      </p:sp>
      <p:sp>
        <p:nvSpPr>
          <p:cNvPr id="5" name="Text Placeholder 4"/>
          <p:cNvSpPr>
            <a:spLocks noGrp="1"/>
          </p:cNvSpPr>
          <p:nvPr>
            <p:ph type="body" idx="1"/>
          </p:nvPr>
        </p:nvSpPr>
        <p:spPr/>
        <p:txBody>
          <a:bodyPr/>
          <a:lstStyle/>
          <a:p>
            <a:r>
              <a:rPr lang="en-GB" dirty="0" smtClean="0"/>
              <a:t>Components</a:t>
            </a:r>
            <a:endParaRPr lang="en-GB" dirty="0"/>
          </a:p>
        </p:txBody>
      </p:sp>
      <p:sp>
        <p:nvSpPr>
          <p:cNvPr id="6" name="Content Placeholder 5"/>
          <p:cNvSpPr>
            <a:spLocks noGrp="1"/>
          </p:cNvSpPr>
          <p:nvPr>
            <p:ph sz="half" idx="2"/>
          </p:nvPr>
        </p:nvSpPr>
        <p:spPr/>
        <p:txBody>
          <a:bodyPr>
            <a:normAutofit fontScale="85000" lnSpcReduction="20000"/>
          </a:bodyPr>
          <a:lstStyle/>
          <a:p>
            <a:r>
              <a:rPr lang="en-GB" dirty="0" smtClean="0"/>
              <a:t>Whilst we talk about styles in a pure form for understanding, most applications employ a combination of styles</a:t>
            </a:r>
          </a:p>
          <a:p>
            <a:pPr lvl="1"/>
            <a:r>
              <a:rPr lang="en-GB" dirty="0" smtClean="0"/>
              <a:t>The most common approach is hierarchical – a component identified in one style is itself implemented using another style</a:t>
            </a:r>
          </a:p>
          <a:p>
            <a:pPr lvl="1"/>
            <a:r>
              <a:rPr lang="en-GB" dirty="0" smtClean="0"/>
              <a:t>A single component might use different architectural connectors. A component might access a repository, but interact with other components through pipes and filters or implicit invocation</a:t>
            </a:r>
          </a:p>
          <a:p>
            <a:pPr lvl="1"/>
            <a:r>
              <a:rPr lang="en-GB" dirty="0" smtClean="0"/>
              <a:t>Elaborate a whole level of the architecture in a different style (as opposed to just a component)</a:t>
            </a:r>
          </a:p>
          <a:p>
            <a:pPr lvl="1"/>
            <a:endParaRPr lang="en-GB" dirty="0" smtClean="0"/>
          </a:p>
          <a:p>
            <a:endParaRPr lang="en-GB" dirty="0"/>
          </a:p>
        </p:txBody>
      </p:sp>
      <p:sp>
        <p:nvSpPr>
          <p:cNvPr id="7" name="Text Placeholder 6"/>
          <p:cNvSpPr>
            <a:spLocks noGrp="1"/>
          </p:cNvSpPr>
          <p:nvPr>
            <p:ph type="body" sz="quarter" idx="3"/>
          </p:nvPr>
        </p:nvSpPr>
        <p:spPr/>
        <p:txBody>
          <a:bodyPr/>
          <a:lstStyle/>
          <a:p>
            <a:r>
              <a:rPr lang="en-GB" dirty="0" smtClean="0"/>
              <a:t>Connectors</a:t>
            </a:r>
            <a:endParaRPr lang="en-GB" dirty="0"/>
          </a:p>
        </p:txBody>
      </p:sp>
      <p:sp>
        <p:nvSpPr>
          <p:cNvPr id="8" name="Content Placeholder 7"/>
          <p:cNvSpPr>
            <a:spLocks noGrp="1"/>
          </p:cNvSpPr>
          <p:nvPr>
            <p:ph sz="quarter" idx="4"/>
          </p:nvPr>
        </p:nvSpPr>
        <p:spPr/>
        <p:txBody>
          <a:bodyPr>
            <a:normAutofit/>
          </a:bodyPr>
          <a:lstStyle/>
          <a:p>
            <a:r>
              <a:rPr lang="en-GB" sz="1700" dirty="0" smtClean="0"/>
              <a:t>A connector may be hierarchically decomposed as well</a:t>
            </a:r>
          </a:p>
          <a:p>
            <a:pPr lvl="1"/>
            <a:r>
              <a:rPr lang="en-GB" sz="1700" dirty="0" smtClean="0"/>
              <a:t>For example the pipe in a pipes and filters architecture might be implemented using messaging middleware, which is itself uses a heterogeneous architectural style such as repository and implicit invocation</a:t>
            </a:r>
            <a:endParaRPr lang="en-GB" sz="1700" dirty="0"/>
          </a:p>
        </p:txBody>
      </p:sp>
    </p:spTree>
    <p:extLst>
      <p:ext uri="{BB962C8B-B14F-4D97-AF65-F5344CB8AC3E}">
        <p14:creationId xmlns:p14="http://schemas.microsoft.com/office/powerpoint/2010/main" val="3068077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903</TotalTime>
  <Words>8020</Words>
  <Application>Microsoft Office PowerPoint</Application>
  <PresentationFormat>On-screen Show (4:3)</PresentationFormat>
  <Paragraphs>702</Paragraphs>
  <Slides>48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Hexagonal Architectures</vt:lpstr>
      <vt:lpstr>Who are you?</vt:lpstr>
      <vt:lpstr>PowerPoint Presentation</vt:lpstr>
      <vt:lpstr>Agenda</vt:lpstr>
      <vt:lpstr>Architectural Styles</vt:lpstr>
      <vt:lpstr>Garlan and Shaw</vt:lpstr>
      <vt:lpstr>What is an architectural style?</vt:lpstr>
      <vt:lpstr>Boxology</vt:lpstr>
      <vt:lpstr>Heterogeneous styles</vt:lpstr>
      <vt:lpstr>Layered Systems</vt:lpstr>
      <vt:lpstr>Layered Architecture</vt:lpstr>
      <vt:lpstr>PowerPoint Presentation</vt:lpstr>
      <vt:lpstr>Implementation</vt:lpstr>
      <vt:lpstr>PowerPoint Presentation</vt:lpstr>
      <vt:lpstr>Ports and Adapters</vt:lpstr>
      <vt:lpstr>Ports and Adapters</vt:lpstr>
      <vt:lpstr>Ports and Adapters</vt:lpstr>
      <vt:lpstr>Ports and Adapters</vt:lpstr>
      <vt:lpstr>Ports and Adapters</vt:lpstr>
      <vt:lpstr>PowerPoint Presentation</vt:lpstr>
      <vt:lpstr>PowerPoint Presentation</vt:lpstr>
      <vt:lpstr>PowerPoint Presentation</vt:lpstr>
      <vt:lpstr>PowerPoint Presentation</vt:lpstr>
      <vt:lpstr>PowerPoint Presentation</vt:lpstr>
      <vt:lpstr>PowerPoint Presentation</vt:lpstr>
      <vt:lpstr>Ports and Adapters</vt:lpstr>
      <vt:lpstr>Implementing ports</vt:lpstr>
      <vt:lpstr>Implementing Ports</vt:lpstr>
      <vt:lpstr>Interface Segregation Principle</vt:lpstr>
      <vt:lpstr>Single Responsibility Principle</vt:lpstr>
      <vt:lpstr>PowerPoint Presentation</vt:lpstr>
      <vt:lpstr>PowerPoint Presentation</vt:lpstr>
      <vt:lpstr>PowerPoint Presentation</vt:lpstr>
      <vt:lpstr>Implementing a Command</vt:lpstr>
      <vt:lpstr>PowerPoint Presentation</vt:lpstr>
      <vt:lpstr>Command Dispatcher</vt:lpstr>
      <vt:lpstr>Command Dispatcher</vt:lpstr>
      <vt:lpstr>Command Dispatcher</vt:lpstr>
      <vt:lpstr>Quality of Service</vt:lpstr>
      <vt:lpstr>The Fallacies of Distributed Computing</vt:lpstr>
      <vt:lpstr>The Timeout Pattern</vt:lpstr>
      <vt:lpstr>The Retry Pattern</vt:lpstr>
      <vt:lpstr>The Circuit Breaker Pattern</vt:lpstr>
      <vt:lpstr>Command Processor</vt:lpstr>
      <vt:lpstr>Command Processor</vt:lpstr>
      <vt:lpstr>Quality of Service</vt:lpstr>
      <vt:lpstr>PowerPoint Presentation</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44</cp:revision>
  <dcterms:created xsi:type="dcterms:W3CDTF">2014-08-30T16:22:54Z</dcterms:created>
  <dcterms:modified xsi:type="dcterms:W3CDTF">2014-09-04T17:55:19Z</dcterms:modified>
</cp:coreProperties>
</file>