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7" r:id="rId2"/>
    <p:sldId id="258" r:id="rId3"/>
    <p:sldId id="259" r:id="rId4"/>
    <p:sldId id="260" r:id="rId5"/>
    <p:sldId id="262" r:id="rId6"/>
    <p:sldId id="261" r:id="rId7"/>
    <p:sldId id="267" r:id="rId8"/>
    <p:sldId id="263" r:id="rId9"/>
    <p:sldId id="270" r:id="rId10"/>
    <p:sldId id="264" r:id="rId11"/>
    <p:sldId id="265" r:id="rId12"/>
    <p:sldId id="266" r:id="rId13"/>
    <p:sldId id="269" r:id="rId14"/>
    <p:sldId id="279" r:id="rId15"/>
    <p:sldId id="280" r:id="rId16"/>
    <p:sldId id="281" r:id="rId17"/>
    <p:sldId id="268" r:id="rId18"/>
    <p:sldId id="272" r:id="rId19"/>
    <p:sldId id="273" r:id="rId20"/>
    <p:sldId id="282" r:id="rId21"/>
    <p:sldId id="274" r:id="rId22"/>
    <p:sldId id="284" r:id="rId23"/>
    <p:sldId id="275" r:id="rId24"/>
    <p:sldId id="283" r:id="rId25"/>
    <p:sldId id="286" r:id="rId26"/>
    <p:sldId id="276" r:id="rId27"/>
    <p:sldId id="285" r:id="rId28"/>
    <p:sldId id="288" r:id="rId29"/>
    <p:sldId id="287" r:id="rId30"/>
    <p:sldId id="278" r:id="rId31"/>
    <p:sldId id="289" r:id="rId32"/>
    <p:sldId id="290" r:id="rId33"/>
    <p:sldId id="292" r:id="rId34"/>
    <p:sldId id="294" r:id="rId35"/>
    <p:sldId id="295" r:id="rId36"/>
    <p:sldId id="296" r:id="rId37"/>
    <p:sldId id="297" r:id="rId38"/>
    <p:sldId id="29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D46B84-865B-432E-A6C1-735FC632CA80}" type="datetimeFigureOut">
              <a:rPr lang="en-GB" smtClean="0"/>
              <a:t>17/11/2015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604C99-3B8C-405F-92D1-A3B8FBB3F634}" type="slidenum">
              <a:rPr lang="en-GB" smtClean="0"/>
              <a:t>‹#›</a:t>
            </a:fld>
            <a:endParaRPr lang="en-GB"/>
          </a:p>
        </p:txBody>
      </p:sp>
    </p:spTree>
    <p:extLst>
      <p:ext uri="{BB962C8B-B14F-4D97-AF65-F5344CB8AC3E}">
        <p14:creationId xmlns:p14="http://schemas.microsoft.com/office/powerpoint/2010/main" val="933594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D8DD61-C050-A448-B56E-01EFF6FE40B5}" type="slidenum">
              <a:rPr lang="en-US" smtClean="0"/>
              <a:pPr/>
              <a:t>3</a:t>
            </a:fld>
            <a:endParaRPr lang="en-US"/>
          </a:p>
        </p:txBody>
      </p:sp>
    </p:spTree>
    <p:extLst>
      <p:ext uri="{BB962C8B-B14F-4D97-AF65-F5344CB8AC3E}">
        <p14:creationId xmlns:p14="http://schemas.microsoft.com/office/powerpoint/2010/main" val="1480247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DCAC62E-F302-42FB-9544-87CCD73DEB3F}" type="datetimeFigureOut">
              <a:rPr lang="en-GB" smtClean="0"/>
              <a:t>17/11/2015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914B5BC-F851-4B70-ADE6-29658A4F9E7E}" type="slidenum">
              <a:rPr lang="en-GB" smtClean="0"/>
              <a:t>‹#›</a:t>
            </a:fld>
            <a:endParaRPr lang="en-GB"/>
          </a:p>
        </p:txBody>
      </p:sp>
    </p:spTree>
    <p:extLst>
      <p:ext uri="{BB962C8B-B14F-4D97-AF65-F5344CB8AC3E}">
        <p14:creationId xmlns:p14="http://schemas.microsoft.com/office/powerpoint/2010/main" val="3465840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DCAC62E-F302-42FB-9544-87CCD73DEB3F}" type="datetimeFigureOut">
              <a:rPr lang="en-GB" smtClean="0"/>
              <a:t>17/11/2015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914B5BC-F851-4B70-ADE6-29658A4F9E7E}" type="slidenum">
              <a:rPr lang="en-GB" smtClean="0"/>
              <a:t>‹#›</a:t>
            </a:fld>
            <a:endParaRPr lang="en-GB"/>
          </a:p>
        </p:txBody>
      </p:sp>
    </p:spTree>
    <p:extLst>
      <p:ext uri="{BB962C8B-B14F-4D97-AF65-F5344CB8AC3E}">
        <p14:creationId xmlns:p14="http://schemas.microsoft.com/office/powerpoint/2010/main" val="3248747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DCAC62E-F302-42FB-9544-87CCD73DEB3F}" type="datetimeFigureOut">
              <a:rPr lang="en-GB" smtClean="0"/>
              <a:t>17/11/2015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914B5BC-F851-4B70-ADE6-29658A4F9E7E}" type="slidenum">
              <a:rPr lang="en-GB" smtClean="0"/>
              <a:t>‹#›</a:t>
            </a:fld>
            <a:endParaRPr lang="en-GB"/>
          </a:p>
        </p:txBody>
      </p:sp>
    </p:spTree>
    <p:extLst>
      <p:ext uri="{BB962C8B-B14F-4D97-AF65-F5344CB8AC3E}">
        <p14:creationId xmlns:p14="http://schemas.microsoft.com/office/powerpoint/2010/main" val="2549373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DCAC62E-F302-42FB-9544-87CCD73DEB3F}" type="datetimeFigureOut">
              <a:rPr lang="en-GB" smtClean="0"/>
              <a:t>17/11/2015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914B5BC-F851-4B70-ADE6-29658A4F9E7E}" type="slidenum">
              <a:rPr lang="en-GB" smtClean="0"/>
              <a:t>‹#›</a:t>
            </a:fld>
            <a:endParaRPr lang="en-GB"/>
          </a:p>
        </p:txBody>
      </p:sp>
    </p:spTree>
    <p:extLst>
      <p:ext uri="{BB962C8B-B14F-4D97-AF65-F5344CB8AC3E}">
        <p14:creationId xmlns:p14="http://schemas.microsoft.com/office/powerpoint/2010/main" val="3978394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CAC62E-F302-42FB-9544-87CCD73DEB3F}" type="datetimeFigureOut">
              <a:rPr lang="en-GB" smtClean="0"/>
              <a:t>17/11/2015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914B5BC-F851-4B70-ADE6-29658A4F9E7E}" type="slidenum">
              <a:rPr lang="en-GB" smtClean="0"/>
              <a:t>‹#›</a:t>
            </a:fld>
            <a:endParaRPr lang="en-GB"/>
          </a:p>
        </p:txBody>
      </p:sp>
    </p:spTree>
    <p:extLst>
      <p:ext uri="{BB962C8B-B14F-4D97-AF65-F5344CB8AC3E}">
        <p14:creationId xmlns:p14="http://schemas.microsoft.com/office/powerpoint/2010/main" val="3908749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DCAC62E-F302-42FB-9544-87CCD73DEB3F}" type="datetimeFigureOut">
              <a:rPr lang="en-GB" smtClean="0"/>
              <a:t>17/11/2015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914B5BC-F851-4B70-ADE6-29658A4F9E7E}" type="slidenum">
              <a:rPr lang="en-GB" smtClean="0"/>
              <a:t>‹#›</a:t>
            </a:fld>
            <a:endParaRPr lang="en-GB"/>
          </a:p>
        </p:txBody>
      </p:sp>
    </p:spTree>
    <p:extLst>
      <p:ext uri="{BB962C8B-B14F-4D97-AF65-F5344CB8AC3E}">
        <p14:creationId xmlns:p14="http://schemas.microsoft.com/office/powerpoint/2010/main" val="2102098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CDCAC62E-F302-42FB-9544-87CCD73DEB3F}" type="datetimeFigureOut">
              <a:rPr lang="en-GB" smtClean="0"/>
              <a:t>17/11/2015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914B5BC-F851-4B70-ADE6-29658A4F9E7E}" type="slidenum">
              <a:rPr lang="en-GB" smtClean="0"/>
              <a:t>‹#›</a:t>
            </a:fld>
            <a:endParaRPr lang="en-GB"/>
          </a:p>
        </p:txBody>
      </p:sp>
    </p:spTree>
    <p:extLst>
      <p:ext uri="{BB962C8B-B14F-4D97-AF65-F5344CB8AC3E}">
        <p14:creationId xmlns:p14="http://schemas.microsoft.com/office/powerpoint/2010/main" val="103317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DCAC62E-F302-42FB-9544-87CCD73DEB3F}" type="datetimeFigureOut">
              <a:rPr lang="en-GB" smtClean="0"/>
              <a:t>17/11/2015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914B5BC-F851-4B70-ADE6-29658A4F9E7E}" type="slidenum">
              <a:rPr lang="en-GB" smtClean="0"/>
              <a:t>‹#›</a:t>
            </a:fld>
            <a:endParaRPr lang="en-GB"/>
          </a:p>
        </p:txBody>
      </p:sp>
    </p:spTree>
    <p:extLst>
      <p:ext uri="{BB962C8B-B14F-4D97-AF65-F5344CB8AC3E}">
        <p14:creationId xmlns:p14="http://schemas.microsoft.com/office/powerpoint/2010/main" val="1806289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CAC62E-F302-42FB-9544-87CCD73DEB3F}" type="datetimeFigureOut">
              <a:rPr lang="en-GB" smtClean="0"/>
              <a:t>17/11/2015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914B5BC-F851-4B70-ADE6-29658A4F9E7E}" type="slidenum">
              <a:rPr lang="en-GB" smtClean="0"/>
              <a:t>‹#›</a:t>
            </a:fld>
            <a:endParaRPr lang="en-GB"/>
          </a:p>
        </p:txBody>
      </p:sp>
    </p:spTree>
    <p:extLst>
      <p:ext uri="{BB962C8B-B14F-4D97-AF65-F5344CB8AC3E}">
        <p14:creationId xmlns:p14="http://schemas.microsoft.com/office/powerpoint/2010/main" val="4013643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CAC62E-F302-42FB-9544-87CCD73DEB3F}" type="datetimeFigureOut">
              <a:rPr lang="en-GB" smtClean="0"/>
              <a:t>17/11/2015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914B5BC-F851-4B70-ADE6-29658A4F9E7E}" type="slidenum">
              <a:rPr lang="en-GB" smtClean="0"/>
              <a:t>‹#›</a:t>
            </a:fld>
            <a:endParaRPr lang="en-GB"/>
          </a:p>
        </p:txBody>
      </p:sp>
    </p:spTree>
    <p:extLst>
      <p:ext uri="{BB962C8B-B14F-4D97-AF65-F5344CB8AC3E}">
        <p14:creationId xmlns:p14="http://schemas.microsoft.com/office/powerpoint/2010/main" val="2892734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CAC62E-F302-42FB-9544-87CCD73DEB3F}" type="datetimeFigureOut">
              <a:rPr lang="en-GB" smtClean="0"/>
              <a:t>17/11/2015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914B5BC-F851-4B70-ADE6-29658A4F9E7E}" type="slidenum">
              <a:rPr lang="en-GB" smtClean="0"/>
              <a:t>‹#›</a:t>
            </a:fld>
            <a:endParaRPr lang="en-GB"/>
          </a:p>
        </p:txBody>
      </p:sp>
    </p:spTree>
    <p:extLst>
      <p:ext uri="{BB962C8B-B14F-4D97-AF65-F5344CB8AC3E}">
        <p14:creationId xmlns:p14="http://schemas.microsoft.com/office/powerpoint/2010/main" val="2674684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CAC62E-F302-42FB-9544-87CCD73DEB3F}" type="datetimeFigureOut">
              <a:rPr lang="en-GB" smtClean="0"/>
              <a:t>17/11/2015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14B5BC-F851-4B70-ADE6-29658A4F9E7E}" type="slidenum">
              <a:rPr lang="en-GB" smtClean="0"/>
              <a:t>‹#›</a:t>
            </a:fld>
            <a:endParaRPr lang="en-GB"/>
          </a:p>
        </p:txBody>
      </p:sp>
    </p:spTree>
    <p:extLst>
      <p:ext uri="{BB962C8B-B14F-4D97-AF65-F5344CB8AC3E}">
        <p14:creationId xmlns:p14="http://schemas.microsoft.com/office/powerpoint/2010/main" val="2429961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gliderlabs/registrator" TargetMode="Externa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Service Discovery and Clustering for .NET developers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8852460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Timeout Pattern</a:t>
            </a:r>
            <a:endParaRPr lang="en-US" dirty="0"/>
          </a:p>
        </p:txBody>
      </p:sp>
      <p:sp>
        <p:nvSpPr>
          <p:cNvPr id="3" name="Content Placeholder 2"/>
          <p:cNvSpPr>
            <a:spLocks noGrp="1"/>
          </p:cNvSpPr>
          <p:nvPr>
            <p:ph idx="1"/>
          </p:nvPr>
        </p:nvSpPr>
        <p:spPr>
          <a:xfrm>
            <a:off x="5489845" y="1495486"/>
            <a:ext cx="5111750" cy="4220967"/>
          </a:xfrm>
        </p:spPr>
        <p:txBody>
          <a:bodyPr>
            <a:normAutofit/>
          </a:bodyPr>
          <a:lstStyle/>
          <a:p>
            <a:r>
              <a:rPr lang="en-US" sz="1800" dirty="0"/>
              <a:t>Timeouts are a scaling issue. Because an API call without a timeout consumes resources, a stalled network call, or thread, prevents other requests from being executed. You might not notice the failure to use timeouts on a system with abundant resources, but as your resources dwindle failure to use timeouts to free resources will cause pain.</a:t>
            </a:r>
          </a:p>
          <a:p>
            <a:r>
              <a:rPr lang="en-US" sz="1800" dirty="0"/>
              <a:t>Assume that a timeout </a:t>
            </a:r>
            <a:r>
              <a:rPr lang="en-US" sz="1800" i="1" dirty="0"/>
              <a:t>will</a:t>
            </a:r>
            <a:r>
              <a:rPr lang="en-US" sz="1800" dirty="0"/>
              <a:t> occur at some point</a:t>
            </a:r>
          </a:p>
          <a:p>
            <a:r>
              <a:rPr lang="en-US" sz="1800" dirty="0"/>
              <a:t>Asynchronous operations still need to time out. All the caller may not be blocked, resources are still being consumed to manage the asynchronous operation that will not be released until the operation aborts.</a:t>
            </a:r>
          </a:p>
        </p:txBody>
      </p:sp>
      <p:sp>
        <p:nvSpPr>
          <p:cNvPr id="4" name="Text Placeholder 3"/>
          <p:cNvSpPr>
            <a:spLocks noGrp="1"/>
          </p:cNvSpPr>
          <p:nvPr>
            <p:ph type="body" sz="half" idx="2"/>
          </p:nvPr>
        </p:nvSpPr>
        <p:spPr/>
        <p:txBody>
          <a:bodyPr>
            <a:normAutofit fontScale="92500" lnSpcReduction="20000"/>
          </a:bodyPr>
          <a:lstStyle/>
          <a:p>
            <a:r>
              <a:rPr lang="en-US" dirty="0" smtClean="0"/>
              <a:t>Provide a timeout on any inter-process operation. </a:t>
            </a:r>
          </a:p>
          <a:p>
            <a:r>
              <a:rPr lang="en-US" dirty="0" smtClean="0"/>
              <a:t>The </a:t>
            </a:r>
            <a:r>
              <a:rPr lang="en-US" dirty="0"/>
              <a:t>timeout pattern is usable with any client-server request</a:t>
            </a:r>
            <a:r>
              <a:rPr lang="en-US" dirty="0" smtClean="0"/>
              <a:t>.</a:t>
            </a:r>
            <a:endParaRPr lang="en-US" dirty="0"/>
          </a:p>
          <a:p>
            <a:r>
              <a:rPr lang="en-US" dirty="0"/>
              <a:t>The timeout </a:t>
            </a:r>
            <a:r>
              <a:rPr lang="en-US" dirty="0" smtClean="0"/>
              <a:t>pattern is also usable with thread resource pools.</a:t>
            </a:r>
          </a:p>
          <a:p>
            <a:r>
              <a:rPr lang="en-US" dirty="0" smtClean="0"/>
              <a:t>Any operation that blocks a thread, should have a timeout</a:t>
            </a:r>
            <a:endParaRPr lang="en-US" dirty="0"/>
          </a:p>
          <a:p>
            <a:r>
              <a:rPr lang="en-US" dirty="0" smtClean="0"/>
              <a:t>Usually a timeout is a parameter on an API call that indicates how long to wait [in milliseconds] for the operation to complete before returning control to the caller</a:t>
            </a:r>
            <a:endParaRPr lang="en-US" dirty="0"/>
          </a:p>
          <a:p>
            <a:r>
              <a:rPr lang="en-US" dirty="0" smtClean="0"/>
              <a:t>If you are using a third-party API that has no timeout, you may need to make the request on a thread that does have a timeout, and when that thread times out assume that the operation failed.</a:t>
            </a:r>
          </a:p>
          <a:p>
            <a:endParaRPr lang="en-US" dirty="0" smtClean="0"/>
          </a:p>
          <a:p>
            <a:endParaRPr lang="en-US" dirty="0"/>
          </a:p>
        </p:txBody>
      </p:sp>
    </p:spTree>
    <p:extLst>
      <p:ext uri="{BB962C8B-B14F-4D97-AF65-F5344CB8AC3E}">
        <p14:creationId xmlns:p14="http://schemas.microsoft.com/office/powerpoint/2010/main" val="33836611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Retry Pattern</a:t>
            </a:r>
            <a:endParaRPr lang="en-US" dirty="0"/>
          </a:p>
        </p:txBody>
      </p:sp>
      <p:sp>
        <p:nvSpPr>
          <p:cNvPr id="3" name="Content Placeholder 2"/>
          <p:cNvSpPr>
            <a:spLocks noGrp="1"/>
          </p:cNvSpPr>
          <p:nvPr>
            <p:ph idx="1"/>
          </p:nvPr>
        </p:nvSpPr>
        <p:spPr>
          <a:xfrm>
            <a:off x="5340590" y="1381341"/>
            <a:ext cx="5111750" cy="4502743"/>
          </a:xfrm>
        </p:spPr>
        <p:txBody>
          <a:bodyPr>
            <a:normAutofit/>
          </a:bodyPr>
          <a:lstStyle/>
          <a:p>
            <a:r>
              <a:rPr lang="en-US" sz="1800" dirty="0"/>
              <a:t>If the fault is permanent, and unlikely to succeed, for example a login failure due to invalid credentials – don’t retry.</a:t>
            </a:r>
          </a:p>
          <a:p>
            <a:r>
              <a:rPr lang="en-US" sz="1800" dirty="0"/>
              <a:t>If the fault is caused by a rare event, for example packet loss or other corruption, consider an immediate retry as the server may be able to respond.</a:t>
            </a:r>
          </a:p>
          <a:p>
            <a:r>
              <a:rPr lang="en-US" sz="1800" dirty="0"/>
              <a:t>If the fault is caused by load, such as SQL Timeouts, or 429 Too Many Requests, then back-off for a period before retrying. Failure to observe this can lead to an Application Denial of Service Attack i.e. we overload a struggling server.</a:t>
            </a:r>
          </a:p>
          <a:p>
            <a:r>
              <a:rPr lang="en-US" sz="1800" dirty="0"/>
              <a:t>In the case of a 429 for example, the Retry-After header will tell you how long to back off for.</a:t>
            </a:r>
          </a:p>
          <a:p>
            <a:pPr marL="0" indent="0">
              <a:buNone/>
            </a:pPr>
            <a:endParaRPr lang="en-US" dirty="0"/>
          </a:p>
        </p:txBody>
      </p:sp>
      <p:sp>
        <p:nvSpPr>
          <p:cNvPr id="4" name="Text Placeholder 3"/>
          <p:cNvSpPr>
            <a:spLocks noGrp="1"/>
          </p:cNvSpPr>
          <p:nvPr>
            <p:ph type="body" sz="half" idx="2"/>
          </p:nvPr>
        </p:nvSpPr>
        <p:spPr/>
        <p:txBody>
          <a:bodyPr>
            <a:normAutofit fontScale="92500" lnSpcReduction="10000"/>
          </a:bodyPr>
          <a:lstStyle/>
          <a:p>
            <a:r>
              <a:rPr lang="en-US" dirty="0" smtClean="0"/>
              <a:t>In </a:t>
            </a:r>
            <a:r>
              <a:rPr lang="en-US" dirty="0"/>
              <a:t>the presence of unreliable calls between two components our first approach to achieving a high quality of service is to recognize that many such failures are transient: a timeout because a resource is busy, temporary loss of connectivity, the loss of one node that will be replaced by failover to another. </a:t>
            </a:r>
            <a:endParaRPr lang="en-US" dirty="0" smtClean="0"/>
          </a:p>
          <a:p>
            <a:r>
              <a:rPr lang="en-US" dirty="0" smtClean="0"/>
              <a:t>In </a:t>
            </a:r>
            <a:r>
              <a:rPr lang="en-US" dirty="0"/>
              <a:t>this case the fault is self-correcting, the node comes up, the load on the database or server declines and their is capacity for our call, or network connectivity is restored. This means that our call will succeed if we retry after a delay to allow the transient fault to resolve</a:t>
            </a:r>
            <a:r>
              <a:rPr lang="en-US" dirty="0" smtClean="0"/>
              <a:t>.</a:t>
            </a:r>
          </a:p>
          <a:p>
            <a:r>
              <a:rPr lang="en-US" dirty="0" smtClean="0"/>
              <a:t>The </a:t>
            </a:r>
            <a:r>
              <a:rPr lang="en-US" dirty="0"/>
              <a:t>Retry pattern is simply that if the call fails, we can try again. It is important to have an upper bound on retries in case a fault that appears transient is not. See Circuit Breaker as well.</a:t>
            </a:r>
          </a:p>
          <a:p>
            <a:endParaRPr lang="en-US" dirty="0"/>
          </a:p>
        </p:txBody>
      </p:sp>
    </p:spTree>
    <p:extLst>
      <p:ext uri="{BB962C8B-B14F-4D97-AF65-F5344CB8AC3E}">
        <p14:creationId xmlns:p14="http://schemas.microsoft.com/office/powerpoint/2010/main" val="31391157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Circuit Breaker Pattern</a:t>
            </a:r>
            <a:endParaRPr lang="en-US" dirty="0"/>
          </a:p>
        </p:txBody>
      </p:sp>
      <p:pic>
        <p:nvPicPr>
          <p:cNvPr id="5" name="Content Placeholder 4" descr="Circuit Breaker.png"/>
          <p:cNvPicPr>
            <a:picLocks noGrp="1" noChangeAspect="1"/>
          </p:cNvPicPr>
          <p:nvPr>
            <p:ph idx="1"/>
          </p:nvPr>
        </p:nvPicPr>
        <p:blipFill>
          <a:blip r:embed="rId2">
            <a:extLst>
              <a:ext uri="{28A0092B-C50C-407E-A947-70E740481C1C}">
                <a14:useLocalDpi xmlns:a14="http://schemas.microsoft.com/office/drawing/2010/main" val="0"/>
              </a:ext>
            </a:extLst>
          </a:blip>
          <a:srcRect t="-19148" b="-19148"/>
          <a:stretch>
            <a:fillRect/>
          </a:stretch>
        </p:blipFill>
        <p:spPr>
          <a:xfrm>
            <a:off x="5099051" y="273051"/>
            <a:ext cx="4507593" cy="5161334"/>
          </a:xfrm>
        </p:spPr>
      </p:pic>
      <p:sp>
        <p:nvSpPr>
          <p:cNvPr id="4" name="Text Placeholder 3"/>
          <p:cNvSpPr>
            <a:spLocks noGrp="1"/>
          </p:cNvSpPr>
          <p:nvPr>
            <p:ph type="body" sz="half" idx="2"/>
          </p:nvPr>
        </p:nvSpPr>
        <p:spPr/>
        <p:txBody>
          <a:bodyPr>
            <a:normAutofit fontScale="85000" lnSpcReduction="20000"/>
          </a:bodyPr>
          <a:lstStyle/>
          <a:p>
            <a:r>
              <a:rPr lang="en-US" dirty="0" smtClean="0"/>
              <a:t>The Circuit Breaker pattern prevents an application from executing an operation that is likely to fail, thus freeing up resources that would otherwise be consumed waiting for a timeout and retry cycle to occur.</a:t>
            </a:r>
          </a:p>
          <a:p>
            <a:r>
              <a:rPr lang="en-US" dirty="0" smtClean="0"/>
              <a:t>Once normal service has been restored to the server or resource pool the circuit breaker pattern allows detection of the resumption of service.</a:t>
            </a:r>
            <a:endParaRPr lang="en-US" dirty="0"/>
          </a:p>
          <a:p>
            <a:r>
              <a:rPr lang="en-US" dirty="0" smtClean="0"/>
              <a:t>A Circuit Breaker acts as a proxy to operations that can fail. It has one of three states:</a:t>
            </a:r>
          </a:p>
          <a:p>
            <a:r>
              <a:rPr lang="en-US" dirty="0" smtClean="0"/>
              <a:t>Closed: Requests are routed as normal, on a failure a counter is incremented and if the threshold is exceeded within a time limit, the circuit breaker opens.</a:t>
            </a:r>
          </a:p>
          <a:p>
            <a:r>
              <a:rPr lang="en-US" dirty="0" smtClean="0"/>
              <a:t>Open: No calls are allowed, and are failed automatically by the proxy. After a specified time interval the circuit breaker is moved to half-open</a:t>
            </a:r>
          </a:p>
          <a:p>
            <a:r>
              <a:rPr lang="en-US" dirty="0" smtClean="0"/>
              <a:t>Half-Open: A call is allowed. On a failure the breaker moves to Open, on a success it moves to Closed</a:t>
            </a:r>
            <a:endParaRPr lang="en-US" dirty="0"/>
          </a:p>
          <a:p>
            <a:endParaRPr lang="en-US" dirty="0"/>
          </a:p>
        </p:txBody>
      </p:sp>
      <p:sp>
        <p:nvSpPr>
          <p:cNvPr id="6" name="TextBox 5"/>
          <p:cNvSpPr txBox="1"/>
          <p:nvPr/>
        </p:nvSpPr>
        <p:spPr>
          <a:xfrm>
            <a:off x="5624286" y="5651501"/>
            <a:ext cx="3982358" cy="246221"/>
          </a:xfrm>
          <a:prstGeom prst="rect">
            <a:avLst/>
          </a:prstGeom>
          <a:noFill/>
        </p:spPr>
        <p:txBody>
          <a:bodyPr wrap="square" rtlCol="0">
            <a:spAutoFit/>
          </a:bodyPr>
          <a:lstStyle/>
          <a:p>
            <a:r>
              <a:rPr lang="en-US" sz="1000" dirty="0"/>
              <a:t>From MSDN: http://</a:t>
            </a:r>
            <a:r>
              <a:rPr lang="en-US" sz="1000" dirty="0" err="1"/>
              <a:t>msdn.microsoft.com</a:t>
            </a:r>
            <a:r>
              <a:rPr lang="en-US" sz="1000" dirty="0"/>
              <a:t>/en-us/library/dn589784.aspx </a:t>
            </a:r>
          </a:p>
        </p:txBody>
      </p:sp>
    </p:spTree>
    <p:extLst>
      <p:ext uri="{BB962C8B-B14F-4D97-AF65-F5344CB8AC3E}">
        <p14:creationId xmlns:p14="http://schemas.microsoft.com/office/powerpoint/2010/main" val="6964843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Introduce Redundancy</a:t>
            </a:r>
            <a:endParaRPr lang="en-GB" dirty="0"/>
          </a:p>
        </p:txBody>
      </p:sp>
      <p:sp>
        <p:nvSpPr>
          <p:cNvPr id="3" name="Content Placeholder 2"/>
          <p:cNvSpPr>
            <a:spLocks noGrp="1"/>
          </p:cNvSpPr>
          <p:nvPr>
            <p:ph idx="1"/>
          </p:nvPr>
        </p:nvSpPr>
        <p:spPr>
          <a:xfrm>
            <a:off x="5200441" y="1134074"/>
            <a:ext cx="6172200" cy="4873625"/>
          </a:xfrm>
        </p:spPr>
        <p:txBody>
          <a:bodyPr>
            <a:normAutofit fontScale="62500" lnSpcReduction="20000"/>
          </a:bodyPr>
          <a:lstStyle/>
          <a:p>
            <a:pPr marL="0" indent="0">
              <a:buNone/>
            </a:pPr>
            <a:r>
              <a:rPr lang="en-GB" b="1" dirty="0" smtClean="0"/>
              <a:t>Persistence</a:t>
            </a:r>
          </a:p>
          <a:p>
            <a:r>
              <a:rPr lang="en-GB" dirty="0" smtClean="0"/>
              <a:t>If you introduce redundancy you have to be aware of state across those servers. </a:t>
            </a:r>
            <a:endParaRPr lang="en-GB" dirty="0"/>
          </a:p>
          <a:p>
            <a:pPr lvl="1"/>
            <a:r>
              <a:rPr lang="en-GB" dirty="0" smtClean="0"/>
              <a:t>The easiest model is to be session-aware i.e. state is in a database and loaded with each request.</a:t>
            </a:r>
          </a:p>
          <a:p>
            <a:pPr lvl="2"/>
            <a:r>
              <a:rPr lang="en-GB" dirty="0" smtClean="0"/>
              <a:t>The database becomes the bottleneck.</a:t>
            </a:r>
          </a:p>
          <a:p>
            <a:pPr lvl="2"/>
            <a:r>
              <a:rPr lang="en-GB" dirty="0" smtClean="0"/>
              <a:t>You may need a “leader and follower” approach to provide redundancy.</a:t>
            </a:r>
          </a:p>
          <a:p>
            <a:pPr lvl="1"/>
            <a:r>
              <a:rPr lang="en-GB" dirty="0" smtClean="0"/>
              <a:t>You can also choose to have a sticky-session which forwards the request to the same server until it is completed.</a:t>
            </a:r>
          </a:p>
          <a:p>
            <a:pPr lvl="2"/>
            <a:r>
              <a:rPr lang="en-GB" dirty="0" smtClean="0"/>
              <a:t>An instance of the server stores the client’s session data.</a:t>
            </a:r>
          </a:p>
          <a:p>
            <a:pPr lvl="2"/>
            <a:r>
              <a:rPr lang="en-GB" dirty="0" smtClean="0"/>
              <a:t>This may not just be in memory, but local storage on that server.</a:t>
            </a:r>
          </a:p>
          <a:p>
            <a:pPr lvl="2"/>
            <a:r>
              <a:rPr lang="en-GB" dirty="0" smtClean="0"/>
              <a:t>The danger is that we lose a given server instance and the associated data, effectively cancelling a user’s session.</a:t>
            </a:r>
          </a:p>
          <a:p>
            <a:r>
              <a:rPr lang="en-GB" dirty="0" smtClean="0"/>
              <a:t>A Web Farm is a classic example of using redundancy to improve availability – in the event of load or failure</a:t>
            </a:r>
          </a:p>
          <a:p>
            <a:pPr marL="914400" lvl="2" indent="0">
              <a:buNone/>
            </a:pPr>
            <a:r>
              <a:rPr lang="en-GB" dirty="0"/>
              <a:t>	</a:t>
            </a:r>
            <a:r>
              <a:rPr lang="en-GB" dirty="0" smtClean="0"/>
              <a:t>	</a:t>
            </a:r>
          </a:p>
        </p:txBody>
      </p:sp>
      <p:sp>
        <p:nvSpPr>
          <p:cNvPr id="4" name="Text Placeholder 3"/>
          <p:cNvSpPr>
            <a:spLocks noGrp="1"/>
          </p:cNvSpPr>
          <p:nvPr>
            <p:ph type="body" sz="half" idx="2"/>
          </p:nvPr>
        </p:nvSpPr>
        <p:spPr/>
        <p:txBody>
          <a:bodyPr/>
          <a:lstStyle/>
          <a:p>
            <a:r>
              <a:rPr lang="en-GB" b="1" dirty="0" smtClean="0"/>
              <a:t>Load Balancing</a:t>
            </a:r>
          </a:p>
          <a:p>
            <a:r>
              <a:rPr lang="en-GB" sz="1400" dirty="0" smtClean="0"/>
              <a:t>Load Balancing distributes work across multiple resources. This provides redundancy in the event that one instance is not available, allowing clients to meet their request from another service.</a:t>
            </a:r>
          </a:p>
          <a:p>
            <a:r>
              <a:rPr lang="en-GB" sz="1400" dirty="0" smtClean="0"/>
              <a:t>We have two groups of options:</a:t>
            </a:r>
          </a:p>
          <a:p>
            <a:pPr marL="285750" indent="-285750">
              <a:buFont typeface="Arial" panose="020B0604020202020204" pitchFamily="34" charset="0"/>
              <a:buChar char="•"/>
            </a:pPr>
            <a:r>
              <a:rPr lang="en-GB" sz="1400" dirty="0" smtClean="0"/>
              <a:t>Hardware of Software Load Balancers: their goal is to listen on a port and forward request on that port to a set of services – the pool of servers appears as one service to the client.</a:t>
            </a:r>
          </a:p>
          <a:p>
            <a:pPr marL="742950" lvl="1" indent="-285750">
              <a:buFont typeface="Arial" panose="020B0604020202020204" pitchFamily="34" charset="0"/>
              <a:buChar char="•"/>
            </a:pPr>
            <a:r>
              <a:rPr lang="en-GB" sz="1200" dirty="0" smtClean="0"/>
              <a:t>A load balancer can itself become an availability concern, unless it is deployed in a pair.</a:t>
            </a:r>
          </a:p>
          <a:p>
            <a:pPr marL="285750" indent="-285750">
              <a:buFont typeface="Arial" panose="020B0604020202020204" pitchFamily="34" charset="0"/>
              <a:buChar char="•"/>
            </a:pPr>
            <a:r>
              <a:rPr lang="en-GB" sz="1400" dirty="0" smtClean="0"/>
              <a:t>Round Robin: the client is made aware of the pool of servers and is chooses from amongst them.</a:t>
            </a:r>
            <a:endParaRPr lang="en-GB" sz="1400" dirty="0"/>
          </a:p>
        </p:txBody>
      </p:sp>
    </p:spTree>
    <p:extLst>
      <p:ext uri="{BB962C8B-B14F-4D97-AF65-F5344CB8AC3E}">
        <p14:creationId xmlns:p14="http://schemas.microsoft.com/office/powerpoint/2010/main" val="10570680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Discovery</a:t>
            </a:r>
            <a:endParaRPr lang="en-GB" dirty="0"/>
          </a:p>
        </p:txBody>
      </p:sp>
      <p:sp>
        <p:nvSpPr>
          <p:cNvPr id="5" name="Text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33287706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Where is my server?</a:t>
            </a:r>
            <a:endParaRPr lang="en-GB" dirty="0"/>
          </a:p>
        </p:txBody>
      </p:sp>
      <p:sp>
        <p:nvSpPr>
          <p:cNvPr id="5" name="Content Placeholder 4"/>
          <p:cNvSpPr>
            <a:spLocks noGrp="1"/>
          </p:cNvSpPr>
          <p:nvPr>
            <p:ph idx="1"/>
          </p:nvPr>
        </p:nvSpPr>
        <p:spPr/>
        <p:txBody>
          <a:bodyPr>
            <a:normAutofit fontScale="70000" lnSpcReduction="20000"/>
          </a:bodyPr>
          <a:lstStyle/>
          <a:p>
            <a:pPr marL="0" indent="0">
              <a:buNone/>
            </a:pPr>
            <a:r>
              <a:rPr lang="en-GB" dirty="0" smtClean="0"/>
              <a:t>Client or Server-Side Discovery</a:t>
            </a:r>
          </a:p>
          <a:p>
            <a:pPr lvl="1"/>
            <a:r>
              <a:rPr lang="en-GB" dirty="0" smtClean="0"/>
              <a:t>Client</a:t>
            </a:r>
          </a:p>
          <a:p>
            <a:pPr lvl="2"/>
            <a:r>
              <a:rPr lang="en-GB" dirty="0" smtClean="0"/>
              <a:t>We can choose to make information about the pool available to the client directly. </a:t>
            </a:r>
          </a:p>
          <a:p>
            <a:pPr lvl="2"/>
            <a:r>
              <a:rPr lang="en-GB" dirty="0" smtClean="0"/>
              <a:t>The client then implements any algorithm to choose between servers from the pool.</a:t>
            </a:r>
          </a:p>
          <a:p>
            <a:pPr lvl="2"/>
            <a:r>
              <a:rPr lang="en-GB" dirty="0" smtClean="0"/>
              <a:t>We may choose to give different client instances different pools, so as to spread load amongst our servers.</a:t>
            </a:r>
          </a:p>
          <a:p>
            <a:pPr lvl="1"/>
            <a:r>
              <a:rPr lang="en-GB" dirty="0" smtClean="0"/>
              <a:t>Server</a:t>
            </a:r>
          </a:p>
          <a:p>
            <a:pPr lvl="2"/>
            <a:r>
              <a:rPr lang="en-GB" dirty="0" smtClean="0"/>
              <a:t>We can choose to put the pool behind server-side load balancing software or hardware, and have the client route via the load balancer.</a:t>
            </a:r>
          </a:p>
          <a:p>
            <a:pPr lvl="1"/>
            <a:r>
              <a:rPr lang="en-GB" dirty="0" smtClean="0"/>
              <a:t>To keep the pool fresh we may want to provide a health check, which confirms whether or not a service is alive, and route requests to it as appropriate.</a:t>
            </a:r>
          </a:p>
          <a:p>
            <a:pPr lvl="1"/>
            <a:r>
              <a:rPr lang="en-GB" dirty="0" smtClean="0"/>
              <a:t>In both cases, the major issue is keeping the client’s pool up-to-date. With static approaches, an operator needs to intervene to create a new pool, whereas dynamic approaches adjust.</a:t>
            </a:r>
            <a:endParaRPr lang="en-GB" dirty="0"/>
          </a:p>
        </p:txBody>
      </p:sp>
      <p:sp>
        <p:nvSpPr>
          <p:cNvPr id="6" name="Text Placeholder 5"/>
          <p:cNvSpPr>
            <a:spLocks noGrp="1"/>
          </p:cNvSpPr>
          <p:nvPr>
            <p:ph type="body" sz="half" idx="2"/>
          </p:nvPr>
        </p:nvSpPr>
        <p:spPr/>
        <p:txBody>
          <a:bodyPr/>
          <a:lstStyle/>
          <a:p>
            <a:r>
              <a:rPr lang="en-GB" b="1" dirty="0" smtClean="0"/>
              <a:t>Discovery</a:t>
            </a:r>
          </a:p>
          <a:p>
            <a:r>
              <a:rPr lang="en-GB" dirty="0" smtClean="0"/>
              <a:t>Redundancy introduces the question: how do I know who to talk to?</a:t>
            </a:r>
          </a:p>
          <a:p>
            <a:r>
              <a:rPr lang="en-GB" dirty="0" smtClean="0"/>
              <a:t>Instead of a single server, we now want to talk to a pool of servers, so that we can find an alternative if one of our servers is unavailable.</a:t>
            </a:r>
          </a:p>
          <a:p>
            <a:r>
              <a:rPr lang="en-GB" dirty="0" smtClean="0"/>
              <a:t>Discovery is the process of a client retrieving all the servers that make up a pool, which allows it load balance between them.</a:t>
            </a:r>
          </a:p>
          <a:p>
            <a:endParaRPr lang="en-GB" dirty="0"/>
          </a:p>
          <a:p>
            <a:endParaRPr lang="en-GB" dirty="0"/>
          </a:p>
        </p:txBody>
      </p:sp>
    </p:spTree>
    <p:extLst>
      <p:ext uri="{BB962C8B-B14F-4D97-AF65-F5344CB8AC3E}">
        <p14:creationId xmlns:p14="http://schemas.microsoft.com/office/powerpoint/2010/main" val="34598525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GB" dirty="0" smtClean="0"/>
              <a:t>Discovery</a:t>
            </a:r>
            <a:endParaRPr lang="en-GB"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4718" y="1690688"/>
            <a:ext cx="5875529" cy="4313294"/>
          </a:xfrm>
          <a:prstGeom prst="rect">
            <a:avLst/>
          </a:prstGeom>
        </p:spPr>
      </p:pic>
    </p:spTree>
    <p:extLst>
      <p:ext uri="{BB962C8B-B14F-4D97-AF65-F5344CB8AC3E}">
        <p14:creationId xmlns:p14="http://schemas.microsoft.com/office/powerpoint/2010/main" val="38637700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98584" y="3220468"/>
            <a:ext cx="10515600" cy="1325563"/>
          </a:xfrm>
        </p:spPr>
        <p:txBody>
          <a:bodyPr/>
          <a:lstStyle/>
          <a:p>
            <a:pPr algn="ctr"/>
            <a:r>
              <a:rPr lang="en-GB" dirty="0" smtClean="0"/>
              <a:t>Client-Side Discovery</a:t>
            </a:r>
            <a:endParaRPr lang="en-GB" dirty="0"/>
          </a:p>
        </p:txBody>
      </p:sp>
    </p:spTree>
    <p:extLst>
      <p:ext uri="{BB962C8B-B14F-4D97-AF65-F5344CB8AC3E}">
        <p14:creationId xmlns:p14="http://schemas.microsoft.com/office/powerpoint/2010/main" val="29501541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Local Registry</a:t>
            </a:r>
            <a:endParaRPr lang="en-GB" dirty="0"/>
          </a:p>
        </p:txBody>
      </p:sp>
      <p:sp>
        <p:nvSpPr>
          <p:cNvPr id="6" name="Text Placeholder 5"/>
          <p:cNvSpPr>
            <a:spLocks noGrp="1"/>
          </p:cNvSpPr>
          <p:nvPr>
            <p:ph type="body" sz="half" idx="2"/>
          </p:nvPr>
        </p:nvSpPr>
        <p:spPr/>
        <p:txBody>
          <a:bodyPr>
            <a:normAutofit/>
          </a:bodyPr>
          <a:lstStyle/>
          <a:p>
            <a:r>
              <a:rPr lang="en-GB" dirty="0" smtClean="0"/>
              <a:t>Simplest option.</a:t>
            </a:r>
          </a:p>
          <a:p>
            <a:r>
              <a:rPr lang="en-GB" dirty="0" smtClean="0"/>
              <a:t>The simplest option, in that it requires no additional tooling, is for the service to read a local configuration files to obtain a pool of servers.</a:t>
            </a:r>
          </a:p>
          <a:p>
            <a:r>
              <a:rPr lang="en-GB" dirty="0" smtClean="0"/>
              <a:t>The client reads that file to acquire it’s own pool of servers</a:t>
            </a:r>
          </a:p>
          <a:p>
            <a:r>
              <a:rPr lang="en-GB" dirty="0" smtClean="0"/>
              <a:t>The client then needs to determine which server to pick, usually via a Round Robin Algorithm.</a:t>
            </a:r>
          </a:p>
          <a:p>
            <a:endParaRPr lang="en-GB"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5993" y="883544"/>
            <a:ext cx="5875529" cy="5349704"/>
          </a:xfrm>
          <a:prstGeom prst="rect">
            <a:avLst/>
          </a:prstGeom>
        </p:spPr>
      </p:pic>
    </p:spTree>
    <p:extLst>
      <p:ext uri="{BB962C8B-B14F-4D97-AF65-F5344CB8AC3E}">
        <p14:creationId xmlns:p14="http://schemas.microsoft.com/office/powerpoint/2010/main" val="34958768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 Local Registration</a:t>
            </a:r>
            <a:endParaRPr lang="en-GB"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1688306"/>
            <a:ext cx="6172200" cy="3471862"/>
          </a:xfrm>
        </p:spPr>
      </p:pic>
      <p:sp>
        <p:nvSpPr>
          <p:cNvPr id="4" name="Text Placeholder 3"/>
          <p:cNvSpPr>
            <a:spLocks noGrp="1"/>
          </p:cNvSpPr>
          <p:nvPr>
            <p:ph type="body" sz="half" idx="2"/>
          </p:nvPr>
        </p:nvSpPr>
        <p:spPr/>
        <p:txBody>
          <a:bodyPr/>
          <a:lstStyle/>
          <a:p>
            <a:r>
              <a:rPr lang="en-GB" dirty="0" smtClean="0"/>
              <a:t>In this demo we look at using the configuration file of the application to provide a pool of servers which we can talk to, if our first server fails.</a:t>
            </a:r>
          </a:p>
          <a:p>
            <a:r>
              <a:rPr lang="en-GB" dirty="0" smtClean="0"/>
              <a:t>We will also look at how this approach copes with the loss of a server.</a:t>
            </a:r>
            <a:endParaRPr lang="en-GB" dirty="0"/>
          </a:p>
          <a:p>
            <a:endParaRPr lang="en-GB" dirty="0"/>
          </a:p>
        </p:txBody>
      </p:sp>
    </p:spTree>
    <p:extLst>
      <p:ext uri="{BB962C8B-B14F-4D97-AF65-F5344CB8AC3E}">
        <p14:creationId xmlns:p14="http://schemas.microsoft.com/office/powerpoint/2010/main" val="25725089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are you?</a:t>
            </a:r>
            <a:endParaRPr lang="en-US" dirty="0"/>
          </a:p>
        </p:txBody>
      </p:sp>
      <p:sp>
        <p:nvSpPr>
          <p:cNvPr id="3" name="Content Placeholder 2"/>
          <p:cNvSpPr>
            <a:spLocks noGrp="1"/>
          </p:cNvSpPr>
          <p:nvPr>
            <p:ph idx="1"/>
          </p:nvPr>
        </p:nvSpPr>
        <p:spPr/>
        <p:txBody>
          <a:bodyPr>
            <a:normAutofit/>
          </a:bodyPr>
          <a:lstStyle/>
          <a:p>
            <a:r>
              <a:rPr lang="en-GB" dirty="0" smtClean="0"/>
              <a:t>Software Developer </a:t>
            </a:r>
            <a:r>
              <a:rPr lang="en-GB" dirty="0" smtClean="0"/>
              <a:t>for over </a:t>
            </a:r>
            <a:r>
              <a:rPr lang="en-GB" dirty="0" smtClean="0"/>
              <a:t>20 years</a:t>
            </a:r>
          </a:p>
          <a:p>
            <a:pPr lvl="1"/>
            <a:r>
              <a:rPr lang="en-GB" dirty="0" smtClean="0"/>
              <a:t>Worked mainly for ISVs</a:t>
            </a:r>
          </a:p>
          <a:p>
            <a:pPr lvl="2"/>
            <a:r>
              <a:rPr lang="en-GB" dirty="0" smtClean="0"/>
              <a:t>Reuters, SunGard, Misys, Huddle</a:t>
            </a:r>
          </a:p>
          <a:p>
            <a:pPr lvl="1"/>
            <a:r>
              <a:rPr lang="en-GB" dirty="0" smtClean="0"/>
              <a:t>Worked for a couple of MIS departments</a:t>
            </a:r>
          </a:p>
          <a:p>
            <a:pPr lvl="2"/>
            <a:r>
              <a:rPr lang="en-GB" dirty="0" smtClean="0"/>
              <a:t>DTI, Beazley</a:t>
            </a:r>
          </a:p>
          <a:p>
            <a:r>
              <a:rPr lang="en-GB" dirty="0" smtClean="0"/>
              <a:t>Microsoft MVP for C#</a:t>
            </a:r>
          </a:p>
          <a:p>
            <a:pPr lvl="1"/>
            <a:r>
              <a:rPr lang="en-GB" dirty="0" smtClean="0"/>
              <a:t>Interested in OO, SOA, EDA,, Messaging, REST</a:t>
            </a:r>
          </a:p>
          <a:p>
            <a:pPr lvl="1"/>
            <a:r>
              <a:rPr lang="en-GB" dirty="0" smtClean="0"/>
              <a:t>Interested in Agile methodologies and practices</a:t>
            </a:r>
          </a:p>
          <a:p>
            <a:r>
              <a:rPr lang="en-GB" dirty="0" smtClean="0"/>
              <a:t>No smart guys</a:t>
            </a:r>
          </a:p>
          <a:p>
            <a:pPr lvl="1"/>
            <a:r>
              <a:rPr lang="en-GB" dirty="0" smtClean="0"/>
              <a:t>Just the guys in this room</a:t>
            </a:r>
            <a:endParaRPr lang="en-US" dirty="0" smtClean="0"/>
          </a:p>
          <a:p>
            <a:endParaRPr lang="en-US" dirty="0"/>
          </a:p>
        </p:txBody>
      </p:sp>
    </p:spTree>
    <p:extLst>
      <p:ext uri="{BB962C8B-B14F-4D97-AF65-F5344CB8AC3E}">
        <p14:creationId xmlns:p14="http://schemas.microsoft.com/office/powerpoint/2010/main" val="30616469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idx="1"/>
          </p:nvPr>
        </p:nvSpPr>
        <p:spPr>
          <a:xfrm>
            <a:off x="800374" y="1216080"/>
            <a:ext cx="5157787" cy="823912"/>
          </a:xfrm>
        </p:spPr>
        <p:txBody>
          <a:bodyPr/>
          <a:lstStyle/>
          <a:p>
            <a:r>
              <a:rPr lang="en-GB" dirty="0" smtClean="0"/>
              <a:t>Advantages</a:t>
            </a:r>
            <a:endParaRPr lang="en-GB" dirty="0"/>
          </a:p>
        </p:txBody>
      </p:sp>
      <p:sp>
        <p:nvSpPr>
          <p:cNvPr id="15" name="Content Placeholder 14"/>
          <p:cNvSpPr>
            <a:spLocks noGrp="1"/>
          </p:cNvSpPr>
          <p:nvPr>
            <p:ph sz="half" idx="2"/>
          </p:nvPr>
        </p:nvSpPr>
        <p:spPr>
          <a:xfrm>
            <a:off x="800374" y="2039992"/>
            <a:ext cx="5157787" cy="3684588"/>
          </a:xfrm>
        </p:spPr>
        <p:txBody>
          <a:bodyPr/>
          <a:lstStyle/>
          <a:p>
            <a:r>
              <a:rPr lang="en-GB" dirty="0" smtClean="0"/>
              <a:t>Easy to implement</a:t>
            </a:r>
          </a:p>
          <a:p>
            <a:pPr lvl="1"/>
            <a:r>
              <a:rPr lang="en-GB" dirty="0" smtClean="0"/>
              <a:t>Most developers already have the skills to work with a configuration system(s) for their platform.</a:t>
            </a:r>
          </a:p>
          <a:p>
            <a:pPr lvl="1"/>
            <a:r>
              <a:rPr lang="en-GB" dirty="0" smtClean="0"/>
              <a:t>The pool of resources is a simple list, and the process of iterating over the list is straightforward.</a:t>
            </a:r>
          </a:p>
          <a:p>
            <a:pPr lvl="1"/>
            <a:r>
              <a:rPr lang="en-GB" dirty="0" smtClean="0"/>
              <a:t>You can load balance using a simple Round-Robin algorithm.</a:t>
            </a:r>
            <a:endParaRPr lang="en-GB" dirty="0"/>
          </a:p>
        </p:txBody>
      </p:sp>
      <p:sp>
        <p:nvSpPr>
          <p:cNvPr id="16" name="Text Placeholder 15"/>
          <p:cNvSpPr>
            <a:spLocks noGrp="1"/>
          </p:cNvSpPr>
          <p:nvPr>
            <p:ph type="body" sz="quarter" idx="3"/>
          </p:nvPr>
        </p:nvSpPr>
        <p:spPr>
          <a:xfrm>
            <a:off x="6132786" y="1216080"/>
            <a:ext cx="5183188" cy="823912"/>
          </a:xfrm>
        </p:spPr>
        <p:txBody>
          <a:bodyPr/>
          <a:lstStyle/>
          <a:p>
            <a:r>
              <a:rPr lang="en-GB" dirty="0" smtClean="0"/>
              <a:t>Disadvantages</a:t>
            </a:r>
            <a:endParaRPr lang="en-GB" dirty="0"/>
          </a:p>
        </p:txBody>
      </p:sp>
      <p:sp>
        <p:nvSpPr>
          <p:cNvPr id="17" name="Content Placeholder 16"/>
          <p:cNvSpPr>
            <a:spLocks noGrp="1"/>
          </p:cNvSpPr>
          <p:nvPr>
            <p:ph sz="quarter" idx="4"/>
          </p:nvPr>
        </p:nvSpPr>
        <p:spPr>
          <a:xfrm>
            <a:off x="6132786" y="2039992"/>
            <a:ext cx="5183188" cy="3684588"/>
          </a:xfrm>
        </p:spPr>
        <p:txBody>
          <a:bodyPr>
            <a:normAutofit fontScale="85000" lnSpcReduction="20000"/>
          </a:bodyPr>
          <a:lstStyle/>
          <a:p>
            <a:r>
              <a:rPr lang="en-GB" dirty="0" smtClean="0"/>
              <a:t>In environments with auto-scaling or manual scaling frequent changes to service locations are problematic as they require re-distributing the application to distribute the configuration.</a:t>
            </a:r>
          </a:p>
          <a:p>
            <a:r>
              <a:rPr lang="en-GB" dirty="0" smtClean="0"/>
              <a:t>Configuration has to be updated for new service deployments, as well as for hosts failing or being added/replaced.</a:t>
            </a:r>
          </a:p>
          <a:p>
            <a:r>
              <a:rPr lang="en-GB" dirty="0" smtClean="0"/>
              <a:t>No health checks, so we try services that are failing, and re-route once they fail.</a:t>
            </a:r>
            <a:endParaRPr lang="en-GB" dirty="0"/>
          </a:p>
        </p:txBody>
      </p:sp>
    </p:spTree>
    <p:extLst>
      <p:ext uri="{BB962C8B-B14F-4D97-AF65-F5344CB8AC3E}">
        <p14:creationId xmlns:p14="http://schemas.microsoft.com/office/powerpoint/2010/main" val="18079050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Server Registration</a:t>
            </a:r>
            <a:endParaRPr lang="en-GB" dirty="0"/>
          </a:p>
        </p:txBody>
      </p:sp>
      <p:sp>
        <p:nvSpPr>
          <p:cNvPr id="3" name="Content Placeholder 2"/>
          <p:cNvSpPr>
            <a:spLocks noGrp="1"/>
          </p:cNvSpPr>
          <p:nvPr>
            <p:ph idx="1"/>
          </p:nvPr>
        </p:nvSpPr>
        <p:spPr/>
        <p:txBody>
          <a:bodyPr>
            <a:normAutofit fontScale="77500" lnSpcReduction="20000"/>
          </a:bodyPr>
          <a:lstStyle/>
          <a:p>
            <a:pPr marL="0" indent="0">
              <a:buNone/>
            </a:pPr>
            <a:r>
              <a:rPr lang="en-GB" dirty="0" smtClean="0"/>
              <a:t>Registration Servers</a:t>
            </a:r>
          </a:p>
          <a:p>
            <a:r>
              <a:rPr lang="en-GB" b="1" dirty="0" smtClean="0"/>
              <a:t>Zookeeper</a:t>
            </a:r>
            <a:r>
              <a:rPr lang="en-GB" dirty="0" smtClean="0"/>
              <a:t>: CP, register on start-up, deregister when done, list currently registered services, subscribe to notifications on ones that leave. Java and C libraries only.</a:t>
            </a:r>
          </a:p>
          <a:p>
            <a:r>
              <a:rPr lang="en-GB" b="1" dirty="0" err="1" smtClean="0"/>
              <a:t>AirBnB</a:t>
            </a:r>
            <a:r>
              <a:rPr lang="en-GB" b="1" dirty="0" smtClean="0"/>
              <a:t> </a:t>
            </a:r>
            <a:r>
              <a:rPr lang="en-GB" b="1" dirty="0" err="1" smtClean="0"/>
              <a:t>SmartStack</a:t>
            </a:r>
            <a:r>
              <a:rPr lang="en-GB" dirty="0" smtClean="0"/>
              <a:t>: CP, Hadoop + Zookeeper</a:t>
            </a:r>
          </a:p>
          <a:p>
            <a:r>
              <a:rPr lang="en-GB" b="1" dirty="0" smtClean="0"/>
              <a:t>Netflix Eureka</a:t>
            </a:r>
            <a:r>
              <a:rPr lang="en-GB" dirty="0" smtClean="0"/>
              <a:t>: AP, registration server with cached client that polls, register service on start-up and send heartbeat. REST and Java, designed for use on AWS </a:t>
            </a:r>
          </a:p>
          <a:p>
            <a:r>
              <a:rPr lang="en-GB" b="1" dirty="0" err="1" smtClean="0"/>
              <a:t>etcd</a:t>
            </a:r>
            <a:r>
              <a:rPr lang="en-GB" dirty="0" smtClean="0"/>
              <a:t>: CP, key-value store, Raft for consensus, has an HTTP+JSON API</a:t>
            </a:r>
          </a:p>
          <a:p>
            <a:r>
              <a:rPr lang="en-GB" b="1" dirty="0" err="1" smtClean="0"/>
              <a:t>SKyDNS</a:t>
            </a:r>
            <a:r>
              <a:rPr lang="en-GB" dirty="0" smtClean="0"/>
              <a:t>: CP, Raft for consensus, has both HTTP + JSON API and DNS support. </a:t>
            </a:r>
          </a:p>
        </p:txBody>
      </p:sp>
      <p:sp>
        <p:nvSpPr>
          <p:cNvPr id="4" name="Text Placeholder 3"/>
          <p:cNvSpPr>
            <a:spLocks noGrp="1"/>
          </p:cNvSpPr>
          <p:nvPr>
            <p:ph type="body" sz="half" idx="2"/>
          </p:nvPr>
        </p:nvSpPr>
        <p:spPr/>
        <p:txBody>
          <a:bodyPr/>
          <a:lstStyle/>
          <a:p>
            <a:r>
              <a:rPr lang="en-GB" dirty="0" smtClean="0"/>
              <a:t>We can store configuration on a dedicated server.</a:t>
            </a:r>
          </a:p>
          <a:p>
            <a:r>
              <a:rPr lang="en-GB" dirty="0" smtClean="0"/>
              <a:t>The simplest form of registration server is just a key-value store. </a:t>
            </a:r>
          </a:p>
          <a:p>
            <a:pPr marL="285750" indent="-285750">
              <a:buFont typeface="Courier New" panose="02070309020205020404" pitchFamily="49" charset="0"/>
              <a:buChar char="o"/>
            </a:pPr>
            <a:r>
              <a:rPr lang="en-GB" dirty="0" smtClean="0"/>
              <a:t>You can use </a:t>
            </a:r>
            <a:r>
              <a:rPr lang="en-GB" dirty="0" err="1" smtClean="0"/>
              <a:t>Redis</a:t>
            </a:r>
            <a:r>
              <a:rPr lang="en-GB" dirty="0" smtClean="0"/>
              <a:t> as a registration server if it is already part of your infrastructure.</a:t>
            </a:r>
          </a:p>
          <a:p>
            <a:pPr marL="285750" indent="-285750">
              <a:buFont typeface="Courier New" panose="02070309020205020404" pitchFamily="49" charset="0"/>
              <a:buChar char="o"/>
            </a:pPr>
            <a:r>
              <a:rPr lang="en-GB" dirty="0" smtClean="0"/>
              <a:t> Of course, your registration server becomes a new point of failure, if clients cannot get hold of it, they can find the pool of servers.</a:t>
            </a:r>
          </a:p>
          <a:p>
            <a:pPr marL="285750" indent="-285750">
              <a:buFont typeface="Courier New" panose="02070309020205020404" pitchFamily="49" charset="0"/>
              <a:buChar char="o"/>
            </a:pPr>
            <a:r>
              <a:rPr lang="en-GB" dirty="0" smtClean="0"/>
              <a:t>So your registration server must itself use redundancy to avoid availability concerns.</a:t>
            </a:r>
          </a:p>
          <a:p>
            <a:pPr marL="285750" indent="-285750">
              <a:buFont typeface="Courier New" panose="02070309020205020404" pitchFamily="49" charset="0"/>
              <a:buChar char="o"/>
            </a:pPr>
            <a:r>
              <a:rPr lang="en-GB" dirty="0" smtClean="0"/>
              <a:t>The usual redundancy model chosen is a cluster.</a:t>
            </a:r>
          </a:p>
          <a:p>
            <a:pPr marL="285750" indent="-285750">
              <a:buFontTx/>
              <a:buChar char="-"/>
            </a:pPr>
            <a:endParaRPr lang="en-GB" dirty="0"/>
          </a:p>
        </p:txBody>
      </p:sp>
    </p:spTree>
    <p:extLst>
      <p:ext uri="{BB962C8B-B14F-4D97-AF65-F5344CB8AC3E}">
        <p14:creationId xmlns:p14="http://schemas.microsoft.com/office/powerpoint/2010/main" val="7931542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GB" dirty="0" smtClean="0"/>
              <a:t>Servi</a:t>
            </a:r>
            <a:r>
              <a:rPr lang="en-GB" dirty="0"/>
              <a:t>c</a:t>
            </a:r>
            <a:r>
              <a:rPr lang="en-GB" dirty="0" smtClean="0"/>
              <a:t>e Registrar (Sidecar)</a:t>
            </a:r>
            <a:endParaRPr lang="en-GB"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5894" y="1792615"/>
            <a:ext cx="5913632" cy="4313294"/>
          </a:xfrm>
          <a:prstGeom prst="rect">
            <a:avLst/>
          </a:prstGeom>
        </p:spPr>
      </p:pic>
    </p:spTree>
    <p:extLst>
      <p:ext uri="{BB962C8B-B14F-4D97-AF65-F5344CB8AC3E}">
        <p14:creationId xmlns:p14="http://schemas.microsoft.com/office/powerpoint/2010/main" val="29588049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 </a:t>
            </a:r>
            <a:r>
              <a:rPr lang="en-GB" dirty="0" smtClean="0"/>
              <a:t>Service Registrar</a:t>
            </a:r>
            <a:endParaRPr lang="en-GB" dirty="0"/>
          </a:p>
        </p:txBody>
      </p:sp>
      <p:sp>
        <p:nvSpPr>
          <p:cNvPr id="4" name="Text Placeholder 3"/>
          <p:cNvSpPr>
            <a:spLocks noGrp="1"/>
          </p:cNvSpPr>
          <p:nvPr>
            <p:ph type="body" sz="half" idx="2"/>
          </p:nvPr>
        </p:nvSpPr>
        <p:spPr/>
        <p:txBody>
          <a:bodyPr>
            <a:normAutofit lnSpcReduction="10000"/>
          </a:bodyPr>
          <a:lstStyle/>
          <a:p>
            <a:r>
              <a:rPr lang="en-GB" dirty="0" smtClean="0"/>
              <a:t>Service Registrar Registration</a:t>
            </a:r>
            <a:r>
              <a:rPr lang="en-GB" dirty="0" smtClean="0"/>
              <a:t>.</a:t>
            </a:r>
          </a:p>
          <a:p>
            <a:r>
              <a:rPr lang="en-GB" dirty="0" smtClean="0"/>
              <a:t>In </a:t>
            </a:r>
            <a:r>
              <a:rPr lang="en-GB" dirty="0" smtClean="0"/>
              <a:t>Service Registrar Registration </a:t>
            </a:r>
            <a:r>
              <a:rPr lang="en-GB" dirty="0" smtClean="0"/>
              <a:t>another </a:t>
            </a:r>
            <a:r>
              <a:rPr lang="en-GB" dirty="0" smtClean="0"/>
              <a:t>process (sometimes called a sidecar) </a:t>
            </a:r>
            <a:r>
              <a:rPr lang="en-GB" dirty="0" smtClean="0"/>
              <a:t>does the heavy lifting around registering the services.</a:t>
            </a:r>
          </a:p>
          <a:p>
            <a:r>
              <a:rPr lang="en-GB" dirty="0" smtClean="0"/>
              <a:t>Although we only run this once in the demo, in principle the </a:t>
            </a:r>
            <a:r>
              <a:rPr lang="en-GB" dirty="0" smtClean="0"/>
              <a:t>registrar can </a:t>
            </a:r>
            <a:r>
              <a:rPr lang="en-GB" dirty="0" smtClean="0"/>
              <a:t>run as a scheduled job and thus continually update </a:t>
            </a:r>
            <a:r>
              <a:rPr lang="en-GB" dirty="0" smtClean="0"/>
              <a:t>registrations, or listen for events that tell it new services are available to register.</a:t>
            </a:r>
            <a:endParaRPr lang="en-GB" dirty="0" smtClean="0"/>
          </a:p>
          <a:p>
            <a:r>
              <a:rPr lang="en-GB" dirty="0" smtClean="0"/>
              <a:t>In practice this relies on the service reloading the configuration automatically when an operator updates it for new registrations.</a:t>
            </a:r>
          </a:p>
          <a:p>
            <a:r>
              <a:rPr lang="en-GB" dirty="0" smtClean="0"/>
              <a:t>We </a:t>
            </a:r>
            <a:r>
              <a:rPr lang="en-GB" dirty="0" smtClean="0"/>
              <a:t>could run a </a:t>
            </a:r>
            <a:r>
              <a:rPr lang="en-GB" dirty="0" smtClean="0"/>
              <a:t>registrar for </a:t>
            </a:r>
            <a:r>
              <a:rPr lang="en-GB" dirty="0" smtClean="0"/>
              <a:t>many services as here, or run one </a:t>
            </a:r>
            <a:r>
              <a:rPr lang="en-GB" dirty="0" smtClean="0"/>
              <a:t>registrar per </a:t>
            </a:r>
            <a:r>
              <a:rPr lang="en-GB" dirty="0" smtClean="0"/>
              <a:t>service, and schedule it to update the service at </a:t>
            </a:r>
            <a:r>
              <a:rPr lang="en-GB" dirty="0" smtClean="0"/>
              <a:t>intervals</a:t>
            </a:r>
            <a:endParaRPr lang="en-GB"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1688306"/>
            <a:ext cx="6172200" cy="3471862"/>
          </a:xfrm>
        </p:spPr>
      </p:pic>
    </p:spTree>
    <p:extLst>
      <p:ext uri="{BB962C8B-B14F-4D97-AF65-F5344CB8AC3E}">
        <p14:creationId xmlns:p14="http://schemas.microsoft.com/office/powerpoint/2010/main" val="16339886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idx="1"/>
          </p:nvPr>
        </p:nvSpPr>
        <p:spPr>
          <a:xfrm>
            <a:off x="800374" y="1216080"/>
            <a:ext cx="5157787" cy="823912"/>
          </a:xfrm>
        </p:spPr>
        <p:txBody>
          <a:bodyPr/>
          <a:lstStyle/>
          <a:p>
            <a:r>
              <a:rPr lang="en-GB" dirty="0" smtClean="0"/>
              <a:t>Advantages</a:t>
            </a:r>
            <a:endParaRPr lang="en-GB" dirty="0"/>
          </a:p>
        </p:txBody>
      </p:sp>
      <p:sp>
        <p:nvSpPr>
          <p:cNvPr id="15" name="Content Placeholder 14"/>
          <p:cNvSpPr>
            <a:spLocks noGrp="1"/>
          </p:cNvSpPr>
          <p:nvPr>
            <p:ph sz="half" idx="2"/>
          </p:nvPr>
        </p:nvSpPr>
        <p:spPr>
          <a:xfrm>
            <a:off x="800374" y="2039992"/>
            <a:ext cx="5157787" cy="3684588"/>
          </a:xfrm>
        </p:spPr>
        <p:txBody>
          <a:bodyPr>
            <a:normAutofit fontScale="70000" lnSpcReduction="20000"/>
          </a:bodyPr>
          <a:lstStyle/>
          <a:p>
            <a:r>
              <a:rPr lang="en-GB" dirty="0" smtClean="0"/>
              <a:t>Easy to implement</a:t>
            </a:r>
          </a:p>
          <a:p>
            <a:pPr lvl="1"/>
            <a:r>
              <a:rPr lang="en-GB" dirty="0" smtClean="0"/>
              <a:t>The pool of resources is a simple list, and the process of iterating over the list is straightforward.</a:t>
            </a:r>
          </a:p>
          <a:p>
            <a:pPr lvl="1"/>
            <a:r>
              <a:rPr lang="en-GB" dirty="0" smtClean="0"/>
              <a:t>You can load balance using a simple Round-Robin algorithm.</a:t>
            </a:r>
          </a:p>
          <a:p>
            <a:pPr lvl="1"/>
            <a:r>
              <a:rPr lang="en-GB" dirty="0" smtClean="0"/>
              <a:t>Services are not dependent on the registration server implementation that we are using. So only the client and </a:t>
            </a:r>
            <a:r>
              <a:rPr lang="en-GB" dirty="0" smtClean="0"/>
              <a:t>registrar need </a:t>
            </a:r>
            <a:r>
              <a:rPr lang="en-GB" dirty="0" smtClean="0"/>
              <a:t>to be change if we decide to switch that out.</a:t>
            </a:r>
          </a:p>
          <a:p>
            <a:pPr lvl="1"/>
            <a:r>
              <a:rPr lang="en-GB" dirty="0" smtClean="0"/>
              <a:t>This also means we can use this approach for services that we did not write ourselves</a:t>
            </a:r>
            <a:r>
              <a:rPr lang="en-GB" dirty="0" smtClean="0"/>
              <a:t>.</a:t>
            </a:r>
          </a:p>
          <a:p>
            <a:pPr lvl="1"/>
            <a:r>
              <a:rPr lang="en-GB" dirty="0" smtClean="0"/>
              <a:t>You can use projects like </a:t>
            </a:r>
            <a:r>
              <a:rPr lang="en-GB" dirty="0" smtClean="0">
                <a:hlinkClick r:id="rId2"/>
              </a:rPr>
              <a:t>Registrator</a:t>
            </a:r>
            <a:r>
              <a:rPr lang="en-GB" dirty="0" smtClean="0"/>
              <a:t> if you are working with Docker, which inspects new Docker containers for servers and registers them (supports multiple OSS Service Registries)</a:t>
            </a:r>
            <a:endParaRPr lang="en-GB" dirty="0"/>
          </a:p>
        </p:txBody>
      </p:sp>
      <p:sp>
        <p:nvSpPr>
          <p:cNvPr id="16" name="Text Placeholder 15"/>
          <p:cNvSpPr>
            <a:spLocks noGrp="1"/>
          </p:cNvSpPr>
          <p:nvPr>
            <p:ph type="body" sz="quarter" idx="3"/>
          </p:nvPr>
        </p:nvSpPr>
        <p:spPr>
          <a:xfrm>
            <a:off x="6132786" y="1216080"/>
            <a:ext cx="5183188" cy="823912"/>
          </a:xfrm>
        </p:spPr>
        <p:txBody>
          <a:bodyPr/>
          <a:lstStyle/>
          <a:p>
            <a:r>
              <a:rPr lang="en-GB" dirty="0" smtClean="0"/>
              <a:t>Disadvantages</a:t>
            </a:r>
            <a:endParaRPr lang="en-GB" dirty="0"/>
          </a:p>
        </p:txBody>
      </p:sp>
      <p:sp>
        <p:nvSpPr>
          <p:cNvPr id="17" name="Content Placeholder 16"/>
          <p:cNvSpPr>
            <a:spLocks noGrp="1"/>
          </p:cNvSpPr>
          <p:nvPr>
            <p:ph sz="quarter" idx="4"/>
          </p:nvPr>
        </p:nvSpPr>
        <p:spPr>
          <a:xfrm>
            <a:off x="6132786" y="2039992"/>
            <a:ext cx="5183188" cy="3684588"/>
          </a:xfrm>
        </p:spPr>
        <p:txBody>
          <a:bodyPr>
            <a:normAutofit fontScale="85000" lnSpcReduction="20000"/>
          </a:bodyPr>
          <a:lstStyle/>
          <a:p>
            <a:r>
              <a:rPr lang="en-GB" dirty="0" smtClean="0"/>
              <a:t>In environments with auto-scaling or manual scaling frequent changes to service locations are still problematic as they require re-configuring the </a:t>
            </a:r>
            <a:r>
              <a:rPr lang="en-GB" dirty="0" smtClean="0"/>
              <a:t>registrar to </a:t>
            </a:r>
            <a:r>
              <a:rPr lang="en-GB" dirty="0" smtClean="0"/>
              <a:t>update the registration server with the new locations.</a:t>
            </a:r>
          </a:p>
          <a:p>
            <a:r>
              <a:rPr lang="en-GB" dirty="0" smtClean="0"/>
              <a:t>We </a:t>
            </a:r>
            <a:r>
              <a:rPr lang="en-GB" dirty="0" smtClean="0"/>
              <a:t>now have a dependency on our </a:t>
            </a:r>
            <a:r>
              <a:rPr lang="en-GB" dirty="0" smtClean="0"/>
              <a:t>Service Registrar and Registration Service </a:t>
            </a:r>
            <a:r>
              <a:rPr lang="en-GB" dirty="0" smtClean="0"/>
              <a:t>to run in production. So we have to worry about </a:t>
            </a:r>
            <a:r>
              <a:rPr lang="en-GB" dirty="0" smtClean="0"/>
              <a:t>make these highly </a:t>
            </a:r>
            <a:r>
              <a:rPr lang="en-GB" dirty="0" smtClean="0"/>
              <a:t>available as well, or </a:t>
            </a:r>
            <a:r>
              <a:rPr lang="en-GB" dirty="0" smtClean="0"/>
              <a:t>they become </a:t>
            </a:r>
            <a:r>
              <a:rPr lang="en-GB" dirty="0" smtClean="0"/>
              <a:t>our point of failure.</a:t>
            </a:r>
            <a:endParaRPr lang="en-GB" dirty="0"/>
          </a:p>
        </p:txBody>
      </p:sp>
    </p:spTree>
    <p:extLst>
      <p:ext uri="{BB962C8B-B14F-4D97-AF65-F5344CB8AC3E}">
        <p14:creationId xmlns:p14="http://schemas.microsoft.com/office/powerpoint/2010/main" val="27186005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GB" dirty="0" smtClean="0"/>
              <a:t>Self-Registration</a:t>
            </a:r>
            <a:endParaRPr lang="en-GB"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4718" y="1690688"/>
            <a:ext cx="5875529" cy="4313294"/>
          </a:xfrm>
          <a:prstGeom prst="rect">
            <a:avLst/>
          </a:prstGeom>
        </p:spPr>
      </p:pic>
    </p:spTree>
    <p:extLst>
      <p:ext uri="{BB962C8B-B14F-4D97-AF65-F5344CB8AC3E}">
        <p14:creationId xmlns:p14="http://schemas.microsoft.com/office/powerpoint/2010/main" val="4447223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 Self-Registration</a:t>
            </a:r>
            <a:endParaRPr lang="en-GB"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1688306"/>
            <a:ext cx="6172200" cy="3471862"/>
          </a:xfrm>
        </p:spPr>
      </p:pic>
      <p:sp>
        <p:nvSpPr>
          <p:cNvPr id="4" name="Text Placeholder 3"/>
          <p:cNvSpPr>
            <a:spLocks noGrp="1"/>
          </p:cNvSpPr>
          <p:nvPr>
            <p:ph type="body" sz="half" idx="2"/>
          </p:nvPr>
        </p:nvSpPr>
        <p:spPr/>
        <p:txBody>
          <a:bodyPr/>
          <a:lstStyle/>
          <a:p>
            <a:r>
              <a:rPr lang="en-GB" dirty="0" smtClean="0"/>
              <a:t>Self-Registration</a:t>
            </a:r>
          </a:p>
          <a:p>
            <a:r>
              <a:rPr lang="en-GB" dirty="0" smtClean="0"/>
              <a:t>In self-registration a server simply registers itself with the registration service at </a:t>
            </a:r>
            <a:r>
              <a:rPr lang="en-GB" dirty="0" err="1" smtClean="0"/>
              <a:t>startup</a:t>
            </a:r>
            <a:r>
              <a:rPr lang="en-GB" dirty="0" smtClean="0"/>
              <a:t> and de-registers itself at shutdown.</a:t>
            </a:r>
          </a:p>
          <a:p>
            <a:r>
              <a:rPr lang="en-GB" dirty="0" smtClean="0"/>
              <a:t>This means that there is no sidekick service required, services simply take themselves in and out of the pool as the come online and go offline.</a:t>
            </a:r>
          </a:p>
          <a:p>
            <a:r>
              <a:rPr lang="en-GB" dirty="0" smtClean="0"/>
              <a:t>The client queries the registry for the pool as before.</a:t>
            </a:r>
            <a:endParaRPr lang="en-GB" dirty="0"/>
          </a:p>
          <a:p>
            <a:endParaRPr lang="en-GB" dirty="0"/>
          </a:p>
        </p:txBody>
      </p:sp>
    </p:spTree>
    <p:extLst>
      <p:ext uri="{BB962C8B-B14F-4D97-AF65-F5344CB8AC3E}">
        <p14:creationId xmlns:p14="http://schemas.microsoft.com/office/powerpoint/2010/main" val="2815829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idx="1"/>
          </p:nvPr>
        </p:nvSpPr>
        <p:spPr>
          <a:xfrm>
            <a:off x="800374" y="1216080"/>
            <a:ext cx="5157787" cy="823912"/>
          </a:xfrm>
        </p:spPr>
        <p:txBody>
          <a:bodyPr/>
          <a:lstStyle/>
          <a:p>
            <a:r>
              <a:rPr lang="en-GB" dirty="0" smtClean="0"/>
              <a:t>Advantages</a:t>
            </a:r>
            <a:endParaRPr lang="en-GB" dirty="0"/>
          </a:p>
        </p:txBody>
      </p:sp>
      <p:sp>
        <p:nvSpPr>
          <p:cNvPr id="15" name="Content Placeholder 14"/>
          <p:cNvSpPr>
            <a:spLocks noGrp="1"/>
          </p:cNvSpPr>
          <p:nvPr>
            <p:ph sz="half" idx="2"/>
          </p:nvPr>
        </p:nvSpPr>
        <p:spPr>
          <a:xfrm>
            <a:off x="800374" y="2039992"/>
            <a:ext cx="5157787" cy="3684588"/>
          </a:xfrm>
        </p:spPr>
        <p:txBody>
          <a:bodyPr>
            <a:normAutofit/>
          </a:bodyPr>
          <a:lstStyle/>
          <a:p>
            <a:r>
              <a:rPr lang="en-GB" dirty="0" smtClean="0"/>
              <a:t>Handles dynamic environments</a:t>
            </a:r>
          </a:p>
          <a:p>
            <a:pPr lvl="1"/>
            <a:r>
              <a:rPr lang="en-GB" dirty="0" smtClean="0"/>
              <a:t>As a server is self-registering so it adds it self to the pool.</a:t>
            </a:r>
          </a:p>
          <a:p>
            <a:pPr lvl="1"/>
            <a:r>
              <a:rPr lang="en-GB" dirty="0" smtClean="0"/>
              <a:t>You can load balance using a simple Round-Robin algorithm.</a:t>
            </a:r>
          </a:p>
        </p:txBody>
      </p:sp>
      <p:sp>
        <p:nvSpPr>
          <p:cNvPr id="16" name="Text Placeholder 15"/>
          <p:cNvSpPr>
            <a:spLocks noGrp="1"/>
          </p:cNvSpPr>
          <p:nvPr>
            <p:ph type="body" sz="quarter" idx="3"/>
          </p:nvPr>
        </p:nvSpPr>
        <p:spPr>
          <a:xfrm>
            <a:off x="6132786" y="1216080"/>
            <a:ext cx="5183188" cy="823912"/>
          </a:xfrm>
        </p:spPr>
        <p:txBody>
          <a:bodyPr/>
          <a:lstStyle/>
          <a:p>
            <a:r>
              <a:rPr lang="en-GB" dirty="0" smtClean="0"/>
              <a:t>Disadvantages</a:t>
            </a:r>
            <a:endParaRPr lang="en-GB" dirty="0"/>
          </a:p>
        </p:txBody>
      </p:sp>
      <p:sp>
        <p:nvSpPr>
          <p:cNvPr id="17" name="Content Placeholder 16"/>
          <p:cNvSpPr>
            <a:spLocks noGrp="1"/>
          </p:cNvSpPr>
          <p:nvPr>
            <p:ph sz="quarter" idx="4"/>
          </p:nvPr>
        </p:nvSpPr>
        <p:spPr>
          <a:xfrm>
            <a:off x="6132786" y="2039992"/>
            <a:ext cx="5183188" cy="3684588"/>
          </a:xfrm>
        </p:spPr>
        <p:txBody>
          <a:bodyPr>
            <a:normAutofit fontScale="77500" lnSpcReduction="20000"/>
          </a:bodyPr>
          <a:lstStyle/>
          <a:p>
            <a:r>
              <a:rPr lang="en-GB" dirty="0" smtClean="0"/>
              <a:t>Service now has a dependency on the registration service. If we wish to change our registration service, we need to update services not sidekicks.</a:t>
            </a:r>
          </a:p>
          <a:p>
            <a:r>
              <a:rPr lang="en-GB" dirty="0" smtClean="0"/>
              <a:t>We have more dependencies on the Registration Service, so again, we need to ensure that it is clustered.</a:t>
            </a:r>
          </a:p>
          <a:p>
            <a:r>
              <a:rPr lang="en-GB" dirty="0" smtClean="0"/>
              <a:t>Does not work for apps that we do not own and thus cannot make self-register</a:t>
            </a:r>
          </a:p>
          <a:p>
            <a:r>
              <a:rPr lang="en-GB" dirty="0" smtClean="0"/>
              <a:t>No health checks, so we try services that are failing, and re-route only once they fail.</a:t>
            </a:r>
            <a:endParaRPr lang="en-GB" dirty="0"/>
          </a:p>
        </p:txBody>
      </p:sp>
    </p:spTree>
    <p:extLst>
      <p:ext uri="{BB962C8B-B14F-4D97-AF65-F5344CB8AC3E}">
        <p14:creationId xmlns:p14="http://schemas.microsoft.com/office/powerpoint/2010/main" val="21966104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98584" y="3220468"/>
            <a:ext cx="10515600" cy="1325563"/>
          </a:xfrm>
        </p:spPr>
        <p:txBody>
          <a:bodyPr/>
          <a:lstStyle/>
          <a:p>
            <a:pPr algn="ctr"/>
            <a:r>
              <a:rPr lang="en-GB" dirty="0" smtClean="0"/>
              <a:t>Health Checks</a:t>
            </a:r>
            <a:endParaRPr lang="en-GB" dirty="0"/>
          </a:p>
        </p:txBody>
      </p:sp>
    </p:spTree>
    <p:extLst>
      <p:ext uri="{BB962C8B-B14F-4D97-AF65-F5344CB8AC3E}">
        <p14:creationId xmlns:p14="http://schemas.microsoft.com/office/powerpoint/2010/main" val="5018081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GB" dirty="0" smtClean="0"/>
              <a:t>Health Check</a:t>
            </a:r>
            <a:endParaRPr lang="en-GB"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8235" y="1945211"/>
            <a:ext cx="5875529" cy="4313294"/>
          </a:xfrm>
          <a:prstGeom prst="rect">
            <a:avLst/>
          </a:prstGeom>
        </p:spPr>
      </p:pic>
    </p:spTree>
    <p:extLst>
      <p:ext uri="{BB962C8B-B14F-4D97-AF65-F5344CB8AC3E}">
        <p14:creationId xmlns:p14="http://schemas.microsoft.com/office/powerpoint/2010/main" val="38282723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2255951" y="2604402"/>
            <a:ext cx="7502762" cy="189405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Intelligent collaboration for the Enterprise</a:t>
            </a:r>
          </a:p>
        </p:txBody>
      </p:sp>
      <p:pic>
        <p:nvPicPr>
          <p:cNvPr id="5" name="Picture 4" descr="huddle-logo-300dpi-1000px.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99777" y="698445"/>
            <a:ext cx="3048000" cy="1347216"/>
          </a:xfrm>
          <a:prstGeom prst="rect">
            <a:avLst/>
          </a:prstGeom>
        </p:spPr>
      </p:pic>
    </p:spTree>
    <p:extLst>
      <p:ext uri="{BB962C8B-B14F-4D97-AF65-F5344CB8AC3E}">
        <p14:creationId xmlns:p14="http://schemas.microsoft.com/office/powerpoint/2010/main" val="25645716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Health Checks</a:t>
            </a:r>
            <a:endParaRPr lang="en-GB"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1688306"/>
            <a:ext cx="6172200" cy="3471862"/>
          </a:xfrm>
        </p:spPr>
      </p:pic>
      <p:sp>
        <p:nvSpPr>
          <p:cNvPr id="4" name="Text Placeholder 3"/>
          <p:cNvSpPr>
            <a:spLocks noGrp="1"/>
          </p:cNvSpPr>
          <p:nvPr>
            <p:ph type="body" sz="half" idx="2"/>
          </p:nvPr>
        </p:nvSpPr>
        <p:spPr/>
        <p:txBody>
          <a:bodyPr>
            <a:normAutofit fontScale="92500" lnSpcReduction="10000"/>
          </a:bodyPr>
          <a:lstStyle/>
          <a:p>
            <a:r>
              <a:rPr lang="en-GB" b="1" dirty="0" smtClean="0"/>
              <a:t>Is my server alive?</a:t>
            </a:r>
          </a:p>
          <a:p>
            <a:r>
              <a:rPr lang="en-GB" dirty="0" smtClean="0"/>
              <a:t>A health check reduces the problem that we may round-robin to a dead server (as we do in our examples so far).</a:t>
            </a:r>
          </a:p>
          <a:p>
            <a:pPr marL="285750" indent="-285750">
              <a:buFont typeface="Arial" panose="020B0604020202020204" pitchFamily="34" charset="0"/>
              <a:buChar char="•"/>
            </a:pPr>
            <a:r>
              <a:rPr lang="en-GB" dirty="0" smtClean="0"/>
              <a:t>If the service is not valid, we can take it out of the pool when we look for a server to use.</a:t>
            </a:r>
          </a:p>
          <a:p>
            <a:pPr marL="285750" indent="-285750">
              <a:buFont typeface="Arial" panose="020B0604020202020204" pitchFamily="34" charset="0"/>
              <a:buChar char="•"/>
            </a:pPr>
            <a:r>
              <a:rPr lang="en-GB" dirty="0" smtClean="0"/>
              <a:t>A health check can be: </a:t>
            </a:r>
          </a:p>
          <a:p>
            <a:pPr marL="285750" indent="-285750">
              <a:buFont typeface="Arial" panose="020B0604020202020204" pitchFamily="34" charset="0"/>
              <a:buChar char="•"/>
            </a:pPr>
            <a:r>
              <a:rPr lang="en-GB" dirty="0" smtClean="0"/>
              <a:t>A custom script that the registration server calls </a:t>
            </a:r>
          </a:p>
          <a:p>
            <a:pPr marL="285750" indent="-285750">
              <a:buFont typeface="Arial" panose="020B0604020202020204" pitchFamily="34" charset="0"/>
              <a:buChar char="•"/>
            </a:pPr>
            <a:r>
              <a:rPr lang="en-GB" dirty="0" smtClean="0"/>
              <a:t>A GET against an HTTP endpoint, 2xx is alive, anything else is dead</a:t>
            </a:r>
          </a:p>
          <a:p>
            <a:r>
              <a:rPr lang="en-GB" dirty="0" smtClean="0"/>
              <a:t>A call by the server to the registration service to renew a lease before it times out.</a:t>
            </a:r>
          </a:p>
          <a:p>
            <a:r>
              <a:rPr lang="en-GB" dirty="0" smtClean="0"/>
              <a:t>We don’t show here that you would want to poll on a regular basis and update your list.</a:t>
            </a:r>
          </a:p>
        </p:txBody>
      </p:sp>
    </p:spTree>
    <p:extLst>
      <p:ext uri="{BB962C8B-B14F-4D97-AF65-F5344CB8AC3E}">
        <p14:creationId xmlns:p14="http://schemas.microsoft.com/office/powerpoint/2010/main" val="9832831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24464" y="2771895"/>
            <a:ext cx="10515600" cy="1325563"/>
          </a:xfrm>
        </p:spPr>
        <p:txBody>
          <a:bodyPr/>
          <a:lstStyle/>
          <a:p>
            <a:pPr algn="ctr"/>
            <a:r>
              <a:rPr lang="en-GB" dirty="0" smtClean="0"/>
              <a:t>Server-Side Discovery</a:t>
            </a:r>
            <a:endParaRPr lang="en-GB" dirty="0"/>
          </a:p>
        </p:txBody>
      </p:sp>
    </p:spTree>
    <p:extLst>
      <p:ext uri="{BB962C8B-B14F-4D97-AF65-F5344CB8AC3E}">
        <p14:creationId xmlns:p14="http://schemas.microsoft.com/office/powerpoint/2010/main" val="4560183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Hardware or Software Load Balancer</a:t>
            </a:r>
            <a:endParaRPr lang="en-GB" dirty="0"/>
          </a:p>
        </p:txBody>
      </p:sp>
      <p:sp>
        <p:nvSpPr>
          <p:cNvPr id="5" name="Text Placeholder 4"/>
          <p:cNvSpPr>
            <a:spLocks noGrp="1"/>
          </p:cNvSpPr>
          <p:nvPr>
            <p:ph type="body" sz="half" idx="2"/>
          </p:nvPr>
        </p:nvSpPr>
        <p:spPr/>
        <p:txBody>
          <a:bodyPr>
            <a:normAutofit lnSpcReduction="10000"/>
          </a:bodyPr>
          <a:lstStyle/>
          <a:p>
            <a:r>
              <a:rPr lang="en-GB" b="1" dirty="0" smtClean="0"/>
              <a:t>Load Balancers</a:t>
            </a:r>
          </a:p>
          <a:p>
            <a:r>
              <a:rPr lang="en-GB" dirty="0" smtClean="0"/>
              <a:t>A Load Balancer (LB) is a common solution to making a pool of servers available to clients.</a:t>
            </a:r>
          </a:p>
          <a:p>
            <a:r>
              <a:rPr lang="en-GB" dirty="0" smtClean="0"/>
              <a:t>A service is registered with an IP address (sometimes called a Virtual IP or VIP) that is given to clients; that IP address represents not (necessarily) an individual server but a pool of servers.</a:t>
            </a:r>
          </a:p>
          <a:p>
            <a:r>
              <a:rPr lang="en-GB" dirty="0" smtClean="0"/>
              <a:t>The LB then uses a scheduling algorithm such as Round-Robin to distribute requests to the pool.</a:t>
            </a:r>
          </a:p>
          <a:p>
            <a:r>
              <a:rPr lang="en-GB" dirty="0" smtClean="0"/>
              <a:t>An LB can support ‘sticky’ sessions where the server holds state.</a:t>
            </a:r>
          </a:p>
          <a:p>
            <a:r>
              <a:rPr lang="en-GB" dirty="0" smtClean="0"/>
              <a:t>The LB can use health checks to determine if servers should be in the pool.</a:t>
            </a:r>
            <a:endParaRPr lang="en-GB"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3208" y="2151993"/>
            <a:ext cx="6029124" cy="3054756"/>
          </a:xfrm>
          <a:prstGeom prst="rect">
            <a:avLst/>
          </a:prstGeom>
        </p:spPr>
      </p:pic>
    </p:spTree>
    <p:extLst>
      <p:ext uri="{BB962C8B-B14F-4D97-AF65-F5344CB8AC3E}">
        <p14:creationId xmlns:p14="http://schemas.microsoft.com/office/powerpoint/2010/main" val="7138831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idx="1"/>
          </p:nvPr>
        </p:nvSpPr>
        <p:spPr>
          <a:xfrm>
            <a:off x="800374" y="1216080"/>
            <a:ext cx="5157787" cy="823912"/>
          </a:xfrm>
        </p:spPr>
        <p:txBody>
          <a:bodyPr/>
          <a:lstStyle/>
          <a:p>
            <a:r>
              <a:rPr lang="en-GB" dirty="0" smtClean="0"/>
              <a:t>Advantages</a:t>
            </a:r>
            <a:endParaRPr lang="en-GB" dirty="0"/>
          </a:p>
        </p:txBody>
      </p:sp>
      <p:sp>
        <p:nvSpPr>
          <p:cNvPr id="15" name="Content Placeholder 14"/>
          <p:cNvSpPr>
            <a:spLocks noGrp="1"/>
          </p:cNvSpPr>
          <p:nvPr>
            <p:ph sz="half" idx="2"/>
          </p:nvPr>
        </p:nvSpPr>
        <p:spPr>
          <a:xfrm>
            <a:off x="800374" y="2039992"/>
            <a:ext cx="5157787" cy="3684588"/>
          </a:xfrm>
        </p:spPr>
        <p:txBody>
          <a:bodyPr>
            <a:normAutofit/>
          </a:bodyPr>
          <a:lstStyle/>
          <a:p>
            <a:pPr lvl="1"/>
            <a:r>
              <a:rPr lang="en-GB" dirty="0" smtClean="0"/>
              <a:t>It’s not a software developer problem to do load balancing, we just buy some dedicated kit.</a:t>
            </a:r>
          </a:p>
          <a:p>
            <a:pPr lvl="1"/>
            <a:r>
              <a:rPr lang="en-GB" dirty="0" smtClean="0"/>
              <a:t>An LB typically has some useful additional features such as SSL termination, priority queueing, DDOS protection, firewall etc. </a:t>
            </a:r>
            <a:endParaRPr lang="en-GB" dirty="0"/>
          </a:p>
        </p:txBody>
      </p:sp>
      <p:sp>
        <p:nvSpPr>
          <p:cNvPr id="16" name="Text Placeholder 15"/>
          <p:cNvSpPr>
            <a:spLocks noGrp="1"/>
          </p:cNvSpPr>
          <p:nvPr>
            <p:ph type="body" sz="quarter" idx="3"/>
          </p:nvPr>
        </p:nvSpPr>
        <p:spPr>
          <a:xfrm>
            <a:off x="6132786" y="1216080"/>
            <a:ext cx="5183188" cy="823912"/>
          </a:xfrm>
        </p:spPr>
        <p:txBody>
          <a:bodyPr/>
          <a:lstStyle/>
          <a:p>
            <a:r>
              <a:rPr lang="en-GB" dirty="0" smtClean="0"/>
              <a:t>Disadvantages</a:t>
            </a:r>
            <a:endParaRPr lang="en-GB" dirty="0"/>
          </a:p>
        </p:txBody>
      </p:sp>
      <p:sp>
        <p:nvSpPr>
          <p:cNvPr id="17" name="Content Placeholder 16"/>
          <p:cNvSpPr>
            <a:spLocks noGrp="1"/>
          </p:cNvSpPr>
          <p:nvPr>
            <p:ph sz="quarter" idx="4"/>
          </p:nvPr>
        </p:nvSpPr>
        <p:spPr>
          <a:xfrm>
            <a:off x="6132786" y="2039992"/>
            <a:ext cx="5183188" cy="3684588"/>
          </a:xfrm>
        </p:spPr>
        <p:txBody>
          <a:bodyPr>
            <a:normAutofit fontScale="62500" lnSpcReduction="20000"/>
          </a:bodyPr>
          <a:lstStyle/>
          <a:p>
            <a:r>
              <a:rPr lang="en-GB" dirty="0" smtClean="0"/>
              <a:t>The LB itself could become a single point of failure, so we need to have active-active or active-passive redundancy.</a:t>
            </a:r>
          </a:p>
          <a:p>
            <a:r>
              <a:rPr lang="en-GB" dirty="0" smtClean="0"/>
              <a:t>The LB still needs to be configured with the IP addresses of the server in the pool. This may be problematic as we have to understand how servers will register with the LB when they spin up and shut down.</a:t>
            </a:r>
          </a:p>
          <a:p>
            <a:r>
              <a:rPr lang="en-GB" dirty="0" smtClean="0"/>
              <a:t>An LB is mostly used in an external facing role. To use the LB internally it either needs to be dedicated to that role, or expose the services externally. For example, to use an AWS ELB in an internal load-balancing role you need to use a Virtual Private Cloud (VPC), not EC2 classic.</a:t>
            </a:r>
          </a:p>
          <a:p>
            <a:r>
              <a:rPr lang="en-GB" dirty="0" smtClean="0"/>
              <a:t> </a:t>
            </a:r>
            <a:endParaRPr lang="en-GB" dirty="0"/>
          </a:p>
        </p:txBody>
      </p:sp>
    </p:spTree>
    <p:extLst>
      <p:ext uri="{BB962C8B-B14F-4D97-AF65-F5344CB8AC3E}">
        <p14:creationId xmlns:p14="http://schemas.microsoft.com/office/powerpoint/2010/main" val="24198015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smtClean="0"/>
              <a:t>Service Registration and Load Balancers</a:t>
            </a:r>
            <a:endParaRPr lang="en-GB" dirty="0"/>
          </a:p>
        </p:txBody>
      </p:sp>
      <p:sp>
        <p:nvSpPr>
          <p:cNvPr id="9" name="Text Placeholder 8"/>
          <p:cNvSpPr>
            <a:spLocks noGrp="1"/>
          </p:cNvSpPr>
          <p:nvPr>
            <p:ph type="body" sz="half" idx="2"/>
          </p:nvPr>
        </p:nvSpPr>
        <p:spPr/>
        <p:txBody>
          <a:bodyPr/>
          <a:lstStyle/>
          <a:p>
            <a:r>
              <a:rPr lang="en-GB" b="1" dirty="0" smtClean="0"/>
              <a:t>Proxy Load Balancers</a:t>
            </a:r>
          </a:p>
          <a:p>
            <a:r>
              <a:rPr lang="en-GB" dirty="0" smtClean="0"/>
              <a:t>It is possible to have the Load Balancer and Service Registration work together.</a:t>
            </a:r>
          </a:p>
          <a:p>
            <a:r>
              <a:rPr lang="en-GB" dirty="0" smtClean="0"/>
              <a:t>In this approach the Service Registry updates the Load Balancer when a new service appears, or one fails its health checks and should be removed.</a:t>
            </a:r>
          </a:p>
          <a:p>
            <a:r>
              <a:rPr lang="en-GB" dirty="0" smtClean="0"/>
              <a:t>For example Consul-Template can be used to update configuration files from a template using the values in the Service Registry (service of just key-value pair). This can then update the configuration of a Varnish, </a:t>
            </a:r>
            <a:r>
              <a:rPr lang="en-GB" dirty="0" err="1" smtClean="0"/>
              <a:t>nginx</a:t>
            </a:r>
            <a:r>
              <a:rPr lang="en-GB" dirty="0" smtClean="0"/>
              <a:t>, or HA-Proxy proxy acting as a load balancer.</a:t>
            </a:r>
            <a:endParaRPr lang="en-GB" dirty="0"/>
          </a:p>
        </p:txBody>
      </p:sp>
      <p:pic>
        <p:nvPicPr>
          <p:cNvPr id="10" name="Picture 9"/>
          <p:cNvPicPr>
            <a:picLocks noChangeAspect="1"/>
          </p:cNvPicPr>
          <p:nvPr/>
        </p:nvPicPr>
        <p:blipFill>
          <a:blip r:embed="rId2"/>
          <a:stretch>
            <a:fillRect/>
          </a:stretch>
        </p:blipFill>
        <p:spPr>
          <a:xfrm>
            <a:off x="4929619" y="1343095"/>
            <a:ext cx="5974598" cy="2926334"/>
          </a:xfrm>
          <a:prstGeom prst="rect">
            <a:avLst/>
          </a:prstGeom>
        </p:spPr>
      </p:pic>
      <p:sp>
        <p:nvSpPr>
          <p:cNvPr id="11" name="TextBox 10"/>
          <p:cNvSpPr txBox="1"/>
          <p:nvPr/>
        </p:nvSpPr>
        <p:spPr>
          <a:xfrm>
            <a:off x="6172200" y="4595648"/>
            <a:ext cx="4674475" cy="369332"/>
          </a:xfrm>
          <a:prstGeom prst="rect">
            <a:avLst/>
          </a:prstGeom>
          <a:noFill/>
        </p:spPr>
        <p:txBody>
          <a:bodyPr wrap="square" rtlCol="0">
            <a:spAutoFit/>
          </a:bodyPr>
          <a:lstStyle/>
          <a:p>
            <a:r>
              <a:rPr lang="en-GB" dirty="0"/>
              <a:t>https://github.com/hashicorp/consul-template</a:t>
            </a:r>
          </a:p>
        </p:txBody>
      </p:sp>
    </p:spTree>
    <p:extLst>
      <p:ext uri="{BB962C8B-B14F-4D97-AF65-F5344CB8AC3E}">
        <p14:creationId xmlns:p14="http://schemas.microsoft.com/office/powerpoint/2010/main" val="1692495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Clustering: An introduction</a:t>
            </a:r>
            <a:endParaRPr lang="en-GB" dirty="0"/>
          </a:p>
        </p:txBody>
      </p:sp>
      <p:sp>
        <p:nvSpPr>
          <p:cNvPr id="6" name="Text Placeholder 5"/>
          <p:cNvSpPr>
            <a:spLocks noGrp="1"/>
          </p:cNvSpPr>
          <p:nvPr>
            <p:ph type="body" idx="1"/>
          </p:nvPr>
        </p:nvSpPr>
        <p:spPr/>
        <p:txBody>
          <a:bodyPr/>
          <a:lstStyle/>
          <a:p>
            <a:endParaRPr lang="en-GB"/>
          </a:p>
        </p:txBody>
      </p:sp>
    </p:spTree>
    <p:extLst>
      <p:ext uri="{BB962C8B-B14F-4D97-AF65-F5344CB8AC3E}">
        <p14:creationId xmlns:p14="http://schemas.microsoft.com/office/powerpoint/2010/main" val="15461643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Cluster Attributes</a:t>
            </a:r>
            <a:endParaRPr lang="en-GB" dirty="0"/>
          </a:p>
        </p:txBody>
      </p:sp>
      <p:sp>
        <p:nvSpPr>
          <p:cNvPr id="6" name="Text Placeholder 5"/>
          <p:cNvSpPr>
            <a:spLocks noGrp="1"/>
          </p:cNvSpPr>
          <p:nvPr>
            <p:ph type="body" sz="half" idx="2"/>
          </p:nvPr>
        </p:nvSpPr>
        <p:spPr/>
        <p:txBody>
          <a:bodyPr/>
          <a:lstStyle/>
          <a:p>
            <a:r>
              <a:rPr lang="en-GB" dirty="0" smtClean="0"/>
              <a:t>A cluster makes many nodes appear to be one. It is used to provide availability.</a:t>
            </a:r>
          </a:p>
          <a:p>
            <a:r>
              <a:rPr lang="en-GB" b="1" dirty="0" smtClean="0"/>
              <a:t>What kinds of cluster are there?</a:t>
            </a:r>
          </a:p>
          <a:p>
            <a:pPr marL="285750" indent="-285750">
              <a:buFont typeface="Arial" panose="020B0604020202020204" pitchFamily="34" charset="0"/>
              <a:buChar char="•"/>
            </a:pPr>
            <a:r>
              <a:rPr lang="en-GB" b="1" dirty="0" smtClean="0"/>
              <a:t>Load Balancing</a:t>
            </a:r>
            <a:r>
              <a:rPr lang="en-GB" dirty="0" smtClean="0"/>
              <a:t>: In essence, what we have discussed so far. Used to distribute workloads, using a scheduling algorithm</a:t>
            </a:r>
          </a:p>
          <a:p>
            <a:pPr marL="285750" indent="-285750">
              <a:buFont typeface="Arial" panose="020B0604020202020204" pitchFamily="34" charset="0"/>
              <a:buChar char="•"/>
            </a:pPr>
            <a:r>
              <a:rPr lang="en-GB" b="1" dirty="0" smtClean="0"/>
              <a:t>High Availability</a:t>
            </a:r>
            <a:r>
              <a:rPr lang="en-GB" dirty="0" smtClean="0"/>
              <a:t>: Redundant nodes, which provide service when components fail.</a:t>
            </a:r>
          </a:p>
          <a:p>
            <a:r>
              <a:rPr lang="en-GB" dirty="0" smtClean="0"/>
              <a:t>Typically the main issue is whether we care about propagating state from one node to another.</a:t>
            </a:r>
            <a:endParaRPr lang="en-GB" dirty="0"/>
          </a:p>
        </p:txBody>
      </p:sp>
      <p:pic>
        <p:nvPicPr>
          <p:cNvPr id="1026" name="Picture 2" descr="http://www.research-in-germany.org/mediaObject/en/Research-Performing-Organisations/Bild_go-cluster--S.-34----NICHT-IN-SOCIAL-MEDIA-VERWENDEN/original/Bild_go-cluster+(S.+34)+-+NICHT+IN+SOCIAL+MEDIA+VERWENDE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3961" y="1363717"/>
            <a:ext cx="5715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70045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CAP Theorem</a:t>
            </a:r>
            <a:endParaRPr lang="en-GB" dirty="0"/>
          </a:p>
        </p:txBody>
      </p:sp>
      <p:sp>
        <p:nvSpPr>
          <p:cNvPr id="3" name="Content Placeholder 2"/>
          <p:cNvSpPr>
            <a:spLocks noGrp="1"/>
          </p:cNvSpPr>
          <p:nvPr>
            <p:ph idx="1"/>
          </p:nvPr>
        </p:nvSpPr>
        <p:spPr/>
        <p:txBody>
          <a:bodyPr/>
          <a:lstStyle/>
          <a:p>
            <a:endParaRPr lang="en-GB"/>
          </a:p>
        </p:txBody>
      </p:sp>
      <p:sp>
        <p:nvSpPr>
          <p:cNvPr id="4" name="Text Placeholder 3"/>
          <p:cNvSpPr>
            <a:spLocks noGrp="1"/>
          </p:cNvSpPr>
          <p:nvPr>
            <p:ph type="body" sz="half" idx="2"/>
          </p:nvPr>
        </p:nvSpPr>
        <p:spPr/>
        <p:txBody>
          <a:bodyPr/>
          <a:lstStyle/>
          <a:p>
            <a:r>
              <a:rPr lang="en-GB" dirty="0" smtClean="0"/>
              <a:t>Created by Eric Brewer between 1998-2000.</a:t>
            </a:r>
          </a:p>
          <a:p>
            <a:r>
              <a:rPr lang="en-GB" dirty="0" smtClean="0"/>
              <a:t>It said of these three properties, you can pick can two.</a:t>
            </a:r>
            <a:endParaRPr lang="en-GB" dirty="0"/>
          </a:p>
          <a:p>
            <a:r>
              <a:rPr lang="en-GB" i="1" dirty="0"/>
              <a:t>Consistency</a:t>
            </a:r>
            <a:r>
              <a:rPr lang="en-GB" dirty="0"/>
              <a:t> (all nodes see the same data at the same time)</a:t>
            </a:r>
          </a:p>
          <a:p>
            <a:r>
              <a:rPr lang="en-GB" i="1" dirty="0"/>
              <a:t>Availability</a:t>
            </a:r>
            <a:r>
              <a:rPr lang="en-GB" dirty="0"/>
              <a:t> (a guarantee that every request receives a response about whether it succeeded or failed)</a:t>
            </a:r>
          </a:p>
          <a:p>
            <a:r>
              <a:rPr lang="en-GB" i="1" dirty="0"/>
              <a:t>Partition tolerance</a:t>
            </a:r>
            <a:r>
              <a:rPr lang="en-GB" dirty="0"/>
              <a:t> (the system continues to operate despite arbitrary partitioning due to network failures)</a:t>
            </a:r>
          </a:p>
          <a:p>
            <a:r>
              <a:rPr lang="en-GB" dirty="0" smtClean="0"/>
              <a:t>You should also see the 2012 paper: CAP Twelve Year later</a:t>
            </a:r>
            <a:endParaRPr lang="en-GB" dirty="0"/>
          </a:p>
        </p:txBody>
      </p:sp>
    </p:spTree>
    <p:extLst>
      <p:ext uri="{BB962C8B-B14F-4D97-AF65-F5344CB8AC3E}">
        <p14:creationId xmlns:p14="http://schemas.microsoft.com/office/powerpoint/2010/main" val="144123301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GB" dirty="0" smtClean="0"/>
              <a:t>Q&amp;A</a:t>
            </a:r>
            <a:endParaRPr lang="en-GB" dirty="0"/>
          </a:p>
        </p:txBody>
      </p:sp>
    </p:spTree>
    <p:extLst>
      <p:ext uri="{BB962C8B-B14F-4D97-AF65-F5344CB8AC3E}">
        <p14:creationId xmlns:p14="http://schemas.microsoft.com/office/powerpoint/2010/main" val="14929059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Point-to-Point</a:t>
            </a:r>
          </a:p>
          <a:p>
            <a:pPr lvl="1"/>
            <a:r>
              <a:rPr lang="en-US" dirty="0" smtClean="0"/>
              <a:t>The Fallacies of Distributed Computing</a:t>
            </a:r>
          </a:p>
          <a:p>
            <a:pPr lvl="1"/>
            <a:r>
              <a:rPr lang="en-US" dirty="0" smtClean="0"/>
              <a:t>Timeout, Retry, and Circuit Breaker</a:t>
            </a:r>
          </a:p>
          <a:p>
            <a:pPr lvl="1"/>
            <a:r>
              <a:rPr lang="en-US" dirty="0" smtClean="0"/>
              <a:t>Load Balancing</a:t>
            </a:r>
          </a:p>
          <a:p>
            <a:r>
              <a:rPr lang="en-US" dirty="0" smtClean="0"/>
              <a:t>Discovery</a:t>
            </a:r>
          </a:p>
          <a:p>
            <a:pPr lvl="1"/>
            <a:r>
              <a:rPr lang="en-US" dirty="0" smtClean="0"/>
              <a:t>Client-Side Discovery</a:t>
            </a:r>
          </a:p>
          <a:p>
            <a:pPr lvl="2"/>
            <a:r>
              <a:rPr lang="en-US" dirty="0" smtClean="0"/>
              <a:t>Static: Local Registry</a:t>
            </a:r>
          </a:p>
          <a:p>
            <a:pPr lvl="2"/>
            <a:r>
              <a:rPr lang="en-US" dirty="0" smtClean="0"/>
              <a:t>Dynamic: Sidekick</a:t>
            </a:r>
          </a:p>
          <a:p>
            <a:pPr lvl="2"/>
            <a:r>
              <a:rPr lang="en-US" dirty="0" smtClean="0"/>
              <a:t>Dynamic: Self-Registration</a:t>
            </a:r>
          </a:p>
          <a:p>
            <a:pPr lvl="1"/>
            <a:r>
              <a:rPr lang="en-US" dirty="0" smtClean="0"/>
              <a:t>Health Checks</a:t>
            </a:r>
          </a:p>
          <a:p>
            <a:pPr lvl="2"/>
            <a:r>
              <a:rPr lang="en-US" dirty="0" smtClean="0"/>
              <a:t>Registering a health check for a service</a:t>
            </a:r>
          </a:p>
          <a:p>
            <a:pPr lvl="1"/>
            <a:r>
              <a:rPr lang="en-US" dirty="0" smtClean="0"/>
              <a:t>Server-Side Discovery</a:t>
            </a:r>
          </a:p>
          <a:p>
            <a:pPr lvl="2"/>
            <a:r>
              <a:rPr lang="en-US" dirty="0" smtClean="0"/>
              <a:t>Load Balancers</a:t>
            </a:r>
          </a:p>
          <a:p>
            <a:pPr lvl="2"/>
            <a:r>
              <a:rPr lang="en-US" dirty="0" smtClean="0"/>
              <a:t>Load Balancers and Service Registration</a:t>
            </a:r>
          </a:p>
          <a:p>
            <a:r>
              <a:rPr lang="en-US" dirty="0" smtClean="0"/>
              <a:t>Clustering: An Introduction</a:t>
            </a:r>
            <a:endParaRPr lang="en-US" dirty="0" smtClean="0"/>
          </a:p>
          <a:p>
            <a:pPr lvl="1"/>
            <a:endParaRPr lang="en-US" dirty="0" smtClean="0"/>
          </a:p>
          <a:p>
            <a:r>
              <a:rPr lang="en-US" dirty="0" smtClean="0"/>
              <a:t>Q&amp;A</a:t>
            </a:r>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26203402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Point-to-Point</a:t>
            </a:r>
            <a:endParaRPr lang="en-GB" dirty="0"/>
          </a:p>
        </p:txBody>
      </p:sp>
      <p:sp>
        <p:nvSpPr>
          <p:cNvPr id="5" name="Text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10329992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2751909" cy="1600200"/>
          </a:xfrm>
        </p:spPr>
        <p:txBody>
          <a:bodyPr/>
          <a:lstStyle/>
          <a:p>
            <a:r>
              <a:rPr lang="en-GB" dirty="0" smtClean="0"/>
              <a:t>EAI with HTTP</a:t>
            </a:r>
            <a:endParaRPr lang="en-GB"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82838" y="1120346"/>
            <a:ext cx="6650129" cy="5005902"/>
          </a:xfrm>
        </p:spPr>
      </p:pic>
      <p:sp>
        <p:nvSpPr>
          <p:cNvPr id="4" name="Text Placeholder 3"/>
          <p:cNvSpPr>
            <a:spLocks noGrp="1"/>
          </p:cNvSpPr>
          <p:nvPr>
            <p:ph type="body" sz="half" idx="2"/>
          </p:nvPr>
        </p:nvSpPr>
        <p:spPr>
          <a:xfrm>
            <a:off x="839789" y="2057400"/>
            <a:ext cx="3246180" cy="3811588"/>
          </a:xfrm>
        </p:spPr>
        <p:txBody>
          <a:bodyPr>
            <a:normAutofit fontScale="92500" lnSpcReduction="20000"/>
          </a:bodyPr>
          <a:lstStyle/>
          <a:p>
            <a:r>
              <a:rPr lang="en-GB" b="1" dirty="0" smtClean="0"/>
              <a:t>REST</a:t>
            </a:r>
          </a:p>
          <a:p>
            <a:r>
              <a:rPr lang="en-GB" dirty="0" smtClean="0"/>
              <a:t>Easy to deliver as requires no </a:t>
            </a:r>
            <a:r>
              <a:rPr lang="en-GB" dirty="0" err="1" smtClean="0"/>
              <a:t>MoM</a:t>
            </a:r>
            <a:r>
              <a:rPr lang="en-GB" dirty="0" smtClean="0"/>
              <a:t> within the organization.</a:t>
            </a:r>
          </a:p>
          <a:p>
            <a:r>
              <a:rPr lang="en-GB" dirty="0" smtClean="0"/>
              <a:t>Communication is point-to-point.</a:t>
            </a:r>
          </a:p>
          <a:p>
            <a:r>
              <a:rPr lang="en-GB" dirty="0" smtClean="0"/>
              <a:t>Communication is frequently synchronous, but highly cacheable.</a:t>
            </a:r>
          </a:p>
          <a:p>
            <a:r>
              <a:rPr lang="en-GB" dirty="0" smtClean="0"/>
              <a:t>Can use status 202 and monitor a link for asynchronous approaches </a:t>
            </a:r>
          </a:p>
          <a:p>
            <a:r>
              <a:rPr lang="en-GB" dirty="0" smtClean="0"/>
              <a:t>Can be high-latency, especially if service A, calls B, calls C etc. Minimum time is controlled by latency of hops.</a:t>
            </a:r>
          </a:p>
          <a:p>
            <a:r>
              <a:rPr lang="en-GB" dirty="0" smtClean="0"/>
              <a:t>Can require considerable effort to build a client of the API that supports desired </a:t>
            </a:r>
            <a:r>
              <a:rPr lang="en-GB" dirty="0" err="1" smtClean="0"/>
              <a:t>QoS</a:t>
            </a:r>
            <a:r>
              <a:rPr lang="en-GB" dirty="0" smtClean="0"/>
              <a:t> attributes</a:t>
            </a:r>
          </a:p>
          <a:p>
            <a:r>
              <a:rPr lang="en-GB" dirty="0" smtClean="0"/>
              <a:t>No built in support for competing consumer or at least once patterns of message delivery.</a:t>
            </a:r>
          </a:p>
          <a:p>
            <a:endParaRPr lang="en-GB" dirty="0" smtClean="0"/>
          </a:p>
          <a:p>
            <a:endParaRPr lang="en-GB" dirty="0"/>
          </a:p>
        </p:txBody>
      </p:sp>
    </p:spTree>
    <p:extLst>
      <p:ext uri="{BB962C8B-B14F-4D97-AF65-F5344CB8AC3E}">
        <p14:creationId xmlns:p14="http://schemas.microsoft.com/office/powerpoint/2010/main" val="10024724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 Point-to-Point</a:t>
            </a:r>
            <a:endParaRPr lang="en-GB" dirty="0"/>
          </a:p>
        </p:txBody>
      </p:sp>
      <p:sp>
        <p:nvSpPr>
          <p:cNvPr id="4" name="Text Placeholder 3"/>
          <p:cNvSpPr>
            <a:spLocks noGrp="1"/>
          </p:cNvSpPr>
          <p:nvPr>
            <p:ph type="body" sz="half" idx="2"/>
          </p:nvPr>
        </p:nvSpPr>
        <p:spPr/>
        <p:txBody>
          <a:bodyPr/>
          <a:lstStyle/>
          <a:p>
            <a:r>
              <a:rPr lang="en-GB" dirty="0" smtClean="0"/>
              <a:t>In this demo we will review point-to-point integration between an HTTP Server and a Client.</a:t>
            </a:r>
          </a:p>
          <a:p>
            <a:r>
              <a:rPr lang="en-GB" dirty="0" smtClean="0"/>
              <a:t>Although this model is simple, we will demonstrate its obvious weaknesses.</a:t>
            </a:r>
          </a:p>
          <a:p>
            <a:r>
              <a:rPr lang="en-GB" dirty="0" smtClean="0"/>
              <a:t>Next we will look to understand these issues, and solutions to them.</a:t>
            </a:r>
          </a:p>
          <a:p>
            <a:endParaRPr lang="en-GB" dirty="0" smtClean="0"/>
          </a:p>
          <a:p>
            <a:endParaRPr lang="en-GB" dirty="0"/>
          </a:p>
        </p:txBody>
      </p:sp>
      <p:pic>
        <p:nvPicPr>
          <p:cNvPr id="8" name="Picture 7"/>
          <p:cNvPicPr>
            <a:picLocks noChangeAspect="1"/>
          </p:cNvPicPr>
          <p:nvPr/>
        </p:nvPicPr>
        <p:blipFill>
          <a:blip r:embed="rId2"/>
          <a:stretch>
            <a:fillRect/>
          </a:stretch>
        </p:blipFill>
        <p:spPr>
          <a:xfrm>
            <a:off x="5132717" y="1257300"/>
            <a:ext cx="6664351" cy="3481433"/>
          </a:xfrm>
          <a:prstGeom prst="rect">
            <a:avLst/>
          </a:prstGeom>
        </p:spPr>
      </p:pic>
    </p:spTree>
    <p:extLst>
      <p:ext uri="{BB962C8B-B14F-4D97-AF65-F5344CB8AC3E}">
        <p14:creationId xmlns:p14="http://schemas.microsoft.com/office/powerpoint/2010/main" val="5263350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907211" y="201224"/>
            <a:ext cx="10515600" cy="1325563"/>
          </a:xfrm>
        </p:spPr>
        <p:txBody>
          <a:bodyPr/>
          <a:lstStyle/>
          <a:p>
            <a:pPr algn="ctr"/>
            <a:r>
              <a:rPr lang="en-US" dirty="0" smtClean="0"/>
              <a:t>The Fallacies of Distributed Computing</a:t>
            </a:r>
            <a:endParaRPr lang="en-GB" dirty="0"/>
          </a:p>
        </p:txBody>
      </p:sp>
      <p:sp>
        <p:nvSpPr>
          <p:cNvPr id="9" name="Content Placeholder 8"/>
          <p:cNvSpPr>
            <a:spLocks noGrp="1"/>
          </p:cNvSpPr>
          <p:nvPr>
            <p:ph idx="1"/>
          </p:nvPr>
        </p:nvSpPr>
        <p:spPr>
          <a:xfrm>
            <a:off x="984849" y="1730734"/>
            <a:ext cx="10515600" cy="4351338"/>
          </a:xfrm>
        </p:spPr>
        <p:txBody>
          <a:bodyPr/>
          <a:lstStyle/>
          <a:p>
            <a:pPr marL="0" indent="0" algn="ctr">
              <a:buNone/>
            </a:pPr>
            <a:r>
              <a:rPr lang="en-US" dirty="0" smtClean="0"/>
              <a:t>The network is reliable.</a:t>
            </a:r>
          </a:p>
          <a:p>
            <a:pPr marL="0" indent="0" algn="ctr">
              <a:buNone/>
            </a:pPr>
            <a:r>
              <a:rPr lang="en-US" dirty="0" smtClean="0"/>
              <a:t>Latency is zero.</a:t>
            </a:r>
          </a:p>
          <a:p>
            <a:pPr marL="0" indent="0" algn="ctr">
              <a:buNone/>
            </a:pPr>
            <a:r>
              <a:rPr lang="en-US" dirty="0" smtClean="0"/>
              <a:t>Bandwidth is infinite.</a:t>
            </a:r>
          </a:p>
          <a:p>
            <a:pPr marL="0" indent="0" algn="ctr">
              <a:buNone/>
            </a:pPr>
            <a:r>
              <a:rPr lang="en-US" dirty="0" smtClean="0"/>
              <a:t>The network is secure.</a:t>
            </a:r>
          </a:p>
          <a:p>
            <a:pPr marL="0" indent="0" algn="ctr">
              <a:buNone/>
            </a:pPr>
            <a:r>
              <a:rPr lang="en-US" dirty="0" smtClean="0"/>
              <a:t>Topology doesn't change.</a:t>
            </a:r>
          </a:p>
          <a:p>
            <a:pPr marL="0" indent="0" algn="ctr">
              <a:buNone/>
            </a:pPr>
            <a:r>
              <a:rPr lang="en-US" dirty="0" smtClean="0"/>
              <a:t>There is one administrator.</a:t>
            </a:r>
          </a:p>
          <a:p>
            <a:pPr marL="0" indent="0" algn="ctr">
              <a:buNone/>
            </a:pPr>
            <a:r>
              <a:rPr lang="en-US" dirty="0" smtClean="0"/>
              <a:t>Transport cost is zero.</a:t>
            </a:r>
          </a:p>
          <a:p>
            <a:pPr marL="0" indent="0" algn="ctr">
              <a:buNone/>
            </a:pPr>
            <a:r>
              <a:rPr lang="en-US" dirty="0" smtClean="0"/>
              <a:t>The network is homogeneous.</a:t>
            </a:r>
          </a:p>
          <a:p>
            <a:pPr marL="0" indent="0" algn="ctr">
              <a:buNone/>
            </a:pPr>
            <a:endParaRPr lang="en-GB" dirty="0"/>
          </a:p>
        </p:txBody>
      </p:sp>
    </p:spTree>
    <p:extLst>
      <p:ext uri="{BB962C8B-B14F-4D97-AF65-F5344CB8AC3E}">
        <p14:creationId xmlns:p14="http://schemas.microsoft.com/office/powerpoint/2010/main" val="5156459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17430" y="2633872"/>
            <a:ext cx="10515600" cy="1325563"/>
          </a:xfrm>
        </p:spPr>
        <p:txBody>
          <a:bodyPr/>
          <a:lstStyle/>
          <a:p>
            <a:pPr algn="ctr"/>
            <a:r>
              <a:rPr lang="en-GB" dirty="0" smtClean="0"/>
              <a:t>Fault Recovery</a:t>
            </a:r>
            <a:endParaRPr lang="en-GB" dirty="0"/>
          </a:p>
        </p:txBody>
      </p:sp>
    </p:spTree>
    <p:extLst>
      <p:ext uri="{BB962C8B-B14F-4D97-AF65-F5344CB8AC3E}">
        <p14:creationId xmlns:p14="http://schemas.microsoft.com/office/powerpoint/2010/main" val="11195821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1697</TotalTime>
  <Words>3054</Words>
  <Application>Microsoft Office PowerPoint</Application>
  <PresentationFormat>Widescreen</PresentationFormat>
  <Paragraphs>228</Paragraphs>
  <Slides>38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Calibri Light</vt:lpstr>
      <vt:lpstr>Courier New</vt:lpstr>
      <vt:lpstr>Office Theme</vt:lpstr>
      <vt:lpstr>Service Discovery and Clustering for .NET developers</vt:lpstr>
      <vt:lpstr>Who are you?</vt:lpstr>
      <vt:lpstr>PowerPoint Presentation</vt:lpstr>
      <vt:lpstr>Agenda</vt:lpstr>
      <vt:lpstr>Point-to-Point</vt:lpstr>
      <vt:lpstr>EAI with HTTP</vt:lpstr>
      <vt:lpstr>Demo: Point-to-Point</vt:lpstr>
      <vt:lpstr>The Fallacies of Distributed Computing</vt:lpstr>
      <vt:lpstr>Fault Recovery</vt:lpstr>
      <vt:lpstr>The Timeout Pattern</vt:lpstr>
      <vt:lpstr>The Retry Pattern</vt:lpstr>
      <vt:lpstr>The Circuit Breaker Pattern</vt:lpstr>
      <vt:lpstr>Introduce Redundancy</vt:lpstr>
      <vt:lpstr>Discovery</vt:lpstr>
      <vt:lpstr>Where is my server?</vt:lpstr>
      <vt:lpstr>Discovery</vt:lpstr>
      <vt:lpstr>Client-Side Discovery</vt:lpstr>
      <vt:lpstr>Local Registry</vt:lpstr>
      <vt:lpstr>Demo: Local Registration</vt:lpstr>
      <vt:lpstr>PowerPoint Presentation</vt:lpstr>
      <vt:lpstr>Server Registration</vt:lpstr>
      <vt:lpstr>Service Registrar (Sidecar)</vt:lpstr>
      <vt:lpstr>Demo: Service Registrar</vt:lpstr>
      <vt:lpstr>PowerPoint Presentation</vt:lpstr>
      <vt:lpstr>Self-Registration</vt:lpstr>
      <vt:lpstr>Demo: Self-Registration</vt:lpstr>
      <vt:lpstr>PowerPoint Presentation</vt:lpstr>
      <vt:lpstr>Health Checks</vt:lpstr>
      <vt:lpstr>Health Check</vt:lpstr>
      <vt:lpstr>Health Checks</vt:lpstr>
      <vt:lpstr>Server-Side Discovery</vt:lpstr>
      <vt:lpstr>Hardware or Software Load Balancer</vt:lpstr>
      <vt:lpstr>PowerPoint Presentation</vt:lpstr>
      <vt:lpstr>Service Registration and Load Balancers</vt:lpstr>
      <vt:lpstr>Clustering: An introduction</vt:lpstr>
      <vt:lpstr>Cluster Attributes</vt:lpstr>
      <vt:lpstr>CAP Theorem</vt:lpstr>
      <vt:lpstr>Q&amp;A</vt:lpstr>
    </vt:vector>
  </TitlesOfParts>
  <Company>Huddle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Brighter Future</dc:title>
  <dc:creator>Ian Cooper</dc:creator>
  <cp:lastModifiedBy>Ian Cooper</cp:lastModifiedBy>
  <cp:revision>95</cp:revision>
  <dcterms:created xsi:type="dcterms:W3CDTF">2015-11-15T23:09:04Z</dcterms:created>
  <dcterms:modified xsi:type="dcterms:W3CDTF">2015-11-17T13:31:00Z</dcterms:modified>
</cp:coreProperties>
</file>