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2699792" cy="6858000"/>
          </a:xfrm>
        </p:spPr>
        <p:txBody>
          <a:bodyPr vert="eaVert" anchor="ctr"/>
          <a:lstStyle/>
          <a:p>
            <a:pPr algn="ctr"/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抽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象、封装与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类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示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例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1</a:t>
            </a:r>
            <a:endParaRPr lang="zh-CN" altLang="en-US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699792" y="968529"/>
            <a:ext cx="628761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已知函数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               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+mn-ea"/>
                <a:ea typeface="+mn-ea"/>
              </a:rPr>
              <a:t>       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+mn-ea"/>
                <a:ea typeface="+mn-ea"/>
              </a:rPr>
              <a:t>1    </a:t>
            </a:r>
            <a:r>
              <a:rPr kumimoji="1" lang="en-US" altLang="zh-CN" sz="2800" dirty="0" err="1">
                <a:solidFill>
                  <a:srgbClr val="FFFFFF"/>
                </a:solidFill>
                <a:latin typeface="+mn-ea"/>
                <a:ea typeface="+mn-ea"/>
              </a:rPr>
              <a:t>x≥a</a:t>
            </a:r>
            <a:endParaRPr kumimoji="1" lang="en-US" altLang="zh-CN" sz="2800" dirty="0">
              <a:solidFill>
                <a:srgbClr val="FFFFFF"/>
              </a:solidFill>
              <a:latin typeface="+mn-ea"/>
              <a:ea typeface="+mn-ea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     f(x) =  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              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+mn-ea"/>
                <a:ea typeface="+mn-ea"/>
              </a:rPr>
              <a:t>        -</a:t>
            </a: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1    x</a:t>
            </a: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＜</a:t>
            </a: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a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kumimoji="1" lang="en-US" altLang="zh-CN" sz="2800" dirty="0">
              <a:solidFill>
                <a:srgbClr val="FFFFFF"/>
              </a:solidFill>
              <a:latin typeface="+mn-ea"/>
              <a:ea typeface="+mn-ea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其中</a:t>
            </a: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a=100</a:t>
            </a: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。计算当</a:t>
            </a: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x=267</a:t>
            </a: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、</a:t>
            </a: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72</a:t>
            </a: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和</a:t>
            </a:r>
            <a:r>
              <a:rPr kumimoji="1" lang="en-US" altLang="zh-CN" sz="2800" dirty="0">
                <a:solidFill>
                  <a:srgbClr val="FFFFFF"/>
                </a:solidFill>
                <a:latin typeface="+mn-ea"/>
                <a:ea typeface="+mn-ea"/>
              </a:rPr>
              <a:t>134</a:t>
            </a: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时函数的值。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4365104"/>
            <a:ext cx="6304384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上面的函数可以做为对象对待，声明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类表示该该对象。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+mn-ea"/>
              </a:rPr>
              <a:t>计算当</a:t>
            </a:r>
            <a:r>
              <a:rPr kumimoji="1" lang="en-US" altLang="zh-CN" sz="2800" dirty="0">
                <a:solidFill>
                  <a:schemeClr val="bg1"/>
                </a:solidFill>
                <a:latin typeface="+mn-ea"/>
              </a:rPr>
              <a:t>x=267</a:t>
            </a:r>
            <a:r>
              <a:rPr kumimoji="1" lang="zh-CN" altLang="en-US" sz="2800" dirty="0">
                <a:solidFill>
                  <a:schemeClr val="bg1"/>
                </a:solidFill>
                <a:latin typeface="+mn-ea"/>
              </a:rPr>
              <a:t>、</a:t>
            </a:r>
            <a:r>
              <a:rPr kumimoji="1" lang="en-US" altLang="zh-CN" sz="2800" dirty="0">
                <a:solidFill>
                  <a:schemeClr val="bg1"/>
                </a:solidFill>
                <a:latin typeface="+mn-ea"/>
              </a:rPr>
              <a:t>72</a:t>
            </a:r>
            <a:r>
              <a:rPr kumimoji="1" lang="zh-CN" altLang="en-US" sz="2800" dirty="0">
                <a:solidFill>
                  <a:schemeClr val="bg1"/>
                </a:solidFill>
                <a:latin typeface="+mn-ea"/>
              </a:rPr>
              <a:t>和</a:t>
            </a:r>
            <a:r>
              <a:rPr kumimoji="1" lang="en-US" altLang="zh-CN" sz="2800" dirty="0">
                <a:solidFill>
                  <a:schemeClr val="bg1"/>
                </a:solidFill>
                <a:latin typeface="+mn-ea"/>
              </a:rPr>
              <a:t>134</a:t>
            </a:r>
            <a:r>
              <a:rPr kumimoji="1" lang="zh-CN" altLang="en-US" sz="2800" dirty="0">
                <a:solidFill>
                  <a:schemeClr val="bg1"/>
                </a:solidFill>
                <a:latin typeface="+mn-ea"/>
              </a:rPr>
              <a:t>时函数的值。</a:t>
            </a:r>
          </a:p>
        </p:txBody>
      </p:sp>
      <p:sp>
        <p:nvSpPr>
          <p:cNvPr id="7" name="AutoShape 14"/>
          <p:cNvSpPr>
            <a:spLocks/>
          </p:cNvSpPr>
          <p:nvPr/>
        </p:nvSpPr>
        <p:spPr bwMode="auto">
          <a:xfrm>
            <a:off x="4263008" y="1545282"/>
            <a:ext cx="381000" cy="1163638"/>
          </a:xfrm>
          <a:prstGeom prst="leftBrace">
            <a:avLst>
              <a:gd name="adj1" fmla="val 2545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83376" y="-27384"/>
            <a:ext cx="6460624" cy="864096"/>
          </a:xfrm>
          <a:prstGeom prst="rect">
            <a:avLst/>
          </a:prstGeom>
          <a:solidFill>
            <a:schemeClr val="bg1"/>
          </a:solidFill>
        </p:spPr>
        <p:txBody>
          <a:bodyPr lIns="45720" tIns="0" rIns="45720" bIns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sz="4000" dirty="0" smtClean="0">
                <a:latin typeface="黑体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2922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51520" y="5486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+mn-ea"/>
              </a:rPr>
              <a:t>（</a:t>
            </a:r>
            <a:r>
              <a:rPr lang="en-US" altLang="zh-CN" sz="2800" smtClean="0">
                <a:latin typeface="+mn-ea"/>
              </a:rPr>
              <a:t>1</a:t>
            </a:r>
            <a:r>
              <a:rPr lang="zh-CN" altLang="en-US" sz="2800" smtClean="0">
                <a:latin typeface="+mn-ea"/>
              </a:rPr>
              <a:t>）题解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268760"/>
            <a:ext cx="864096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+mn-ea"/>
              </a:rPr>
              <a:t>问题比较简单，核心是计算函数</a:t>
            </a:r>
            <a:r>
              <a:rPr lang="en-US" altLang="zh-CN" sz="2400" dirty="0" smtClean="0">
                <a:latin typeface="+mn-ea"/>
              </a:rPr>
              <a:t>f(x)</a:t>
            </a:r>
            <a:r>
              <a:rPr lang="zh-CN" altLang="en-US" sz="2400" dirty="0" smtClean="0">
                <a:latin typeface="+mn-ea"/>
              </a:rPr>
              <a:t>，没有其它任务。因此，设计一个对象负责函数计算任务，类名称</a:t>
            </a:r>
            <a:r>
              <a:rPr lang="en-US" altLang="zh-CN" sz="2400" dirty="0" err="1" smtClean="0">
                <a:latin typeface="+mn-ea"/>
              </a:rPr>
              <a:t>Fx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2204864"/>
            <a:ext cx="864096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latin typeface="+mn-ea"/>
              </a:rPr>
              <a:t>类</a:t>
            </a:r>
            <a:r>
              <a:rPr lang="zh-CN" altLang="en-US" sz="2800" dirty="0" smtClean="0">
                <a:latin typeface="+mn-ea"/>
              </a:rPr>
              <a:t>主要域（数据成员）：</a:t>
            </a:r>
            <a:endParaRPr lang="en-US" altLang="zh-CN" sz="2800" dirty="0" smtClean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51554"/>
              </p:ext>
            </p:extLst>
          </p:nvPr>
        </p:nvGraphicFramePr>
        <p:xfrm>
          <a:off x="467544" y="3025760"/>
          <a:ext cx="79928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名称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修饰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用途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函数的系数</a:t>
                      </a:r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函数自变量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2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51520" y="404664"/>
            <a:ext cx="864096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latin typeface="+mn-ea"/>
              </a:rPr>
              <a:t>类</a:t>
            </a:r>
            <a:r>
              <a:rPr lang="zh-CN" altLang="en-US" sz="2800" dirty="0" smtClean="0">
                <a:latin typeface="+mn-ea"/>
              </a:rPr>
              <a:t>主要</a:t>
            </a:r>
            <a:r>
              <a:rPr lang="zh-CN" altLang="en-US" sz="2800" dirty="0">
                <a:latin typeface="+mn-ea"/>
              </a:rPr>
              <a:t>方法</a:t>
            </a:r>
            <a:r>
              <a:rPr lang="zh-CN" altLang="en-US" sz="2800" dirty="0" smtClean="0">
                <a:latin typeface="+mn-ea"/>
              </a:rPr>
              <a:t>：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340768"/>
            <a:ext cx="864096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构造方法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公开</a:t>
            </a:r>
            <a:r>
              <a:rPr lang="en-US" altLang="zh-CN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 err="1" smtClean="0"/>
              <a:t>Fx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默认构造方法，用默认初始值创建</a:t>
            </a:r>
            <a:r>
              <a:rPr lang="en-US" altLang="zh-CN" sz="2400" dirty="0" err="1" smtClean="0"/>
              <a:t>Fx</a:t>
            </a:r>
            <a:r>
              <a:rPr lang="zh-CN" altLang="en-US" sz="2400" dirty="0" smtClean="0"/>
              <a:t>类的对象或实例。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err="1" smtClean="0"/>
              <a:t>Fx</a:t>
            </a:r>
            <a:r>
              <a:rPr lang="en-US" altLang="zh-CN" sz="2400" dirty="0" smtClean="0"/>
              <a:t>(double a) </a:t>
            </a:r>
            <a:r>
              <a:rPr lang="zh-CN" altLang="en-US" sz="2400" dirty="0" smtClean="0"/>
              <a:t>用指定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Fx</a:t>
            </a:r>
            <a:r>
              <a:rPr lang="zh-CN" altLang="en-US" sz="2400" dirty="0"/>
              <a:t>类的对象或实例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err="1"/>
              <a:t>Fx</a:t>
            </a:r>
            <a:r>
              <a:rPr lang="en-US" altLang="zh-CN" sz="2400" dirty="0"/>
              <a:t>(double </a:t>
            </a:r>
            <a:r>
              <a:rPr lang="en-US" altLang="zh-CN" sz="2400" dirty="0" err="1" smtClean="0"/>
              <a:t>a,double</a:t>
            </a:r>
            <a:r>
              <a:rPr lang="en-US" altLang="zh-CN" sz="2400" dirty="0" smtClean="0"/>
              <a:t> x) </a:t>
            </a:r>
            <a:r>
              <a:rPr lang="zh-CN" altLang="en-US" sz="2400" dirty="0"/>
              <a:t>用指定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Fx</a:t>
            </a:r>
            <a:r>
              <a:rPr lang="zh-CN" altLang="en-US" sz="2400" dirty="0"/>
              <a:t>类的对象或实例。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3932763"/>
            <a:ext cx="864096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计算方法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公开</a:t>
            </a:r>
            <a:r>
              <a:rPr lang="en-US" altLang="zh-CN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 err="1"/>
              <a:t>f</a:t>
            </a:r>
            <a:r>
              <a:rPr lang="en-US" altLang="zh-CN" sz="2400" dirty="0" err="1" smtClean="0"/>
              <a:t>x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完成函数值计算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err="1"/>
              <a:t>f</a:t>
            </a:r>
            <a:r>
              <a:rPr lang="en-US" altLang="zh-CN" sz="2400" dirty="0" err="1" smtClean="0"/>
              <a:t>x</a:t>
            </a:r>
            <a:r>
              <a:rPr lang="en-US" altLang="zh-CN" sz="2400" dirty="0" smtClean="0"/>
              <a:t>(double x)</a:t>
            </a:r>
            <a:r>
              <a:rPr lang="zh-CN" altLang="en-US" sz="2400" dirty="0"/>
              <a:t>完成函数值计算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065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332656"/>
            <a:ext cx="2267744" cy="50482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lIns="45720" tIns="0" rIns="45720" bIns="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CC00"/>
                </a:solidFill>
                <a:latin typeface="+mj-ea"/>
              </a:rPr>
              <a:t>编写</a:t>
            </a: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程序</a:t>
            </a:r>
            <a:endParaRPr lang="zh-CN" altLang="en-US" sz="3600" dirty="0">
              <a:solidFill>
                <a:srgbClr val="FFCC00"/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24744"/>
            <a:ext cx="8640960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程</a:t>
            </a:r>
            <a:r>
              <a:rPr lang="zh-CN" altLang="en-US" sz="2400" dirty="0" smtClean="0"/>
              <a:t>序由两个类</a:t>
            </a:r>
            <a:r>
              <a:rPr lang="zh-CN" altLang="en-US" sz="2400" dirty="0" smtClean="0"/>
              <a:t>构成</a:t>
            </a:r>
            <a:r>
              <a:rPr lang="en-US" altLang="zh-CN" sz="2400" dirty="0" smtClean="0"/>
              <a:t>: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类</a:t>
            </a:r>
            <a:r>
              <a:rPr lang="en-US" altLang="zh-CN" sz="2400" dirty="0" smtClean="0"/>
              <a:t>Sample3_1</a:t>
            </a:r>
            <a:r>
              <a:rPr lang="zh-CN" altLang="en-US" sz="2400" dirty="0" smtClean="0"/>
              <a:t>，负责提供计算所需的初始数据和结果输出，启动程序。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类</a:t>
            </a:r>
            <a:r>
              <a:rPr lang="en-US" altLang="zh-CN" sz="2400" dirty="0" err="1" smtClean="0"/>
              <a:t>Fx</a:t>
            </a:r>
            <a:r>
              <a:rPr lang="zh-CN" altLang="en-US" sz="2400" dirty="0" smtClean="0"/>
              <a:t>，提供所有相关的计算。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endParaRPr lang="en-US" altLang="zh-CN" sz="2400" dirty="0" smtClean="0"/>
          </a:p>
          <a:p>
            <a:pPr algn="r">
              <a:spcBef>
                <a:spcPts val="600"/>
              </a:spcBef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示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例源程序：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Sample3_1.zip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4797152"/>
            <a:ext cx="8640960" cy="954107"/>
          </a:xfrm>
          <a:prstGeom prst="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提</a:t>
            </a:r>
            <a:r>
              <a:rPr lang="zh-CN" altLang="en-US" sz="2800" dirty="0" smtClean="0">
                <a:solidFill>
                  <a:srgbClr val="FFFF00"/>
                </a:solidFill>
              </a:rPr>
              <a:t>示：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    请注意示例程序中重载方法的用法和设计意图。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48310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2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6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404</TotalTime>
  <Words>371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华文新魏</vt:lpstr>
      <vt:lpstr>宋体</vt:lpstr>
      <vt:lpstr>Arial</vt:lpstr>
      <vt:lpstr>Trebuchet MS</vt:lpstr>
      <vt:lpstr>Wingdings</vt:lpstr>
      <vt:lpstr>Wingdings 2</vt:lpstr>
      <vt:lpstr>华丽</vt:lpstr>
      <vt:lpstr>抽象、封装与类示例 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抽象、封装与类示例 1</dc:title>
  <dc:creator>hz2020</dc:creator>
  <cp:lastModifiedBy>hz2020</cp:lastModifiedBy>
  <cp:revision>16</cp:revision>
  <dcterms:created xsi:type="dcterms:W3CDTF">2020-04-18T22:35:47Z</dcterms:created>
  <dcterms:modified xsi:type="dcterms:W3CDTF">2020-04-27T08:27:54Z</dcterms:modified>
</cp:coreProperties>
</file>