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57" r:id="rId9"/>
    <p:sldId id="267" r:id="rId10"/>
    <p:sldId id="266" r:id="rId11"/>
    <p:sldId id="260" r:id="rId12"/>
    <p:sldId id="261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2699792" cy="6858000"/>
          </a:xfrm>
        </p:spPr>
        <p:txBody>
          <a:bodyPr vert="eaVert" anchor="ctr"/>
          <a:lstStyle/>
          <a:p>
            <a:pPr algn="ctr"/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抽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象、封装与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类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</a:rPr>
              <a:t>示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</a:rPr>
              <a:t>例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</a:rPr>
              <a:t>2</a:t>
            </a:r>
            <a:endParaRPr lang="zh-CN" altLang="en-US" dirty="0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2748880" y="1196752"/>
            <a:ext cx="62156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用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ea typeface="+mn-ea"/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类表示解析几何学坐标系上的点，设点的坐标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ea typeface="+mn-ea"/>
              </a:rPr>
              <a:t>p(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  <a:ea typeface="+mn-ea"/>
              </a:rPr>
              <a:t>x,y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endParaRPr lang="zh-CN" altLang="en-US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683376" y="-27384"/>
            <a:ext cx="6460624" cy="864096"/>
          </a:xfrm>
          <a:prstGeom prst="rect">
            <a:avLst/>
          </a:prstGeom>
          <a:solidFill>
            <a:schemeClr val="bg1"/>
          </a:solidFill>
        </p:spPr>
        <p:txBody>
          <a:bodyPr lIns="45720" tIns="0" rIns="45720" bIns="0"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 cap="all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kumimoji="0" lang="zh-CN" altLang="en-US" sz="4000" dirty="0" smtClean="0">
                <a:latin typeface="黑体" pitchFamily="2" charset="-122"/>
              </a:rPr>
              <a:t>问题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915816" y="5589240"/>
            <a:ext cx="5423520" cy="0"/>
          </a:xfrm>
          <a:prstGeom prst="line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707904" y="2276872"/>
            <a:ext cx="0" cy="4032448"/>
          </a:xfrm>
          <a:prstGeom prst="line">
            <a:avLst/>
          </a:prstGeom>
          <a:ln w="28575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436096" y="3717032"/>
            <a:ext cx="144016" cy="144016"/>
          </a:xfrm>
          <a:prstGeom prst="ellipse">
            <a:avLst/>
          </a:prstGeom>
          <a:solidFill>
            <a:srgbClr val="66FF33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64088" y="32849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p(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x,y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2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87337" y="369232"/>
            <a:ext cx="8569325" cy="5940088"/>
          </a:xfrm>
          <a:prstGeom prst="rect">
            <a:avLst/>
          </a:prstGeom>
          <a:solidFill>
            <a:srgbClr val="0033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public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void paint(Graphics g)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{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g.setColor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Color.RED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drawTriangle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(g);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}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private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void 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drawTriangle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(Graphics g)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{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[] 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xPoints,yPoints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xPoints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 = new 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[3];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xPoints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[0] = (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A.getX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();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xPoints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[1] = (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B.getX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();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xPoints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[2] = (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C.getX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();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	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yPoints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 = new 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[3];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yPoints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[0] = (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A.getY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();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yPoints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[1] = (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B.getY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();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yPoints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[2] = (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C.getY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();		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g.drawPolygon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xPoints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yPoints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, 3);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}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6444208" y="6093296"/>
            <a:ext cx="216024" cy="504056"/>
          </a:xfrm>
          <a:prstGeom prst="downArrow">
            <a:avLst/>
          </a:prstGeom>
          <a:solidFill>
            <a:srgbClr val="66FF3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1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87337" y="455181"/>
            <a:ext cx="8569325" cy="3477875"/>
          </a:xfrm>
          <a:prstGeom prst="rect">
            <a:avLst/>
          </a:prstGeom>
          <a:solidFill>
            <a:srgbClr val="0033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public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static void main(String 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args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[])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{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System.out.println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("Starting Sample3_2...");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Sample3_2 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mainFrame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 = new Sample3_2();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mainFrame.setSize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(400, 400);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mainFrame.setTitle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("Sample3_2");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mainFrame.setVisible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(true);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}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}	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4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476672"/>
            <a:ext cx="7704857" cy="56013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790" y="1052736"/>
            <a:ext cx="3846353" cy="391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251520" y="54868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（</a:t>
            </a:r>
            <a:r>
              <a:rPr lang="en-US" altLang="zh-CN" sz="2800" dirty="0" smtClean="0">
                <a:latin typeface="+mn-ea"/>
              </a:rPr>
              <a:t>1</a:t>
            </a:r>
            <a:r>
              <a:rPr lang="zh-CN" altLang="en-US" sz="2800" dirty="0" smtClean="0">
                <a:latin typeface="+mn-ea"/>
              </a:rPr>
              <a:t>）题解</a:t>
            </a:r>
            <a:endParaRPr lang="zh-CN" altLang="en-US" sz="2800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1268760"/>
            <a:ext cx="8640960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63538" indent="-363538">
              <a:spcBef>
                <a:spcPct val="50000"/>
              </a:spcBef>
              <a:buClr>
                <a:schemeClr val="accent1"/>
              </a:buClr>
              <a:buFont typeface="Times New Roman" panose="02020603050405020304" pitchFamily="18" charset="0"/>
              <a:buChar char="►"/>
            </a:pPr>
            <a:r>
              <a:rPr lang="zh-CN" altLang="en-US" sz="2400" dirty="0"/>
              <a:t>坐标系上的点可用两个数据成员表示它在的坐标系中的位置。</a:t>
            </a:r>
          </a:p>
          <a:p>
            <a:pPr marL="363538" indent="-363538">
              <a:spcBef>
                <a:spcPct val="50000"/>
              </a:spcBef>
              <a:buClr>
                <a:schemeClr val="accent1"/>
              </a:buClr>
              <a:buFont typeface="Times New Roman" panose="02020603050405020304" pitchFamily="18" charset="0"/>
              <a:buChar char="►"/>
            </a:pPr>
            <a:r>
              <a:rPr lang="zh-CN" altLang="en-US" sz="2400" dirty="0"/>
              <a:t>用来表示或确定其他几何图形在坐标系的位置，因此它其实也是一种类型的数据，可以抽象成一种数据类型来表示。</a:t>
            </a:r>
            <a:endParaRPr lang="zh-CN" altLang="en-US" sz="24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0776" y="2837879"/>
            <a:ext cx="331311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 抽象与封装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50825" y="3429000"/>
            <a:ext cx="8641655" cy="301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628650" indent="-6286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65238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01825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38413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175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32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089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546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03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5000"/>
              </a:spcBef>
              <a:buClr>
                <a:schemeClr val="accent1"/>
              </a:buClr>
              <a:buFontTx/>
              <a:buAutoNum type="circleNumDbPlain"/>
            </a:pPr>
            <a:r>
              <a:rPr lang="zh-CN" altLang="en-US" dirty="0">
                <a:latin typeface="+mn-ea"/>
                <a:ea typeface="+mn-ea"/>
              </a:rPr>
              <a:t>在平面解析几何中，点为基本的几何图形，图形的位置由点确定。所以可以将它抽象成一种数据类型，描述在坐标系上的点或其它几何图形的位置。</a:t>
            </a:r>
          </a:p>
          <a:p>
            <a:pPr eaLnBrk="1" hangingPunct="1">
              <a:spcBef>
                <a:spcPct val="45000"/>
              </a:spcBef>
              <a:buClr>
                <a:schemeClr val="accent1"/>
              </a:buClr>
              <a:buFontTx/>
              <a:buAutoNum type="circleNumDbPlain"/>
            </a:pPr>
            <a:r>
              <a:rPr lang="zh-CN" altLang="en-US" dirty="0">
                <a:latin typeface="+mn-ea"/>
                <a:ea typeface="+mn-ea"/>
              </a:rPr>
              <a:t>根据平面解析几何的定义，平面坐标系上的点有横坐标值和纵坐标值，即 </a:t>
            </a:r>
            <a:r>
              <a:rPr lang="en-US" altLang="zh-CN" dirty="0">
                <a:latin typeface="+mn-ea"/>
                <a:ea typeface="+mn-ea"/>
              </a:rPr>
              <a:t>x</a:t>
            </a:r>
            <a:r>
              <a:rPr lang="zh-CN" altLang="en-US" dirty="0">
                <a:latin typeface="+mn-ea"/>
                <a:ea typeface="+mn-ea"/>
              </a:rPr>
              <a:t>坐标和</a:t>
            </a:r>
            <a:r>
              <a:rPr lang="en-US" altLang="zh-CN" dirty="0">
                <a:latin typeface="+mn-ea"/>
                <a:ea typeface="+mn-ea"/>
              </a:rPr>
              <a:t>y</a:t>
            </a:r>
            <a:r>
              <a:rPr lang="zh-CN" altLang="en-US" dirty="0">
                <a:latin typeface="+mn-ea"/>
                <a:ea typeface="+mn-ea"/>
              </a:rPr>
              <a:t>坐标。因此用</a:t>
            </a:r>
            <a:r>
              <a:rPr lang="en-US" altLang="zh-CN" dirty="0" err="1">
                <a:latin typeface="+mn-ea"/>
                <a:ea typeface="+mn-ea"/>
              </a:rPr>
              <a:t>ox,oy</a:t>
            </a:r>
            <a:r>
              <a:rPr lang="zh-CN" altLang="en-US" dirty="0">
                <a:latin typeface="+mn-ea"/>
                <a:ea typeface="+mn-ea"/>
              </a:rPr>
              <a:t>两个变量表示它们。</a:t>
            </a:r>
          </a:p>
          <a:p>
            <a:pPr eaLnBrk="1" hangingPunct="1">
              <a:spcBef>
                <a:spcPct val="45000"/>
              </a:spcBef>
              <a:buClr>
                <a:schemeClr val="accent1"/>
              </a:buClr>
              <a:buFontTx/>
              <a:buAutoNum type="circleNumDbPlain"/>
            </a:pPr>
            <a:r>
              <a:rPr lang="zh-CN" altLang="en-US" dirty="0">
                <a:latin typeface="+mn-ea"/>
                <a:ea typeface="+mn-ea"/>
              </a:rPr>
              <a:t>做为数据类型需要有一个类型名称，在此例中命名为</a:t>
            </a:r>
            <a:r>
              <a:rPr lang="en-US" altLang="zh-CN" dirty="0">
                <a:latin typeface="+mn-ea"/>
                <a:ea typeface="+mn-ea"/>
              </a:rPr>
              <a:t>Point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725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51396" y="332656"/>
            <a:ext cx="4392612" cy="519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+mn-ea"/>
              </a:rPr>
              <a:t> 确定数据成员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域</a:t>
            </a:r>
            <a:r>
              <a:rPr lang="en-US" altLang="zh-CN" sz="2800" b="1" dirty="0">
                <a:latin typeface="+mn-ea"/>
              </a:rPr>
              <a:t>)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87337" y="1124744"/>
            <a:ext cx="8605143" cy="3465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65238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01825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38413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175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32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089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546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03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5000"/>
              </a:spcBef>
              <a:buClr>
                <a:schemeClr val="tx2"/>
              </a:buClr>
              <a:buFont typeface="Times New Roman" panose="02020603050405020304" pitchFamily="18" charset="0"/>
              <a:buChar char="►"/>
            </a:pPr>
            <a:r>
              <a:rPr lang="zh-CN" altLang="en-US" sz="2800" dirty="0">
                <a:latin typeface="+mn-ea"/>
                <a:ea typeface="+mn-ea"/>
              </a:rPr>
              <a:t>平面坐标系上的点有横坐标位置数据和纵坐标数据描述，即 </a:t>
            </a:r>
            <a:r>
              <a:rPr lang="en-US" altLang="zh-CN" sz="2800" dirty="0">
                <a:latin typeface="+mn-ea"/>
                <a:ea typeface="+mn-ea"/>
              </a:rPr>
              <a:t>x</a:t>
            </a:r>
            <a:r>
              <a:rPr lang="zh-CN" altLang="en-US" sz="2800" dirty="0">
                <a:latin typeface="+mn-ea"/>
                <a:ea typeface="+mn-ea"/>
              </a:rPr>
              <a:t>坐标和</a:t>
            </a:r>
            <a:r>
              <a:rPr lang="en-US" altLang="zh-CN" sz="2800" dirty="0">
                <a:latin typeface="+mn-ea"/>
                <a:ea typeface="+mn-ea"/>
              </a:rPr>
              <a:t>y</a:t>
            </a:r>
            <a:r>
              <a:rPr lang="zh-CN" altLang="en-US" sz="2800" dirty="0">
                <a:latin typeface="+mn-ea"/>
                <a:ea typeface="+mn-ea"/>
              </a:rPr>
              <a:t>坐标。因此这两个数据是它最基本的属性，用</a:t>
            </a:r>
            <a:r>
              <a:rPr lang="en-US" altLang="zh-CN" sz="2800" dirty="0" err="1">
                <a:latin typeface="+mn-ea"/>
                <a:ea typeface="+mn-ea"/>
              </a:rPr>
              <a:t>ox,oy</a:t>
            </a:r>
            <a:r>
              <a:rPr lang="zh-CN" altLang="en-US" sz="2800" dirty="0">
                <a:latin typeface="+mn-ea"/>
                <a:ea typeface="+mn-ea"/>
              </a:rPr>
              <a:t>两个变量表示它们。</a:t>
            </a:r>
          </a:p>
          <a:p>
            <a:pPr eaLnBrk="1" hangingPunct="1">
              <a:spcBef>
                <a:spcPct val="45000"/>
              </a:spcBef>
              <a:buClr>
                <a:schemeClr val="tx2"/>
              </a:buClr>
              <a:buFont typeface="Times New Roman" panose="02020603050405020304" pitchFamily="18" charset="0"/>
              <a:buChar char="►"/>
            </a:pPr>
            <a:r>
              <a:rPr lang="zh-CN" altLang="en-US" sz="2800" dirty="0">
                <a:latin typeface="+mn-ea"/>
                <a:ea typeface="+mn-ea"/>
              </a:rPr>
              <a:t>在坐标系统中，坐标数据的值是实数，因此</a:t>
            </a:r>
            <a:r>
              <a:rPr lang="en-US" altLang="zh-CN" sz="2800" dirty="0">
                <a:latin typeface="+mn-ea"/>
                <a:ea typeface="+mn-ea"/>
              </a:rPr>
              <a:t>ox</a:t>
            </a:r>
            <a:r>
              <a:rPr lang="zh-CN" altLang="en-US" sz="2800" dirty="0">
                <a:latin typeface="+mn-ea"/>
                <a:ea typeface="+mn-ea"/>
              </a:rPr>
              <a:t>和</a:t>
            </a:r>
            <a:r>
              <a:rPr lang="en-US" altLang="zh-CN" sz="2800" dirty="0">
                <a:latin typeface="+mn-ea"/>
                <a:ea typeface="+mn-ea"/>
              </a:rPr>
              <a:t>oy</a:t>
            </a:r>
            <a:r>
              <a:rPr lang="zh-CN" altLang="en-US" sz="2800" dirty="0">
                <a:latin typeface="+mn-ea"/>
                <a:ea typeface="+mn-ea"/>
              </a:rPr>
              <a:t>用</a:t>
            </a:r>
            <a:r>
              <a:rPr lang="en-US" altLang="zh-CN" sz="2800" dirty="0">
                <a:latin typeface="+mn-ea"/>
                <a:ea typeface="+mn-ea"/>
              </a:rPr>
              <a:t>Java</a:t>
            </a:r>
            <a:r>
              <a:rPr lang="zh-CN" altLang="en-US" sz="2800" dirty="0">
                <a:latin typeface="+mn-ea"/>
                <a:ea typeface="+mn-ea"/>
              </a:rPr>
              <a:t>原始数据类型</a:t>
            </a:r>
            <a:r>
              <a:rPr lang="en-US" altLang="zh-CN" sz="2800" dirty="0">
                <a:latin typeface="+mn-ea"/>
                <a:ea typeface="+mn-ea"/>
              </a:rPr>
              <a:t>double</a:t>
            </a:r>
            <a:r>
              <a:rPr lang="zh-CN" altLang="en-US" sz="2800" dirty="0">
                <a:latin typeface="+mn-ea"/>
                <a:ea typeface="+mn-ea"/>
              </a:rPr>
              <a:t>。</a:t>
            </a:r>
          </a:p>
          <a:p>
            <a:pPr eaLnBrk="1" hangingPunct="1">
              <a:spcBef>
                <a:spcPct val="45000"/>
              </a:spcBef>
              <a:buClr>
                <a:schemeClr val="tx2"/>
              </a:buClr>
              <a:buFont typeface="Times New Roman" panose="02020603050405020304" pitchFamily="18" charset="0"/>
              <a:buChar char="►"/>
            </a:pPr>
            <a:r>
              <a:rPr lang="zh-CN" altLang="en-US" sz="2800" dirty="0">
                <a:latin typeface="+mn-ea"/>
                <a:ea typeface="+mn-ea"/>
              </a:rPr>
              <a:t>考虑到数据隐藏的需要，用</a:t>
            </a:r>
            <a:r>
              <a:rPr lang="en-US" altLang="zh-CN" sz="2800" dirty="0">
                <a:latin typeface="+mn-ea"/>
                <a:ea typeface="+mn-ea"/>
              </a:rPr>
              <a:t>private</a:t>
            </a:r>
            <a:r>
              <a:rPr lang="zh-CN" altLang="en-US" sz="2800" dirty="0">
                <a:latin typeface="+mn-ea"/>
                <a:ea typeface="+mn-ea"/>
              </a:rPr>
              <a:t>修饰它们，从而限制其他类或对象对它的访问。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971600" y="5013176"/>
            <a:ext cx="4826000" cy="1022350"/>
          </a:xfrm>
          <a:prstGeom prst="rect">
            <a:avLst/>
          </a:prstGeom>
          <a:solidFill>
            <a:srgbClr val="00B0F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private double ox;</a:t>
            </a:r>
          </a:p>
          <a:p>
            <a:pPr>
              <a:spcBef>
                <a:spcPct val="15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private double oy;</a:t>
            </a:r>
          </a:p>
        </p:txBody>
      </p:sp>
    </p:spTree>
    <p:extLst>
      <p:ext uri="{BB962C8B-B14F-4D97-AF65-F5344CB8AC3E}">
        <p14:creationId xmlns:p14="http://schemas.microsoft.com/office/powerpoint/2010/main" val="26065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51520" y="549275"/>
            <a:ext cx="3529012" cy="519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宋体" panose="02010600030101010101" pitchFamily="2" charset="-122"/>
              </a:rPr>
              <a:t> 确定方法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51520" y="1341438"/>
            <a:ext cx="8640960" cy="426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1706563" indent="-170656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8859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06533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2447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241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813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385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957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529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zh-CN" altLang="en-US" sz="2800" dirty="0">
                <a:latin typeface="+mn-ea"/>
                <a:ea typeface="+mn-ea"/>
              </a:rPr>
              <a:t>属性方法：用于设置或返回域的值，主要方法包括：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m"/>
            </a:pPr>
            <a:r>
              <a:rPr lang="en-US" altLang="zh-CN" sz="2800" dirty="0" err="1" smtClean="0">
                <a:latin typeface="+mn-ea"/>
                <a:ea typeface="+mn-ea"/>
              </a:rPr>
              <a:t>getY</a:t>
            </a:r>
            <a:r>
              <a:rPr lang="en-US" altLang="zh-CN" sz="2800" dirty="0">
                <a:latin typeface="+mn-ea"/>
                <a:ea typeface="+mn-ea"/>
              </a:rPr>
              <a:t>()/</a:t>
            </a:r>
            <a:r>
              <a:rPr lang="en-US" altLang="zh-CN" sz="2800" dirty="0" err="1">
                <a:latin typeface="+mn-ea"/>
                <a:ea typeface="+mn-ea"/>
              </a:rPr>
              <a:t>setY</a:t>
            </a:r>
            <a:r>
              <a:rPr lang="en-US" altLang="zh-CN" sz="2800" dirty="0">
                <a:latin typeface="+mn-ea"/>
                <a:ea typeface="+mn-ea"/>
              </a:rPr>
              <a:t>()</a:t>
            </a:r>
            <a:r>
              <a:rPr lang="zh-CN" altLang="en-US" sz="2800" dirty="0">
                <a:latin typeface="+mn-ea"/>
                <a:ea typeface="+mn-ea"/>
              </a:rPr>
              <a:t>。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m"/>
            </a:pPr>
            <a:r>
              <a:rPr lang="en-US" altLang="zh-CN" sz="2800" dirty="0" err="1" smtClean="0">
                <a:latin typeface="+mn-ea"/>
                <a:ea typeface="+mn-ea"/>
              </a:rPr>
              <a:t>getX</a:t>
            </a:r>
            <a:r>
              <a:rPr lang="en-US" altLang="zh-CN" sz="2800" dirty="0" smtClean="0">
                <a:latin typeface="+mn-ea"/>
                <a:ea typeface="+mn-ea"/>
              </a:rPr>
              <a:t>()/</a:t>
            </a:r>
            <a:r>
              <a:rPr lang="en-US" altLang="zh-CN" sz="2800" dirty="0" err="1" smtClean="0">
                <a:latin typeface="+mn-ea"/>
                <a:ea typeface="+mn-ea"/>
              </a:rPr>
              <a:t>setX</a:t>
            </a:r>
            <a:r>
              <a:rPr lang="en-US" altLang="zh-CN" sz="2800" dirty="0" smtClean="0">
                <a:latin typeface="+mn-ea"/>
                <a:ea typeface="+mn-ea"/>
              </a:rPr>
              <a:t>()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zh-CN" altLang="en-US" sz="2800" dirty="0" smtClean="0">
                <a:latin typeface="+mn-ea"/>
                <a:ea typeface="+mn-ea"/>
              </a:rPr>
              <a:t>构</a:t>
            </a:r>
            <a:r>
              <a:rPr lang="zh-CN" altLang="en-US" sz="2800" dirty="0">
                <a:latin typeface="+mn-ea"/>
                <a:ea typeface="+mn-ea"/>
              </a:rPr>
              <a:t>造方法：提供无参数构造方法和有两个参数的构造方法，即：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m"/>
            </a:pPr>
            <a:r>
              <a:rPr lang="en-US" altLang="zh-CN" sz="2800" dirty="0">
                <a:latin typeface="+mn-ea"/>
                <a:ea typeface="+mn-ea"/>
              </a:rPr>
              <a:t>Point()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m"/>
            </a:pPr>
            <a:r>
              <a:rPr lang="en-US" altLang="zh-CN" sz="2800" dirty="0">
                <a:latin typeface="+mn-ea"/>
                <a:ea typeface="+mn-ea"/>
              </a:rPr>
              <a:t>Point(double </a:t>
            </a:r>
            <a:r>
              <a:rPr lang="en-US" altLang="zh-CN" sz="2800" dirty="0" err="1">
                <a:latin typeface="+mn-ea"/>
                <a:ea typeface="+mn-ea"/>
              </a:rPr>
              <a:t>x,double</a:t>
            </a:r>
            <a:r>
              <a:rPr lang="en-US" altLang="zh-CN" sz="2800" dirty="0">
                <a:latin typeface="+mn-ea"/>
                <a:ea typeface="+mn-ea"/>
              </a:rPr>
              <a:t> y)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272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51520" y="461963"/>
            <a:ext cx="2232025" cy="519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Java</a:t>
            </a:r>
            <a:r>
              <a:rPr lang="zh-CN" altLang="en-US" sz="2800" dirty="0">
                <a:latin typeface="+mn-ea"/>
              </a:rPr>
              <a:t>实现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51520" y="1290240"/>
            <a:ext cx="8569325" cy="4154984"/>
          </a:xfrm>
          <a:prstGeom prst="rect">
            <a:avLst/>
          </a:prstGeom>
          <a:solidFill>
            <a:srgbClr val="0033CC"/>
          </a:solidFill>
          <a:ln w="12700" cap="sq">
            <a:solidFill>
              <a:srgbClr val="CCCC00"/>
            </a:solidFill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public class Point{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private double ox=0,oy=0;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public Point(){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} 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public Point(double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x,double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y){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ox = x;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oy = y;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} 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public double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getX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(){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return ox;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}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4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548680"/>
            <a:ext cx="8569325" cy="4154984"/>
          </a:xfrm>
          <a:prstGeom prst="rect">
            <a:avLst/>
          </a:prstGeom>
          <a:solidFill>
            <a:srgbClr val="0033CC"/>
          </a:solidFill>
          <a:ln w="12700" cap="sq">
            <a:solidFill>
              <a:srgbClr val="CCCC00"/>
            </a:solidFill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public double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getY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(){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return oy;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}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public void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setX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(double x){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ox = x;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}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public void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setY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(double y){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oy = y;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}</a:t>
            </a:r>
          </a:p>
          <a:p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84168" y="5117122"/>
            <a:ext cx="284565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n-ea"/>
              </a:rPr>
              <a:t>源程序文件：</a:t>
            </a:r>
            <a:r>
              <a:rPr lang="en-US" altLang="zh-CN" sz="2000" dirty="0">
                <a:latin typeface="+mn-ea"/>
              </a:rPr>
              <a:t>Point.java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725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251520" y="404664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宋体" panose="02010600030101010101" pitchFamily="2" charset="-122"/>
              </a:rPr>
              <a:t>2</a:t>
            </a:r>
            <a:r>
              <a:rPr lang="zh-CN" altLang="en-US" sz="2800" dirty="0" smtClean="0">
                <a:latin typeface="宋体" panose="02010600030101010101" pitchFamily="2" charset="-122"/>
              </a:rPr>
              <a:t>）应</a:t>
            </a:r>
            <a:r>
              <a:rPr lang="zh-CN" altLang="en-US" sz="2800" dirty="0">
                <a:latin typeface="宋体" panose="02010600030101010101" pitchFamily="2" charset="-122"/>
              </a:rPr>
              <a:t>用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251521" y="1052736"/>
            <a:ext cx="8712968" cy="2831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>
                <a:latin typeface="+mn-ea"/>
              </a:rPr>
              <a:t>在解析几何中，点表示图形在坐标平面上的位置。因此这里类 </a:t>
            </a:r>
            <a:r>
              <a:rPr lang="en-US" altLang="zh-CN" sz="2800" dirty="0">
                <a:latin typeface="+mn-ea"/>
              </a:rPr>
              <a:t>Point </a:t>
            </a:r>
            <a:r>
              <a:rPr lang="zh-CN" altLang="en-US" sz="2800" dirty="0">
                <a:latin typeface="+mn-ea"/>
              </a:rPr>
              <a:t>实际上是一种表示位置数据的数据类型</a:t>
            </a:r>
            <a:r>
              <a:rPr lang="zh-CN" altLang="en-US" sz="2800" dirty="0" smtClean="0">
                <a:latin typeface="+mn-ea"/>
              </a:rPr>
              <a:t>。例如 </a:t>
            </a:r>
            <a:r>
              <a:rPr lang="en-US" altLang="zh-CN" sz="2800" dirty="0" smtClean="0">
                <a:latin typeface="+mn-ea"/>
              </a:rPr>
              <a:t>Sample3_2</a:t>
            </a:r>
            <a:r>
              <a:rPr lang="zh-CN" altLang="en-US" sz="2800" dirty="0" smtClean="0">
                <a:latin typeface="+mn-ea"/>
              </a:rPr>
              <a:t>：</a:t>
            </a:r>
            <a:endParaRPr lang="en-US" altLang="zh-CN" sz="2800" dirty="0" smtClean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>
                <a:latin typeface="+mn-ea"/>
              </a:rPr>
              <a:t>已知三角形的三个定点坐标分别是</a:t>
            </a:r>
            <a:r>
              <a:rPr lang="en-US" altLang="zh-CN" sz="2800" dirty="0">
                <a:latin typeface="+mn-ea"/>
              </a:rPr>
              <a:t>A(45,80)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B(104,80)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C(45,290)</a:t>
            </a:r>
            <a:r>
              <a:rPr lang="zh-CN" altLang="en-US" sz="2800" dirty="0">
                <a:latin typeface="+mn-ea"/>
              </a:rPr>
              <a:t>。在屏幕上绘制出此三角形</a:t>
            </a:r>
            <a:r>
              <a:rPr lang="zh-CN" altLang="en-US" sz="2800" dirty="0" smtClean="0">
                <a:latin typeface="+mn-ea"/>
              </a:rPr>
              <a:t>。</a:t>
            </a:r>
            <a:endParaRPr lang="en-US" altLang="zh-CN" sz="2800" dirty="0" smtClean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>
                <a:latin typeface="+mn-ea"/>
              </a:rPr>
              <a:t>如</a:t>
            </a:r>
            <a:r>
              <a:rPr lang="zh-CN" altLang="en-US" sz="2800" dirty="0" smtClean="0">
                <a:latin typeface="+mn-ea"/>
              </a:rPr>
              <a:t>图所示。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524678"/>
            <a:ext cx="318264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9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332656"/>
            <a:ext cx="2267744" cy="504825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 lIns="45720" tIns="0" rIns="45720" bIns="0" anchor="b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800" b="1" kern="1200" cap="all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latin typeface="Trebuchet MS" pitchFamily="34" charset="0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FFCC00"/>
                </a:solidFill>
                <a:latin typeface="+mj-ea"/>
              </a:rPr>
              <a:t>编写</a:t>
            </a:r>
            <a:r>
              <a:rPr lang="zh-CN" altLang="en-US" sz="3600" dirty="0" smtClean="0">
                <a:solidFill>
                  <a:srgbClr val="FFCC00"/>
                </a:solidFill>
                <a:latin typeface="+mj-ea"/>
              </a:rPr>
              <a:t>程序</a:t>
            </a:r>
            <a:endParaRPr lang="zh-CN" altLang="en-US" sz="3600" dirty="0">
              <a:solidFill>
                <a:srgbClr val="FFCC00"/>
              </a:solidFill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1124744"/>
            <a:ext cx="8640960" cy="25176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ct val="150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+mn-ea"/>
              </a:rPr>
              <a:t>A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B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C</a:t>
            </a:r>
            <a:r>
              <a:rPr lang="zh-CN" altLang="en-US" sz="2800" dirty="0">
                <a:latin typeface="+mn-ea"/>
              </a:rPr>
              <a:t>三个顶点可用类</a:t>
            </a:r>
            <a:r>
              <a:rPr lang="en-US" altLang="zh-CN" sz="2800" dirty="0">
                <a:latin typeface="+mn-ea"/>
              </a:rPr>
              <a:t>Point</a:t>
            </a:r>
            <a:r>
              <a:rPr lang="zh-CN" altLang="en-US" sz="2800" dirty="0">
                <a:latin typeface="+mn-ea"/>
              </a:rPr>
              <a:t>表示。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绘图用</a:t>
            </a:r>
            <a:r>
              <a:rPr lang="en-US" altLang="zh-CN" sz="2800" dirty="0">
                <a:latin typeface="+mn-ea"/>
              </a:rPr>
              <a:t>Graphics</a:t>
            </a:r>
            <a:r>
              <a:rPr lang="zh-CN" altLang="en-US" sz="2800" dirty="0">
                <a:latin typeface="+mn-ea"/>
              </a:rPr>
              <a:t>提供的绘图方法。</a:t>
            </a:r>
            <a:endParaRPr lang="en-US" altLang="zh-CN" sz="2800" dirty="0">
              <a:latin typeface="+mn-ea"/>
            </a:endParaRPr>
          </a:p>
          <a:p>
            <a:pPr>
              <a:spcBef>
                <a:spcPct val="15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图形绘制在一个窗体中，具体代码如下</a:t>
            </a:r>
            <a:r>
              <a:rPr lang="zh-CN" altLang="en-US" sz="2800" dirty="0" smtClean="0">
                <a:latin typeface="+mn-ea"/>
              </a:rPr>
              <a:t>。</a:t>
            </a:r>
            <a:endParaRPr lang="en-US" altLang="zh-CN" sz="2800" dirty="0" smtClean="0">
              <a:latin typeface="+mn-ea"/>
            </a:endParaRPr>
          </a:p>
          <a:p>
            <a:pPr>
              <a:spcBef>
                <a:spcPct val="15000"/>
              </a:spcBef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algn="r">
              <a:spcBef>
                <a:spcPts val="600"/>
              </a:spcBef>
            </a:pP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示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例源程序：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Sample3_2.zip</a:t>
            </a: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63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87337" y="260648"/>
            <a:ext cx="8569325" cy="6247864"/>
          </a:xfrm>
          <a:prstGeom prst="rect">
            <a:avLst/>
          </a:prstGeom>
          <a:solidFill>
            <a:srgbClr val="0033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import 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java.awt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.*;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import 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java.awt.event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.*;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class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Sample3_2 extends Frame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{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private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Point A,B,C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public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Sample3_2()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{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addWindowListener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(new 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WindowAdapter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()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{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           public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void 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windowClosing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WindowEvent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 e)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{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	dispose();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System.exit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(0);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 }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});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A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= new Point(45,80);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B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= new Point(104,80);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C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= new Point(45,290);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}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6444208" y="6237312"/>
            <a:ext cx="216024" cy="504056"/>
          </a:xfrm>
          <a:prstGeom prst="downArrow">
            <a:avLst/>
          </a:prstGeom>
          <a:solidFill>
            <a:srgbClr val="66FF3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123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487</TotalTime>
  <Words>943</Words>
  <Application>Microsoft Office PowerPoint</Application>
  <PresentationFormat>全屏显示(4:3)</PresentationFormat>
  <Paragraphs>108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黑体</vt:lpstr>
      <vt:lpstr>华文新魏</vt:lpstr>
      <vt:lpstr>宋体</vt:lpstr>
      <vt:lpstr>Arial</vt:lpstr>
      <vt:lpstr>Times New Roman</vt:lpstr>
      <vt:lpstr>Trebuchet MS</vt:lpstr>
      <vt:lpstr>Wingdings</vt:lpstr>
      <vt:lpstr>Wingdings 2</vt:lpstr>
      <vt:lpstr>华丽</vt:lpstr>
      <vt:lpstr>抽象、封装与类示例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抽象、封装与类示例 1</dc:title>
  <dc:creator>hz2020</dc:creator>
  <cp:lastModifiedBy>hz2020</cp:lastModifiedBy>
  <cp:revision>26</cp:revision>
  <dcterms:created xsi:type="dcterms:W3CDTF">2020-04-18T22:35:47Z</dcterms:created>
  <dcterms:modified xsi:type="dcterms:W3CDTF">2020-04-27T09:53:47Z</dcterms:modified>
</cp:coreProperties>
</file>