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9" r:id="rId10"/>
    <p:sldId id="267" r:id="rId11"/>
    <p:sldId id="257" r:id="rId12"/>
    <p:sldId id="268" r:id="rId13"/>
    <p:sldId id="260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2699792" cy="6858000"/>
          </a:xfrm>
        </p:spPr>
        <p:txBody>
          <a:bodyPr vert="eaVert" anchor="ctr"/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抽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象、封装与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类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例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3</a:t>
            </a:r>
            <a:endParaRPr lang="zh-CN" altLang="en-US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699792" y="968529"/>
            <a:ext cx="62876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用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类表示解析几何学圆形，设圆半径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radius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，圆心坐标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p(</a:t>
            </a:r>
            <a:r>
              <a:rPr lang="en-US" altLang="zh-CN" sz="2800" dirty="0" err="1" smtClean="0">
                <a:solidFill>
                  <a:schemeClr val="bg1"/>
                </a:solidFill>
                <a:latin typeface="+mn-ea"/>
                <a:ea typeface="+mn-ea"/>
              </a:rPr>
              <a:t>x,y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83376" y="-27384"/>
            <a:ext cx="6460624" cy="864096"/>
          </a:xfrm>
          <a:prstGeom prst="rect">
            <a:avLst/>
          </a:prstGeom>
          <a:solidFill>
            <a:schemeClr val="bg1"/>
          </a:solidFill>
        </p:spPr>
        <p:txBody>
          <a:bodyPr lIns="45720" tIns="0" rIns="45720" bIns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sz="4000" dirty="0" smtClean="0">
                <a:latin typeface="黑体" pitchFamily="2" charset="-122"/>
              </a:rPr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4067944" y="2996952"/>
            <a:ext cx="2520280" cy="223224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75856" y="2204864"/>
            <a:ext cx="0" cy="424847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6021288"/>
            <a:ext cx="590465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274528" y="4116452"/>
            <a:ext cx="79209" cy="7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66344" y="3991557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p(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x,y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7"/>
          </p:cNvCxnSpPr>
          <p:nvPr/>
        </p:nvCxnSpPr>
        <p:spPr>
          <a:xfrm flipV="1">
            <a:off x="5342137" y="3212976"/>
            <a:ext cx="598015" cy="9150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16755" y="3419708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radius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332656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</a:rPr>
              <a:t> 应用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9371" y="1125538"/>
            <a:ext cx="8603109" cy="158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例</a:t>
            </a:r>
            <a:r>
              <a:rPr lang="en-US" altLang="zh-CN" sz="2800" dirty="0" smtClean="0">
                <a:latin typeface="宋体" panose="02010600030101010101" pitchFamily="2" charset="-122"/>
              </a:rPr>
              <a:t>Sample3_3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atinLnBrk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已知坐标点</a:t>
            </a:r>
            <a:r>
              <a:rPr lang="en-US" altLang="zh-CN" sz="2800" dirty="0">
                <a:latin typeface="宋体" panose="02010600030101010101" pitchFamily="2" charset="-122"/>
              </a:rPr>
              <a:t>P(</a:t>
            </a:r>
            <a:r>
              <a:rPr lang="en-US" altLang="en-US" sz="2800" dirty="0">
                <a:latin typeface="宋体" panose="02010600030101010101" pitchFamily="2" charset="-122"/>
              </a:rPr>
              <a:t>220,200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，在屏幕上绘制出半径分别为</a:t>
            </a:r>
            <a:r>
              <a:rPr lang="en-US" altLang="en-US" sz="2800" dirty="0">
                <a:latin typeface="宋体" panose="02010600030101010101" pitchFamily="2" charset="-122"/>
              </a:rPr>
              <a:t>20,60,140,161</a:t>
            </a:r>
            <a:r>
              <a:rPr lang="zh-CN" altLang="en-US" sz="2800" dirty="0">
                <a:latin typeface="宋体" panose="02010600030101010101" pitchFamily="2" charset="-122"/>
              </a:rPr>
              <a:t>的圆。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3214" y="3429000"/>
            <a:ext cx="8639266" cy="1500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</a:rPr>
              <a:t>坐标点</a:t>
            </a:r>
            <a:r>
              <a:rPr lang="en-US" altLang="zh-CN" sz="2800" dirty="0">
                <a:latin typeface="宋体" panose="02010600030101010101" pitchFamily="2" charset="-122"/>
              </a:rPr>
              <a:t>P(</a:t>
            </a:r>
            <a:r>
              <a:rPr lang="en-US" altLang="en-US" sz="2800" dirty="0">
                <a:latin typeface="宋体" panose="02010600030101010101" pitchFamily="2" charset="-122"/>
              </a:rPr>
              <a:t>220,200</a:t>
            </a:r>
            <a:r>
              <a:rPr lang="en-US" altLang="zh-CN" sz="2800" dirty="0">
                <a:latin typeface="宋体" panose="02010600030101010101" pitchFamily="2" charset="-122"/>
              </a:rPr>
              <a:t>) </a:t>
            </a:r>
            <a:r>
              <a:rPr lang="zh-CN" altLang="en-US" sz="2800" dirty="0">
                <a:latin typeface="宋体" panose="02010600030101010101" pitchFamily="2" charset="-122"/>
              </a:rPr>
              <a:t>可用类</a:t>
            </a:r>
            <a:r>
              <a:rPr lang="en-US" altLang="zh-CN" sz="2800" dirty="0">
                <a:latin typeface="宋体" panose="02010600030101010101" pitchFamily="2" charset="-122"/>
              </a:rPr>
              <a:t>Point</a:t>
            </a:r>
            <a:r>
              <a:rPr lang="zh-CN" altLang="en-US" sz="2800" dirty="0">
                <a:latin typeface="宋体" panose="02010600030101010101" pitchFamily="2" charset="-122"/>
              </a:rPr>
              <a:t>表示。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</a:rPr>
              <a:t>每个圆用类</a:t>
            </a:r>
            <a:r>
              <a:rPr lang="en-US" altLang="zh-CN" sz="2800" dirty="0">
                <a:latin typeface="宋体" panose="02010600030101010101" pitchFamily="2" charset="-122"/>
              </a:rPr>
              <a:t>Circle</a:t>
            </a:r>
            <a:r>
              <a:rPr lang="zh-CN" altLang="en-US" sz="2800" dirty="0">
                <a:latin typeface="宋体" panose="02010600030101010101" pitchFamily="2" charset="-122"/>
              </a:rPr>
              <a:t>表示。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</a:rPr>
              <a:t>绘图用</a:t>
            </a:r>
            <a:r>
              <a:rPr lang="en-US" altLang="zh-CN" sz="2800" dirty="0">
                <a:latin typeface="宋体" panose="02010600030101010101" pitchFamily="2" charset="-122"/>
              </a:rPr>
              <a:t>Graphics</a:t>
            </a:r>
            <a:r>
              <a:rPr lang="zh-CN" altLang="en-US" sz="2800" dirty="0">
                <a:latin typeface="宋体" panose="02010600030101010101" pitchFamily="2" charset="-122"/>
              </a:rPr>
              <a:t>提供的绘图方法。</a:t>
            </a:r>
          </a:p>
        </p:txBody>
      </p:sp>
    </p:spTree>
    <p:extLst>
      <p:ext uri="{BB962C8B-B14F-4D97-AF65-F5344CB8AC3E}">
        <p14:creationId xmlns:p14="http://schemas.microsoft.com/office/powerpoint/2010/main" val="257078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332656"/>
            <a:ext cx="2267744" cy="50482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lIns="45720" tIns="0" rIns="45720" bIns="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CC00"/>
                </a:solidFill>
                <a:latin typeface="+mj-ea"/>
              </a:rPr>
              <a:t>编写</a:t>
            </a: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程序</a:t>
            </a:r>
            <a:endParaRPr lang="zh-CN" altLang="en-US" sz="3600" dirty="0">
              <a:solidFill>
                <a:srgbClr val="FFCC00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5517232"/>
            <a:ext cx="8640960" cy="954107"/>
          </a:xfrm>
          <a:prstGeom prst="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提</a:t>
            </a:r>
            <a:r>
              <a:rPr lang="zh-CN" altLang="en-US" sz="2800" dirty="0" smtClean="0">
                <a:solidFill>
                  <a:srgbClr val="FFFF00"/>
                </a:solidFill>
              </a:rPr>
              <a:t>示：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r>
              <a:rPr lang="zh-CN" altLang="en-US" sz="2800" dirty="0" smtClean="0">
                <a:solidFill>
                  <a:srgbClr val="FFFF00"/>
                </a:solidFill>
              </a:rPr>
              <a:t>    请注意示例程序中重载方法的用法和设计意图。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05694"/>
            <a:ext cx="367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38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2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51520" y="5486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+mn-ea"/>
              </a:rPr>
              <a:t>（</a:t>
            </a:r>
            <a:r>
              <a:rPr lang="en-US" altLang="zh-CN" sz="2800" smtClean="0">
                <a:latin typeface="+mn-ea"/>
              </a:rPr>
              <a:t>1</a:t>
            </a:r>
            <a:r>
              <a:rPr lang="zh-CN" altLang="en-US" sz="2800" smtClean="0">
                <a:latin typeface="+mn-ea"/>
              </a:rPr>
              <a:t>）题解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0113" y="1268760"/>
            <a:ext cx="8642350" cy="2868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Tx/>
              <a:buAutoNum type="circleNumDbPlain"/>
            </a:pPr>
            <a:r>
              <a:rPr lang="zh-CN" altLang="en-US" sz="2800">
                <a:latin typeface="+mn-ea"/>
                <a:ea typeface="+mn-ea"/>
              </a:rPr>
              <a:t>在解析平面几何中，圆形是基本的几何图形，同样把它抽象成一种数据类型，即圆类型，用</a:t>
            </a:r>
            <a:r>
              <a:rPr lang="en-US" altLang="zh-CN" sz="2800" dirty="0">
                <a:latin typeface="+mn-ea"/>
                <a:ea typeface="+mn-ea"/>
              </a:rPr>
              <a:t>Circle</a:t>
            </a:r>
            <a:r>
              <a:rPr lang="zh-CN" altLang="en-US" sz="2800" dirty="0">
                <a:latin typeface="+mn-ea"/>
                <a:ea typeface="+mn-ea"/>
              </a:rPr>
              <a:t>做为类型名称 。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Tx/>
              <a:buAutoNum type="circleNumDbPlain"/>
            </a:pPr>
            <a:r>
              <a:rPr lang="zh-CN" altLang="en-US" sz="2800" dirty="0">
                <a:latin typeface="+mn-ea"/>
                <a:ea typeface="+mn-ea"/>
              </a:rPr>
              <a:t>圆需要三个数据项表示在平面坐标上的位置和范围，即圆心的坐标，用变量</a:t>
            </a:r>
            <a:r>
              <a:rPr lang="en-US" altLang="zh-CN" sz="2800" dirty="0">
                <a:latin typeface="+mn-ea"/>
                <a:ea typeface="+mn-ea"/>
              </a:rPr>
              <a:t>ox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oy</a:t>
            </a:r>
            <a:r>
              <a:rPr lang="zh-CN" altLang="en-US" sz="2800" dirty="0">
                <a:latin typeface="+mn-ea"/>
                <a:ea typeface="+mn-ea"/>
              </a:rPr>
              <a:t>表示，半径用</a:t>
            </a:r>
            <a:r>
              <a:rPr lang="en-US" altLang="zh-CN" sz="2800" dirty="0">
                <a:latin typeface="+mn-ea"/>
                <a:ea typeface="+mn-ea"/>
              </a:rPr>
              <a:t>radius</a:t>
            </a:r>
            <a:r>
              <a:rPr lang="zh-CN" altLang="en-US" sz="2800" dirty="0">
                <a:latin typeface="+mn-ea"/>
                <a:ea typeface="+mn-ea"/>
              </a:rPr>
              <a:t>变量表示。</a:t>
            </a:r>
          </a:p>
        </p:txBody>
      </p:sp>
    </p:spTree>
    <p:extLst>
      <p:ext uri="{BB962C8B-B14F-4D97-AF65-F5344CB8AC3E}">
        <p14:creationId xmlns:p14="http://schemas.microsoft.com/office/powerpoint/2010/main" val="1197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0776" y="332656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 抽象与封装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0825" y="1052736"/>
            <a:ext cx="8641655" cy="241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628650" indent="-6286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523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182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75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3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89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46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03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Clr>
                <a:schemeClr val="tx1"/>
              </a:buClr>
              <a:buFontTx/>
              <a:buAutoNum type="circleNumDbPlain"/>
            </a:pPr>
            <a:r>
              <a:rPr lang="zh-CN" altLang="en-US" sz="2800" dirty="0">
                <a:latin typeface="+mn-ea"/>
                <a:ea typeface="+mn-ea"/>
              </a:rPr>
              <a:t>在平面解析几何中，圆是基本几何图形之一，图形的位置由圆心点确定，范围由半径指定。所以可以将它抽象成一种数据类型，描述圆形几何图形。</a:t>
            </a:r>
          </a:p>
          <a:p>
            <a:pPr eaLnBrk="1" hangingPunct="1">
              <a:spcBef>
                <a:spcPct val="45000"/>
              </a:spcBef>
              <a:buClr>
                <a:schemeClr val="tx1"/>
              </a:buClr>
              <a:buFontTx/>
              <a:buAutoNum type="circleNumDbPlain"/>
            </a:pPr>
            <a:r>
              <a:rPr lang="zh-CN" altLang="en-US" sz="2800" dirty="0">
                <a:latin typeface="+mn-ea"/>
                <a:ea typeface="+mn-ea"/>
              </a:rPr>
              <a:t>做为数据类型需要有一个类型名称，在此例中命名为</a:t>
            </a:r>
            <a:r>
              <a:rPr lang="en-US" altLang="zh-CN" sz="2800" dirty="0">
                <a:latin typeface="+mn-ea"/>
                <a:ea typeface="+mn-ea"/>
              </a:rPr>
              <a:t>Circle</a:t>
            </a:r>
            <a:r>
              <a:rPr lang="zh-CN" altLang="en-US" sz="2800" dirty="0">
                <a:latin typeface="+mn-ea"/>
                <a:ea typeface="+mn-ea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26065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396" y="404664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ea"/>
              </a:rPr>
              <a:t> 确定数据成员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域</a:t>
            </a:r>
            <a:r>
              <a:rPr lang="en-US" altLang="zh-CN" sz="2800" b="1" dirty="0">
                <a:latin typeface="+mn-ea"/>
              </a:rPr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7337" y="1258888"/>
            <a:ext cx="8605143" cy="3038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523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182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75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3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89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46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03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平面坐标系上的圆心坐标由</a:t>
            </a:r>
            <a:r>
              <a:rPr lang="en-US" altLang="zh-CN" sz="2800" dirty="0">
                <a:latin typeface="+mn-ea"/>
                <a:ea typeface="+mn-ea"/>
              </a:rPr>
              <a:t>x</a:t>
            </a:r>
            <a:r>
              <a:rPr lang="zh-CN" altLang="en-US" sz="2800" dirty="0">
                <a:latin typeface="+mn-ea"/>
                <a:ea typeface="+mn-ea"/>
              </a:rPr>
              <a:t>坐标和</a:t>
            </a:r>
            <a:r>
              <a:rPr lang="en-US" altLang="zh-CN" sz="2800" dirty="0">
                <a:latin typeface="+mn-ea"/>
                <a:ea typeface="+mn-ea"/>
              </a:rPr>
              <a:t>y</a:t>
            </a:r>
            <a:r>
              <a:rPr lang="zh-CN" altLang="en-US" sz="2800" dirty="0">
                <a:latin typeface="+mn-ea"/>
                <a:ea typeface="+mn-ea"/>
              </a:rPr>
              <a:t>坐标确定。因此可以用类</a:t>
            </a:r>
            <a:r>
              <a:rPr lang="en-US" altLang="zh-CN" sz="2800" dirty="0">
                <a:latin typeface="+mn-ea"/>
                <a:ea typeface="+mn-ea"/>
              </a:rPr>
              <a:t>Point</a:t>
            </a:r>
            <a:r>
              <a:rPr lang="zh-CN" altLang="en-US" sz="2800" dirty="0">
                <a:latin typeface="+mn-ea"/>
                <a:ea typeface="+mn-ea"/>
              </a:rPr>
              <a:t>表示它们</a:t>
            </a:r>
            <a:r>
              <a:rPr lang="en-US" altLang="zh-CN" sz="2800" dirty="0">
                <a:latin typeface="+mn-ea"/>
                <a:ea typeface="+mn-ea"/>
              </a:rPr>
              <a:t>,</a:t>
            </a:r>
            <a:r>
              <a:rPr lang="zh-CN" altLang="en-US" sz="2800" dirty="0">
                <a:latin typeface="+mn-ea"/>
                <a:ea typeface="+mn-ea"/>
              </a:rPr>
              <a:t>即成员变量</a:t>
            </a:r>
            <a:r>
              <a:rPr lang="en-US" altLang="zh-CN" sz="2800" dirty="0">
                <a:latin typeface="+mn-ea"/>
                <a:ea typeface="+mn-ea"/>
              </a:rPr>
              <a:t>center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eaLnBrk="1" hangingPunct="1">
              <a:spcBef>
                <a:spcPct val="45000"/>
              </a:spcBef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在坐标系统中，圆半径</a:t>
            </a:r>
            <a:r>
              <a:rPr lang="en-US" altLang="zh-CN" sz="2800" dirty="0">
                <a:latin typeface="+mn-ea"/>
                <a:ea typeface="+mn-ea"/>
              </a:rPr>
              <a:t>radius</a:t>
            </a:r>
            <a:r>
              <a:rPr lang="zh-CN" altLang="en-US" sz="2800" dirty="0">
                <a:latin typeface="+mn-ea"/>
                <a:ea typeface="+mn-ea"/>
              </a:rPr>
              <a:t>值是实数，因此用</a:t>
            </a:r>
            <a:r>
              <a:rPr lang="en-US" altLang="zh-CN" sz="2800" dirty="0">
                <a:latin typeface="+mn-ea"/>
                <a:ea typeface="+mn-ea"/>
              </a:rPr>
              <a:t>Java</a:t>
            </a:r>
            <a:r>
              <a:rPr lang="zh-CN" altLang="en-US" sz="2800" dirty="0">
                <a:latin typeface="+mn-ea"/>
                <a:ea typeface="+mn-ea"/>
              </a:rPr>
              <a:t>原始数据类型</a:t>
            </a:r>
            <a:r>
              <a:rPr lang="en-US" altLang="zh-CN" sz="2800" dirty="0">
                <a:latin typeface="+mn-ea"/>
                <a:ea typeface="+mn-ea"/>
              </a:rPr>
              <a:t>double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eaLnBrk="1" hangingPunct="1">
              <a:spcBef>
                <a:spcPct val="45000"/>
              </a:spcBef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考虑到数据隐藏和扩充的需要，用</a:t>
            </a:r>
            <a:r>
              <a:rPr lang="en-US" altLang="zh-CN" sz="2800" dirty="0">
                <a:latin typeface="+mn-ea"/>
                <a:ea typeface="+mn-ea"/>
              </a:rPr>
              <a:t>protected</a:t>
            </a:r>
            <a:r>
              <a:rPr lang="zh-CN" altLang="en-US" sz="2800" dirty="0">
                <a:latin typeface="+mn-ea"/>
                <a:ea typeface="+mn-ea"/>
              </a:rPr>
              <a:t>修饰它们，从而限制其他类或对象对它的访问。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4425" y="4868863"/>
            <a:ext cx="6121400" cy="958850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protected Point center;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protected double radius = 0;</a:t>
            </a:r>
          </a:p>
        </p:txBody>
      </p:sp>
    </p:spTree>
    <p:extLst>
      <p:ext uri="{BB962C8B-B14F-4D97-AF65-F5344CB8AC3E}">
        <p14:creationId xmlns:p14="http://schemas.microsoft.com/office/powerpoint/2010/main" val="16970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900" y="404664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 确定方法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354" y="1340768"/>
            <a:ext cx="8604126" cy="415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1706563" indent="-17065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8859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0653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447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241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813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38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95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52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属性方法：用于设置或返回域的值，主要方法包括：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 err="1">
                <a:latin typeface="+mn-ea"/>
                <a:ea typeface="+mn-ea"/>
              </a:rPr>
              <a:t>getCenter</a:t>
            </a:r>
            <a:r>
              <a:rPr lang="en-US" altLang="zh-CN" sz="2800" dirty="0">
                <a:latin typeface="+mn-ea"/>
                <a:ea typeface="+mn-ea"/>
              </a:rPr>
              <a:t>()/</a:t>
            </a:r>
            <a:r>
              <a:rPr lang="en-US" altLang="zh-CN" sz="2800" dirty="0" err="1">
                <a:latin typeface="+mn-ea"/>
                <a:ea typeface="+mn-ea"/>
              </a:rPr>
              <a:t>setCenter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 err="1">
                <a:latin typeface="+mn-ea"/>
                <a:ea typeface="+mn-ea"/>
              </a:rPr>
              <a:t>get</a:t>
            </a:r>
            <a:r>
              <a:rPr lang="en-US" altLang="en-US" sz="2800" dirty="0" err="1">
                <a:latin typeface="+mn-ea"/>
                <a:ea typeface="+mn-ea"/>
              </a:rPr>
              <a:t>Radius</a:t>
            </a:r>
            <a:r>
              <a:rPr lang="en-US" altLang="zh-CN" sz="2800" dirty="0">
                <a:latin typeface="+mn-ea"/>
                <a:ea typeface="+mn-ea"/>
              </a:rPr>
              <a:t>()/</a:t>
            </a:r>
            <a:r>
              <a:rPr lang="en-US" altLang="zh-CN" sz="2800" dirty="0" err="1">
                <a:latin typeface="+mn-ea"/>
                <a:ea typeface="+mn-ea"/>
              </a:rPr>
              <a:t>set</a:t>
            </a:r>
            <a:r>
              <a:rPr lang="en-US" altLang="en-US" sz="2800" dirty="0" err="1">
                <a:latin typeface="+mn-ea"/>
                <a:ea typeface="+mn-ea"/>
              </a:rPr>
              <a:t>Radius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  <a:endParaRPr lang="zh-CN" altLang="en-US" sz="28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构造方法：提供无参数构造方法和有两个参数的构造方法，即：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  <a:ea typeface="+mn-ea"/>
              </a:rPr>
              <a:t>Circle()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fr-FR" altLang="en-US" sz="2800" dirty="0">
                <a:latin typeface="+mn-ea"/>
                <a:ea typeface="+mn-ea"/>
              </a:rPr>
              <a:t>Circle(double r,double x,double y)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695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1520" y="548680"/>
            <a:ext cx="864096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8038" indent="-5476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87425" indent="904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447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241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813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38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95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52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操作方法：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  <a:ea typeface="+mn-ea"/>
              </a:rPr>
              <a:t>public Point </a:t>
            </a:r>
            <a:r>
              <a:rPr lang="en-US" altLang="zh-CN" sz="2800" dirty="0" err="1">
                <a:latin typeface="+mn-ea"/>
                <a:ea typeface="+mn-ea"/>
              </a:rPr>
              <a:t>getTopLeft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</a:p>
          <a:p>
            <a:pPr lvl="2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  <a:ea typeface="+mn-ea"/>
              </a:rPr>
              <a:t>返回圆外切的正方形左上角坐标。</a:t>
            </a: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  <a:ea typeface="+mn-ea"/>
              </a:rPr>
              <a:t>public double </a:t>
            </a:r>
            <a:r>
              <a:rPr lang="en-US" altLang="zh-CN" sz="2800" dirty="0" err="1">
                <a:latin typeface="+mn-ea"/>
                <a:ea typeface="+mn-ea"/>
              </a:rPr>
              <a:t>getWidth</a:t>
            </a:r>
            <a:r>
              <a:rPr lang="en-US" altLang="zh-CN" sz="2800" dirty="0" smtClean="0">
                <a:latin typeface="+mn-ea"/>
                <a:ea typeface="+mn-ea"/>
              </a:rPr>
              <a:t>()</a:t>
            </a:r>
          </a:p>
          <a:p>
            <a:pPr lvl="2" indent="0" eaLnBrk="1" hangingPunct="1">
              <a:spcBef>
                <a:spcPct val="50000"/>
              </a:spcBef>
              <a:buClr>
                <a:srgbClr val="66FF33"/>
              </a:buClr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返回圆外切的正方形宽度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</a:rPr>
              <a:t>Public void draw(Graphics g)</a:t>
            </a:r>
          </a:p>
          <a:p>
            <a:pPr lvl="2" indent="0" eaLnBrk="1" hangingPunct="1">
              <a:spcBef>
                <a:spcPct val="50000"/>
              </a:spcBef>
              <a:buClr>
                <a:srgbClr val="66FF33"/>
              </a:buClr>
            </a:pPr>
            <a:r>
              <a:rPr lang="zh-CN" altLang="en-US" sz="2800" dirty="0" smtClean="0">
                <a:latin typeface="+mn-ea"/>
                <a:ea typeface="+mn-ea"/>
              </a:rPr>
              <a:t>绘制圆形</a:t>
            </a:r>
            <a:endParaRPr lang="en-US" altLang="zh-CN" sz="2800" dirty="0">
              <a:latin typeface="+mn-ea"/>
              <a:ea typeface="+mn-ea"/>
            </a:endParaRPr>
          </a:p>
          <a:p>
            <a:pPr lvl="2" eaLnBrk="1" hangingPunct="1">
              <a:spcBef>
                <a:spcPct val="5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57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26035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实现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568630" cy="6001643"/>
          </a:xfrm>
          <a:prstGeom prst="rect">
            <a:avLst/>
          </a:prstGeom>
          <a:solidFill>
            <a:srgbClr val="0033CC"/>
          </a:solidFill>
          <a:ln w="12700" cap="sq">
            <a:solidFill>
              <a:srgbClr val="CCCC00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java.awt.Graphics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class Circle 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protected Point center;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protected double radius = 0;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Circle(){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	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Circle(double r,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x,double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y){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center = new Point(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radius = r;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Point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getCenter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return center;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void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setCenter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x,int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y){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center = new Point(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   	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850" y="332656"/>
            <a:ext cx="8568630" cy="6001643"/>
          </a:xfrm>
          <a:prstGeom prst="rect">
            <a:avLst/>
          </a:prstGeom>
          <a:solidFill>
            <a:srgbClr val="0033CC"/>
          </a:solidFill>
          <a:ln w="12700" cap="sq">
            <a:solidFill>
              <a:srgbClr val="CCCC00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public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getRadius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return radius;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void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setRadius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(double r){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radius = r;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Point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getTopLeft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; 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x =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center.getX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 - radius;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y =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center.getY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 - radius;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return new Point(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public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getWidth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return 2*radius;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      	</a:t>
            </a:r>
          </a:p>
          <a:p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716016" y="6444044"/>
            <a:ext cx="417646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</a:rPr>
              <a:t>源程序文件：</a:t>
            </a:r>
            <a:r>
              <a:rPr lang="en-US" altLang="zh-CN" sz="2000" dirty="0">
                <a:latin typeface="宋体" panose="02010600030101010101" pitchFamily="2" charset="-122"/>
              </a:rPr>
              <a:t>Circle.java)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67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850" y="332656"/>
            <a:ext cx="8568630" cy="2677656"/>
          </a:xfrm>
          <a:prstGeom prst="rect">
            <a:avLst/>
          </a:prstGeom>
          <a:solidFill>
            <a:srgbClr val="0033CC"/>
          </a:solidFill>
          <a:ln w="12700" cap="sq">
            <a:solidFill>
              <a:srgbClr val="CCCC00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public void draw(Graphics g){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Point p =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getTopLeft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double width =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getWidth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g.drawArc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((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p.getX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(), (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p.getY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(), (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)width, (</a:t>
            </a:r>
            <a:r>
              <a:rPr lang="en-US" altLang="zh-CN" sz="2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)width, 0, 360);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}      	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8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479</TotalTime>
  <Words>471</Words>
  <Application>Microsoft Office PowerPoint</Application>
  <PresentationFormat>全屏显示(4:3)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华文新魏</vt:lpstr>
      <vt:lpstr>宋体</vt:lpstr>
      <vt:lpstr>Arial</vt:lpstr>
      <vt:lpstr>Times New Roman</vt:lpstr>
      <vt:lpstr>Trebuchet MS</vt:lpstr>
      <vt:lpstr>Wingdings</vt:lpstr>
      <vt:lpstr>Wingdings 2</vt:lpstr>
      <vt:lpstr>华丽</vt:lpstr>
      <vt:lpstr>抽象、封装与类示例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抽象、封装与类示例 1</dc:title>
  <dc:creator>hz2020</dc:creator>
  <cp:lastModifiedBy>wiw06</cp:lastModifiedBy>
  <cp:revision>26</cp:revision>
  <dcterms:created xsi:type="dcterms:W3CDTF">2020-04-18T22:35:47Z</dcterms:created>
  <dcterms:modified xsi:type="dcterms:W3CDTF">2020-07-16T00:35:37Z</dcterms:modified>
</cp:coreProperties>
</file>