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4" r:id="rId6"/>
    <p:sldId id="263" r:id="rId7"/>
    <p:sldId id="262" r:id="rId8"/>
    <p:sldId id="269" r:id="rId9"/>
    <p:sldId id="268" r:id="rId10"/>
    <p:sldId id="267" r:id="rId11"/>
    <p:sldId id="266" r:id="rId12"/>
    <p:sldId id="271" r:id="rId13"/>
    <p:sldId id="272" r:id="rId14"/>
    <p:sldId id="270" r:id="rId15"/>
    <p:sldId id="260" r:id="rId16"/>
    <p:sldId id="274" r:id="rId17"/>
    <p:sldId id="257" r:id="rId18"/>
    <p:sldId id="273" r:id="rId19"/>
    <p:sldId id="26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3808" y="2132856"/>
            <a:ext cx="6192688" cy="3960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2699792" cy="6858000"/>
          </a:xfrm>
        </p:spPr>
        <p:txBody>
          <a:bodyPr vert="eaVert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继承与多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态 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示例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4</a:t>
            </a:r>
            <a:endParaRPr lang="zh-CN" altLang="en-US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699792" y="968529"/>
            <a:ext cx="6444208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将</a:t>
            </a:r>
            <a:r>
              <a:rPr lang="zh-CN" altLang="en-US" sz="2800" dirty="0">
                <a:solidFill>
                  <a:srgbClr val="FFFFFF"/>
                </a:solidFill>
                <a:latin typeface="+mn-ea"/>
                <a:ea typeface="+mn-ea"/>
              </a:rPr>
              <a:t>下面图形显示在一个窗口，图形尺寸随窗口大小自动调整。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683376" y="-27384"/>
            <a:ext cx="6460624" cy="864096"/>
          </a:xfrm>
          <a:prstGeom prst="rect">
            <a:avLst/>
          </a:prstGeom>
          <a:solidFill>
            <a:schemeClr val="bg1"/>
          </a:solidFill>
        </p:spPr>
        <p:txBody>
          <a:bodyPr lIns="45720" tIns="0" rIns="45720" bIns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 cap="all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sz="4000" dirty="0" smtClean="0">
                <a:latin typeface="黑体" pitchFamily="2" charset="-122"/>
              </a:rPr>
              <a:t>问题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027990" y="3223846"/>
            <a:ext cx="1368425" cy="1152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420603" y="3223846"/>
            <a:ext cx="1368425" cy="1152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68078" y="5024071"/>
            <a:ext cx="14398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07490" y="5022483"/>
            <a:ext cx="1439863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547353" y="2431683"/>
            <a:ext cx="719137" cy="72072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547353" y="3584208"/>
            <a:ext cx="720725" cy="720725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027990" y="4663708"/>
            <a:ext cx="863600" cy="7921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467853" y="3584208"/>
            <a:ext cx="863600" cy="792163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475915" y="4376371"/>
            <a:ext cx="863600" cy="792162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923840" y="4520833"/>
            <a:ext cx="863600" cy="7921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412540" y="3584208"/>
            <a:ext cx="863600" cy="792163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388" y="404813"/>
            <a:ext cx="648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+mn-ea"/>
                <a:ea typeface="+mn-ea"/>
              </a:rPr>
              <a:t>▲</a:t>
            </a:r>
            <a:r>
              <a:rPr lang="zh-CN" altLang="en-US" sz="2800" dirty="0">
                <a:latin typeface="+mn-ea"/>
                <a:ea typeface="+mn-ea"/>
              </a:rPr>
              <a:t> 类 </a:t>
            </a:r>
            <a:r>
              <a:rPr lang="en-US" altLang="zh-CN" sz="2800" dirty="0">
                <a:latin typeface="+mn-ea"/>
                <a:ea typeface="+mn-ea"/>
              </a:rPr>
              <a:t>PL </a:t>
            </a:r>
            <a:r>
              <a:rPr lang="zh-CN" altLang="en-US" sz="2800" dirty="0">
                <a:latin typeface="+mn-ea"/>
                <a:ea typeface="+mn-ea"/>
              </a:rPr>
              <a:t>表示（</a:t>
            </a:r>
            <a:r>
              <a:rPr lang="en-US" altLang="zh-CN" sz="2800" dirty="0">
                <a:latin typeface="+mn-ea"/>
                <a:ea typeface="+mn-ea"/>
              </a:rPr>
              <a:t>Java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4" name="TextBox1" r:id="rId2" imgW="8639280" imgH="5038560"/>
        </mc:Choice>
        <mc:Fallback>
          <p:control name="TextBox1" r:id="rId2" imgW="8639280" imgH="5038560">
            <p:pic>
              <p:nvPicPr>
                <p:cNvPr id="3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50825" y="1268413"/>
                  <a:ext cx="8642350" cy="5040312"/>
                </a:xfrm>
                <a:prstGeom prst="rect">
                  <a:avLst/>
                </a:prstGeom>
                <a:noFill/>
                <a:ln w="12700" cap="sq"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79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058" name="TextBox1" r:id="rId2" imgW="8572680" imgH="5686560"/>
        </mc:Choice>
        <mc:Fallback>
          <p:control name="TextBox1" r:id="rId2" imgW="8572680" imgH="568656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50825" y="549275"/>
                  <a:ext cx="8569325" cy="5688013"/>
                </a:xfrm>
                <a:prstGeom prst="rect">
                  <a:avLst/>
                </a:prstGeom>
                <a:noFill/>
                <a:ln w="12700" cap="sq"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297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082" name="TextBox1" r:id="rId2" imgW="8639280" imgH="5762520"/>
        </mc:Choice>
        <mc:Fallback>
          <p:control name="TextBox1" r:id="rId2" imgW="8639280" imgH="576252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50825" y="549275"/>
                  <a:ext cx="8642350" cy="5759450"/>
                </a:xfrm>
                <a:prstGeom prst="rect">
                  <a:avLst/>
                </a:prstGeom>
                <a:noFill/>
                <a:ln w="12700" cap="sq"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903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4107" name="TextBox1" r:id="rId2" imgW="8658360" imgH="6048360"/>
        </mc:Choice>
        <mc:Fallback>
          <p:control name="TextBox1" r:id="rId2" imgW="8658360" imgH="604836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47650" y="476250"/>
                  <a:ext cx="8659813" cy="6048375"/>
                </a:xfrm>
                <a:prstGeom prst="rect">
                  <a:avLst/>
                </a:prstGeom>
                <a:noFill/>
                <a:ln w="12700" cap="sq"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798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925" y="404813"/>
            <a:ext cx="482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kumimoji="1" lang="en-US" altLang="zh-CN" sz="2800" b="1" dirty="0" smtClean="0">
                <a:latin typeface="+mn-ea"/>
                <a:ea typeface="+mn-ea"/>
              </a:rPr>
              <a:t>3</a:t>
            </a:r>
            <a:r>
              <a:rPr kumimoji="1" lang="zh-CN" altLang="en-US" sz="2800" b="1" dirty="0" smtClean="0">
                <a:latin typeface="+mn-ea"/>
                <a:ea typeface="+mn-ea"/>
              </a:rPr>
              <a:t>、主</a:t>
            </a:r>
            <a:r>
              <a:rPr kumimoji="1" lang="zh-CN" altLang="en-US" sz="2800" b="1" dirty="0">
                <a:latin typeface="+mn-ea"/>
                <a:ea typeface="+mn-ea"/>
              </a:rPr>
              <a:t>要对象间关系：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1188" y="1987550"/>
            <a:ext cx="2447925" cy="1441450"/>
            <a:chOff x="385" y="1252"/>
            <a:chExt cx="1542" cy="90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85" y="1252"/>
              <a:ext cx="1542" cy="273"/>
            </a:xfrm>
            <a:prstGeom prst="rect">
              <a:avLst/>
            </a:prstGeom>
            <a:solidFill>
              <a:srgbClr val="0033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+mn-ea"/>
                  <a:ea typeface="+mn-ea"/>
                </a:rPr>
                <a:t>屏幕（窗口）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5" y="1525"/>
              <a:ext cx="1542" cy="635"/>
            </a:xfrm>
            <a:prstGeom prst="rect">
              <a:avLst/>
            </a:prstGeom>
            <a:solidFill>
              <a:srgbClr val="0033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292725" y="1412875"/>
            <a:ext cx="2447925" cy="1441450"/>
            <a:chOff x="3334" y="890"/>
            <a:chExt cx="1542" cy="90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34" y="890"/>
              <a:ext cx="1542" cy="27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+mn-ea"/>
                  <a:ea typeface="+mn-ea"/>
                </a:rPr>
                <a:t>矩形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334" y="1163"/>
              <a:ext cx="1542" cy="63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5292725" y="4724400"/>
            <a:ext cx="2447925" cy="1441450"/>
            <a:chOff x="3334" y="2976"/>
            <a:chExt cx="1542" cy="908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34" y="2976"/>
              <a:ext cx="1542" cy="273"/>
            </a:xfrm>
            <a:prstGeom prst="rect">
              <a:avLst/>
            </a:prstGeom>
            <a:solidFill>
              <a:srgbClr val="CC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bg1"/>
                  </a:solidFill>
                  <a:latin typeface="+mn-ea"/>
                  <a:ea typeface="+mn-ea"/>
                </a:rPr>
                <a:t>圆形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34" y="3249"/>
              <a:ext cx="1542" cy="635"/>
            </a:xfrm>
            <a:prstGeom prst="rect">
              <a:avLst/>
            </a:prstGeom>
            <a:solidFill>
              <a:srgbClr val="CC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3059113" y="2205038"/>
            <a:ext cx="15859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4716463" y="3213100"/>
            <a:ext cx="0" cy="1728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3059113" y="3213100"/>
            <a:ext cx="16589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643438" y="1612900"/>
            <a:ext cx="0" cy="5762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87900" y="1268413"/>
            <a:ext cx="27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33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859338" y="4581525"/>
            <a:ext cx="27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33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4644008" y="1628800"/>
            <a:ext cx="6477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716016" y="4941168"/>
            <a:ext cx="574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184525" y="1909763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33"/>
                </a:solidFill>
              </a:rPr>
              <a:t>*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203575" y="2917825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33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909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188" y="2347913"/>
            <a:ext cx="3240087" cy="431800"/>
          </a:xfrm>
          <a:prstGeom prst="rect">
            <a:avLst/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</a:rPr>
              <a:t>RectAndArcApp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188" y="2779713"/>
            <a:ext cx="3240087" cy="1871662"/>
          </a:xfrm>
          <a:prstGeom prst="rect">
            <a:avLst/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…...</a:t>
            </a:r>
          </a:p>
          <a:p>
            <a:pPr eaLnBrk="1" hangingPunct="1"/>
            <a:r>
              <a:rPr kumimoji="1"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-rectangle: ARectangle[ ]</a:t>
            </a:r>
          </a:p>
          <a:p>
            <a:pPr eaLnBrk="1" hangingPunct="1"/>
            <a:r>
              <a:rPr kumimoji="1"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-arc:AArc[ ]</a:t>
            </a:r>
          </a:p>
          <a:p>
            <a:pPr eaLnBrk="1" hangingPunct="1"/>
            <a:r>
              <a:rPr kumimoji="1"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……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94375" y="1989138"/>
            <a:ext cx="1800225" cy="13668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ARectangle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867400" y="4579938"/>
            <a:ext cx="1800225" cy="1368425"/>
          </a:xfrm>
          <a:prstGeom prst="rect">
            <a:avLst/>
          </a:prstGeom>
          <a:solidFill>
            <a:srgbClr val="CC00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AArc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3851275" y="2563813"/>
            <a:ext cx="1943100" cy="720725"/>
          </a:xfrm>
          <a:prstGeom prst="line">
            <a:avLst/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3851275" y="3643313"/>
            <a:ext cx="2016125" cy="1584325"/>
          </a:xfrm>
          <a:prstGeom prst="line">
            <a:avLst/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92725" y="1555750"/>
            <a:ext cx="2879725" cy="2952750"/>
            <a:chOff x="2109" y="119"/>
            <a:chExt cx="1814" cy="1860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109" y="119"/>
              <a:ext cx="1814" cy="272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AShape</a:t>
              </a: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2109" y="391"/>
              <a:ext cx="1814" cy="680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-X:int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-Y:int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-bColor:Color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-fColor:Color</a:t>
              </a:r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2109" y="1071"/>
              <a:ext cx="1814" cy="90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+getX():int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+getY():int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……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+draw(Graphics g):void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……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84213" y="1268413"/>
            <a:ext cx="2808287" cy="2590800"/>
            <a:chOff x="3560" y="255"/>
            <a:chExt cx="1769" cy="163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560" y="255"/>
              <a:ext cx="1769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ARectangle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560" y="527"/>
              <a:ext cx="1769" cy="68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-width:int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-height:int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……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560" y="1207"/>
              <a:ext cx="1769" cy="68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+draw(Graphics g):void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……</a:t>
              </a: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684213" y="4149725"/>
            <a:ext cx="2808287" cy="2303463"/>
            <a:chOff x="3606" y="2342"/>
            <a:chExt cx="1769" cy="1451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606" y="2342"/>
              <a:ext cx="1769" cy="272"/>
            </a:xfrm>
            <a:prstGeom prst="rect">
              <a:avLst/>
            </a:prstGeom>
            <a:solidFill>
              <a:srgbClr val="CC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AArc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606" y="2614"/>
              <a:ext cx="1769" cy="499"/>
            </a:xfrm>
            <a:prstGeom prst="rect">
              <a:avLst/>
            </a:prstGeom>
            <a:solidFill>
              <a:srgbClr val="CC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-radius:int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……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606" y="3113"/>
              <a:ext cx="1769" cy="680"/>
            </a:xfrm>
            <a:prstGeom prst="rect">
              <a:avLst/>
            </a:prstGeom>
            <a:solidFill>
              <a:srgbClr val="CC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+draw(Graphics g):void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……</a:t>
              </a:r>
            </a:p>
          </p:txBody>
        </p:sp>
      </p:grp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3492500" y="2205038"/>
            <a:ext cx="1727200" cy="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3490913" y="3213100"/>
            <a:ext cx="1728787" cy="1655763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34925" y="404813"/>
            <a:ext cx="482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kumimoji="1" lang="en-US" altLang="zh-CN" sz="2800" b="1" dirty="0" smtClean="0">
                <a:latin typeface="+mn-ea"/>
                <a:ea typeface="+mn-ea"/>
              </a:rPr>
              <a:t>4</a:t>
            </a:r>
            <a:r>
              <a:rPr kumimoji="1" lang="zh-CN" altLang="en-US" sz="2800" b="1" dirty="0" smtClean="0">
                <a:latin typeface="+mn-ea"/>
                <a:ea typeface="+mn-ea"/>
              </a:rPr>
              <a:t>、主</a:t>
            </a:r>
            <a:r>
              <a:rPr kumimoji="1" lang="zh-CN" altLang="en-US" sz="2800" b="1" dirty="0">
                <a:latin typeface="+mn-ea"/>
                <a:ea typeface="+mn-ea"/>
              </a:rPr>
              <a:t>要对象的继承：</a:t>
            </a:r>
          </a:p>
        </p:txBody>
      </p:sp>
    </p:spTree>
    <p:extLst>
      <p:ext uri="{BB962C8B-B14F-4D97-AF65-F5344CB8AC3E}">
        <p14:creationId xmlns:p14="http://schemas.microsoft.com/office/powerpoint/2010/main" val="1571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332656"/>
            <a:ext cx="2267744" cy="50482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lIns="45720" tIns="0" rIns="45720" bIns="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 cap="all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CC00"/>
                </a:solidFill>
                <a:latin typeface="+mj-ea"/>
              </a:rPr>
              <a:t>编写</a:t>
            </a:r>
            <a:r>
              <a:rPr lang="zh-CN" altLang="en-US" sz="3600" dirty="0" smtClean="0">
                <a:solidFill>
                  <a:srgbClr val="FFCC00"/>
                </a:solidFill>
                <a:latin typeface="+mj-ea"/>
              </a:rPr>
              <a:t>程序</a:t>
            </a:r>
            <a:endParaRPr lang="zh-CN" altLang="en-US" sz="3600" dirty="0">
              <a:solidFill>
                <a:srgbClr val="FFCC00"/>
              </a:solidFill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196752"/>
            <a:ext cx="864096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+mn-ea"/>
              </a:rPr>
              <a:t>一个</a:t>
            </a:r>
            <a:r>
              <a:rPr lang="en-US" altLang="zh-CN" sz="2800" dirty="0" smtClean="0">
                <a:latin typeface="+mn-ea"/>
              </a:rPr>
              <a:t>Java</a:t>
            </a:r>
            <a:r>
              <a:rPr lang="zh-CN" altLang="en-US" sz="2800" dirty="0" smtClean="0">
                <a:latin typeface="+mn-ea"/>
              </a:rPr>
              <a:t>程序就是一个</a:t>
            </a:r>
            <a:r>
              <a:rPr lang="en-US" altLang="zh-CN" sz="2800" dirty="0" smtClean="0">
                <a:latin typeface="+mn-ea"/>
              </a:rPr>
              <a:t>Java</a:t>
            </a:r>
            <a:r>
              <a:rPr lang="zh-CN" altLang="en-US" sz="2800" dirty="0" smtClean="0">
                <a:latin typeface="+mn-ea"/>
              </a:rPr>
              <a:t>对象，因此需要用一个名字表示对象所属类的</a:t>
            </a:r>
            <a:r>
              <a:rPr lang="zh-CN" altLang="en-US" sz="2800" dirty="0">
                <a:latin typeface="+mn-ea"/>
              </a:rPr>
              <a:t>类</a:t>
            </a:r>
            <a:r>
              <a:rPr lang="zh-CN" altLang="en-US" sz="2800" dirty="0" smtClean="0">
                <a:latin typeface="+mn-ea"/>
              </a:rPr>
              <a:t>名称，如上文中</a:t>
            </a:r>
            <a:r>
              <a:rPr lang="en-US" altLang="zh-CN" sz="2800" dirty="0" smtClean="0">
                <a:latin typeface="+mn-ea"/>
              </a:rPr>
              <a:t>Sample3_4</a:t>
            </a:r>
            <a:r>
              <a:rPr lang="zh-CN" altLang="en-US" sz="2800" dirty="0" smtClean="0">
                <a:latin typeface="+mn-ea"/>
              </a:rPr>
              <a:t>类。</a:t>
            </a:r>
            <a:endParaRPr lang="en-US" altLang="zh-CN" sz="2800" dirty="0" smtClean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+mn-ea"/>
              </a:rPr>
              <a:t>为了编程高效方便，我们使用</a:t>
            </a:r>
            <a:r>
              <a:rPr lang="en-US" altLang="zh-CN" sz="2800" dirty="0" err="1" smtClean="0">
                <a:latin typeface="+mn-ea"/>
              </a:rPr>
              <a:t>Netbeans</a:t>
            </a:r>
            <a:r>
              <a:rPr lang="en-US" altLang="zh-CN" sz="2800" dirty="0" smtClean="0">
                <a:latin typeface="+mn-ea"/>
              </a:rPr>
              <a:t> 8 </a:t>
            </a:r>
            <a:r>
              <a:rPr lang="zh-CN" altLang="en-US" sz="2800" dirty="0" smtClean="0">
                <a:latin typeface="+mn-ea"/>
              </a:rPr>
              <a:t>集成开发工具作为编程工具。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3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2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6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51520" y="836712"/>
            <a:ext cx="5113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zh-CN" sz="2800" b="1" dirty="0" smtClean="0">
                <a:latin typeface="+mn-ea"/>
                <a:ea typeface="+mn-ea"/>
              </a:rPr>
              <a:t>1</a:t>
            </a:r>
            <a:r>
              <a:rPr kumimoji="1" lang="zh-CN" altLang="en-US" sz="2800" b="1" dirty="0" smtClean="0">
                <a:latin typeface="+mn-ea"/>
                <a:ea typeface="+mn-ea"/>
              </a:rPr>
              <a:t>、发</a:t>
            </a:r>
            <a:r>
              <a:rPr kumimoji="1" lang="zh-CN" altLang="en-US" sz="2800" b="1" dirty="0">
                <a:latin typeface="+mn-ea"/>
                <a:ea typeface="+mn-ea"/>
              </a:rPr>
              <a:t>现对象</a:t>
            </a:r>
            <a:r>
              <a:rPr kumimoji="1" lang="en-US" altLang="zh-CN" sz="2800" b="1" dirty="0">
                <a:latin typeface="+mn-ea"/>
                <a:ea typeface="+mn-ea"/>
              </a:rPr>
              <a:t>-</a:t>
            </a:r>
            <a:r>
              <a:rPr kumimoji="1" lang="zh-CN" altLang="en-US" sz="2800" b="1" dirty="0">
                <a:latin typeface="+mn-ea"/>
                <a:ea typeface="+mn-ea"/>
              </a:rPr>
              <a:t>主要对象：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36417" y="2220888"/>
            <a:ext cx="6480175" cy="3600450"/>
          </a:xfrm>
          <a:prstGeom prst="rect">
            <a:avLst/>
          </a:prstGeom>
          <a:solidFill>
            <a:srgbClr val="0033CC"/>
          </a:solidFill>
          <a:ln w="38100" cap="sq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95192" y="3371825"/>
            <a:ext cx="1368425" cy="1152525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987804" y="3371825"/>
            <a:ext cx="1368425" cy="1152525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835279" y="5100613"/>
            <a:ext cx="1439863" cy="431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674692" y="5100613"/>
            <a:ext cx="1439862" cy="43338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114554" y="2579663"/>
            <a:ext cx="719138" cy="720725"/>
          </a:xfrm>
          <a:prstGeom prst="rect">
            <a:avLst/>
          </a:prstGeom>
          <a:solidFill>
            <a:srgbClr val="66FF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114554" y="3660750"/>
            <a:ext cx="720725" cy="72072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1595192" y="4811688"/>
            <a:ext cx="863600" cy="792162"/>
          </a:xfrm>
          <a:prstGeom prst="ellipse">
            <a:avLst/>
          </a:prstGeom>
          <a:solidFill>
            <a:schemeClr val="hlink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108079" y="3660750"/>
            <a:ext cx="863600" cy="792163"/>
          </a:xfrm>
          <a:prstGeom prst="ellipse">
            <a:avLst/>
          </a:prstGeom>
          <a:solidFill>
            <a:srgbClr val="006600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4043117" y="4452913"/>
            <a:ext cx="863600" cy="792162"/>
          </a:xfrm>
          <a:prstGeom prst="ellipse">
            <a:avLst/>
          </a:prstGeom>
          <a:solidFill>
            <a:srgbClr val="660066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91042" y="4811688"/>
            <a:ext cx="863600" cy="792162"/>
          </a:xfrm>
          <a:prstGeom prst="ellipse">
            <a:avLst/>
          </a:prstGeom>
          <a:solidFill>
            <a:schemeClr val="hlink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4979742" y="3660750"/>
            <a:ext cx="863600" cy="792163"/>
          </a:xfrm>
          <a:prstGeom prst="ellipse">
            <a:avLst/>
          </a:prstGeom>
          <a:solidFill>
            <a:srgbClr val="660066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 rot="16200000">
            <a:off x="315666" y="3492476"/>
            <a:ext cx="1325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矩形对象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181104" y="161763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矩形对象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958854" y="593881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矩形对象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5178179" y="593881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矩形对象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601917" y="161128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矩形对象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 rot="5400000">
            <a:off x="7363373" y="3510732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矩形对象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884117" y="161128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66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圆形对象</a:t>
            </a:r>
            <a:r>
              <a:rPr kumimoji="1" lang="en-US" altLang="zh-CN">
                <a:solidFill>
                  <a:srgbClr val="66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5916367" y="161763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66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圆形对象</a:t>
            </a:r>
            <a:r>
              <a:rPr kumimoji="1" lang="en-US" altLang="zh-CN">
                <a:solidFill>
                  <a:srgbClr val="66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3954217" y="636426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66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圆形对象</a:t>
            </a:r>
            <a:r>
              <a:rPr kumimoji="1" lang="en-US" altLang="zh-CN">
                <a:solidFill>
                  <a:srgbClr val="66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 rot="14700872">
            <a:off x="292648" y="5436369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66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圆形对象</a:t>
            </a:r>
            <a:r>
              <a:rPr kumimoji="1" lang="en-US" altLang="zh-CN">
                <a:solidFill>
                  <a:srgbClr val="66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 rot="7247594">
            <a:off x="7530061" y="5536381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66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圆形对象</a:t>
            </a:r>
            <a:r>
              <a:rPr kumimoji="1" lang="en-US" altLang="zh-CN">
                <a:solidFill>
                  <a:srgbClr val="66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315917" y="1962125"/>
            <a:ext cx="1223962" cy="1871663"/>
          </a:xfrm>
          <a:prstGeom prst="line">
            <a:avLst/>
          </a:prstGeom>
          <a:noFill/>
          <a:ln w="28575">
            <a:solidFill>
              <a:srgbClr val="669900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H="1">
            <a:off x="5340104" y="1962125"/>
            <a:ext cx="1223963" cy="1871663"/>
          </a:xfrm>
          <a:prstGeom prst="line">
            <a:avLst/>
          </a:prstGeom>
          <a:noFill/>
          <a:ln w="28575">
            <a:solidFill>
              <a:srgbClr val="669900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1020517" y="5059338"/>
            <a:ext cx="863600" cy="431800"/>
          </a:xfrm>
          <a:prstGeom prst="line">
            <a:avLst/>
          </a:prstGeom>
          <a:noFill/>
          <a:ln w="28575">
            <a:solidFill>
              <a:srgbClr val="669900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 flipV="1">
            <a:off x="7068892" y="5059338"/>
            <a:ext cx="936625" cy="574675"/>
          </a:xfrm>
          <a:prstGeom prst="line">
            <a:avLst/>
          </a:prstGeom>
          <a:noFill/>
          <a:ln w="28575">
            <a:solidFill>
              <a:srgbClr val="669900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V="1">
            <a:off x="4476504" y="4841850"/>
            <a:ext cx="0" cy="1584325"/>
          </a:xfrm>
          <a:prstGeom prst="line">
            <a:avLst/>
          </a:prstGeom>
          <a:noFill/>
          <a:ln w="28575">
            <a:solidFill>
              <a:srgbClr val="669900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V="1">
            <a:off x="1091954" y="369091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 flipV="1">
            <a:off x="6852992" y="3833788"/>
            <a:ext cx="9366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V="1">
            <a:off x="3612904" y="5275238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5916367" y="5275238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3397004" y="1890688"/>
            <a:ext cx="863600" cy="187325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 flipH="1">
            <a:off x="4476504" y="1889100"/>
            <a:ext cx="360363" cy="79375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7133979" y="1458888"/>
            <a:ext cx="1008063" cy="10080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7020942" y="590451"/>
            <a:ext cx="2087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屏幕（窗口）对象</a:t>
            </a:r>
          </a:p>
        </p:txBody>
      </p:sp>
    </p:spTree>
    <p:extLst>
      <p:ext uri="{BB962C8B-B14F-4D97-AF65-F5344CB8AC3E}">
        <p14:creationId xmlns:p14="http://schemas.microsoft.com/office/powerpoint/2010/main" val="11972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925" y="447055"/>
            <a:ext cx="5400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>
                <a:latin typeface="+mn-ea"/>
                <a:ea typeface="+mn-ea"/>
              </a:rPr>
              <a:t>2</a:t>
            </a:r>
            <a:r>
              <a:rPr kumimoji="1" lang="zh-CN" altLang="en-US" sz="2800" b="1" dirty="0" smtClean="0">
                <a:latin typeface="+mn-ea"/>
                <a:ea typeface="+mn-ea"/>
              </a:rPr>
              <a:t>、数</a:t>
            </a:r>
            <a:r>
              <a:rPr kumimoji="1" lang="zh-CN" altLang="en-US" sz="2800" b="1" dirty="0">
                <a:latin typeface="+mn-ea"/>
                <a:ea typeface="+mn-ea"/>
              </a:rPr>
              <a:t>据抽象和对象归类：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2413" y="1341438"/>
            <a:ext cx="8640762" cy="4619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452438" indent="-4524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30000"/>
              </a:spcBef>
              <a:buClr>
                <a:srgbClr val="0066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对象归类，实际上就是对已经有的对象进行分类。分类的依据就是它们是否具有共同的特征，因此在分类之前要把表示表示共同特性的数据抽象出来。</a:t>
            </a:r>
          </a:p>
          <a:p>
            <a:pPr marL="457200" indent="-457200" eaLnBrk="1" hangingPunct="1">
              <a:spcBef>
                <a:spcPct val="30000"/>
              </a:spcBef>
              <a:buClr>
                <a:srgbClr val="0066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数据抽象，把整个问题中需要处理的数据和与数据相关的操作结合在一起，根据功能、性质、作用等因素抽象成不同的数据类型，包括针对数据授权的操作。</a:t>
            </a:r>
          </a:p>
          <a:p>
            <a:pPr marL="457200" indent="-457200" eaLnBrk="1" hangingPunct="1">
              <a:spcBef>
                <a:spcPct val="30000"/>
              </a:spcBef>
              <a:buClr>
                <a:srgbClr val="0066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在面向对象程序设计方法中的面向对象的分析，就是对实际问题抽象，从而建立物理模型，生成抽象数据类型的过程。</a:t>
            </a:r>
          </a:p>
        </p:txBody>
      </p:sp>
    </p:spTree>
    <p:extLst>
      <p:ext uri="{BB962C8B-B14F-4D97-AF65-F5344CB8AC3E}">
        <p14:creationId xmlns:p14="http://schemas.microsoft.com/office/powerpoint/2010/main" val="26065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520" y="879103"/>
            <a:ext cx="460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FF00"/>
                </a:solidFill>
                <a:latin typeface="+mn-ea"/>
                <a:ea typeface="+mn-ea"/>
              </a:rPr>
              <a:t>▲</a:t>
            </a:r>
            <a:r>
              <a:rPr lang="zh-CN" altLang="en-US" sz="2400" dirty="0">
                <a:latin typeface="+mn-ea"/>
                <a:ea typeface="+mn-ea"/>
              </a:rPr>
              <a:t> 对象特征描述数据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0825" y="1771650"/>
            <a:ext cx="433388" cy="361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87900" y="1700213"/>
            <a:ext cx="468313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14875" y="5445125"/>
            <a:ext cx="7207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716463" y="6165850"/>
            <a:ext cx="7207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3933825"/>
            <a:ext cx="360363" cy="36036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50825" y="5661025"/>
            <a:ext cx="431800" cy="431800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50825" y="2708275"/>
            <a:ext cx="576263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50825" y="4725988"/>
            <a:ext cx="433388" cy="4318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87900" y="4652963"/>
            <a:ext cx="431800" cy="4318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787900" y="3644900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4787900" y="2709863"/>
            <a:ext cx="431800" cy="4318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827088" y="1700213"/>
            <a:ext cx="3889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66FF33"/>
                </a:solidFill>
                <a:latin typeface="+mn-ea"/>
                <a:ea typeface="+mn-ea"/>
              </a:rPr>
              <a:t>位置、尺寸、廓线和填充颜色、</a:t>
            </a:r>
            <a:r>
              <a:rPr lang="en-US" altLang="zh-CN" sz="2400" dirty="0">
                <a:solidFill>
                  <a:srgbClr val="66FF33"/>
                </a:solidFill>
                <a:latin typeface="+mn-ea"/>
                <a:ea typeface="+mn-ea"/>
              </a:rPr>
              <a:t>……</a:t>
            </a:r>
            <a:r>
              <a:rPr lang="zh-CN" altLang="en-US" sz="2400" dirty="0">
                <a:solidFill>
                  <a:srgbClr val="66FF33"/>
                </a:solidFill>
                <a:latin typeface="+mn-ea"/>
                <a:ea typeface="+mn-ea"/>
              </a:rPr>
              <a:t>等。</a:t>
            </a:r>
            <a:endParaRPr lang="en-US" altLang="zh-CN" sz="2400" dirty="0">
              <a:solidFill>
                <a:srgbClr val="66FF33"/>
              </a:solidFill>
              <a:latin typeface="+mn-ea"/>
              <a:ea typeface="+mn-ea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27088" y="3860800"/>
            <a:ext cx="3168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66FF33"/>
                </a:solidFill>
                <a:latin typeface="+mn-ea"/>
                <a:ea typeface="+mn-ea"/>
              </a:rPr>
              <a:t>位置、尺寸、廓线和填充颜色、</a:t>
            </a:r>
            <a:r>
              <a:rPr lang="en-US" altLang="zh-CN" sz="2400">
                <a:solidFill>
                  <a:srgbClr val="66FF33"/>
                </a:solidFill>
                <a:latin typeface="+mn-ea"/>
                <a:ea typeface="+mn-ea"/>
              </a:rPr>
              <a:t>……</a:t>
            </a:r>
            <a:r>
              <a:rPr lang="zh-CN" altLang="en-US" sz="2400">
                <a:solidFill>
                  <a:srgbClr val="66FF33"/>
                </a:solidFill>
                <a:latin typeface="+mn-ea"/>
                <a:ea typeface="+mn-ea"/>
              </a:rPr>
              <a:t>等。</a:t>
            </a:r>
            <a:endParaRPr lang="en-US" altLang="zh-CN" sz="2400">
              <a:solidFill>
                <a:srgbClr val="66FF33"/>
              </a:solidFill>
              <a:latin typeface="+mn-ea"/>
              <a:ea typeface="+mn-ea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0113" y="5589588"/>
            <a:ext cx="2951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66FF33"/>
                </a:solidFill>
                <a:latin typeface="+mn-ea"/>
                <a:ea typeface="+mn-ea"/>
              </a:rPr>
              <a:t>位置、尺寸、廓线和填充颜色、</a:t>
            </a:r>
            <a:r>
              <a:rPr lang="en-US" altLang="zh-CN" sz="2400">
                <a:solidFill>
                  <a:srgbClr val="66FF33"/>
                </a:solidFill>
                <a:latin typeface="+mn-ea"/>
                <a:ea typeface="+mn-ea"/>
              </a:rPr>
              <a:t>……</a:t>
            </a:r>
            <a:r>
              <a:rPr lang="zh-CN" altLang="en-US" sz="2400">
                <a:solidFill>
                  <a:srgbClr val="66FF33"/>
                </a:solidFill>
                <a:latin typeface="+mn-ea"/>
                <a:ea typeface="+mn-ea"/>
              </a:rPr>
              <a:t>等。</a:t>
            </a:r>
            <a:endParaRPr lang="en-US" altLang="zh-CN" sz="2400">
              <a:solidFill>
                <a:srgbClr val="66FF33"/>
              </a:solidFill>
              <a:latin typeface="+mn-ea"/>
              <a:ea typeface="+mn-ea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580063" y="1700213"/>
            <a:ext cx="3384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66FF33"/>
                </a:solidFill>
                <a:latin typeface="+mn-ea"/>
                <a:ea typeface="+mn-ea"/>
              </a:rPr>
              <a:t>位置、尺寸、廓线和填充颜色、</a:t>
            </a:r>
            <a:r>
              <a:rPr lang="en-US" altLang="zh-CN" sz="2400">
                <a:solidFill>
                  <a:srgbClr val="66FF33"/>
                </a:solidFill>
                <a:latin typeface="+mn-ea"/>
                <a:ea typeface="+mn-ea"/>
              </a:rPr>
              <a:t>……</a:t>
            </a:r>
            <a:r>
              <a:rPr lang="zh-CN" altLang="en-US" sz="2400">
                <a:solidFill>
                  <a:srgbClr val="66FF33"/>
                </a:solidFill>
                <a:latin typeface="+mn-ea"/>
                <a:ea typeface="+mn-ea"/>
              </a:rPr>
              <a:t>等。</a:t>
            </a:r>
            <a:endParaRPr lang="en-US" altLang="zh-CN" sz="2400">
              <a:solidFill>
                <a:srgbClr val="66FF33"/>
              </a:solidFill>
              <a:latin typeface="+mn-ea"/>
              <a:ea typeface="+mn-ea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580063" y="5445125"/>
            <a:ext cx="3384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66FF33"/>
                </a:solidFill>
                <a:latin typeface="+mn-ea"/>
                <a:ea typeface="+mn-ea"/>
              </a:rPr>
              <a:t>位置、尺寸、廓线和填充颜色、</a:t>
            </a:r>
            <a:r>
              <a:rPr lang="en-US" altLang="zh-CN" sz="2400">
                <a:solidFill>
                  <a:srgbClr val="66FF33"/>
                </a:solidFill>
                <a:latin typeface="+mn-ea"/>
                <a:ea typeface="+mn-ea"/>
              </a:rPr>
              <a:t>……</a:t>
            </a:r>
            <a:r>
              <a:rPr lang="zh-CN" altLang="en-US" sz="2400">
                <a:solidFill>
                  <a:srgbClr val="66FF33"/>
                </a:solidFill>
                <a:latin typeface="+mn-ea"/>
                <a:ea typeface="+mn-ea"/>
              </a:rPr>
              <a:t>等。</a:t>
            </a:r>
            <a:endParaRPr lang="en-US" altLang="zh-CN" sz="2400">
              <a:solidFill>
                <a:srgbClr val="66FF33"/>
              </a:solidFill>
              <a:latin typeface="+mn-ea"/>
              <a:ea typeface="+mn-ea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00113" y="2636838"/>
            <a:ext cx="3384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00"/>
                </a:solidFill>
                <a:latin typeface="+mn-ea"/>
                <a:ea typeface="+mn-ea"/>
              </a:rPr>
              <a:t>圆心位置、半径、轮廓线和填充颜色、</a:t>
            </a:r>
            <a:r>
              <a:rPr lang="en-US" altLang="zh-CN" sz="2400">
                <a:solidFill>
                  <a:srgbClr val="FFFF00"/>
                </a:solidFill>
                <a:latin typeface="+mn-ea"/>
                <a:ea typeface="+mn-ea"/>
              </a:rPr>
              <a:t>……</a:t>
            </a:r>
            <a:r>
              <a:rPr lang="zh-CN" altLang="en-US" sz="2400">
                <a:solidFill>
                  <a:srgbClr val="FFFF00"/>
                </a:solidFill>
                <a:latin typeface="+mn-ea"/>
                <a:ea typeface="+mn-ea"/>
              </a:rPr>
              <a:t>等。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900113" y="4724400"/>
            <a:ext cx="3384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00"/>
                </a:solidFill>
                <a:latin typeface="+mn-ea"/>
                <a:ea typeface="+mn-ea"/>
              </a:rPr>
              <a:t>圆心位置、半径、轮廓线和填充颜色、</a:t>
            </a:r>
            <a:r>
              <a:rPr lang="en-US" altLang="zh-CN" sz="2400">
                <a:solidFill>
                  <a:srgbClr val="FFFF00"/>
                </a:solidFill>
                <a:latin typeface="+mn-ea"/>
                <a:ea typeface="+mn-ea"/>
              </a:rPr>
              <a:t>……</a:t>
            </a:r>
            <a:r>
              <a:rPr lang="zh-CN" altLang="en-US" sz="2400">
                <a:solidFill>
                  <a:srgbClr val="FFFF00"/>
                </a:solidFill>
                <a:latin typeface="+mn-ea"/>
                <a:ea typeface="+mn-ea"/>
              </a:rPr>
              <a:t>等。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580063" y="2636838"/>
            <a:ext cx="3384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00"/>
                </a:solidFill>
                <a:latin typeface="+mn-ea"/>
                <a:ea typeface="+mn-ea"/>
              </a:rPr>
              <a:t>圆心位置、半径、轮廓线和填充颜色、</a:t>
            </a:r>
            <a:r>
              <a:rPr lang="en-US" altLang="zh-CN" sz="2400">
                <a:solidFill>
                  <a:srgbClr val="FFFF00"/>
                </a:solidFill>
                <a:latin typeface="+mn-ea"/>
                <a:ea typeface="+mn-ea"/>
              </a:rPr>
              <a:t>……</a:t>
            </a:r>
            <a:r>
              <a:rPr lang="zh-CN" altLang="en-US" sz="2400">
                <a:solidFill>
                  <a:srgbClr val="FFFF00"/>
                </a:solidFill>
                <a:latin typeface="+mn-ea"/>
                <a:ea typeface="+mn-ea"/>
              </a:rPr>
              <a:t>等。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580063" y="3573463"/>
            <a:ext cx="3384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00"/>
                </a:solidFill>
                <a:latin typeface="+mn-ea"/>
                <a:ea typeface="+mn-ea"/>
              </a:rPr>
              <a:t>圆心位置、半径、轮廓线和填充颜色、</a:t>
            </a:r>
            <a:r>
              <a:rPr lang="en-US" altLang="zh-CN" sz="2400">
                <a:solidFill>
                  <a:srgbClr val="FFFF00"/>
                </a:solidFill>
                <a:latin typeface="+mn-ea"/>
                <a:ea typeface="+mn-ea"/>
              </a:rPr>
              <a:t>……</a:t>
            </a:r>
            <a:r>
              <a:rPr lang="zh-CN" altLang="en-US" sz="2400">
                <a:solidFill>
                  <a:srgbClr val="FFFF00"/>
                </a:solidFill>
                <a:latin typeface="+mn-ea"/>
                <a:ea typeface="+mn-ea"/>
              </a:rPr>
              <a:t>等。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580063" y="4587875"/>
            <a:ext cx="3384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00"/>
                </a:solidFill>
                <a:latin typeface="+mn-ea"/>
                <a:ea typeface="+mn-ea"/>
              </a:rPr>
              <a:t>圆心位置、半径、轮廓线和填充颜色、</a:t>
            </a:r>
            <a:r>
              <a:rPr lang="en-US" altLang="zh-CN" sz="2400">
                <a:solidFill>
                  <a:srgbClr val="FFFF00"/>
                </a:solidFill>
                <a:latin typeface="+mn-ea"/>
                <a:ea typeface="+mn-ea"/>
              </a:rPr>
              <a:t>……</a:t>
            </a:r>
            <a:r>
              <a:rPr lang="zh-CN" altLang="en-US" sz="2400">
                <a:solidFill>
                  <a:srgbClr val="FFFF00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6764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9750" y="1309688"/>
            <a:ext cx="1568450" cy="4699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矩形对象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4513" y="1808163"/>
            <a:ext cx="1590500" cy="46166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矩形对象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750" y="2239963"/>
            <a:ext cx="1590500" cy="46166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矩形对象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750" y="2671763"/>
            <a:ext cx="1590500" cy="46166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矩形对象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9750" y="3032125"/>
            <a:ext cx="1590500" cy="46166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矩形对象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39750" y="3463925"/>
            <a:ext cx="1590500" cy="46166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矩形对象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195513" y="1473200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019925" y="2132013"/>
            <a:ext cx="1657350" cy="11525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+mn-ea"/>
                <a:ea typeface="+mn-ea"/>
              </a:rPr>
              <a:t>矩形</a:t>
            </a:r>
            <a:r>
              <a:rPr lang="en-US" altLang="zh-CN" sz="2400">
                <a:latin typeface="+mn-ea"/>
                <a:ea typeface="+mn-ea"/>
              </a:rPr>
              <a:t>(</a:t>
            </a:r>
            <a:r>
              <a:rPr lang="zh-CN" altLang="en-US" sz="2400">
                <a:latin typeface="+mn-ea"/>
                <a:ea typeface="+mn-ea"/>
              </a:rPr>
              <a:t>类型</a:t>
            </a:r>
            <a:r>
              <a:rPr lang="en-US" altLang="zh-CN" sz="2400">
                <a:latin typeface="+mn-ea"/>
                <a:ea typeface="+mn-ea"/>
              </a:rPr>
              <a:t>)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2484438" y="2565400"/>
            <a:ext cx="4392612" cy="215900"/>
          </a:xfrm>
          <a:custGeom>
            <a:avLst/>
            <a:gdLst>
              <a:gd name="T0" fmla="*/ 3999921 w 21600"/>
              <a:gd name="T1" fmla="*/ 0 h 21600"/>
              <a:gd name="T2" fmla="*/ 0 w 21600"/>
              <a:gd name="T3" fmla="*/ 107950 h 21600"/>
              <a:gd name="T4" fmla="*/ 3999921 w 21600"/>
              <a:gd name="T5" fmla="*/ 215900 h 21600"/>
              <a:gd name="T6" fmla="*/ 4392612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8576 h 21600"/>
              <a:gd name="T14" fmla="*/ 21202 w 21600"/>
              <a:gd name="T15" fmla="*/ 1302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669" y="0"/>
                </a:moveTo>
                <a:lnTo>
                  <a:pt x="19669" y="8576"/>
                </a:lnTo>
                <a:lnTo>
                  <a:pt x="3375" y="8576"/>
                </a:lnTo>
                <a:lnTo>
                  <a:pt x="3375" y="13024"/>
                </a:lnTo>
                <a:lnTo>
                  <a:pt x="19669" y="13024"/>
                </a:lnTo>
                <a:lnTo>
                  <a:pt x="19669" y="21600"/>
                </a:lnTo>
                <a:lnTo>
                  <a:pt x="21600" y="10800"/>
                </a:lnTo>
                <a:lnTo>
                  <a:pt x="19669" y="0"/>
                </a:lnTo>
                <a:close/>
              </a:path>
              <a:path w="21600" h="21600">
                <a:moveTo>
                  <a:pt x="1350" y="8576"/>
                </a:moveTo>
                <a:lnTo>
                  <a:pt x="1350" y="13024"/>
                </a:lnTo>
                <a:lnTo>
                  <a:pt x="2700" y="13024"/>
                </a:lnTo>
                <a:lnTo>
                  <a:pt x="2700" y="8576"/>
                </a:lnTo>
                <a:lnTo>
                  <a:pt x="1350" y="8576"/>
                </a:lnTo>
                <a:close/>
              </a:path>
              <a:path w="21600" h="21600">
                <a:moveTo>
                  <a:pt x="0" y="8576"/>
                </a:moveTo>
                <a:lnTo>
                  <a:pt x="0" y="13024"/>
                </a:lnTo>
                <a:lnTo>
                  <a:pt x="675" y="13024"/>
                </a:lnTo>
                <a:lnTo>
                  <a:pt x="675" y="8576"/>
                </a:lnTo>
                <a:lnTo>
                  <a:pt x="0" y="8576"/>
                </a:lnTo>
                <a:close/>
              </a:path>
            </a:pathLst>
          </a:cu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987675" y="4195763"/>
            <a:ext cx="439261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>
                <a:latin typeface="+mn-ea"/>
                <a:ea typeface="+mn-ea"/>
              </a:rPr>
              <a:t>位置：横坐标，纵坐标（在屏幕上的位置）。</a:t>
            </a:r>
          </a:p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>
                <a:latin typeface="+mn-ea"/>
                <a:ea typeface="+mn-ea"/>
              </a:rPr>
              <a:t>尺寸：宽度，高度。</a:t>
            </a:r>
          </a:p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>
                <a:latin typeface="+mn-ea"/>
                <a:ea typeface="+mn-ea"/>
              </a:rPr>
              <a:t>边框颜色：矩形轮廓线的颜色。</a:t>
            </a:r>
          </a:p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>
                <a:latin typeface="+mn-ea"/>
                <a:ea typeface="+mn-ea"/>
              </a:rPr>
              <a:t>填充颜色：矩形内部的颜色。</a:t>
            </a:r>
          </a:p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>
                <a:latin typeface="+mn-ea"/>
                <a:ea typeface="+mn-ea"/>
              </a:rPr>
              <a:t>……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11188" y="5084763"/>
            <a:ext cx="1654175" cy="4699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共同特性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2268538" y="4221163"/>
            <a:ext cx="503237" cy="2160587"/>
          </a:xfrm>
          <a:prstGeom prst="leftBrace">
            <a:avLst>
              <a:gd name="adj1" fmla="val 35778"/>
              <a:gd name="adj2" fmla="val 5003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79388" y="404813"/>
            <a:ext cx="864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+mn-ea"/>
                <a:ea typeface="+mn-ea"/>
              </a:rPr>
              <a:t>▲</a:t>
            </a:r>
            <a:r>
              <a:rPr lang="zh-CN" altLang="en-US" sz="2800">
                <a:latin typeface="+mn-ea"/>
                <a:ea typeface="+mn-ea"/>
              </a:rPr>
              <a:t> 对象归类</a:t>
            </a:r>
            <a:r>
              <a:rPr lang="en-US" altLang="zh-CN" sz="2800">
                <a:latin typeface="+mn-ea"/>
                <a:ea typeface="+mn-ea"/>
              </a:rPr>
              <a:t>-</a:t>
            </a:r>
            <a:r>
              <a:rPr lang="zh-CN" altLang="en-US" sz="2800">
                <a:latin typeface="+mn-ea"/>
                <a:ea typeface="+mn-ea"/>
              </a:rPr>
              <a:t>抽象数据类型</a:t>
            </a:r>
            <a:endParaRPr lang="en-US" altLang="zh-CN" sz="2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47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9750" y="692150"/>
            <a:ext cx="1568450" cy="469900"/>
          </a:xfrm>
          <a:prstGeom prst="rect">
            <a:avLst/>
          </a:prstGeom>
          <a:noFill/>
          <a:ln w="12700" cap="sq">
            <a:solidFill>
              <a:srgbClr val="FF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圆形对象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44513" y="1196975"/>
            <a:ext cx="1590500" cy="461665"/>
          </a:xfrm>
          <a:prstGeom prst="rect">
            <a:avLst/>
          </a:prstGeom>
          <a:noFill/>
          <a:ln w="12700" cap="sq">
            <a:solidFill>
              <a:srgbClr val="FF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圆形对象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750" y="1700213"/>
            <a:ext cx="1590500" cy="461665"/>
          </a:xfrm>
          <a:prstGeom prst="rect">
            <a:avLst/>
          </a:prstGeom>
          <a:noFill/>
          <a:ln w="12700" cap="sq">
            <a:solidFill>
              <a:srgbClr val="FF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圆形对象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9750" y="2205038"/>
            <a:ext cx="1590500" cy="461665"/>
          </a:xfrm>
          <a:prstGeom prst="rect">
            <a:avLst/>
          </a:prstGeom>
          <a:noFill/>
          <a:ln w="12700" cap="sq">
            <a:solidFill>
              <a:srgbClr val="FF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圆形对象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9750" y="2708275"/>
            <a:ext cx="1590500" cy="461665"/>
          </a:xfrm>
          <a:prstGeom prst="rect">
            <a:avLst/>
          </a:prstGeom>
          <a:noFill/>
          <a:ln w="12700" cap="sq">
            <a:solidFill>
              <a:srgbClr val="FF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圆形对象</a:t>
            </a:r>
            <a:r>
              <a:rPr kumimoji="1" lang="en-US" altLang="zh-CN" sz="2400">
                <a:solidFill>
                  <a:srgbClr val="FFFFFF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2195513" y="790575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12700" cap="sq">
            <a:solidFill>
              <a:srgbClr val="FF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019925" y="1449388"/>
            <a:ext cx="1657350" cy="1152525"/>
          </a:xfrm>
          <a:prstGeom prst="rect">
            <a:avLst/>
          </a:prstGeom>
          <a:solidFill>
            <a:srgbClr val="FF00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+mn-ea"/>
                <a:ea typeface="+mn-ea"/>
              </a:rPr>
              <a:t>圆形</a:t>
            </a:r>
            <a:r>
              <a:rPr lang="en-US" altLang="zh-CN" sz="2400">
                <a:latin typeface="+mn-ea"/>
                <a:ea typeface="+mn-ea"/>
              </a:rPr>
              <a:t>(</a:t>
            </a:r>
            <a:r>
              <a:rPr lang="zh-CN" altLang="en-US" sz="2400">
                <a:latin typeface="+mn-ea"/>
                <a:ea typeface="+mn-ea"/>
              </a:rPr>
              <a:t>类型</a:t>
            </a:r>
            <a:r>
              <a:rPr lang="en-US" altLang="zh-CN" sz="2400">
                <a:latin typeface="+mn-ea"/>
                <a:ea typeface="+mn-ea"/>
              </a:rPr>
              <a:t>)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2484438" y="1882775"/>
            <a:ext cx="4392612" cy="215900"/>
          </a:xfrm>
          <a:custGeom>
            <a:avLst/>
            <a:gdLst>
              <a:gd name="T0" fmla="*/ 3999921 w 21600"/>
              <a:gd name="T1" fmla="*/ 0 h 21600"/>
              <a:gd name="T2" fmla="*/ 0 w 21600"/>
              <a:gd name="T3" fmla="*/ 107950 h 21600"/>
              <a:gd name="T4" fmla="*/ 3999921 w 21600"/>
              <a:gd name="T5" fmla="*/ 215900 h 21600"/>
              <a:gd name="T6" fmla="*/ 4392612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8576 h 21600"/>
              <a:gd name="T14" fmla="*/ 21202 w 21600"/>
              <a:gd name="T15" fmla="*/ 1302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669" y="0"/>
                </a:moveTo>
                <a:lnTo>
                  <a:pt x="19669" y="8576"/>
                </a:lnTo>
                <a:lnTo>
                  <a:pt x="3375" y="8576"/>
                </a:lnTo>
                <a:lnTo>
                  <a:pt x="3375" y="13024"/>
                </a:lnTo>
                <a:lnTo>
                  <a:pt x="19669" y="13024"/>
                </a:lnTo>
                <a:lnTo>
                  <a:pt x="19669" y="21600"/>
                </a:lnTo>
                <a:lnTo>
                  <a:pt x="21600" y="10800"/>
                </a:lnTo>
                <a:lnTo>
                  <a:pt x="19669" y="0"/>
                </a:lnTo>
                <a:close/>
              </a:path>
              <a:path w="21600" h="21600">
                <a:moveTo>
                  <a:pt x="1350" y="8576"/>
                </a:moveTo>
                <a:lnTo>
                  <a:pt x="1350" y="13024"/>
                </a:lnTo>
                <a:lnTo>
                  <a:pt x="2700" y="13024"/>
                </a:lnTo>
                <a:lnTo>
                  <a:pt x="2700" y="8576"/>
                </a:lnTo>
                <a:lnTo>
                  <a:pt x="1350" y="8576"/>
                </a:lnTo>
                <a:close/>
              </a:path>
              <a:path w="21600" h="21600">
                <a:moveTo>
                  <a:pt x="0" y="8576"/>
                </a:moveTo>
                <a:lnTo>
                  <a:pt x="0" y="13024"/>
                </a:lnTo>
                <a:lnTo>
                  <a:pt x="675" y="13024"/>
                </a:lnTo>
                <a:lnTo>
                  <a:pt x="675" y="8576"/>
                </a:lnTo>
                <a:lnTo>
                  <a:pt x="0" y="8576"/>
                </a:lnTo>
                <a:close/>
              </a:path>
            </a:pathLst>
          </a:custGeom>
          <a:solidFill>
            <a:srgbClr val="66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059113" y="3763963"/>
            <a:ext cx="439261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669900"/>
              </a:buClr>
              <a:buFont typeface="Wingdings" panose="05000000000000000000" pitchFamily="2" charset="2"/>
              <a:buChar char="u"/>
            </a:pPr>
            <a:r>
              <a:rPr lang="zh-CN" altLang="en-US" sz="2000">
                <a:latin typeface="+mn-ea"/>
                <a:ea typeface="+mn-ea"/>
              </a:rPr>
              <a:t>圆心位置：横坐标，纵坐标（在屏幕上的位置）。</a:t>
            </a:r>
          </a:p>
          <a:p>
            <a:pPr eaLnBrk="1" hangingPunct="1">
              <a:spcBef>
                <a:spcPct val="10000"/>
              </a:spcBef>
              <a:buClr>
                <a:srgbClr val="669900"/>
              </a:buClr>
              <a:buFont typeface="Wingdings" panose="05000000000000000000" pitchFamily="2" charset="2"/>
              <a:buChar char="u"/>
            </a:pPr>
            <a:r>
              <a:rPr lang="zh-CN" altLang="en-US" sz="2000">
                <a:latin typeface="+mn-ea"/>
                <a:ea typeface="+mn-ea"/>
              </a:rPr>
              <a:t>半径：轮廓边界到圆心的距离。</a:t>
            </a:r>
          </a:p>
          <a:p>
            <a:pPr eaLnBrk="1" hangingPunct="1">
              <a:spcBef>
                <a:spcPct val="10000"/>
              </a:spcBef>
              <a:buClr>
                <a:srgbClr val="669900"/>
              </a:buClr>
              <a:buFont typeface="Wingdings" panose="05000000000000000000" pitchFamily="2" charset="2"/>
              <a:buChar char="u"/>
            </a:pPr>
            <a:r>
              <a:rPr lang="zh-CN" altLang="en-US" sz="2000">
                <a:latin typeface="+mn-ea"/>
                <a:ea typeface="+mn-ea"/>
              </a:rPr>
              <a:t>边框颜色：轮廓线颜色。</a:t>
            </a:r>
          </a:p>
          <a:p>
            <a:pPr eaLnBrk="1" hangingPunct="1">
              <a:spcBef>
                <a:spcPct val="10000"/>
              </a:spcBef>
              <a:buClr>
                <a:srgbClr val="669900"/>
              </a:buClr>
              <a:buFont typeface="Wingdings" panose="05000000000000000000" pitchFamily="2" charset="2"/>
              <a:buChar char="u"/>
            </a:pPr>
            <a:r>
              <a:rPr lang="zh-CN" altLang="en-US" sz="2000">
                <a:latin typeface="+mn-ea"/>
                <a:ea typeface="+mn-ea"/>
              </a:rPr>
              <a:t>填充颜色：内部颜色。</a:t>
            </a:r>
          </a:p>
          <a:p>
            <a:pPr eaLnBrk="1" hangingPunct="1">
              <a:spcBef>
                <a:spcPct val="10000"/>
              </a:spcBef>
              <a:buClr>
                <a:srgbClr val="669900"/>
              </a:buClr>
              <a:buFont typeface="Wingdings" panose="05000000000000000000" pitchFamily="2" charset="2"/>
              <a:buChar char="u"/>
            </a:pPr>
            <a:r>
              <a:rPr lang="en-US" altLang="zh-CN" sz="2000">
                <a:latin typeface="+mn-ea"/>
                <a:ea typeface="+mn-ea"/>
              </a:rPr>
              <a:t>……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82625" y="4652963"/>
            <a:ext cx="1654175" cy="469900"/>
          </a:xfrm>
          <a:prstGeom prst="rect">
            <a:avLst/>
          </a:prstGeom>
          <a:noFill/>
          <a:ln w="12700" cap="sq">
            <a:solidFill>
              <a:srgbClr val="FF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共同特性</a:t>
            </a:r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2339975" y="3789363"/>
            <a:ext cx="503238" cy="2160587"/>
          </a:xfrm>
          <a:prstGeom prst="leftBrace">
            <a:avLst>
              <a:gd name="adj1" fmla="val 35778"/>
              <a:gd name="adj2" fmla="val 5003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86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557338"/>
            <a:ext cx="2160588" cy="835025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FFFFFF"/>
                </a:solidFill>
                <a:latin typeface="+mn-ea"/>
                <a:ea typeface="+mn-ea"/>
              </a:rPr>
              <a:t>屏幕（窗口）对象</a:t>
            </a:r>
            <a:endParaRPr kumimoji="1" lang="en-US" altLang="zh-CN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019925" y="1449388"/>
            <a:ext cx="1657350" cy="115252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+mn-ea"/>
                <a:ea typeface="+mn-ea"/>
              </a:rPr>
              <a:t>屏幕窗口</a:t>
            </a:r>
          </a:p>
          <a:p>
            <a:pPr algn="ctr" eaLnBrk="1" hangingPunct="1"/>
            <a:r>
              <a:rPr lang="en-US" altLang="zh-CN" sz="2400">
                <a:latin typeface="+mn-ea"/>
                <a:ea typeface="+mn-ea"/>
              </a:rPr>
              <a:t>(</a:t>
            </a:r>
            <a:r>
              <a:rPr lang="zh-CN" altLang="en-US" sz="2400">
                <a:latin typeface="+mn-ea"/>
                <a:ea typeface="+mn-ea"/>
              </a:rPr>
              <a:t>类型</a:t>
            </a:r>
            <a:r>
              <a:rPr lang="en-US" altLang="zh-CN" sz="2400">
                <a:latin typeface="+mn-ea"/>
                <a:ea typeface="+mn-ea"/>
              </a:rPr>
              <a:t>)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484438" y="1882775"/>
            <a:ext cx="4392612" cy="215900"/>
          </a:xfrm>
          <a:custGeom>
            <a:avLst/>
            <a:gdLst>
              <a:gd name="T0" fmla="*/ 3999921 w 21600"/>
              <a:gd name="T1" fmla="*/ 0 h 21600"/>
              <a:gd name="T2" fmla="*/ 0 w 21600"/>
              <a:gd name="T3" fmla="*/ 107950 h 21600"/>
              <a:gd name="T4" fmla="*/ 3999921 w 21600"/>
              <a:gd name="T5" fmla="*/ 215900 h 21600"/>
              <a:gd name="T6" fmla="*/ 4392612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8576 h 21600"/>
              <a:gd name="T14" fmla="*/ 21202 w 21600"/>
              <a:gd name="T15" fmla="*/ 1302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669" y="0"/>
                </a:moveTo>
                <a:lnTo>
                  <a:pt x="19669" y="8576"/>
                </a:lnTo>
                <a:lnTo>
                  <a:pt x="3375" y="8576"/>
                </a:lnTo>
                <a:lnTo>
                  <a:pt x="3375" y="13024"/>
                </a:lnTo>
                <a:lnTo>
                  <a:pt x="19669" y="13024"/>
                </a:lnTo>
                <a:lnTo>
                  <a:pt x="19669" y="21600"/>
                </a:lnTo>
                <a:lnTo>
                  <a:pt x="21600" y="10800"/>
                </a:lnTo>
                <a:lnTo>
                  <a:pt x="19669" y="0"/>
                </a:lnTo>
                <a:close/>
              </a:path>
              <a:path w="21600" h="21600">
                <a:moveTo>
                  <a:pt x="1350" y="8576"/>
                </a:moveTo>
                <a:lnTo>
                  <a:pt x="1350" y="13024"/>
                </a:lnTo>
                <a:lnTo>
                  <a:pt x="2700" y="13024"/>
                </a:lnTo>
                <a:lnTo>
                  <a:pt x="2700" y="8576"/>
                </a:lnTo>
                <a:lnTo>
                  <a:pt x="1350" y="8576"/>
                </a:lnTo>
                <a:close/>
              </a:path>
              <a:path w="21600" h="21600">
                <a:moveTo>
                  <a:pt x="0" y="8576"/>
                </a:moveTo>
                <a:lnTo>
                  <a:pt x="0" y="13024"/>
                </a:lnTo>
                <a:lnTo>
                  <a:pt x="675" y="13024"/>
                </a:lnTo>
                <a:lnTo>
                  <a:pt x="675" y="8576"/>
                </a:lnTo>
                <a:lnTo>
                  <a:pt x="0" y="8576"/>
                </a:lnTo>
                <a:close/>
              </a:path>
            </a:pathLst>
          </a:custGeom>
          <a:solidFill>
            <a:srgbClr val="FFFF00"/>
          </a:solidFill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87675" y="3705225"/>
            <a:ext cx="439261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FFFF"/>
              </a:buClr>
              <a:buFont typeface="Wingdings" panose="05000000000000000000" pitchFamily="2" charset="2"/>
              <a:buChar char="u"/>
            </a:pPr>
            <a:r>
              <a:rPr lang="zh-CN" altLang="en-US" sz="2000">
                <a:latin typeface="+mn-ea"/>
                <a:ea typeface="+mn-ea"/>
              </a:rPr>
              <a:t>参见</a:t>
            </a:r>
            <a:r>
              <a:rPr lang="en-US" altLang="zh-CN" sz="2000">
                <a:latin typeface="+mn-ea"/>
                <a:ea typeface="+mn-ea"/>
              </a:rPr>
              <a:t>API</a:t>
            </a:r>
            <a:r>
              <a:rPr lang="zh-CN" altLang="en-US" sz="2000">
                <a:latin typeface="+mn-ea"/>
                <a:ea typeface="+mn-ea"/>
              </a:rPr>
              <a:t>文档关于</a:t>
            </a:r>
            <a:r>
              <a:rPr lang="en-US" altLang="zh-CN" sz="2000">
                <a:latin typeface="+mn-ea"/>
                <a:ea typeface="+mn-ea"/>
              </a:rPr>
              <a:t>JFrame</a:t>
            </a:r>
            <a:r>
              <a:rPr lang="zh-CN" altLang="en-US" sz="2000">
                <a:latin typeface="+mn-ea"/>
                <a:ea typeface="+mn-ea"/>
              </a:rPr>
              <a:t>的描述。</a:t>
            </a:r>
          </a:p>
          <a:p>
            <a:pPr eaLnBrk="1" hangingPunct="1">
              <a:spcBef>
                <a:spcPct val="10000"/>
              </a:spcBef>
              <a:buClr>
                <a:srgbClr val="00FFFF"/>
              </a:buClr>
              <a:buFont typeface="Wingdings" panose="05000000000000000000" pitchFamily="2" charset="2"/>
              <a:buChar char="u"/>
            </a:pPr>
            <a:r>
              <a:rPr lang="en-US" altLang="zh-CN" sz="2000">
                <a:latin typeface="+mn-ea"/>
                <a:ea typeface="+mn-ea"/>
              </a:rPr>
              <a:t>……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2625" y="3860800"/>
            <a:ext cx="1654175" cy="469900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共同特性</a:t>
            </a:r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>
            <a:off x="2339975" y="3789363"/>
            <a:ext cx="503238" cy="576262"/>
          </a:xfrm>
          <a:prstGeom prst="leftBrace">
            <a:avLst>
              <a:gd name="adj1" fmla="val 9543"/>
              <a:gd name="adj2" fmla="val 5003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3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388" y="404813"/>
            <a:ext cx="648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+mn-ea"/>
                <a:ea typeface="+mn-ea"/>
              </a:rPr>
              <a:t>▲</a:t>
            </a:r>
            <a:r>
              <a:rPr lang="zh-CN" altLang="en-US" sz="2800">
                <a:latin typeface="+mn-ea"/>
                <a:ea typeface="+mn-ea"/>
              </a:rPr>
              <a:t> 类 </a:t>
            </a:r>
            <a:r>
              <a:rPr lang="en-US" altLang="zh-CN" sz="2800">
                <a:latin typeface="+mn-ea"/>
                <a:ea typeface="+mn-ea"/>
              </a:rPr>
              <a:t>UML </a:t>
            </a:r>
            <a:r>
              <a:rPr lang="zh-CN" altLang="en-US" sz="2800">
                <a:latin typeface="+mn-ea"/>
                <a:ea typeface="+mn-ea"/>
              </a:rPr>
              <a:t>表示</a:t>
            </a:r>
            <a:endParaRPr lang="en-US" altLang="zh-CN" sz="2800">
              <a:latin typeface="+mn-ea"/>
              <a:ea typeface="+mn-ea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50825" y="2420938"/>
            <a:ext cx="2808288" cy="2590800"/>
            <a:chOff x="3560" y="255"/>
            <a:chExt cx="1769" cy="1632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3560" y="255"/>
              <a:ext cx="1769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ARectangle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560" y="527"/>
              <a:ext cx="1769" cy="68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-width:int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-height:int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……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560" y="1207"/>
              <a:ext cx="1769" cy="68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+draw(Graphics g):void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……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6084888" y="2493963"/>
            <a:ext cx="2808287" cy="2303462"/>
            <a:chOff x="3606" y="2342"/>
            <a:chExt cx="1769" cy="1451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606" y="2342"/>
              <a:ext cx="1769" cy="272"/>
            </a:xfrm>
            <a:prstGeom prst="rect">
              <a:avLst/>
            </a:prstGeom>
            <a:solidFill>
              <a:srgbClr val="CC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AArc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606" y="2614"/>
              <a:ext cx="1769" cy="499"/>
            </a:xfrm>
            <a:prstGeom prst="rect">
              <a:avLst/>
            </a:prstGeom>
            <a:solidFill>
              <a:srgbClr val="CC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-radius:int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……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606" y="3113"/>
              <a:ext cx="1769" cy="680"/>
            </a:xfrm>
            <a:prstGeom prst="rect">
              <a:avLst/>
            </a:prstGeom>
            <a:solidFill>
              <a:srgbClr val="CC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+draw(Graphics g):void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en-US" altLang="zh-CN">
                  <a:latin typeface="+mn-ea"/>
                  <a:ea typeface="+mn-ea"/>
                  <a:cs typeface="Arial Unicode MS" panose="020B0604020202020204" pitchFamily="34" charset="-122"/>
                </a:rPr>
                <a:t>……</a:t>
              </a:r>
            </a:p>
          </p:txBody>
        </p:sp>
      </p:grp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11188" y="1268413"/>
            <a:ext cx="1657350" cy="5048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+mn-ea"/>
                <a:ea typeface="+mn-ea"/>
              </a:rPr>
              <a:t>矩形</a:t>
            </a:r>
            <a:r>
              <a:rPr lang="en-US" altLang="zh-CN" sz="2400">
                <a:latin typeface="+mn-ea"/>
                <a:ea typeface="+mn-ea"/>
              </a:rPr>
              <a:t>(</a:t>
            </a:r>
            <a:r>
              <a:rPr lang="zh-CN" altLang="en-US" sz="2400">
                <a:latin typeface="+mn-ea"/>
                <a:ea typeface="+mn-ea"/>
              </a:rPr>
              <a:t>类型</a:t>
            </a:r>
            <a:r>
              <a:rPr lang="en-US" altLang="zh-CN" sz="2400">
                <a:latin typeface="+mn-ea"/>
                <a:ea typeface="+mn-ea"/>
              </a:rPr>
              <a:t>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659563" y="1268413"/>
            <a:ext cx="1657350" cy="504825"/>
          </a:xfrm>
          <a:prstGeom prst="rect">
            <a:avLst/>
          </a:prstGeom>
          <a:solidFill>
            <a:srgbClr val="FF00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+mn-ea"/>
                <a:ea typeface="+mn-ea"/>
              </a:rPr>
              <a:t>圆形</a:t>
            </a:r>
            <a:r>
              <a:rPr lang="en-US" altLang="zh-CN" sz="2400">
                <a:latin typeface="+mn-ea"/>
                <a:ea typeface="+mn-ea"/>
              </a:rPr>
              <a:t>(</a:t>
            </a:r>
            <a:r>
              <a:rPr lang="zh-CN" altLang="en-US" sz="2400">
                <a:latin typeface="+mn-ea"/>
                <a:ea typeface="+mn-ea"/>
              </a:rPr>
              <a:t>类型</a:t>
            </a:r>
            <a:r>
              <a:rPr lang="en-US" altLang="zh-CN" sz="2400">
                <a:latin typeface="+mn-ea"/>
                <a:ea typeface="+mn-ea"/>
              </a:rPr>
              <a:t>)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635375" y="981075"/>
            <a:ext cx="1800225" cy="1655763"/>
          </a:xfrm>
          <a:prstGeom prst="star16">
            <a:avLst>
              <a:gd name="adj" fmla="val 37500"/>
            </a:avLst>
          </a:prstGeom>
          <a:solidFill>
            <a:srgbClr val="00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+mn-ea"/>
                <a:ea typeface="+mn-ea"/>
              </a:rPr>
              <a:t>类型名称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671888" y="3068638"/>
            <a:ext cx="1800225" cy="1655762"/>
          </a:xfrm>
          <a:prstGeom prst="star16">
            <a:avLst>
              <a:gd name="adj" fmla="val 37500"/>
            </a:avLst>
          </a:prstGeom>
          <a:solidFill>
            <a:srgbClr val="00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+mn-ea"/>
                <a:ea typeface="+mn-ea"/>
              </a:rPr>
              <a:t>数据成员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2484438" y="1916113"/>
            <a:ext cx="1366837" cy="720725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435600" y="1844675"/>
            <a:ext cx="1223963" cy="792163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 flipV="1">
            <a:off x="2555875" y="3573463"/>
            <a:ext cx="1079500" cy="287337"/>
          </a:xfrm>
          <a:prstGeom prst="line">
            <a:avLst/>
          </a:prstGeom>
          <a:noFill/>
          <a:ln w="19050" cap="sq">
            <a:solidFill>
              <a:srgbClr val="66FF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635375" y="5086350"/>
            <a:ext cx="1800225" cy="1655763"/>
          </a:xfrm>
          <a:prstGeom prst="star16">
            <a:avLst>
              <a:gd name="adj" fmla="val 37500"/>
            </a:avLst>
          </a:prstGeom>
          <a:solidFill>
            <a:srgbClr val="00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+mn-ea"/>
                <a:ea typeface="+mn-ea"/>
              </a:rPr>
              <a:t>方法成员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5435600" y="3429000"/>
            <a:ext cx="792163" cy="504825"/>
          </a:xfrm>
          <a:prstGeom prst="line">
            <a:avLst/>
          </a:prstGeom>
          <a:noFill/>
          <a:ln w="19050" cap="sq">
            <a:solidFill>
              <a:srgbClr val="66FF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5364163" y="4437063"/>
            <a:ext cx="1008062" cy="1223962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2484438" y="4652963"/>
            <a:ext cx="1223962" cy="936625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62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87675" y="3789363"/>
            <a:ext cx="2447925" cy="1441450"/>
            <a:chOff x="385" y="1252"/>
            <a:chExt cx="1542" cy="908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385" y="1252"/>
              <a:ext cx="1542" cy="273"/>
            </a:xfrm>
            <a:prstGeom prst="rect">
              <a:avLst/>
            </a:prstGeom>
            <a:solidFill>
              <a:srgbClr val="0033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 dirty="0" smtClean="0">
                  <a:solidFill>
                    <a:srgbClr val="FFFFFF"/>
                  </a:solidFill>
                </a:rPr>
                <a:t>Sample4_1</a:t>
              </a:r>
              <a:endParaRPr kumimoji="1"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85" y="1525"/>
              <a:ext cx="1542" cy="635"/>
            </a:xfrm>
            <a:prstGeom prst="rect">
              <a:avLst/>
            </a:prstGeom>
            <a:solidFill>
              <a:srgbClr val="0033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27088" y="1268413"/>
            <a:ext cx="2447925" cy="1441450"/>
            <a:chOff x="3334" y="890"/>
            <a:chExt cx="1542" cy="908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334" y="890"/>
              <a:ext cx="1542" cy="27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chemeClr val="bg1"/>
                  </a:solidFill>
                </a:rPr>
                <a:t>ARectangle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34" y="1163"/>
              <a:ext cx="1542" cy="63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003800" y="1268413"/>
            <a:ext cx="2447925" cy="1441450"/>
            <a:chOff x="3334" y="2976"/>
            <a:chExt cx="1542" cy="908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334" y="2976"/>
              <a:ext cx="1542" cy="273"/>
            </a:xfrm>
            <a:prstGeom prst="rect">
              <a:avLst/>
            </a:prstGeom>
            <a:solidFill>
              <a:srgbClr val="CC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chemeClr val="bg1"/>
                  </a:solidFill>
                </a:rPr>
                <a:t>AArc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334" y="3249"/>
              <a:ext cx="1542" cy="635"/>
            </a:xfrm>
            <a:prstGeom prst="rect">
              <a:avLst/>
            </a:prstGeom>
            <a:solidFill>
              <a:srgbClr val="CC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4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541</TotalTime>
  <Words>644</Words>
  <Application>Microsoft Office PowerPoint</Application>
  <PresentationFormat>全屏显示(4:3)</PresentationFormat>
  <Paragraphs>124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 Unicode MS</vt:lpstr>
      <vt:lpstr>黑体</vt:lpstr>
      <vt:lpstr>华文新魏</vt:lpstr>
      <vt:lpstr>宋体</vt:lpstr>
      <vt:lpstr>Arial</vt:lpstr>
      <vt:lpstr>Times New Roman</vt:lpstr>
      <vt:lpstr>Trebuchet MS</vt:lpstr>
      <vt:lpstr>Wingdings</vt:lpstr>
      <vt:lpstr>Wingdings 2</vt:lpstr>
      <vt:lpstr>华丽</vt:lpstr>
      <vt:lpstr>继承与多态  示例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抽象、封装与类示例 1</dc:title>
  <dc:creator>hz2020</dc:creator>
  <cp:lastModifiedBy>wiw06</cp:lastModifiedBy>
  <cp:revision>31</cp:revision>
  <dcterms:created xsi:type="dcterms:W3CDTF">2020-04-18T22:35:47Z</dcterms:created>
  <dcterms:modified xsi:type="dcterms:W3CDTF">2020-07-16T00:37:26Z</dcterms:modified>
</cp:coreProperties>
</file>