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9" r:id="rId2"/>
    <p:sldId id="289" r:id="rId3"/>
    <p:sldId id="280" r:id="rId4"/>
    <p:sldId id="297" r:id="rId5"/>
    <p:sldId id="290" r:id="rId6"/>
    <p:sldId id="296" r:id="rId7"/>
    <p:sldId id="303" r:id="rId8"/>
    <p:sldId id="304" r:id="rId9"/>
    <p:sldId id="291" r:id="rId10"/>
    <p:sldId id="298" r:id="rId11"/>
    <p:sldId id="299" r:id="rId12"/>
    <p:sldId id="292" r:id="rId13"/>
    <p:sldId id="293" r:id="rId14"/>
    <p:sldId id="301" r:id="rId15"/>
    <p:sldId id="294" r:id="rId16"/>
    <p:sldId id="305" r:id="rId17"/>
    <p:sldId id="302" r:id="rId18"/>
    <p:sldId id="279" r:id="rId19"/>
  </p:sldIdLst>
  <p:sldSz cx="9144000" cy="6858000" type="screen4x3"/>
  <p:notesSz cx="6858000" cy="9144000"/>
  <p:embeddedFontLst>
    <p:embeddedFont>
      <p:font typeface="휴먼모음T" panose="02030504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HY견고딕" panose="0203060000010101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FF"/>
    <a:srgbClr val="AFFFE4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87590" autoAdjust="0"/>
  </p:normalViewPr>
  <p:slideViewPr>
    <p:cSldViewPr>
      <p:cViewPr varScale="1">
        <p:scale>
          <a:sx n="102" d="100"/>
          <a:sy n="102" d="100"/>
        </p:scale>
        <p:origin x="1842" y="96"/>
      </p:cViewPr>
      <p:guideLst>
        <p:guide orient="horz" pos="2160"/>
        <p:guide pos="292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0684F-4F59-4D33-B71B-52134D02EBD3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E84EE-7D0E-414D-837A-38A6235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9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84EE-7D0E-414D-837A-38A6235A71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1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응용프로그램들을 소프트웨어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배치시키는 일을 자동화하는 오픈 소스 프로젝트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84EE-7D0E-414D-837A-38A6235A71A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2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도구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Code, Runtime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필요한 모든 것이 포함되어 있는 표준화된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유닛으로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구애받지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신속하게 배포 및 확장 할 수 있는 환경을 제공해 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baseline="0" dirty="0" smtClean="0"/>
              <a:t>Docker</a:t>
            </a:r>
            <a:r>
              <a:rPr lang="ko-KR" altLang="en-US" baseline="0" dirty="0" smtClean="0"/>
              <a:t>는 이런 </a:t>
            </a:r>
            <a:r>
              <a:rPr lang="en-US" altLang="ko-KR" baseline="0" dirty="0" smtClean="0"/>
              <a:t>Container</a:t>
            </a:r>
            <a:r>
              <a:rPr lang="ko-KR" altLang="en-US" baseline="0" dirty="0" smtClean="0"/>
              <a:t>들을 관리할 수 있는 </a:t>
            </a:r>
            <a:r>
              <a:rPr lang="en-US" altLang="ko-KR" baseline="0" dirty="0" smtClean="0"/>
              <a:t>Service</a:t>
            </a:r>
            <a:r>
              <a:rPr lang="ko-KR" altLang="en-US" baseline="0" dirty="0" smtClean="0"/>
              <a:t>를 제공함으로써</a:t>
            </a:r>
            <a:r>
              <a:rPr lang="en-US" altLang="ko-KR" baseline="0" dirty="0" smtClean="0"/>
              <a:t>, Application</a:t>
            </a:r>
            <a:r>
              <a:rPr lang="ko-KR" altLang="en-US" baseline="0" dirty="0" smtClean="0"/>
              <a:t>들이 다양한 환경 속에서 일관된 서비스를 제공할 수 있도록 보장합니다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84EE-7D0E-414D-837A-38A6235A71A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39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컨테이너를 실행하기 위한 모든 정보를 가지고 있기 때문에 더 이상 의존성 파일을 컴파일하고 이것저것 설치할 필요가 없습니다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서버가 추가되면 미리 만들어 놓은 이미지를 다운받고 컨테이너를 생성만 하면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84EE-7D0E-414D-837A-38A6235A71A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8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84EE-7D0E-414D-837A-38A6235A71A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84EE-7D0E-414D-837A-38A6235A71A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86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84EE-7D0E-414D-837A-38A6235A71A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1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컨테이너를 실행하기 위한 모든 정보를 가지고 있기 때문에 더 이상 의존성 파일을 컴파일하고 이것저것 설치할 필요가 없습니다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서버가 추가되면 미리 만들어 놓은 이미지를 다운받고 컨테이너를 생성만 하면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84EE-7D0E-414D-837A-38A6235A71A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8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84EE-7D0E-414D-837A-38A6235A71A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6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4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7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3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3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3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1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6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5AD24-E3B5-470B-A843-6A9F0844FFB1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oydhilton.com/docker/2017/03/31/Docker-ContainerHost-vs-ContainerOS-Linux-Window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orums.docker.com/t/why-do-we-need-ubuntu-image/4681/2" TargetMode="External"/><Relationship Id="rId4" Type="http://schemas.openxmlformats.org/officeDocument/2006/relationships/hyperlink" Target="https://www.linkedin.com/pulse/docker-host-os-guest-base-image-etc-abhijit-mazumde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6047306/how-is-docker-different-from-a-virtual-machine" TargetMode="External"/><Relationship Id="rId2" Type="http://schemas.openxmlformats.org/officeDocument/2006/relationships/hyperlink" Target="https://tech.ssut.me/2017/08/15/what-even-is-a-container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docker.com/" TargetMode="External"/><Relationship Id="rId4" Type="http://schemas.openxmlformats.org/officeDocument/2006/relationships/hyperlink" Target="http://tech.cloudz-labs.io/posts/docker/what-is-containe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yungjun0689.github.io/2.%ED%81%B4%EB%9D%BC%EC%9A%B0%EB%93%9C-%EA%B0%9C%EB%B0%9C%EC%9D%84-%EC%9C%84%ED%95%9C-%EA%B0%80%EC%83%81%ED%99%94%EC%99%80-Docker-2/" TargetMode="External"/><Relationship Id="rId4" Type="http://schemas.openxmlformats.org/officeDocument/2006/relationships/hyperlink" Target="https://www.docker.com/what-container#/virtual_machin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6339" y="2564880"/>
            <a:ext cx="9144000" cy="147002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Docker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39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5342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148345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Docker Engine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80660" y="1364576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en-US" altLang="ko-KR" sz="2000" i="1" dirty="0"/>
              <a:t>Docker Engine</a:t>
            </a:r>
            <a:r>
              <a:rPr lang="en-US" altLang="ko-KR" sz="2000" dirty="0"/>
              <a:t> is a client-server application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Docker Engine Components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28" y="1988800"/>
            <a:ext cx="5471944" cy="428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148345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Docker Engine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80660" y="1107223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en-US" altLang="ko-KR" sz="2000" dirty="0"/>
              <a:t>The Docker client and daemon communicate using a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REST </a:t>
            </a:r>
            <a:r>
              <a:rPr lang="en-US" altLang="ko-KR" sz="2000" dirty="0"/>
              <a:t>API, over UNIX sockets or a network interface.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0" y="1916790"/>
            <a:ext cx="7793999" cy="41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2137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이미지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42" y="3454647"/>
            <a:ext cx="3699412" cy="3300509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-31157" y="1286180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17200" indent="-457200" algn="l">
              <a:buFontTx/>
              <a:buChar char="-"/>
            </a:pP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</a:t>
            </a:r>
            <a:r>
              <a:rPr lang="en-US" altLang="ko-KR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  <a:r>
              <a:rPr lang="en-US" altLang="ko-KR" sz="2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image</a:t>
            </a:r>
            <a:r>
              <a:rPr lang="en-US" altLang="ko-KR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is a </a:t>
            </a:r>
            <a:r>
              <a:rPr lang="en-US" altLang="ko-KR" sz="2700" b="1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read-only</a:t>
            </a:r>
            <a:r>
              <a:rPr lang="en-US" altLang="ko-KR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template </a:t>
            </a:r>
            <a:endParaRPr lang="en-US" altLang="ko-KR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0000" algn="l"/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with instructions </a:t>
            </a:r>
            <a:r>
              <a:rPr lang="en-US" altLang="ko-KR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creating a Docker </a:t>
            </a: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container.</a:t>
            </a:r>
            <a:endParaRPr lang="en-US" altLang="ko-KR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0000" algn="l"/>
            <a:endParaRPr lang="en-US" altLang="ko-KR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0000" algn="l"/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컨테이너 실행에 필요한 파일과 </a:t>
            </a:r>
            <a:r>
              <a:rPr lang="ko-KR" altLang="en-US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설정값</a:t>
            </a:r>
            <a:r>
              <a:rPr lang="ko-KR" alt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등을</a:t>
            </a: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포함하며</a:t>
            </a: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상태값을</a:t>
            </a:r>
            <a:r>
              <a:rPr lang="ko-KR" alt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가지지 않고 </a:t>
            </a: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변하지 않음</a:t>
            </a: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Immutable</a:t>
            </a: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5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71874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이미지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구조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8" y="2060810"/>
            <a:ext cx="8006884" cy="31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02463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구조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Layers of a container based on the Ubuntu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1583506"/>
            <a:ext cx="642937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5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02463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구조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50" y="1700760"/>
            <a:ext cx="6417558" cy="39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3970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Base O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image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 왜 사용하는가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-31157" y="1286180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17200" indent="-457200" algn="l">
              <a:buFontTx/>
              <a:buChar char="-"/>
            </a:pPr>
            <a:r>
              <a:rPr lang="en-US" altLang="ko-KR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http://</a:t>
            </a: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www.floydhilton.com/docker/2017/03/31/Docker-ContainerHost-vs-ContainerOS-Linux-Windows.html</a:t>
            </a:r>
            <a:endParaRPr lang="en-US" altLang="ko-KR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17200" indent="-457200" algn="l">
              <a:buFontTx/>
              <a:buChar char="-"/>
            </a:pPr>
            <a:endParaRPr lang="en-US" altLang="ko-KR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17200" indent="-457200" algn="l">
              <a:buFontTx/>
              <a:buChar char="-"/>
            </a:pPr>
            <a:r>
              <a:rPr lang="en-US" altLang="ko-KR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https://</a:t>
            </a: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www.linkedin.com/pulse/docker-host-os-guest-base-image-etc-abhijit-mazumder</a:t>
            </a:r>
            <a:endParaRPr lang="en-US" altLang="ko-KR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17200" indent="-457200" algn="l">
              <a:buFontTx/>
              <a:buChar char="-"/>
            </a:pPr>
            <a:endParaRPr lang="en-US" altLang="ko-KR" sz="27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17200" indent="-457200" algn="l">
              <a:buFontTx/>
              <a:buChar char="-"/>
            </a:pP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https</a:t>
            </a:r>
            <a:r>
              <a:rPr lang="en-US" altLang="ko-KR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://</a:t>
            </a:r>
            <a:r>
              <a:rPr lang="en-US" altLang="ko-KR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forums.docker.com/t/why-do-we-need-ubuntu-image/4681/2</a:t>
            </a:r>
            <a:endParaRPr lang="en-US" altLang="ko-KR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17200" indent="-457200" algn="l">
              <a:buFontTx/>
              <a:buChar char="-"/>
            </a:pPr>
            <a:endParaRPr lang="en-US" altLang="ko-KR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0246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370" y="1814955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>
                <a:hlinkClick r:id="rId2"/>
              </a:rPr>
              <a:t>https://tech.ssut.me/2017/08/15/what-even-is-a-container</a:t>
            </a:r>
            <a:r>
              <a:rPr lang="en-US" altLang="ko-KR" sz="2000" dirty="0" smtClean="0">
                <a:hlinkClick r:id="rId2"/>
              </a:rPr>
              <a:t>/</a:t>
            </a:r>
            <a:endParaRPr lang="en-US" altLang="ko-KR" sz="2000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>
                <a:hlinkClick r:id="rId3"/>
              </a:rPr>
              <a:t>https://</a:t>
            </a:r>
            <a:r>
              <a:rPr lang="en-US" altLang="ko-KR" sz="2000" dirty="0" smtClean="0">
                <a:hlinkClick r:id="rId3"/>
              </a:rPr>
              <a:t>stackoverflow.com/questions/16047306/how-is-docker-different-from-a-virtual-machine</a:t>
            </a:r>
            <a:endParaRPr lang="en-US" altLang="ko-KR" sz="2000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>
                <a:hlinkClick r:id="rId4"/>
              </a:rPr>
              <a:t>http://tech.cloudz-labs.io/posts/docker/what-is-container</a:t>
            </a:r>
            <a:r>
              <a:rPr lang="en-US" altLang="ko-KR" sz="2000" dirty="0" smtClean="0">
                <a:hlinkClick r:id="rId4"/>
              </a:rPr>
              <a:t>/</a:t>
            </a:r>
            <a:endParaRPr lang="en-US" altLang="ko-KR" sz="2000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>
                <a:hlinkClick r:id="rId5"/>
              </a:rPr>
              <a:t>https://</a:t>
            </a:r>
            <a:r>
              <a:rPr lang="en-US" altLang="ko-KR" sz="2000" dirty="0" smtClean="0">
                <a:hlinkClick r:id="rId5"/>
              </a:rPr>
              <a:t>docs.docker.com</a:t>
            </a:r>
            <a:endParaRPr lang="en-US" altLang="ko-KR" sz="2000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005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6339" y="2564880"/>
            <a:ext cx="9144000" cy="1470025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39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5342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1066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Docker -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정의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80660" y="1829166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17200" indent="-457200" algn="l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컨테이너 기반의 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오픈소스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가상화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17200" indent="-457200" algn="l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1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Containers as a Service(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CaaS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Platform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42" y="3454647"/>
            <a:ext cx="3699412" cy="33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0649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Docker -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역사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2388" y="2139919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산타클라라에서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열린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Pycon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Conference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dotCloud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창업자인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Solomon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Hykes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The future of Linux Containers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라는 세션을 발표하며 처음 알려짐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 후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인기를 얻으며 회사 이름을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Docker Inc.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바꾸고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2014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도커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1.0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발표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3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169184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Why Docker ?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2388" y="2139919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어떻게 다양한 방식으로 조립된 서비스가 일관되게 상호작용 하도록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수 있을까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서비스별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Dependecy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Hell’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피하는 방법은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어떻게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수많은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신속하게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Migration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확장 할 수 있을까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어떻게 수많은 설정들을 해결 할 수 있을까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39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402948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컨테이너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-12388" y="2112129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컨테이너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(Container)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b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0000" algn="l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격리된 공간에서 프로세스가 동작하는 기술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t="19740" r="10414" b="7880"/>
          <a:stretch/>
        </p:blipFill>
        <p:spPr>
          <a:xfrm>
            <a:off x="5148080" y="3582154"/>
            <a:ext cx="3557458" cy="25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8565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Docker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비교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Contai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" y="1844780"/>
            <a:ext cx="4152841" cy="372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ach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10" y="1844780"/>
            <a:ext cx="4142882" cy="372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28960" y="5917508"/>
            <a:ext cx="628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https://www.docker.com/what-container#/</a:t>
            </a:r>
            <a:r>
              <a:rPr lang="en-US" altLang="ko-KR" dirty="0" smtClean="0">
                <a:hlinkClick r:id="rId4"/>
              </a:rPr>
              <a:t>virtual_machines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5"/>
              </a:rPr>
              <a:t>가상화 개념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3417923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The underlying technology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370" y="1814955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eaLnBrk="0" fontAlgn="base" latinLnBrk="0" hangingPunct="0">
              <a:spcAft>
                <a:spcPct val="0"/>
              </a:spcAft>
            </a:pP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 Namespaces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: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provide the isolated workspace called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the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  <a:r>
              <a:rPr lang="en-US" altLang="ko-K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container</a:t>
            </a:r>
            <a:endParaRPr lang="ko-KR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l" eaLnBrk="0" fontAlgn="base" latinLnBrk="0" hangingPunct="0">
              <a:spcAft>
                <a:spcPct val="0"/>
              </a:spcAft>
              <a:buFontTx/>
              <a:buChar char="•"/>
            </a:pPr>
            <a:endParaRPr lang="en-US" altLang="ko-KR" sz="18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/>
            </a:endParaRPr>
          </a:p>
          <a:p>
            <a:pPr lvl="0" algn="l" eaLnBrk="0" fontAlgn="base" latinLnBrk="0" hangingPunct="0">
              <a:lnSpc>
                <a:spcPct val="150000"/>
              </a:lnSpc>
              <a:spcAft>
                <a:spcPct val="0"/>
              </a:spcAft>
              <a:buFontTx/>
              <a:buChar char="•"/>
            </a:pPr>
            <a:r>
              <a:rPr lang="ko-KR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The</a:t>
            </a:r>
            <a:r>
              <a:rPr lang="ko-KR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 </a:t>
            </a:r>
            <a:r>
              <a:rPr lang="ko-KR" altLang="ko-KR" sz="1400" b="1" i="1" dirty="0">
                <a:ea typeface="Menlo"/>
              </a:rPr>
              <a:t>pid</a:t>
            </a:r>
            <a:r>
              <a:rPr lang="ko-KR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 namespace:</a:t>
            </a:r>
            <a:r>
              <a:rPr lang="ko-KR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 Process isolation (PID: Process ID).</a:t>
            </a:r>
          </a:p>
          <a:p>
            <a:pPr lvl="0" algn="l" eaLnBrk="0" fontAlgn="base" latinLnBrk="0" hangingPunct="0">
              <a:lnSpc>
                <a:spcPct val="150000"/>
              </a:lnSpc>
              <a:spcAft>
                <a:spcPct val="0"/>
              </a:spcAft>
              <a:buFontTx/>
              <a:buChar char="•"/>
            </a:pPr>
            <a:r>
              <a:rPr lang="ko-KR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The </a:t>
            </a:r>
            <a:r>
              <a:rPr lang="ko-KR" altLang="ko-KR" sz="1400" b="1" i="1" dirty="0">
                <a:ea typeface="Menlo"/>
              </a:rPr>
              <a:t>net</a:t>
            </a:r>
            <a:r>
              <a:rPr lang="ko-KR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 namespace:</a:t>
            </a:r>
            <a:r>
              <a:rPr lang="ko-KR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 Managing network interfaces (NET: Networking).</a:t>
            </a:r>
          </a:p>
          <a:p>
            <a:pPr lvl="0" algn="l" eaLnBrk="0" fontAlgn="base" latinLnBrk="0" hangingPunct="0">
              <a:lnSpc>
                <a:spcPct val="150000"/>
              </a:lnSpc>
              <a:spcAft>
                <a:spcPct val="0"/>
              </a:spcAft>
              <a:buFontTx/>
              <a:buChar char="•"/>
            </a:pPr>
            <a:r>
              <a:rPr lang="ko-KR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The </a:t>
            </a:r>
            <a:r>
              <a:rPr lang="ko-KR" altLang="ko-KR" sz="1400" b="1" i="1" dirty="0">
                <a:ea typeface="Menlo"/>
              </a:rPr>
              <a:t>ipc</a:t>
            </a:r>
            <a:r>
              <a:rPr lang="ko-KR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 namespace:</a:t>
            </a:r>
            <a:r>
              <a:rPr lang="ko-KR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 Managing access to IPC resources </a:t>
            </a:r>
            <a:r>
              <a:rPr lang="ko-KR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(</a:t>
            </a:r>
            <a:r>
              <a:rPr lang="ko-KR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IPC: InterProcess Communication).</a:t>
            </a:r>
          </a:p>
          <a:p>
            <a:pPr lvl="0" algn="l" eaLnBrk="0" fontAlgn="base" latinLnBrk="0" hangingPunct="0">
              <a:lnSpc>
                <a:spcPct val="150000"/>
              </a:lnSpc>
              <a:spcAft>
                <a:spcPct val="0"/>
              </a:spcAft>
              <a:buFontTx/>
              <a:buChar char="•"/>
            </a:pPr>
            <a:r>
              <a:rPr lang="ko-KR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The </a:t>
            </a:r>
            <a:r>
              <a:rPr lang="ko-KR" altLang="ko-KR" sz="1400" b="1" i="1" dirty="0">
                <a:ea typeface="Menlo"/>
              </a:rPr>
              <a:t>mnt</a:t>
            </a:r>
            <a:r>
              <a:rPr lang="ko-KR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 namespace:</a:t>
            </a:r>
            <a:r>
              <a:rPr lang="ko-KR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 Managing filesystem mount points (MNT: Mount).</a:t>
            </a:r>
          </a:p>
          <a:p>
            <a:pPr lvl="0" algn="l" eaLnBrk="0" fontAlgn="base" latinLnBrk="0" hangingPunct="0">
              <a:lnSpc>
                <a:spcPct val="150000"/>
              </a:lnSpc>
              <a:spcAft>
                <a:spcPct val="0"/>
              </a:spcAft>
              <a:buFontTx/>
              <a:buChar char="•"/>
            </a:pPr>
            <a:r>
              <a:rPr lang="ko-KR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The </a:t>
            </a:r>
            <a:r>
              <a:rPr lang="ko-KR" altLang="ko-KR" sz="1400" b="1" i="1" dirty="0">
                <a:ea typeface="Menlo"/>
              </a:rPr>
              <a:t>uts</a:t>
            </a:r>
            <a:r>
              <a:rPr lang="ko-KR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 namespace:</a:t>
            </a:r>
            <a:r>
              <a:rPr lang="ko-KR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 Isolating kernel and version identifiers. </a:t>
            </a:r>
            <a:r>
              <a:rPr lang="ko-KR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(</a:t>
            </a:r>
            <a:r>
              <a:rPr lang="ko-KR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UTS: Unix Timesharing System</a:t>
            </a:r>
            <a:r>
              <a:rPr lang="ko-KR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/>
              </a:rPr>
              <a:t>).</a:t>
            </a:r>
            <a:endParaRPr lang="ko-KR" altLang="ko-KR" sz="1600" dirty="0">
              <a:solidFill>
                <a:schemeClr val="tx1">
                  <a:lumMod val="65000"/>
                  <a:lumOff val="35000"/>
                </a:schemeClr>
              </a:solidFill>
              <a:ea typeface="Open San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73109"/>
            <a:ext cx="65" cy="546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3417923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The underlying technology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370" y="1814955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eaLnBrk="0" fontAlgn="base" latinLnBrk="0" hangingPunct="0">
              <a:spcAft>
                <a:spcPct val="0"/>
              </a:spcAft>
            </a:pP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 Control groups(</a:t>
            </a:r>
            <a:r>
              <a:rPr lang="en-US" altLang="ko-KR" sz="24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cgroups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limits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 application to a specific set of resources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0" algn="l" eaLnBrk="0" fontAlgn="base" latinLnBrk="0" hangingPunct="0">
              <a:spcAft>
                <a:spcPct val="0"/>
              </a:spcAft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 eaLnBrk="0" fontAlgn="base" latinLnBrk="0" hangingPunct="0">
              <a:spcAft>
                <a:spcPct val="0"/>
              </a:spcAft>
            </a:pP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 Union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file 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systems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file systems that operate by creating layers,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making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them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very lightweight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and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fast.</a:t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 Container format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Docker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Engine combines the namespaces, control groups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and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UnionFS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into a wrapper called a container format.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The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default container format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is </a:t>
            </a:r>
            <a:r>
              <a:rPr lang="en-US" altLang="ko-KR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libcontainer</a:t>
            </a:r>
            <a:endParaRPr lang="en-US" altLang="ko-KR" sz="2000" i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73109"/>
            <a:ext cx="65" cy="546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398413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Docker Concepts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370" y="1814955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/>
              <a:t>Flexible: Even the most complex applications can be containerized</a:t>
            </a:r>
            <a:r>
              <a:rPr lang="en-US" altLang="ko-KR" sz="2000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/>
              <a:t>Lightweight: Containers leverage and share the host kernel</a:t>
            </a:r>
            <a:r>
              <a:rPr lang="en-US" altLang="ko-KR" sz="2000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/>
              <a:t>Interchangeable: You can deploy updates and upgrades on-the-fly</a:t>
            </a:r>
            <a:r>
              <a:rPr lang="en-US" altLang="ko-KR" sz="2000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/>
              <a:t>Portable: You can build locally, deploy to the cloud, and run anywhere</a:t>
            </a:r>
            <a:r>
              <a:rPr lang="en-US" altLang="ko-KR" sz="2000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/>
              <a:t>Scalable: You can increase and automatically distribute container replicas</a:t>
            </a:r>
            <a:r>
              <a:rPr lang="en-US" altLang="ko-KR" sz="2000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/>
              <a:t>Stackable: You can stack services vertically and on-the-fly.</a:t>
            </a:r>
          </a:p>
        </p:txBody>
      </p:sp>
    </p:spTree>
    <p:extLst>
      <p:ext uri="{BB962C8B-B14F-4D97-AF65-F5344CB8AC3E}">
        <p14:creationId xmlns:p14="http://schemas.microsoft.com/office/powerpoint/2010/main" val="3814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332</Words>
  <Application>Microsoft Office PowerPoint</Application>
  <PresentationFormat>화면 슬라이드 쇼(4:3)</PresentationFormat>
  <Paragraphs>94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Menlo</vt:lpstr>
      <vt:lpstr>휴먼모음T</vt:lpstr>
      <vt:lpstr>Wingdings</vt:lpstr>
      <vt:lpstr>Arial</vt:lpstr>
      <vt:lpstr>맑은 고딕</vt:lpstr>
      <vt:lpstr>Open Sans</vt:lpstr>
      <vt:lpstr>HY견고딕</vt:lpstr>
      <vt:lpstr>Office 테마</vt:lpstr>
      <vt:lpstr>Docker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JinYoung Jang</dc:creator>
  <cp:lastModifiedBy>JinYoung Jang</cp:lastModifiedBy>
  <cp:revision>145</cp:revision>
  <dcterms:created xsi:type="dcterms:W3CDTF">2015-08-05T02:40:10Z</dcterms:created>
  <dcterms:modified xsi:type="dcterms:W3CDTF">2018-07-12T15:19:40Z</dcterms:modified>
</cp:coreProperties>
</file>