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58" r:id="rId4"/>
    <p:sldId id="287" r:id="rId5"/>
    <p:sldId id="284" r:id="rId6"/>
    <p:sldId id="288" r:id="rId7"/>
    <p:sldId id="266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85" r:id="rId17"/>
    <p:sldId id="297" r:id="rId18"/>
    <p:sldId id="286" r:id="rId19"/>
    <p:sldId id="282" r:id="rId20"/>
    <p:sldId id="25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1533" autoAdjust="0"/>
  </p:normalViewPr>
  <p:slideViewPr>
    <p:cSldViewPr snapToGrid="0">
      <p:cViewPr varScale="1">
        <p:scale>
          <a:sx n="61" d="100"/>
          <a:sy n="61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9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71AC1-6C95-43FC-8B85-E43D69376CD6}" type="datetimeFigureOut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02D5-8870-424D-AD0C-71D44737B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2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6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66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배포 파이프라인에서의 변경의 이동을 시퀀스 다이어그램으로 가시화하면 다음과 같다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09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전형적인 배포 파이프라인으로 필수 접근 방법을 담고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실제 파이프라인은 프로젝트의 실제 소프트웨어 전달 프로세스를 반영한다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88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지속적인 인도 개념을 프로젝트에 도입하기 위해서는 해당 프로젝트의 개발 및 운영 환경을 구축하고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지속적인 통합 환경과 배포 파이프라인을 적용할 수 있는 배포 절차를 마련하는 것이 중요하다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24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Gradle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Wrapper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목적은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존재하는 프로젝트를 새로운 환경에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설치할때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별도의 설치나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설정과정없이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곧 바로 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있게 하기 위함이다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설치할 필요가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로컬에 설치된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Gradle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버전도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신경쓸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필요가 없다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항상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사용할 것을 권장한다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48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Gradle</a:t>
            </a:r>
            <a:r>
              <a:rPr lang="en-US" altLang="ko-KR" sz="1200" dirty="0" smtClean="0"/>
              <a:t> Wrapper</a:t>
            </a:r>
            <a:r>
              <a:rPr lang="ko-KR" altLang="en-US" sz="1200" dirty="0" smtClean="0"/>
              <a:t>를 사용하는 목적은 이미 존재하는 프로젝트를 새로운 환경에 </a:t>
            </a:r>
            <a:r>
              <a:rPr lang="ko-KR" altLang="en-US" sz="1200" dirty="0" err="1" smtClean="0"/>
              <a:t>설치할때</a:t>
            </a:r>
            <a:r>
              <a:rPr lang="ko-KR" altLang="en-US" sz="1200" dirty="0" smtClean="0"/>
              <a:t> 별도의 설치나 </a:t>
            </a:r>
            <a:r>
              <a:rPr lang="ko-KR" altLang="en-US" sz="1200" dirty="0" err="1" smtClean="0"/>
              <a:t>설정과정없이</a:t>
            </a:r>
            <a:r>
              <a:rPr lang="ko-KR" altLang="en-US" sz="1200" dirty="0" smtClean="0"/>
              <a:t> 곧 바로 </a:t>
            </a:r>
            <a:r>
              <a:rPr lang="ko-KR" altLang="en-US" sz="1200" dirty="0" err="1" smtClean="0"/>
              <a:t>빌드할</a:t>
            </a:r>
            <a:r>
              <a:rPr lang="ko-KR" altLang="en-US" sz="1200" dirty="0" smtClean="0"/>
              <a:t> 수 있게 하기 위함이다</a:t>
            </a:r>
            <a:r>
              <a:rPr lang="en-US" altLang="ko-KR" sz="1200" dirty="0" smtClean="0"/>
              <a:t>. Java</a:t>
            </a:r>
            <a:r>
              <a:rPr lang="ko-KR" altLang="en-US" sz="1200" dirty="0" smtClean="0"/>
              <a:t>나 </a:t>
            </a:r>
            <a:r>
              <a:rPr lang="en-US" altLang="ko-KR" sz="1200" dirty="0" err="1" smtClean="0"/>
              <a:t>Gradle</a:t>
            </a:r>
            <a:r>
              <a:rPr lang="ko-KR" altLang="en-US" sz="1200" dirty="0" smtClean="0"/>
              <a:t>도 설치할 필요가 없다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또한 로컬에 설치된 </a:t>
            </a:r>
            <a:r>
              <a:rPr lang="en-US" altLang="ko-KR" sz="1200" dirty="0" err="1" smtClean="0"/>
              <a:t>Gradle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Java</a:t>
            </a:r>
            <a:r>
              <a:rPr lang="ko-KR" altLang="en-US" sz="1200" dirty="0" smtClean="0"/>
              <a:t>의 버전도 </a:t>
            </a:r>
            <a:r>
              <a:rPr lang="ko-KR" altLang="en-US" sz="1200" dirty="0" err="1" smtClean="0"/>
              <a:t>신경쓸</a:t>
            </a:r>
            <a:r>
              <a:rPr lang="ko-KR" altLang="en-US" sz="1200" dirty="0" smtClean="0"/>
              <a:t> 필요가 없다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따라서 항상 </a:t>
            </a:r>
            <a:r>
              <a:rPr lang="en-US" altLang="ko-KR" sz="1200" dirty="0" smtClean="0"/>
              <a:t>Wrapper</a:t>
            </a:r>
            <a:r>
              <a:rPr lang="ko-KR" altLang="en-US" sz="1200" dirty="0" smtClean="0"/>
              <a:t>를 사용할 것을 권장한다</a:t>
            </a:r>
            <a:r>
              <a:rPr lang="en-US" altLang="ko-KR" sz="12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47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39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58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07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03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28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4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DSL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도메인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분야등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특정 영역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특화된 언어를 말한다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 영역의 해결에는 그 영역의 언어를 전제로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둬야하며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거기에서 프로그래밍 솔루션을 꺼내는 것이 중요하다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Dave Thomas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한 말을 생각하면 이해하기 쉽다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영역의 문제 해결에는 그 영역에 맞는 특화된 도구를 사용하자라는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어찌보면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과도로 끝내도 될 일을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맥가이버칼을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들이대는 격이다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표현 방식은 해당 도메인의 전문가가 이해할 수 있는 형태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고급 언어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4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1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 소스는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컴파일해야만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사용할 수 있지만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그루비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소스는 스크립트 파일 그대로 실행시킬 수도 있고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자바처럼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컴파일하여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 수도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거의 대부분의 자바 소스는 파일 확장자만 바꾸면 수정 없이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그루비에서도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쓸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09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90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소스를 실행 시스템으로 전환하는 과정은 컴파일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삭제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데이타베이스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스키마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로딩등의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작업을 포함하는 복잡한 프로세스가 되기도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이 소프트웨어 개발 과정 중 이 부문의 많은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타스크들은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자동화 할 수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반드시 자동화해야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사람들에게 생소한 명령어를 치게 하거나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대화창을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클릭하게하는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것은 시간낭비이며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실수를 유발시킨다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자동화된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환경은 시스템의 일반적으로 갖추어야 할 요건이다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유닉스 분야에서는 이미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십여년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동안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 오고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자바커뮤니티는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내놓았다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.NET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커뮤니티는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사용하다가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이제는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MSBuild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단일 명령으로 이러한 스크립트를 실행시켜 여러분들의 시스템을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빌드하고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런치할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있도록 해야 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80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지속적인 통합 환경은 아래와 같다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F02D5-8870-424D-AD0C-71D44737B21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5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02EF-0F2D-42C0-9D7D-8FCA89FCC680}" type="datetime1">
              <a:rPr lang="ko-KR" altLang="en-US" smtClean="0"/>
              <a:t>2018-06-16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유다슬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9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AE83A-9AF5-4ED7-869A-D2DACBF6D33E}" type="datetime1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31EE-BFBA-49B3-B0FA-D70E873842FD}" type="datetime1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7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5850-464E-4D56-8091-26F74D2B52E6}" type="datetime1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707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2AA3-1945-4B8A-85A2-314987E457DF}" type="datetime1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98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607F-8F10-4E5E-BBCA-E783ACD07AD2}" type="datetime1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0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E73C-F222-4917-88FB-9D6518083D2E}" type="datetime1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0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CB8-8600-4CB2-A66A-8B86538D4947}" type="datetime1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4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B548-8045-4801-B4CD-2D6E75CD8D58}" type="datetime1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7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AD6E-8F71-464A-A926-EC77174DDC51}" type="datetime1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0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09D9-7BA6-4D25-BF78-35B5BB681D1C}" type="datetime1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유다슬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4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F199-E271-408C-9C94-6F7918F4907D}" type="datetime1">
              <a:rPr lang="ko-KR" altLang="en-US" smtClean="0"/>
              <a:t>2018-06-16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유다슬</a:t>
            </a:r>
            <a:endParaRPr lang="ko-KR" altLang="en-US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07376-84D2-4658-A218-29EC457984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installation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heeye.pe.kr/archives/1990" TargetMode="External"/><Relationship Id="rId4" Type="http://schemas.openxmlformats.org/officeDocument/2006/relationships/hyperlink" Target="https://guides.gradle.org/creating-new-gradle-builds/?_ga=2.27069819.714745836.1528956749-550288824.152895674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radle.org/building-java-application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eeye.pe.kr/archives/199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mave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adle/gradle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nangpuni.net/?p=677" TargetMode="External"/><Relationship Id="rId3" Type="http://schemas.openxmlformats.org/officeDocument/2006/relationships/hyperlink" Target="https://gradle.org/" TargetMode="External"/><Relationship Id="rId7" Type="http://schemas.openxmlformats.org/officeDocument/2006/relationships/hyperlink" Target="http://www.nextree.co.kr/p3452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ocolatey.org/" TargetMode="External"/><Relationship Id="rId5" Type="http://schemas.openxmlformats.org/officeDocument/2006/relationships/hyperlink" Target="http://www.mimul.com/pebble/default/2013/06/21/1371806174467.html" TargetMode="External"/><Relationship Id="rId4" Type="http://schemas.openxmlformats.org/officeDocument/2006/relationships/hyperlink" Target="http://groovy-lang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Understanding of Build, Deploy and Test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유다슬</a:t>
            </a:r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Picture 2" descr="Updated logo for Gra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2" y="4206081"/>
            <a:ext cx="20859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b="1" dirty="0" smtClean="0"/>
              <a:t>배포 파이프라인</a:t>
            </a:r>
            <a:r>
              <a:rPr lang="en-US" altLang="ko-KR" b="1" dirty="0"/>
              <a:t>(Deployment Pipeline)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소프트웨어를 </a:t>
            </a:r>
            <a:r>
              <a:rPr lang="ko-KR" altLang="en-US" sz="2400" dirty="0"/>
              <a:t>버전 관리 시스템으로부터 사용자에게 전달하는 프로세스의 자동화된 모습을 의미한다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단대단</a:t>
            </a:r>
            <a:r>
              <a:rPr lang="en-US" altLang="ko-KR" sz="2400" dirty="0"/>
              <a:t>(end-to-end) </a:t>
            </a:r>
            <a:r>
              <a:rPr lang="ko-KR" altLang="en-US" sz="2400" dirty="0"/>
              <a:t>자동화를 </a:t>
            </a:r>
            <a:r>
              <a:rPr lang="ko-KR" altLang="en-US" sz="2400" dirty="0" err="1"/>
              <a:t>빌드</a:t>
            </a:r>
            <a:r>
              <a:rPr lang="en-US" altLang="ko-KR" sz="2400" dirty="0"/>
              <a:t>, </a:t>
            </a:r>
            <a:r>
              <a:rPr lang="ko-KR" altLang="en-US" sz="2400" dirty="0"/>
              <a:t>배포</a:t>
            </a:r>
            <a:r>
              <a:rPr lang="en-US" altLang="ko-KR" sz="2400" dirty="0"/>
              <a:t>, </a:t>
            </a:r>
            <a:r>
              <a:rPr lang="ko-KR" altLang="en-US" sz="2400" dirty="0"/>
              <a:t>테스트</a:t>
            </a:r>
            <a:r>
              <a:rPr lang="en-US" altLang="ko-KR" sz="2400" dirty="0"/>
              <a:t>, </a:t>
            </a:r>
            <a:r>
              <a:rPr lang="ko-KR" altLang="en-US" sz="2400" dirty="0"/>
              <a:t>출시 프로세스에 적용하면 고품질의 복잡한 시스템을 지금까지의 경험에 비해 비용과 위험도를 확연히 낮춰 생산</a:t>
            </a:r>
            <a:r>
              <a:rPr lang="en-US" altLang="ko-KR" sz="2400" dirty="0"/>
              <a:t>, </a:t>
            </a:r>
            <a:r>
              <a:rPr lang="ko-KR" altLang="en-US" sz="2400" dirty="0"/>
              <a:t>테스트</a:t>
            </a:r>
            <a:r>
              <a:rPr lang="en-US" altLang="ko-KR" sz="2400" dirty="0"/>
              <a:t>, </a:t>
            </a:r>
            <a:r>
              <a:rPr lang="ko-KR" altLang="en-US" sz="2400" dirty="0"/>
              <a:t>배포를 할 수 있는데 이것이 바로 배포 파이프라인의 목적이다</a:t>
            </a:r>
            <a:r>
              <a:rPr lang="en-US" altLang="ko-KR" sz="2400" dirty="0"/>
              <a:t>.</a:t>
            </a:r>
            <a:endParaRPr lang="en-US" altLang="ko-KR" sz="2400" dirty="0"/>
          </a:p>
          <a:p>
            <a:pPr marL="0" indent="0">
              <a:buNone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3795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b="1" dirty="0" smtClean="0"/>
              <a:t>배포 파이프라인</a:t>
            </a:r>
            <a:r>
              <a:rPr lang="en-US" altLang="ko-KR" b="1" dirty="0"/>
              <a:t>(Deployment Pipeline</a:t>
            </a:r>
            <a:r>
              <a:rPr lang="en-US" altLang="ko-KR" b="1" dirty="0" smtClean="0"/>
              <a:t>)-2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</p:txBody>
      </p:sp>
      <p:pic>
        <p:nvPicPr>
          <p:cNvPr id="3074" name="Picture 2" descr="http://www.nextree.co.kr/content/images/2016/09/Deployment_Pipeline_---_------900x4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49" y="1358933"/>
            <a:ext cx="9744329" cy="48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b="1" dirty="0" smtClean="0"/>
              <a:t>배포 파이프라인</a:t>
            </a:r>
            <a:r>
              <a:rPr lang="en-US" altLang="ko-KR" b="1" dirty="0"/>
              <a:t>(Deployment Pipeline</a:t>
            </a:r>
            <a:r>
              <a:rPr lang="en-US" altLang="ko-KR" b="1" dirty="0" smtClean="0"/>
              <a:t>)-3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</p:txBody>
      </p:sp>
      <p:pic>
        <p:nvPicPr>
          <p:cNvPr id="5122" name="Picture 2" descr="http://www.nextree.co.kr/content/images/2016/09/Deployment_Pipeline_--_--_------900x556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81" y="1201925"/>
            <a:ext cx="8622665" cy="53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7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b="1" dirty="0"/>
              <a:t>지속적인 인도</a:t>
            </a:r>
            <a:r>
              <a:rPr lang="en-US" altLang="ko-KR" b="1" dirty="0"/>
              <a:t>(Continuous Delivery)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소프트웨어가 언제든지 </a:t>
            </a:r>
            <a:r>
              <a:rPr lang="ko-KR" altLang="en-US" sz="2400" dirty="0" err="1"/>
              <a:t>릴리즈될</a:t>
            </a:r>
            <a:r>
              <a:rPr lang="ko-KR" altLang="en-US" sz="2400" dirty="0"/>
              <a:t> 수 있는 방식으로 소프트웨어를 구축하는 소프트웨어 개발 분야를 의미한다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애자인 </a:t>
            </a:r>
            <a:r>
              <a:rPr lang="ko-KR" altLang="en-US" sz="2400" dirty="0"/>
              <a:t>선언의 첫 번째 원칙인 ‘최상위의 목적은 빠르고 지속적으로 가치 있는 소프트웨어를 인도함으로써 고객을 만족시키는 것이다</a:t>
            </a:r>
            <a:r>
              <a:rPr lang="en-US" altLang="ko-KR" sz="2400" dirty="0"/>
              <a:t>.’</a:t>
            </a:r>
            <a:r>
              <a:rPr lang="ko-KR" altLang="en-US" sz="2400" dirty="0"/>
              <a:t>라는 개념을 이루는 것이 목적이며</a:t>
            </a:r>
            <a:r>
              <a:rPr lang="en-US" altLang="ko-KR" sz="2400" dirty="0"/>
              <a:t>, </a:t>
            </a:r>
            <a:r>
              <a:rPr lang="ko-KR" altLang="en-US" sz="2400" dirty="0"/>
              <a:t>이를 위해서는 기본적으로 지속적인 통합 및 배포 </a:t>
            </a:r>
            <a:r>
              <a:rPr lang="ko-KR" altLang="en-US" sz="2400" dirty="0" err="1"/>
              <a:t>파이프라인를</a:t>
            </a:r>
            <a:r>
              <a:rPr lang="ko-KR" altLang="en-US" sz="2400" dirty="0"/>
              <a:t> 구축해야 한다</a:t>
            </a:r>
            <a:r>
              <a:rPr lang="en-US" altLang="ko-KR" sz="2400" dirty="0"/>
              <a:t>.</a:t>
            </a:r>
            <a:endParaRPr lang="en-US" altLang="ko-KR" sz="2400" dirty="0"/>
          </a:p>
          <a:p>
            <a:pPr marL="0" indent="0">
              <a:buNone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8027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Installing </a:t>
            </a:r>
            <a:r>
              <a:rPr lang="en-US" altLang="ko-KR" b="1" dirty="0" err="1" smtClean="0"/>
              <a:t>Gradle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9" y="1292489"/>
            <a:ext cx="7736364" cy="52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altLang="ko-KR" sz="8600" b="1" dirty="0" smtClean="0"/>
              <a:t>Installing Gradle-2</a:t>
            </a:r>
          </a:p>
          <a:p>
            <a:pPr marL="0" indent="0" algn="ctr">
              <a:buNone/>
            </a:pPr>
            <a:endParaRPr lang="en-US" altLang="ko-KR" sz="8600" b="1" dirty="0" smtClean="0"/>
          </a:p>
          <a:p>
            <a:pPr>
              <a:lnSpc>
                <a:spcPct val="170000"/>
              </a:lnSpc>
            </a:pPr>
            <a:r>
              <a:rPr lang="en-US" altLang="ko-KR" sz="4900" dirty="0" err="1"/>
              <a:t>gradlew</a:t>
            </a:r>
            <a:r>
              <a:rPr lang="en-US" altLang="ko-KR" sz="4900" dirty="0"/>
              <a:t> </a:t>
            </a:r>
            <a:r>
              <a:rPr lang="ko-KR" altLang="en-US" sz="4900" dirty="0"/>
              <a:t>파일은 유닉스용 실행 스크립트다</a:t>
            </a:r>
            <a:r>
              <a:rPr lang="en-US" altLang="ko-KR" sz="4900" dirty="0"/>
              <a:t>. </a:t>
            </a:r>
            <a:r>
              <a:rPr lang="en-US" altLang="ko-KR" sz="4900" dirty="0" err="1"/>
              <a:t>Gradle</a:t>
            </a:r>
            <a:r>
              <a:rPr lang="ko-KR" altLang="en-US" sz="4900" dirty="0"/>
              <a:t>로 </a:t>
            </a:r>
            <a:r>
              <a:rPr lang="ko-KR" altLang="en-US" sz="4900" dirty="0" err="1"/>
              <a:t>컴파일이나빌드</a:t>
            </a:r>
            <a:r>
              <a:rPr lang="ko-KR" altLang="en-US" sz="4900" dirty="0"/>
              <a:t> 등을 </a:t>
            </a:r>
            <a:r>
              <a:rPr lang="ko-KR" altLang="en-US" sz="4900" dirty="0" err="1"/>
              <a:t>할때</a:t>
            </a:r>
            <a:r>
              <a:rPr lang="en-US" altLang="ko-KR" sz="4900" dirty="0"/>
              <a:t>, </a:t>
            </a:r>
            <a:r>
              <a:rPr lang="ko-KR" altLang="en-US" sz="4900" dirty="0"/>
              <a:t>아래와 같이 하면 로컬에 설치된 </a:t>
            </a:r>
            <a:r>
              <a:rPr lang="en-US" altLang="ko-KR" sz="4900" dirty="0" err="1"/>
              <a:t>gradle</a:t>
            </a:r>
            <a:r>
              <a:rPr lang="ko-KR" altLang="en-US" sz="4900" dirty="0"/>
              <a:t>을 사용한다</a:t>
            </a:r>
            <a:r>
              <a:rPr lang="en-US" altLang="ko-KR" sz="49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4900" dirty="0" smtClean="0"/>
              <a:t>gradlew.bat </a:t>
            </a:r>
            <a:r>
              <a:rPr lang="ko-KR" altLang="en-US" sz="4900" dirty="0"/>
              <a:t>파일은 </a:t>
            </a:r>
            <a:r>
              <a:rPr lang="ko-KR" altLang="en-US" sz="4900" dirty="0" err="1"/>
              <a:t>원도우용</a:t>
            </a:r>
            <a:r>
              <a:rPr lang="ko-KR" altLang="en-US" sz="4900" dirty="0"/>
              <a:t> 실행 배치 스크립트다</a:t>
            </a:r>
            <a:r>
              <a:rPr lang="en-US" altLang="ko-KR" sz="4900" dirty="0"/>
              <a:t>. </a:t>
            </a:r>
            <a:r>
              <a:rPr lang="ko-KR" altLang="en-US" sz="4900" dirty="0" err="1"/>
              <a:t>원도우에서</a:t>
            </a:r>
            <a:r>
              <a:rPr lang="ko-KR" altLang="en-US" sz="4900" dirty="0"/>
              <a:t> 실행 가능하다는 점만 제외하면 </a:t>
            </a:r>
            <a:r>
              <a:rPr lang="en-US" altLang="ko-KR" sz="4900" dirty="0" err="1"/>
              <a:t>gradlew</a:t>
            </a:r>
            <a:r>
              <a:rPr lang="ko-KR" altLang="en-US" sz="4900" dirty="0"/>
              <a:t>와 동일하다</a:t>
            </a:r>
            <a:r>
              <a:rPr lang="en-US" altLang="ko-KR" sz="49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4900" dirty="0" err="1"/>
              <a:t>gradle</a:t>
            </a:r>
            <a:r>
              <a:rPr lang="en-US" altLang="ko-KR" sz="4900" dirty="0"/>
              <a:t>/wrapper/gradle-wrapper.jar </a:t>
            </a:r>
            <a:r>
              <a:rPr lang="ko-KR" altLang="en-US" sz="4900" dirty="0"/>
              <a:t>파일은 </a:t>
            </a:r>
            <a:r>
              <a:rPr lang="en-US" altLang="ko-KR" sz="4900" dirty="0"/>
              <a:t>Wrapper </a:t>
            </a:r>
            <a:r>
              <a:rPr lang="ko-KR" altLang="en-US" sz="4900" dirty="0"/>
              <a:t>파일이다</a:t>
            </a:r>
            <a:r>
              <a:rPr lang="en-US" altLang="ko-KR" sz="4900" dirty="0"/>
              <a:t>. </a:t>
            </a:r>
            <a:r>
              <a:rPr lang="en-US" altLang="ko-KR" sz="4900" dirty="0" err="1"/>
              <a:t>gradlew</a:t>
            </a:r>
            <a:r>
              <a:rPr lang="ko-KR" altLang="en-US" sz="4900" dirty="0"/>
              <a:t>나 </a:t>
            </a:r>
            <a:r>
              <a:rPr lang="en-US" altLang="ko-KR" sz="4900" dirty="0"/>
              <a:t>gradlew.bat </a:t>
            </a:r>
            <a:r>
              <a:rPr lang="ko-KR" altLang="en-US" sz="4900" dirty="0"/>
              <a:t>파일이 프로젝트 내에 설치하는 이 파일을 사용하여 </a:t>
            </a:r>
            <a:r>
              <a:rPr lang="en-US" altLang="ko-KR" sz="4900" dirty="0" err="1"/>
              <a:t>gradle</a:t>
            </a:r>
            <a:r>
              <a:rPr lang="en-US" altLang="ko-KR" sz="4900" dirty="0"/>
              <a:t> task</a:t>
            </a:r>
            <a:r>
              <a:rPr lang="ko-KR" altLang="en-US" sz="4900" dirty="0"/>
              <a:t>를 실행하기 때문에 로컬 환경의 영향을 받지 않는다</a:t>
            </a:r>
            <a:r>
              <a:rPr lang="en-US" altLang="ko-KR" sz="4900" dirty="0" smtClean="0"/>
              <a:t>.</a:t>
            </a:r>
            <a:endParaRPr lang="en-US" altLang="ko-KR" sz="4900" dirty="0"/>
          </a:p>
          <a:p>
            <a:pPr>
              <a:lnSpc>
                <a:spcPct val="170000"/>
              </a:lnSpc>
            </a:pPr>
            <a:r>
              <a:rPr lang="en-US" altLang="ko-KR" sz="4900" dirty="0" err="1"/>
              <a:t>gradle</a:t>
            </a:r>
            <a:r>
              <a:rPr lang="en-US" altLang="ko-KR" sz="4900" dirty="0"/>
              <a:t>/wrapper/</a:t>
            </a:r>
            <a:r>
              <a:rPr lang="en-US" altLang="ko-KR" sz="4900" dirty="0" err="1"/>
              <a:t>gradle-wrapper.properties</a:t>
            </a:r>
            <a:r>
              <a:rPr lang="en-US" altLang="ko-KR" sz="4900" dirty="0"/>
              <a:t> </a:t>
            </a:r>
            <a:r>
              <a:rPr lang="ko-KR" altLang="en-US" sz="4900" dirty="0"/>
              <a:t>파일은 </a:t>
            </a:r>
            <a:r>
              <a:rPr lang="en-US" altLang="ko-KR" sz="4900" dirty="0" err="1"/>
              <a:t>Gradle</a:t>
            </a:r>
            <a:r>
              <a:rPr lang="en-US" altLang="ko-KR" sz="4900" dirty="0"/>
              <a:t> Wrapper </a:t>
            </a:r>
            <a:r>
              <a:rPr lang="ko-KR" altLang="en-US" sz="4900" dirty="0"/>
              <a:t>설정 파일이다</a:t>
            </a:r>
            <a:r>
              <a:rPr lang="en-US" altLang="ko-KR" sz="4900" dirty="0"/>
              <a:t>. </a:t>
            </a:r>
            <a:r>
              <a:rPr lang="ko-KR" altLang="en-US" sz="4900" dirty="0"/>
              <a:t>이 파일의 </a:t>
            </a:r>
            <a:r>
              <a:rPr lang="en-US" altLang="ko-KR" sz="4900" dirty="0"/>
              <a:t>wrapper </a:t>
            </a:r>
            <a:r>
              <a:rPr lang="ko-KR" altLang="en-US" sz="4900" dirty="0"/>
              <a:t>버전 등을 변경하면 </a:t>
            </a:r>
            <a:r>
              <a:rPr lang="en-US" altLang="ko-KR" sz="4900" dirty="0"/>
              <a:t>task </a:t>
            </a:r>
            <a:r>
              <a:rPr lang="ko-KR" altLang="en-US" sz="4900" dirty="0" err="1"/>
              <a:t>실행시</a:t>
            </a:r>
            <a:r>
              <a:rPr lang="en-US" altLang="ko-KR" sz="4900" dirty="0"/>
              <a:t>, </a:t>
            </a:r>
            <a:r>
              <a:rPr lang="ko-KR" altLang="en-US" sz="4900" dirty="0"/>
              <a:t>자동으로 새로운 </a:t>
            </a:r>
            <a:r>
              <a:rPr lang="en-US" altLang="ko-KR" sz="4900" dirty="0"/>
              <a:t>Wrapper </a:t>
            </a:r>
            <a:r>
              <a:rPr lang="ko-KR" altLang="en-US" sz="4900" dirty="0"/>
              <a:t>파일을 로컬 캐시에 다운로드 받는다</a:t>
            </a:r>
            <a:r>
              <a:rPr lang="en-US" altLang="ko-KR" sz="4900" dirty="0"/>
              <a:t>.</a:t>
            </a:r>
          </a:p>
          <a:p>
            <a:pPr>
              <a:lnSpc>
                <a:spcPct val="170000"/>
              </a:lnSpc>
            </a:pPr>
            <a:r>
              <a:rPr lang="en-US" altLang="ko-KR" sz="4900" dirty="0" err="1"/>
              <a:t>build.gradle</a:t>
            </a:r>
            <a:r>
              <a:rPr lang="en-US" altLang="ko-KR" sz="4900" dirty="0"/>
              <a:t> </a:t>
            </a:r>
            <a:r>
              <a:rPr lang="ko-KR" altLang="en-US" sz="4900" dirty="0"/>
              <a:t>파일은 의존성이나 플러그인 설정 등을 위한 스크립트 파일이다</a:t>
            </a:r>
            <a:r>
              <a:rPr lang="en-US" altLang="ko-KR" sz="4900" dirty="0"/>
              <a:t>. </a:t>
            </a:r>
          </a:p>
          <a:p>
            <a:pPr>
              <a:lnSpc>
                <a:spcPct val="170000"/>
              </a:lnSpc>
            </a:pPr>
            <a:r>
              <a:rPr lang="en-US" altLang="ko-KR" sz="4900" dirty="0" err="1"/>
              <a:t>settings.gradle</a:t>
            </a:r>
            <a:r>
              <a:rPr lang="en-US" altLang="ko-KR" sz="4900" dirty="0"/>
              <a:t> </a:t>
            </a:r>
            <a:r>
              <a:rPr lang="ko-KR" altLang="en-US" sz="4900" dirty="0"/>
              <a:t>파일은 프로젝트의 구성 정보를 기록하는 파일이다</a:t>
            </a:r>
            <a:r>
              <a:rPr lang="en-US" altLang="ko-KR" sz="4900" dirty="0"/>
              <a:t>. </a:t>
            </a:r>
            <a:r>
              <a:rPr lang="ko-KR" altLang="en-US" sz="4900" dirty="0"/>
              <a:t>어떤 하위프로젝트들이 어떤 관계로 구성되어 있는지를 기술한다</a:t>
            </a:r>
            <a:r>
              <a:rPr lang="en-US" altLang="ko-KR" sz="4900" dirty="0"/>
              <a:t>. </a:t>
            </a:r>
            <a:r>
              <a:rPr lang="en-US" altLang="ko-KR" sz="4900" dirty="0" err="1"/>
              <a:t>Gradle</a:t>
            </a:r>
            <a:r>
              <a:rPr lang="ko-KR" altLang="en-US" sz="4900" dirty="0"/>
              <a:t>은 이 파일에 </a:t>
            </a:r>
            <a:r>
              <a:rPr lang="ko-KR" altLang="en-US" sz="4900" dirty="0" err="1"/>
              <a:t>기술된대로</a:t>
            </a:r>
            <a:r>
              <a:rPr lang="ko-KR" altLang="en-US" sz="4900" dirty="0"/>
              <a:t> 프로젝트를 구성한다</a:t>
            </a:r>
            <a:r>
              <a:rPr lang="en-US" altLang="ko-KR" sz="4900" dirty="0"/>
              <a:t>.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7648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/>
              <a:t>Creating New </a:t>
            </a:r>
            <a:r>
              <a:rPr lang="en-US" altLang="ko-KR" b="1" dirty="0" err="1"/>
              <a:t>Gradle</a:t>
            </a:r>
            <a:r>
              <a:rPr lang="en-US" altLang="ko-KR" b="1" dirty="0"/>
              <a:t> Builds</a:t>
            </a: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>
                <a:hlinkClick r:id="rId3"/>
              </a:rPr>
              <a:t>https://</a:t>
            </a:r>
            <a:r>
              <a:rPr lang="en-US" altLang="ko-KR" sz="2400" dirty="0" smtClean="0">
                <a:hlinkClick r:id="rId3"/>
              </a:rPr>
              <a:t>docs.gradle.org/current/userguide/installation.html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>
                <a:hlinkClick r:id="rId4"/>
              </a:rPr>
              <a:t>https://guides.gradle.org/creating-new-gradle-builds/?_</a:t>
            </a:r>
            <a:r>
              <a:rPr lang="en-US" altLang="ko-KR" sz="2400" dirty="0" smtClean="0">
                <a:hlinkClick r:id="rId4"/>
              </a:rPr>
              <a:t>ga=2.27069819.714745836.1528956749-550288824.1528956749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>
                <a:hlinkClick r:id="rId5"/>
              </a:rPr>
              <a:t>http://</a:t>
            </a:r>
            <a:r>
              <a:rPr lang="en-US" altLang="ko-KR" sz="2400" dirty="0" smtClean="0">
                <a:hlinkClick r:id="rId5"/>
              </a:rPr>
              <a:t>theeye.pe.kr/archives/1990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7065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/>
              <a:t>Building Java </a:t>
            </a:r>
            <a:r>
              <a:rPr lang="en-US" altLang="ko-KR" b="1" dirty="0" smtClean="0"/>
              <a:t>Applications</a:t>
            </a:r>
          </a:p>
          <a:p>
            <a:pPr marL="0" indent="0" algn="ctr">
              <a:buNone/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>
                <a:hlinkClick r:id="rId3"/>
              </a:rPr>
              <a:t>https://guides.gradle.org/building-java-applications</a:t>
            </a:r>
            <a:r>
              <a:rPr lang="en-US" altLang="ko-KR" sz="2400" dirty="0" smtClean="0">
                <a:hlinkClick r:id="rId3"/>
              </a:rPr>
              <a:t>/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>
                <a:hlinkClick r:id="rId4"/>
              </a:rPr>
              <a:t>http://</a:t>
            </a:r>
            <a:r>
              <a:rPr lang="en-US" altLang="ko-KR" sz="2400" dirty="0" smtClean="0">
                <a:hlinkClick r:id="rId4"/>
              </a:rPr>
              <a:t>theeye.pe.kr/archives/1990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661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err="1" smtClean="0"/>
              <a:t>Gradle</a:t>
            </a:r>
            <a:r>
              <a:rPr lang="en-US" altLang="ko-KR" b="1" dirty="0" smtClean="0"/>
              <a:t> vs </a:t>
            </a:r>
            <a:r>
              <a:rPr lang="en-US" altLang="ko-KR" b="1" dirty="0" smtClean="0"/>
              <a:t>Maven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hlinkClick r:id="rId3"/>
              </a:rPr>
              <a:t>https</a:t>
            </a:r>
            <a:r>
              <a:rPr lang="en-US" altLang="ko-KR" sz="2400" dirty="0">
                <a:hlinkClick r:id="rId3"/>
              </a:rPr>
              <a:t>://</a:t>
            </a:r>
            <a:r>
              <a:rPr lang="en-US" altLang="ko-KR" sz="2400" dirty="0" smtClean="0">
                <a:hlinkClick r:id="rId3"/>
              </a:rPr>
              <a:t>github.com/apache/maven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hlinkClick r:id="rId4"/>
              </a:rPr>
              <a:t>https</a:t>
            </a:r>
            <a:r>
              <a:rPr lang="en-US" altLang="ko-KR" sz="2400" dirty="0">
                <a:hlinkClick r:id="rId4"/>
              </a:rPr>
              <a:t>://</a:t>
            </a:r>
            <a:r>
              <a:rPr lang="en-US" altLang="ko-KR" sz="2400" dirty="0" smtClean="0">
                <a:hlinkClick r:id="rId4"/>
              </a:rPr>
              <a:t>github.com/gradle/gradle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55681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1234057" cy="6099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Reference</a:t>
            </a:r>
          </a:p>
          <a:p>
            <a:pPr marL="0" indent="0" algn="ctr">
              <a:buNone/>
            </a:pPr>
            <a:endParaRPr lang="en-US" altLang="ko-KR" dirty="0"/>
          </a:p>
          <a:p>
            <a:r>
              <a:rPr lang="en-US" altLang="ko-KR" sz="2000" dirty="0">
                <a:hlinkClick r:id="rId3"/>
              </a:rPr>
              <a:t>https://gradle.org</a:t>
            </a:r>
            <a:r>
              <a:rPr lang="en-US" altLang="ko-KR" sz="2000" dirty="0" smtClean="0">
                <a:hlinkClick r:id="rId3"/>
              </a:rPr>
              <a:t>/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Gradle</a:t>
            </a:r>
            <a:endParaRPr lang="en-US" altLang="ko-KR" sz="2000" dirty="0" smtClean="0"/>
          </a:p>
          <a:p>
            <a:r>
              <a:rPr lang="en-US" altLang="ko-KR" sz="2000" dirty="0">
                <a:hlinkClick r:id="rId4"/>
              </a:rPr>
              <a:t>http://groovy-lang.org</a:t>
            </a:r>
            <a:r>
              <a:rPr lang="en-US" altLang="ko-KR" sz="2000" dirty="0" smtClean="0">
                <a:hlinkClick r:id="rId4"/>
              </a:rPr>
              <a:t>/</a:t>
            </a:r>
            <a:r>
              <a:rPr lang="en-US" altLang="ko-KR" sz="2000" dirty="0" smtClean="0"/>
              <a:t> Groovy</a:t>
            </a:r>
          </a:p>
          <a:p>
            <a:r>
              <a:rPr lang="en-US" altLang="ko-KR" sz="2000" dirty="0">
                <a:hlinkClick r:id="rId5"/>
              </a:rPr>
              <a:t>http://</a:t>
            </a:r>
            <a:r>
              <a:rPr lang="en-US" altLang="ko-KR" sz="2000" dirty="0" smtClean="0">
                <a:hlinkClick r:id="rId5"/>
              </a:rPr>
              <a:t>www.mimul.com/pebble/default/2013/06/21/1371806174467.html</a:t>
            </a:r>
            <a:r>
              <a:rPr lang="en-US" altLang="ko-KR" sz="2000" dirty="0" smtClean="0"/>
              <a:t> DSL</a:t>
            </a:r>
          </a:p>
          <a:p>
            <a:r>
              <a:rPr lang="en-US" altLang="ko-KR" sz="2000" dirty="0" smtClean="0">
                <a:hlinkClick r:id="rId6"/>
              </a:rPr>
              <a:t>https</a:t>
            </a:r>
            <a:r>
              <a:rPr lang="en-US" altLang="ko-KR" sz="2000" dirty="0">
                <a:hlinkClick r:id="rId6"/>
              </a:rPr>
              <a:t>://chocolatey.org</a:t>
            </a:r>
            <a:r>
              <a:rPr lang="en-US" altLang="ko-KR" sz="2000" dirty="0" smtClean="0">
                <a:hlinkClick r:id="rId6"/>
              </a:rPr>
              <a:t>/</a:t>
            </a:r>
            <a:r>
              <a:rPr lang="en-US" altLang="ko-KR" sz="2000" dirty="0" smtClean="0"/>
              <a:t> Chocolatey </a:t>
            </a:r>
          </a:p>
          <a:p>
            <a:r>
              <a:rPr lang="en-US" altLang="ko-KR" sz="2000" dirty="0" smtClean="0">
                <a:hlinkClick r:id="rId7"/>
              </a:rPr>
              <a:t>http</a:t>
            </a:r>
            <a:r>
              <a:rPr lang="en-US" altLang="ko-KR" sz="2000" dirty="0">
                <a:hlinkClick r:id="rId7"/>
              </a:rPr>
              <a:t>://www.nextree.co.kr/p3452</a:t>
            </a:r>
            <a:r>
              <a:rPr lang="en-US" altLang="ko-KR" sz="2000" dirty="0" smtClean="0">
                <a:hlinkClick r:id="rId7"/>
              </a:rPr>
              <a:t>/</a:t>
            </a:r>
            <a:r>
              <a:rPr lang="en-US" altLang="ko-KR" sz="2000" dirty="0" smtClean="0"/>
              <a:t> CI/CD</a:t>
            </a:r>
          </a:p>
          <a:p>
            <a:r>
              <a:rPr lang="en-US" altLang="ko-KR" sz="2000" dirty="0">
                <a:hlinkClick r:id="rId8"/>
              </a:rPr>
              <a:t>http://nangpuni.net/?</a:t>
            </a:r>
            <a:r>
              <a:rPr lang="en-US" altLang="ko-KR" sz="2000" dirty="0" smtClean="0">
                <a:hlinkClick r:id="rId8"/>
              </a:rPr>
              <a:t>p=677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빌드자동화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997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1421" y="3878317"/>
            <a:ext cx="10812379" cy="22986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b="1" dirty="0" smtClean="0">
                <a:solidFill>
                  <a:srgbClr val="02303A"/>
                </a:solidFill>
                <a:latin typeface="+mn-ea"/>
              </a:rPr>
              <a:t>Accelerate </a:t>
            </a:r>
            <a:r>
              <a:rPr lang="en-US" altLang="ko-KR" sz="4800" b="1" dirty="0">
                <a:solidFill>
                  <a:srgbClr val="02303A"/>
                </a:solidFill>
                <a:latin typeface="+mn-ea"/>
              </a:rPr>
              <a:t>developer </a:t>
            </a:r>
            <a:r>
              <a:rPr lang="en-US" altLang="ko-KR" sz="4800" b="1" dirty="0" smtClean="0">
                <a:solidFill>
                  <a:srgbClr val="02303A"/>
                </a:solidFill>
                <a:latin typeface="+mn-ea"/>
              </a:rPr>
              <a:t>productivity</a:t>
            </a:r>
          </a:p>
          <a:p>
            <a:pPr marL="0" indent="0" algn="ctr">
              <a:buNone/>
            </a:pPr>
            <a:endParaRPr lang="en-US" altLang="ko-KR" dirty="0">
              <a:solidFill>
                <a:srgbClr val="02303A"/>
              </a:solidFill>
              <a:latin typeface="Lato"/>
            </a:endParaRPr>
          </a:p>
          <a:p>
            <a:pPr marL="0" indent="0" algn="ctr">
              <a:buNone/>
            </a:pPr>
            <a:r>
              <a:rPr lang="en-US" altLang="ko-KR" sz="2400" dirty="0">
                <a:solidFill>
                  <a:srgbClr val="02303A"/>
                </a:solidFill>
                <a:latin typeface="+mn-ea"/>
              </a:rPr>
              <a:t>From mobile apps to </a:t>
            </a:r>
            <a:r>
              <a:rPr lang="en-US" altLang="ko-KR" sz="2400" dirty="0" err="1">
                <a:solidFill>
                  <a:srgbClr val="02303A"/>
                </a:solidFill>
                <a:latin typeface="+mn-ea"/>
              </a:rPr>
              <a:t>microservices</a:t>
            </a:r>
            <a:r>
              <a:rPr lang="en-US" altLang="ko-KR" sz="2400" dirty="0">
                <a:solidFill>
                  <a:srgbClr val="02303A"/>
                </a:solidFill>
                <a:latin typeface="+mn-ea"/>
              </a:rPr>
              <a:t>, from small startups to big enterprises, </a:t>
            </a:r>
            <a:r>
              <a:rPr lang="en-US" altLang="ko-KR" sz="2400" dirty="0" err="1">
                <a:solidFill>
                  <a:srgbClr val="02303A"/>
                </a:solidFill>
                <a:latin typeface="+mn-ea"/>
              </a:rPr>
              <a:t>Gradle</a:t>
            </a:r>
            <a:r>
              <a:rPr lang="en-US" altLang="ko-KR" sz="2400" dirty="0">
                <a:solidFill>
                  <a:srgbClr val="02303A"/>
                </a:solidFill>
                <a:latin typeface="+mn-ea"/>
              </a:rPr>
              <a:t> helps teams build, automate and deliver better software, faster.</a:t>
            </a:r>
          </a:p>
          <a:p>
            <a:pPr marL="0" indent="0" algn="ctr">
              <a:buNone/>
            </a:pPr>
            <a:endParaRPr lang="en-US" altLang="ko-KR" b="1" dirty="0" smtClean="0"/>
          </a:p>
        </p:txBody>
      </p:sp>
      <p:pic>
        <p:nvPicPr>
          <p:cNvPr id="1028" name="Picture 4" descr="https://gradle.org/images/homepage/gradle-org-he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79" y="439462"/>
            <a:ext cx="9066062" cy="27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7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6055" y="966355"/>
            <a:ext cx="9979891" cy="4925291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SELECT</a:t>
            </a:r>
            <a:r>
              <a:rPr lang="en-US" altLang="ko-KR" dirty="0" smtClean="0"/>
              <a:t> question 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FROM</a:t>
            </a:r>
            <a:r>
              <a:rPr lang="en-US" altLang="ko-KR" dirty="0" smtClean="0"/>
              <a:t> you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1421" y="541867"/>
            <a:ext cx="10812379" cy="563509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ko-KR" b="1" dirty="0" err="1"/>
              <a:t>Gradle</a:t>
            </a:r>
            <a:r>
              <a:rPr lang="en-US" altLang="ko-KR" b="1" dirty="0"/>
              <a:t>?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2600" dirty="0" err="1"/>
              <a:t>Gradle</a:t>
            </a:r>
            <a:r>
              <a:rPr lang="en-US" altLang="ko-KR" sz="2600" dirty="0"/>
              <a:t> is an open-source build automation tool focused on flexibility and </a:t>
            </a:r>
            <a:r>
              <a:rPr lang="en-US" altLang="ko-KR" sz="2600" dirty="0" err="1"/>
              <a:t>performance.Gradle</a:t>
            </a:r>
            <a:r>
              <a:rPr lang="en-US" altLang="ko-KR" sz="2600" dirty="0"/>
              <a:t> build scripts are written using a </a:t>
            </a:r>
            <a:r>
              <a:rPr lang="en-US" altLang="ko-KR" sz="2600" b="1" dirty="0"/>
              <a:t>Groovy</a:t>
            </a:r>
            <a:r>
              <a:rPr lang="en-US" altLang="ko-KR" sz="2600" dirty="0"/>
              <a:t> or </a:t>
            </a:r>
            <a:r>
              <a:rPr lang="en-US" altLang="ko-KR" sz="2600" b="1" dirty="0" err="1"/>
              <a:t>Kotlin</a:t>
            </a:r>
            <a:r>
              <a:rPr lang="en-US" altLang="ko-KR" sz="2600" dirty="0"/>
              <a:t> </a:t>
            </a:r>
            <a:r>
              <a:rPr lang="en-US" altLang="ko-KR" sz="2600" dirty="0" smtClean="0"/>
              <a:t>DSL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r>
              <a:rPr lang="en-US" altLang="ko-KR" sz="2400" b="1" dirty="0"/>
              <a:t>Highly customizable</a:t>
            </a:r>
            <a:r>
              <a:rPr lang="en-US" altLang="ko-KR" sz="2400" dirty="0"/>
              <a:t> — </a:t>
            </a:r>
            <a:r>
              <a:rPr lang="en-US" altLang="ko-KR" sz="2400" dirty="0" err="1"/>
              <a:t>Gradle</a:t>
            </a:r>
            <a:r>
              <a:rPr lang="en-US" altLang="ko-KR" sz="2400" dirty="0"/>
              <a:t> is modeled in a way that customizable and extensible in the most fundamental ways.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Fast</a:t>
            </a:r>
            <a:r>
              <a:rPr lang="en-US" altLang="ko-KR" sz="2400" dirty="0"/>
              <a:t> — </a:t>
            </a:r>
            <a:r>
              <a:rPr lang="en-US" altLang="ko-KR" sz="2400" dirty="0" err="1"/>
              <a:t>Gradle</a:t>
            </a:r>
            <a:r>
              <a:rPr lang="en-US" altLang="ko-KR" sz="2400" dirty="0"/>
              <a:t> completes tasks quickly by reusing outputs from previous executions, processing only inputs that changed, and executing tasks in parallel.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Powerful</a:t>
            </a:r>
            <a:r>
              <a:rPr lang="en-US" altLang="ko-KR" sz="2400" dirty="0"/>
              <a:t> — </a:t>
            </a:r>
            <a:r>
              <a:rPr lang="en-US" altLang="ko-KR" sz="2400" dirty="0" err="1"/>
              <a:t>Gradle</a:t>
            </a:r>
            <a:r>
              <a:rPr lang="en-US" altLang="ko-KR" sz="2400" dirty="0"/>
              <a:t> is the official build tool for Android, and comes with support for many popular languages and technologies.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66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/>
              <a:t>DSL(Domain Specific Language)?</a:t>
            </a:r>
          </a:p>
          <a:p>
            <a:pPr marL="0" indent="0" algn="ctr">
              <a:buNone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특정 도메인</a:t>
            </a:r>
            <a:r>
              <a:rPr lang="en-US" altLang="ko-KR" sz="2400" dirty="0"/>
              <a:t>(</a:t>
            </a:r>
            <a:r>
              <a:rPr lang="ko-KR" altLang="en-US" sz="2400" dirty="0"/>
              <a:t>산업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분야등</a:t>
            </a:r>
            <a:r>
              <a:rPr lang="ko-KR" altLang="en-US" sz="2400" dirty="0"/>
              <a:t> 특정 영역</a:t>
            </a:r>
            <a:r>
              <a:rPr lang="en-US" altLang="ko-KR" sz="2400" dirty="0"/>
              <a:t>)</a:t>
            </a:r>
            <a:r>
              <a:rPr lang="ko-KR" altLang="en-US" sz="2400" dirty="0"/>
              <a:t>에 특화된 언어를 말한다</a:t>
            </a:r>
            <a:r>
              <a:rPr lang="en-US" altLang="ko-KR" sz="2400" dirty="0"/>
              <a:t>. </a:t>
            </a:r>
            <a:r>
              <a:rPr lang="ko-KR" altLang="en-US" sz="2400" dirty="0"/>
              <a:t>특정 영역의 문제 해결에는 그 영역에 맞는 특화된 도구를 사용하자라는 것이다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 "</a:t>
            </a:r>
            <a:r>
              <a:rPr lang="ko-KR" altLang="en-US" sz="2400" dirty="0"/>
              <a:t>문제 영역의 해결에는 그 영역의 언어를 전제로 </a:t>
            </a:r>
            <a:r>
              <a:rPr lang="ko-KR" altLang="en-US" sz="2400" dirty="0" err="1"/>
              <a:t>둬야하며</a:t>
            </a:r>
            <a:r>
              <a:rPr lang="en-US" altLang="ko-KR" sz="2400" dirty="0"/>
              <a:t>, </a:t>
            </a:r>
            <a:r>
              <a:rPr lang="ko-KR" altLang="en-US" sz="2400" dirty="0"/>
              <a:t>거기에서 프로그래밍 솔루션을 꺼내는 것이 중요하다</a:t>
            </a:r>
            <a:r>
              <a:rPr lang="en-US" altLang="ko-KR" sz="2400" dirty="0"/>
              <a:t>." - Dave Thomas</a:t>
            </a:r>
            <a:endParaRPr lang="ko-KR" altLang="en-US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0546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Groovy</a:t>
            </a:r>
            <a:r>
              <a:rPr lang="en-US" altLang="ko-KR" b="1" dirty="0" smtClean="0"/>
              <a:t>?</a:t>
            </a:r>
          </a:p>
          <a:p>
            <a:pPr marL="0" indent="0" algn="ctr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자바 </a:t>
            </a:r>
            <a:r>
              <a:rPr lang="ko-KR" altLang="en-US" sz="2400" dirty="0"/>
              <a:t>가상 </a:t>
            </a:r>
            <a:r>
              <a:rPr lang="ko-KR" altLang="en-US" sz="2400" dirty="0" err="1"/>
              <a:t>머신에서</a:t>
            </a:r>
            <a:r>
              <a:rPr lang="ko-KR" altLang="en-US" sz="2400" dirty="0"/>
              <a:t> 작동하는 동적 타이핑 프로그래밍 언어이다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그루비</a:t>
            </a:r>
            <a:r>
              <a:rPr lang="en-US" altLang="ko-KR" sz="2400" dirty="0" smtClean="0"/>
              <a:t>(Groovy)</a:t>
            </a:r>
            <a:r>
              <a:rPr lang="ko-KR" altLang="en-US" sz="2400" dirty="0" smtClean="0"/>
              <a:t>는 자바에 </a:t>
            </a:r>
            <a:r>
              <a:rPr lang="ko-KR" altLang="en-US" sz="2400" dirty="0" err="1" smtClean="0"/>
              <a:t>파이썬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루비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스몰토크</a:t>
            </a:r>
            <a:r>
              <a:rPr lang="ko-KR" altLang="en-US" sz="2400" dirty="0" smtClean="0"/>
              <a:t> 등의 특징을 더한 동적 객체 지향 프로그래밍 언어이다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자바에는 없는 간편 표기법</a:t>
            </a:r>
            <a:r>
              <a:rPr lang="en-US" altLang="ko-KR" sz="2400" dirty="0"/>
              <a:t>(syntactic sugar)</a:t>
            </a:r>
            <a:r>
              <a:rPr lang="ko-KR" altLang="en-US" sz="2400" dirty="0"/>
              <a:t>을 지원하는 외에 리스트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맵</a:t>
            </a:r>
            <a:r>
              <a:rPr lang="en-US" altLang="ko-KR" sz="2400" dirty="0"/>
              <a:t>, </a:t>
            </a:r>
            <a:r>
              <a:rPr lang="ko-KR" altLang="en-US" sz="2400" dirty="0"/>
              <a:t>정규식을 위한 구문을 제공함으로써 프로그래밍을 쉽고 간결하게 해 준다</a:t>
            </a:r>
            <a:r>
              <a:rPr lang="en-US" altLang="ko-KR" sz="2400" dirty="0"/>
              <a:t>.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8288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 smtClean="0"/>
              <a:t>Java vs Groovy</a:t>
            </a:r>
          </a:p>
          <a:p>
            <a:pPr marL="0" indent="0" algn="ctr">
              <a:buNone/>
            </a:pPr>
            <a:endParaRPr lang="en-US" altLang="ko-KR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166" y="1377506"/>
            <a:ext cx="8083296" cy="479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b="1" dirty="0" err="1" smtClean="0"/>
              <a:t>빌드</a:t>
            </a:r>
            <a:r>
              <a:rPr lang="ko-KR" altLang="en-US" b="1" dirty="0" smtClean="0"/>
              <a:t> 자동화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 </a:t>
            </a:r>
            <a:r>
              <a:rPr lang="ko-KR" altLang="en-US" sz="2400" dirty="0" err="1"/>
              <a:t>빌드</a:t>
            </a:r>
            <a:r>
              <a:rPr lang="ko-KR" altLang="en-US" sz="2400" dirty="0"/>
              <a:t> 자동화의 본질적 목적은 소프트웨어 개발자가 반복해서 하는 코딩을 잘 짜여진 프로세스를 통해 자동으로 실행하여</a:t>
            </a:r>
            <a:r>
              <a:rPr lang="en-US" altLang="ko-KR" sz="2400" dirty="0"/>
              <a:t>, </a:t>
            </a:r>
            <a:r>
              <a:rPr lang="ko-KR" altLang="en-US" sz="2400" dirty="0"/>
              <a:t>믿을 수 있는 결과물도 생산해 낼 수 있는 일련의 작업방식 및 방법을 말한다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지속적인 </a:t>
            </a:r>
            <a:r>
              <a:rPr lang="ko-KR" altLang="en-US" sz="2400" dirty="0"/>
              <a:t>통합</a:t>
            </a:r>
            <a:r>
              <a:rPr lang="en-US" altLang="ko-KR" sz="2400" dirty="0"/>
              <a:t>(continuous Integration)</a:t>
            </a:r>
            <a:r>
              <a:rPr lang="ko-KR" altLang="en-US" sz="2400" dirty="0"/>
              <a:t>과도 일맥상통되는 의미다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612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b="1" dirty="0" smtClean="0"/>
              <a:t>지속적인 통합</a:t>
            </a:r>
            <a:r>
              <a:rPr lang="en-US" altLang="ko-KR" b="1" dirty="0" smtClean="0"/>
              <a:t>(Continuous Integration)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팀의 </a:t>
            </a:r>
            <a:r>
              <a:rPr lang="ko-KR" altLang="en-US" sz="2400" dirty="0"/>
              <a:t>구성원들이 자신들의 작업을 각자 하루에 적어도 한 번씩 통합하는 소프트웨어 개발 </a:t>
            </a:r>
            <a:r>
              <a:rPr lang="ko-KR" altLang="en-US" sz="2400" dirty="0" err="1"/>
              <a:t>프랙티스를</a:t>
            </a:r>
            <a:r>
              <a:rPr lang="ko-KR" altLang="en-US" sz="2400" dirty="0"/>
              <a:t> 의미한다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반복가능하고 </a:t>
            </a:r>
            <a:r>
              <a:rPr lang="ko-KR" altLang="en-US" sz="2400" dirty="0"/>
              <a:t>오류가 발생하기 쉬운 프로세스를 자동화하여 소프트웨어 통합을 별 것 아닌 일로 만들고자 하는 것이 목적이며</a:t>
            </a:r>
            <a:r>
              <a:rPr lang="en-US" altLang="ko-KR" sz="2400" dirty="0"/>
              <a:t>, </a:t>
            </a:r>
            <a:r>
              <a:rPr lang="ko-KR" altLang="en-US" sz="2400" dirty="0"/>
              <a:t>이를 위해서는 </a:t>
            </a:r>
            <a:r>
              <a:rPr lang="ko-KR" altLang="en-US" sz="2400" dirty="0" err="1"/>
              <a:t>빌드</a:t>
            </a:r>
            <a:r>
              <a:rPr lang="ko-KR" altLang="en-US" sz="2400" dirty="0"/>
              <a:t> 프로세스 및 테스트 자동화 환경을 만드는 것이다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5061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829" y="541867"/>
            <a:ext cx="10765971" cy="5635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b="1" dirty="0" smtClean="0"/>
              <a:t>지속적인 통합</a:t>
            </a:r>
            <a:r>
              <a:rPr lang="en-US" altLang="ko-KR" b="1" dirty="0" smtClean="0"/>
              <a:t>(Continuous Integration)-2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</p:txBody>
      </p:sp>
      <p:pic>
        <p:nvPicPr>
          <p:cNvPr id="2052" name="Picture 4" descr="http://www.nextree.co.kr/content/images/2016/09/Continuous_Integration-900x47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31" y="1328929"/>
            <a:ext cx="9971965" cy="527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2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718</Words>
  <Application>Microsoft Office PowerPoint</Application>
  <PresentationFormat>와이드스크린</PresentationFormat>
  <Paragraphs>120</Paragraphs>
  <Slides>20</Slides>
  <Notes>20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Lato</vt:lpstr>
      <vt:lpstr>맑은 고딕</vt:lpstr>
      <vt:lpstr>Arial</vt:lpstr>
      <vt:lpstr>Office 테마</vt:lpstr>
      <vt:lpstr>Understanding of Build, Deploy and Test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SELECT question   FROM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RYU</cp:lastModifiedBy>
  <cp:revision>94</cp:revision>
  <dcterms:created xsi:type="dcterms:W3CDTF">2018-05-04T02:28:52Z</dcterms:created>
  <dcterms:modified xsi:type="dcterms:W3CDTF">2018-06-16T09:34:30Z</dcterms:modified>
</cp:coreProperties>
</file>