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1533" autoAdjust="0"/>
  </p:normalViewPr>
  <p:slideViewPr>
    <p:cSldViewPr snapToGrid="0">
      <p:cViewPr varScale="1">
        <p:scale>
          <a:sx n="79" d="100"/>
          <a:sy n="79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71AC1-6C95-43FC-8B85-E43D69376CD6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02D5-8870-424D-AD0C-71D44737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ile_software_developme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Kaize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6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smtClean="0"/>
              <a:t>파이프 라인 개념 자체는 Lean Manufacturing과 유사합니다</a:t>
            </a:r>
            <a:r>
              <a:rPr lang="en-US" altLang="ko-KR" dirty="0" smtClean="0"/>
              <a:t>. (</a:t>
            </a:r>
            <a:r>
              <a:rPr lang="ko-KR" altLang="ko-KR" dirty="0" smtClean="0"/>
              <a:t>결함이 발견 될 때마다 생산 라인이 중단</a:t>
            </a:r>
            <a:r>
              <a:rPr lang="en-US" altLang="ko-KR" dirty="0" smtClean="0"/>
              <a:t>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린 생산방식의 핵심은 생산과정 안에 있는 낭비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(Waste)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 요소들을 최대한 배제시키는 것인데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낭비적 요소는 노동력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리드타임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재고량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Lot size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principle that is crucial in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gile Software Development"/>
              </a:rPr>
              <a:t>Agile Software Development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dirty="0" smtClean="0"/>
              <a:t>문제는 즉각적이고 최대한</a:t>
            </a:r>
            <a:r>
              <a:rPr lang="en-US" altLang="ko-KR" dirty="0" smtClean="0"/>
              <a:t> </a:t>
            </a:r>
            <a:r>
              <a:rPr lang="ko-KR" altLang="ko-KR" dirty="0" smtClean="0"/>
              <a:t>주의를 기울여 해결되며 같은 실수를 다시 할 가능성을 </a:t>
            </a:r>
            <a:r>
              <a:rPr lang="ko-KR" altLang="ko-KR" dirty="0" err="1" smtClean="0"/>
              <a:t>최소화하기위</a:t>
            </a:r>
            <a:r>
              <a:rPr lang="ko-KR" altLang="en-US" dirty="0" err="1" smtClean="0"/>
              <a:t>한</a:t>
            </a:r>
            <a:r>
              <a:rPr lang="ko-KR" altLang="en-US" dirty="0" smtClean="0"/>
              <a:t> 것을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ntinuous Improvement"/>
              </a:rPr>
              <a:t>Continuous Improvement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27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In general, the process is initiated whenever a developer commits code to a software repository inside the version control system (VCS) such as Subversion or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When the build automation server, which acts as the pipeline’s control center, such as Jenkins, observes a change in the repository, it triggers a sequence of stages which exercise a build from different angles via automated tests, but terminates immediately in case of failure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when a build passes all stages it is regarded to be of sufficient quality to be released into production.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that, release artifacts such as installer packages are assembled and documentation is generated.</a:t>
            </a: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agnostic tests </a:t>
            </a:r>
            <a:r>
              <a:rPr lang="ko-KR" altLang="ko-KR" dirty="0" smtClean="0"/>
              <a:t>환경에 독립적인 테스트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자동화 스크립트가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실행되어이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단계의 나머지 단계에 전용으로 사용되는 환경을 생성합니다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환경은 프로덕션 환경과 매우 유사하거나 반드시 동일하지는 않습니다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ko-KR" dirty="0" smtClean="0"/>
              <a:t>마지막으로 자동화 된 수락 테스트를 실행하여 응용 프로그램이 업무상 중요한 고객 수용 기준을 준수한다고 단언 된 비즈니스 수준에서 응용 프로그램을 확인합니다.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8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ko-KR" dirty="0" smtClean="0"/>
              <a:t>응답 시간 및 처리량과 관련하여 애플리케이션이 비 기능적 관점에서 목적에 부합하는지 여부가 평가됩니다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4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21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1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빌드와</a:t>
            </a:r>
            <a:r>
              <a:rPr lang="ko-KR" altLang="en-US" sz="1200" dirty="0" smtClean="0"/>
              <a:t> 테스트까지 자동화 했으면 그 다음 문제는 배포이다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수동으로 배포하는 경우 한 </a:t>
            </a:r>
            <a:r>
              <a:rPr lang="ko-KR" altLang="en-US" sz="1200" dirty="0" err="1" smtClean="0"/>
              <a:t>두개의</a:t>
            </a:r>
            <a:r>
              <a:rPr lang="ko-KR" altLang="en-US" sz="1200" dirty="0" smtClean="0"/>
              <a:t> 서버라면 별 걱정이 없겠지만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운영 환경과 같이 여러 환경에 또한 각 환경에 </a:t>
            </a:r>
            <a:r>
              <a:rPr lang="ko-KR" altLang="en-US" sz="1200" dirty="0" err="1" smtClean="0"/>
              <a:t>수십대의</a:t>
            </a:r>
            <a:r>
              <a:rPr lang="ko-KR" altLang="en-US" sz="1200" dirty="0" smtClean="0"/>
              <a:t> 서버에 배포를 해야 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문제는 달라진다</a:t>
            </a:r>
            <a:r>
              <a:rPr lang="en-US" altLang="ko-KR" sz="120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1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응용 프로그램 런타임 환경을 자동으로 안정적으로 배포하는 기능은</a:t>
            </a:r>
            <a:endParaRPr lang="en-US" altLang="ko-KR" dirty="0" smtClean="0"/>
          </a:p>
          <a:p>
            <a:r>
              <a:rPr lang="ko-KR" altLang="en-US" dirty="0" smtClean="0"/>
              <a:t>아이디어를 고객의 손으로 가져 </a:t>
            </a:r>
            <a:r>
              <a:rPr lang="ko-KR" altLang="en-US" dirty="0" err="1" smtClean="0"/>
              <a:t>가야하는</a:t>
            </a:r>
            <a:r>
              <a:rPr lang="ko-KR" altLang="en-US" dirty="0" smtClean="0"/>
              <a:t> 평균 시간을 최적화하는 핵심 요소입니다</a:t>
            </a:r>
            <a:r>
              <a:rPr lang="en-US" altLang="ko-KR" dirty="0" smtClean="0"/>
              <a:t>.</a:t>
            </a:r>
          </a:p>
          <a:p>
            <a:r>
              <a:rPr lang="ko-KR" altLang="ko-KR" dirty="0" smtClean="0"/>
              <a:t>이러한 기능주기 시간 또는 기능 리드 타임의 최소화는 결국 연속적으로 제공되는 주요 목표입니다.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5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err="1" smtClean="0"/>
              <a:t>로덕션</a:t>
            </a:r>
            <a:r>
              <a:rPr lang="ko-KR" altLang="ko-KR" dirty="0" smtClean="0"/>
              <a:t> 서버는 "성장한 예술 작품"</a:t>
            </a:r>
            <a:r>
              <a:rPr lang="ko-KR" altLang="ko-KR" dirty="0" err="1" smtClean="0"/>
              <a:t>으로</a:t>
            </a:r>
            <a:r>
              <a:rPr lang="ko-KR" altLang="ko-KR" dirty="0" smtClean="0"/>
              <a:t> 묘사 될 수 있습니다. 많은 사람들이 알 </a:t>
            </a:r>
            <a:r>
              <a:rPr lang="ko-KR" altLang="ko-KR" dirty="0" err="1" smtClean="0"/>
              <a:t>수없는</a:t>
            </a:r>
            <a:r>
              <a:rPr lang="ko-KR" altLang="ko-KR" dirty="0" smtClean="0"/>
              <a:t> 명령을 종종 비정상적으로 여러 사람에게 적용했으며 서면으로 작성된 문서는 모든 경우에 일반적으로 시대에 뒤진 것입니다.</a:t>
            </a:r>
            <a:endParaRPr lang="en-US" altLang="ko-KR" dirty="0" smtClean="0"/>
          </a:p>
          <a:p>
            <a:r>
              <a:rPr lang="ko-KR" altLang="ko-KR" dirty="0" smtClean="0"/>
              <a:t>이러한 환경을 완전히 이해하지 못하고 완전히 복제 할 수 없기 때문에 회사는 주기적으로 서버 손실에 대비할 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있는 전체 서버 백업을 만듭니다</a:t>
            </a:r>
            <a:endParaRPr lang="en-US" altLang="ko-KR" dirty="0" smtClean="0"/>
          </a:p>
          <a:p>
            <a:r>
              <a:rPr lang="ko-KR" altLang="ko-KR" dirty="0" smtClean="0"/>
              <a:t>백업으로 환경을 복원하는 것은 불확실한 성공으로 상당한 자원을 소비 할 수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0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smtClean="0"/>
              <a:t>Continuous Delivery는 소프트웨어 배포 프로세스의 여러 단계에서 자동화 된 배포를 수용하고 수동 배포를 일반적인 릴리스 방지 패턴 중 하나로 식별합니다.</a:t>
            </a:r>
            <a:endParaRPr lang="en-US" altLang="ko-KR" dirty="0" smtClean="0"/>
          </a:p>
          <a:p>
            <a:r>
              <a:rPr lang="ko-KR" altLang="ko-KR" dirty="0" smtClean="0"/>
              <a:t>시간이 지남에 따라 모든 배포는 소프트웨어를 반복 가능하고 신뢰할 </a:t>
            </a:r>
            <a:r>
              <a:rPr lang="ko-KR" altLang="ko-KR" dirty="0" err="1" smtClean="0"/>
              <a:t>수있는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푸시</a:t>
            </a:r>
            <a:r>
              <a:rPr lang="ko-KR" altLang="ko-KR" dirty="0" smtClean="0"/>
              <a:t> 버튼 활동으로 만들기 위해 완전히 자동화되어야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합니다.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8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2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4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smtClean="0"/>
              <a:t>배포 파이프 라인은 응용 프로그램의 </a:t>
            </a:r>
            <a:r>
              <a:rPr lang="ko-KR" altLang="ko-KR" dirty="0" err="1" smtClean="0"/>
              <a:t>빌드</a:t>
            </a:r>
            <a:r>
              <a:rPr lang="ko-KR" altLang="ko-KR" dirty="0" smtClean="0"/>
              <a:t>, 배포, 테스트 및 릴리스 프로세스의 자동화 된 </a:t>
            </a:r>
            <a:r>
              <a:rPr lang="ko-KR" altLang="en-US" dirty="0" smtClean="0"/>
              <a:t>구현의 </a:t>
            </a:r>
            <a:r>
              <a:rPr lang="ko-KR" altLang="ko-KR" dirty="0" smtClean="0"/>
              <a:t>본질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7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02EF-0F2D-42C0-9D7D-8FCA89FCC680}" type="datetime1">
              <a:rPr lang="ko-KR" altLang="en-US" smtClean="0"/>
              <a:t>2018-07-07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9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E83A-9AF5-4ED7-869A-D2DACBF6D33E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1EE-BFBA-49B3-B0FA-D70E873842FD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7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5850-464E-4D56-8091-26F74D2B52E6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2AA3-1945-4B8A-85A2-314987E457DF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607F-8F10-4E5E-BBCA-E783ACD07AD2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73C-F222-4917-88FB-9D6518083D2E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CB8-8600-4CB2-A66A-8B86538D4947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B548-8045-4801-B4CD-2D6E75CD8D58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AD6E-8F71-464A-A926-EC77174DDC51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09D9-7BA6-4D25-BF78-35B5BB681D1C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F199-E271-408C-9C94-6F7918F4907D}" type="datetime1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pheusdata.com/blog/automated-deployment-too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itdaily.kr/news/articleView.html?idxno=88905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xebialabs.com/2010/10/12/deployment-automation-vs-build-automation/" TargetMode="External"/><Relationship Id="rId3" Type="http://schemas.openxmlformats.org/officeDocument/2006/relationships/hyperlink" Target="https://www.borfast.com/blog/2016/08/29/basic-rules-for-software-deployment/" TargetMode="External"/><Relationship Id="rId7" Type="http://schemas.openxmlformats.org/officeDocument/2006/relationships/hyperlink" Target="https://zachholman.com/posts/deploying-softwa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ynatrace.com/news/blog/continuous-delivery-101-automated-deployments/" TargetMode="External"/><Relationship Id="rId5" Type="http://schemas.openxmlformats.org/officeDocument/2006/relationships/hyperlink" Target="http://electric-cloud.com/wiki/display/releasemanagement/Deployment+Automation" TargetMode="External"/><Relationship Id="rId4" Type="http://schemas.openxmlformats.org/officeDocument/2006/relationships/hyperlink" Target="http://www.codefrenzy.net/2011/10/28/software-deployment-processes/" TargetMode="External"/><Relationship Id="rId9" Type="http://schemas.openxmlformats.org/officeDocument/2006/relationships/hyperlink" Target="https://continuousdelivery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Deployment Automation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유다슬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5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I</a:t>
            </a:r>
            <a:r>
              <a:rPr lang="en-US" altLang="ko-KR" sz="3300" b="1" dirty="0" smtClean="0"/>
              <a:t>n </a:t>
            </a:r>
            <a:r>
              <a:rPr lang="en-US" altLang="ko-KR" sz="3300" b="1" dirty="0"/>
              <a:t>the Continuous Delivery Deployment Pipeline</a:t>
            </a:r>
          </a:p>
          <a:p>
            <a:pPr marL="0" indent="0" algn="ctr">
              <a:buNone/>
            </a:pPr>
            <a:endParaRPr lang="en-US" altLang="ko-KR" b="1" dirty="0"/>
          </a:p>
          <a:p>
            <a:r>
              <a:rPr lang="en-US" altLang="ko-KR" sz="2200" dirty="0"/>
              <a:t>The problem is then addressed with immediate and utmost attention and corrective measures are taken to minimize the possibility of making the same mistake ever </a:t>
            </a:r>
            <a:r>
              <a:rPr lang="en-US" altLang="ko-KR" sz="2200" dirty="0" smtClean="0"/>
              <a:t>again</a:t>
            </a:r>
          </a:p>
          <a:p>
            <a:r>
              <a:rPr lang="en-US" altLang="ko-KR" sz="2400" dirty="0"/>
              <a:t>a principle that is crucial in Agile Software </a:t>
            </a:r>
            <a:r>
              <a:rPr lang="en-US" altLang="ko-KR" sz="2400" dirty="0" smtClean="0"/>
              <a:t>Development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8513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897035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 smtClean="0"/>
              <a:t>Exemplary</a:t>
            </a:r>
            <a:r>
              <a:rPr lang="en-US" altLang="ko-KR" sz="3300" b="1" dirty="0"/>
              <a:t> Continuous Delivery Deployment </a:t>
            </a:r>
            <a:r>
              <a:rPr lang="en-US" altLang="ko-KR" sz="3300" b="1" dirty="0" smtClean="0"/>
              <a:t>Pipeline</a:t>
            </a:r>
          </a:p>
          <a:p>
            <a:pPr marL="0" indent="0" algn="ctr">
              <a:buNone/>
            </a:pPr>
            <a:endParaRPr lang="en-US" altLang="ko-KR" b="1" dirty="0"/>
          </a:p>
        </p:txBody>
      </p:sp>
      <p:pic>
        <p:nvPicPr>
          <p:cNvPr id="10242" name="Picture 2" descr="CD.new.ar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74" y="1309086"/>
            <a:ext cx="9272143" cy="486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897035" cy="56350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3300" b="1" dirty="0" smtClean="0"/>
              <a:t>Exemplary</a:t>
            </a:r>
            <a:r>
              <a:rPr lang="en-US" altLang="ko-KR" sz="3300" b="1" dirty="0"/>
              <a:t> Continuous Delivery Deployment </a:t>
            </a:r>
            <a:r>
              <a:rPr lang="en-US" altLang="ko-KR" sz="3300" b="1" dirty="0" smtClean="0"/>
              <a:t>Pipeline</a:t>
            </a:r>
          </a:p>
          <a:p>
            <a:pPr marL="0" indent="0" algn="ctr">
              <a:buNone/>
            </a:pPr>
            <a:endParaRPr lang="en-US" altLang="ko-KR" sz="3300" b="1" dirty="0" smtClean="0"/>
          </a:p>
          <a:p>
            <a:pPr marL="0" indent="0">
              <a:buNone/>
            </a:pPr>
            <a:r>
              <a:rPr lang="en-US" altLang="ko-KR" sz="2400" dirty="0"/>
              <a:t>Stage #1: Commit Stage</a:t>
            </a:r>
          </a:p>
          <a:p>
            <a:r>
              <a:rPr lang="en-US" altLang="ko-KR" sz="2200" dirty="0" smtClean="0"/>
              <a:t>The </a:t>
            </a:r>
            <a:r>
              <a:rPr lang="en-US" altLang="ko-KR" sz="2200" dirty="0"/>
              <a:t>build automation server checks out the software repository into a temporary directory, compiles the code and executes any quick running, environment agnostic tests (mostly unit tests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400" dirty="0"/>
              <a:t>Stage #2: Acceptance Test Stage</a:t>
            </a:r>
          </a:p>
          <a:p>
            <a:r>
              <a:rPr lang="en-US" altLang="ko-KR" sz="2200" dirty="0" smtClean="0"/>
              <a:t>Deployment </a:t>
            </a:r>
            <a:r>
              <a:rPr lang="en-US" altLang="ko-KR" sz="2200" dirty="0"/>
              <a:t>automation scripts are executed to create an </a:t>
            </a:r>
            <a:r>
              <a:rPr lang="en-US" altLang="ko-KR" sz="2200" dirty="0" smtClean="0"/>
              <a:t>environment</a:t>
            </a:r>
          </a:p>
          <a:p>
            <a:r>
              <a:rPr lang="en-US" altLang="ko-KR" sz="2200" dirty="0"/>
              <a:t>Release artifacts are deployed and smoke tests are executed to verify that the application and related services are up and </a:t>
            </a:r>
            <a:r>
              <a:rPr lang="en-US" altLang="ko-KR" sz="2200" dirty="0" smtClean="0"/>
              <a:t>running</a:t>
            </a:r>
          </a:p>
          <a:p>
            <a:r>
              <a:rPr lang="en-US" altLang="ko-KR" sz="2200" dirty="0" smtClean="0"/>
              <a:t>Automated </a:t>
            </a:r>
            <a:r>
              <a:rPr lang="en-US" altLang="ko-KR" sz="2200" dirty="0"/>
              <a:t>acceptance tests are run to verify the application at the business level where it is asserted that the application conforms to business critical customer acceptance </a:t>
            </a:r>
            <a:r>
              <a:rPr lang="en-US" altLang="ko-KR" sz="2200" dirty="0" smtClean="0"/>
              <a:t>criteria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0129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897035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 smtClean="0"/>
              <a:t>Exemplary</a:t>
            </a:r>
            <a:r>
              <a:rPr lang="en-US" altLang="ko-KR" sz="3300" b="1" dirty="0"/>
              <a:t> Continuous Delivery Deployment </a:t>
            </a:r>
            <a:r>
              <a:rPr lang="en-US" altLang="ko-KR" sz="3300" b="1" dirty="0" smtClean="0"/>
              <a:t>Pipeline</a:t>
            </a:r>
          </a:p>
          <a:p>
            <a:pPr marL="0" indent="0" algn="ctr">
              <a:buNone/>
            </a:pPr>
            <a:endParaRPr lang="en-US" altLang="ko-KR" sz="3300" b="1" dirty="0" smtClean="0"/>
          </a:p>
          <a:p>
            <a:pPr marL="0" indent="0">
              <a:buNone/>
            </a:pPr>
            <a:r>
              <a:rPr lang="en-US" altLang="ko-KR" sz="2400" dirty="0"/>
              <a:t>Stage #3: Capacity Test Stage</a:t>
            </a:r>
          </a:p>
          <a:p>
            <a:r>
              <a:rPr lang="en-US" altLang="ko-KR" sz="2200" dirty="0"/>
              <a:t>Similar to stage two, but automated capacity tests, typically load tests, are run to verify that the system can serve a defined level of service under production-like load </a:t>
            </a:r>
            <a:r>
              <a:rPr lang="en-US" altLang="ko-KR" sz="2200" dirty="0" smtClean="0"/>
              <a:t>conditions</a:t>
            </a:r>
          </a:p>
          <a:p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400" dirty="0"/>
              <a:t>Stage #4: User Acceptance Test Stage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customer </a:t>
            </a:r>
            <a:r>
              <a:rPr lang="en-US" altLang="ko-KR" sz="2400" dirty="0" smtClean="0"/>
              <a:t>performs manual</a:t>
            </a:r>
            <a:r>
              <a:rPr lang="en-US" altLang="ko-KR" sz="2400" dirty="0"/>
              <a:t> user acceptance tests as a final verification step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6097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897035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 smtClean="0"/>
              <a:t>Exemplary</a:t>
            </a:r>
            <a:r>
              <a:rPr lang="en-US" altLang="ko-KR" sz="3300" b="1" dirty="0"/>
              <a:t> Continuous Delivery Deployment </a:t>
            </a:r>
            <a:r>
              <a:rPr lang="en-US" altLang="ko-KR" sz="3300" b="1" dirty="0" smtClean="0"/>
              <a:t>Pipeline</a:t>
            </a:r>
          </a:p>
          <a:p>
            <a:pPr marL="0" indent="0" algn="ctr">
              <a:buNone/>
            </a:pPr>
            <a:endParaRPr lang="en-US" altLang="ko-KR" sz="3300" b="1" dirty="0" smtClean="0"/>
          </a:p>
          <a:p>
            <a:pPr marL="0" indent="0">
              <a:buNone/>
            </a:pPr>
            <a:r>
              <a:rPr lang="en-US" altLang="ko-KR" sz="2400" dirty="0" smtClean="0"/>
              <a:t>Stage </a:t>
            </a:r>
            <a:r>
              <a:rPr lang="en-US" altLang="ko-KR" sz="2400" dirty="0"/>
              <a:t>#5: Release Stage</a:t>
            </a:r>
          </a:p>
          <a:p>
            <a:r>
              <a:rPr lang="en-US" altLang="ko-KR" sz="2200" dirty="0" smtClean="0"/>
              <a:t>A</a:t>
            </a:r>
            <a:r>
              <a:rPr lang="en-US" altLang="ko-KR" sz="2200" dirty="0"/>
              <a:t> successful build is made available in a binary repository, such as an Artifactory, from where it can be released into production whenever the business is ready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016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897035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List of 21 Automated Deployment </a:t>
            </a:r>
            <a:r>
              <a:rPr lang="en-US" altLang="ko-KR" sz="3300" b="1" dirty="0" smtClean="0"/>
              <a:t>Tools</a:t>
            </a:r>
            <a:endParaRPr lang="en-US" altLang="ko-KR" sz="3300" b="1" dirty="0" smtClean="0"/>
          </a:p>
          <a:p>
            <a:pPr marL="0" indent="0" algn="ctr">
              <a:buNone/>
            </a:pPr>
            <a:endParaRPr lang="en-US" altLang="ko-KR" sz="3300" b="1" dirty="0" smtClean="0"/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www.morpheusdata.com/blog/automated-deployment-tools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hlinkClick r:id="rId4"/>
              </a:rPr>
              <a:t>http://</a:t>
            </a:r>
            <a:r>
              <a:rPr lang="en-US" altLang="ko-KR" sz="2400" dirty="0" smtClean="0">
                <a:hlinkClick r:id="rId4"/>
              </a:rPr>
              <a:t>m.itdaily.kr/news/articleView.html?idxno=88905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8792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421" y="541867"/>
            <a:ext cx="10812379" cy="563509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Reference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3"/>
              </a:rPr>
              <a:t>https://www.borfast.com/blog/2016/08/29/basic-rules-for-software-deployment</a:t>
            </a:r>
            <a:r>
              <a:rPr lang="en-US" altLang="ko-KR" sz="2400" dirty="0" smtClean="0">
                <a:hlinkClick r:id="rId3"/>
              </a:rPr>
              <a:t>/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4"/>
              </a:rPr>
              <a:t>http://www.codefrenzy.net/2011/10/28/software-deployment-processes</a:t>
            </a:r>
            <a:r>
              <a:rPr lang="en-US" altLang="ko-KR" sz="2400" dirty="0" smtClean="0">
                <a:hlinkClick r:id="rId4"/>
              </a:rPr>
              <a:t>/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5"/>
              </a:rPr>
              <a:t>http://</a:t>
            </a:r>
            <a:r>
              <a:rPr lang="en-US" altLang="ko-KR" sz="2400" dirty="0" smtClean="0">
                <a:hlinkClick r:id="rId5"/>
              </a:rPr>
              <a:t>electric-cloud.com/wiki/display/releasemanagement/Deployment+Automation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6"/>
              </a:rPr>
              <a:t>https://www.dynatrace.com/news/blog/continuous-delivery-101-automated-deployments</a:t>
            </a:r>
            <a:r>
              <a:rPr lang="en-US" altLang="ko-KR" sz="2400" dirty="0" smtClean="0">
                <a:hlinkClick r:id="rId6"/>
              </a:rPr>
              <a:t>/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7"/>
              </a:rPr>
              <a:t>https://</a:t>
            </a:r>
            <a:r>
              <a:rPr lang="en-US" altLang="ko-KR" sz="2400" dirty="0" smtClean="0">
                <a:hlinkClick r:id="rId7"/>
              </a:rPr>
              <a:t>zachholman.com/posts/deploying-software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8"/>
              </a:rPr>
              <a:t>https://blog.xebialabs.com/2010/10/12/deployment-automation-vs-build-automation</a:t>
            </a:r>
            <a:r>
              <a:rPr lang="en-US" altLang="ko-KR" sz="2400" dirty="0" smtClean="0">
                <a:hlinkClick r:id="rId8"/>
              </a:rPr>
              <a:t>/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hlinkClick r:id="rId9"/>
              </a:rPr>
              <a:t>https://continuousdelivery.com</a:t>
            </a:r>
            <a:r>
              <a:rPr lang="en-US" altLang="ko-KR" sz="2400" dirty="0" smtClean="0">
                <a:hlinkClick r:id="rId9"/>
              </a:rPr>
              <a:t>/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66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6055" y="966355"/>
            <a:ext cx="9979891" cy="492529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SELECT</a:t>
            </a:r>
            <a:r>
              <a:rPr lang="en-US" altLang="ko-KR" dirty="0" smtClean="0"/>
              <a:t> question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FROM</a:t>
            </a:r>
            <a:r>
              <a:rPr lang="en-US" altLang="ko-KR" dirty="0" smtClean="0"/>
              <a:t> you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Deployment Automation Overview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CI</a:t>
            </a:r>
            <a:r>
              <a:rPr lang="ko-KR" altLang="en-US" sz="2400" dirty="0"/>
              <a:t>에 배포의 개념을 더한 </a:t>
            </a:r>
            <a:r>
              <a:rPr lang="en-US" altLang="ko-KR" sz="2400" dirty="0"/>
              <a:t>CD (Continuous Delivery </a:t>
            </a:r>
            <a:r>
              <a:rPr lang="ko-KR" altLang="en-US" sz="2400" dirty="0"/>
              <a:t>또는 </a:t>
            </a:r>
            <a:r>
              <a:rPr lang="en-US" altLang="ko-KR" sz="2400" dirty="0"/>
              <a:t>Continuous Deployment)</a:t>
            </a:r>
            <a:r>
              <a:rPr lang="ko-KR" altLang="en-US" sz="2400" dirty="0"/>
              <a:t>라는 개념이 유행하는데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</a:t>
            </a:r>
            <a:r>
              <a:rPr lang="ko-KR" altLang="en-US" sz="2400" dirty="0" err="1"/>
              <a:t>빌드가</a:t>
            </a:r>
            <a:r>
              <a:rPr lang="ko-KR" altLang="en-US" sz="2400" dirty="0"/>
              <a:t> 완료된 후</a:t>
            </a:r>
            <a:r>
              <a:rPr lang="en-US" altLang="ko-KR" sz="2400" dirty="0"/>
              <a:t>, </a:t>
            </a:r>
            <a:r>
              <a:rPr lang="ko-KR" altLang="en-US" sz="2400" dirty="0"/>
              <a:t>배포까지 자동화 하는 방법이다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1026" name="Picture 2" descr="https://t1.daumcdn.net/cfile/tistory/274C433C520F41F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11" y="3359415"/>
            <a:ext cx="7168805" cy="34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23898" y="6583948"/>
            <a:ext cx="33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http://bcho.tistory.com/777 [</a:t>
            </a:r>
            <a:r>
              <a:rPr lang="ko-KR" altLang="en-US" sz="1200" dirty="0" err="1"/>
              <a:t>조대협의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블로그</a:t>
            </a:r>
            <a:r>
              <a:rPr lang="en-US" altLang="ko-KR" sz="1200" dirty="0"/>
              <a:t>]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46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Deployment Automation Overview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The ability to automatically and reliably deploy entire application runtime environments is a key factor to optimizing the average time it requires to take features from idea to the hands of </a:t>
            </a:r>
            <a:r>
              <a:rPr lang="en-US" altLang="ko-KR" sz="2200" dirty="0" smtClean="0"/>
              <a:t>your </a:t>
            </a:r>
            <a:r>
              <a:rPr lang="en-US" altLang="ko-KR" sz="2200" dirty="0"/>
              <a:t>customers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This </a:t>
            </a:r>
            <a:r>
              <a:rPr lang="en-US" altLang="ko-KR" sz="2200" b="1" dirty="0"/>
              <a:t>minimization of feature cycle time or feature lead time is, after all, the primary goal of Continuous Delivery.</a:t>
            </a:r>
            <a:endParaRPr lang="en-US" altLang="ko-KR" sz="2200" b="1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219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3600" b="1" dirty="0"/>
              <a:t>The Power of Automated Deployments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Production servers can be described as “grown works of art”: An unknown number of commands have been applied by various people over time, often in an ad-hoc manner, and written documentation is commonly outdated, if at all </a:t>
            </a:r>
            <a:r>
              <a:rPr lang="en-US" altLang="ko-KR" sz="2400" dirty="0" smtClean="0"/>
              <a:t>present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Due to the inability to fully understand and entirely reproduce such environments, companies periodically create full server backups to be prepared against server </a:t>
            </a:r>
            <a:r>
              <a:rPr lang="en-US" altLang="ko-KR" sz="2400" dirty="0" smtClean="0"/>
              <a:t>loss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restoring an environment from backups may consume considerable resources with uncertain </a:t>
            </a:r>
            <a:r>
              <a:rPr lang="en-US" altLang="ko-KR" sz="2400" dirty="0" smtClean="0"/>
              <a:t>success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6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The Power of Automated Deployments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Continuous Delivery embraces automated deployments in various stages of the software delivery process and identifies manual deployments as one of the common release </a:t>
            </a:r>
            <a:r>
              <a:rPr lang="en-US" altLang="ko-KR" sz="2200" dirty="0" smtClean="0"/>
              <a:t>anti-patterns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over time, all deployments should be fully automated to make releasing software a repeatable and reliable push-button activity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0901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The Power of Automated Deployments</a:t>
            </a:r>
          </a:p>
          <a:p>
            <a:pPr marL="0" indent="0" algn="ctr">
              <a:buNone/>
            </a:pPr>
            <a:endParaRPr lang="en-US" altLang="ko-KR" b="1" dirty="0"/>
          </a:p>
          <a:p>
            <a:r>
              <a:rPr lang="en-US" altLang="ko-KR" sz="2200" dirty="0"/>
              <a:t>manual deployments are not </a:t>
            </a:r>
            <a:r>
              <a:rPr lang="en-US" altLang="ko-KR" sz="2200" dirty="0" smtClean="0"/>
              <a:t>consistent across</a:t>
            </a:r>
            <a:r>
              <a:rPr lang="en-US" altLang="ko-KR" sz="2200" dirty="0"/>
              <a:t> </a:t>
            </a:r>
            <a:r>
              <a:rPr lang="en-US" altLang="ko-KR" sz="2200" dirty="0" smtClean="0"/>
              <a:t>environments</a:t>
            </a:r>
          </a:p>
          <a:p>
            <a:endParaRPr lang="en-US" altLang="ko-KR" sz="2200" dirty="0"/>
          </a:p>
          <a:p>
            <a:r>
              <a:rPr lang="en-US" altLang="ko-KR" sz="2200" dirty="0"/>
              <a:t>manual deployments are slow, neither repeatable nor </a:t>
            </a:r>
            <a:r>
              <a:rPr lang="en-US" altLang="ko-KR" sz="2200" dirty="0" smtClean="0"/>
              <a:t>reliable</a:t>
            </a:r>
          </a:p>
          <a:p>
            <a:endParaRPr lang="en-US" altLang="ko-KR" sz="2200" dirty="0"/>
          </a:p>
          <a:p>
            <a:r>
              <a:rPr lang="en-US" altLang="ko-KR" sz="2200" dirty="0"/>
              <a:t>manual deployments require extensive documentation (often outdated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/>
          </a:p>
          <a:p>
            <a:r>
              <a:rPr lang="en-US" altLang="ko-KR" sz="2200" dirty="0"/>
              <a:t>manual deployments hinder collaboration (usually conducted by a few experts)</a:t>
            </a:r>
          </a:p>
          <a:p>
            <a:pPr>
              <a:lnSpc>
                <a:spcPct val="150000"/>
              </a:lnSpc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3593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The Power of Automated Deployments</a:t>
            </a:r>
          </a:p>
          <a:p>
            <a:pPr marL="0" indent="0" algn="ctr">
              <a:buNone/>
            </a:pPr>
            <a:endParaRPr lang="en-US" altLang="ko-KR" b="1" dirty="0"/>
          </a:p>
          <a:p>
            <a:r>
              <a:rPr lang="en-US" altLang="ko-KR" sz="2200" dirty="0"/>
              <a:t>Create value quickly – Deployment Automation helps minimize your Feature Cycle Time</a:t>
            </a:r>
            <a:endParaRPr lang="en-US" altLang="ko-KR" sz="2200" dirty="0" smtClean="0"/>
          </a:p>
        </p:txBody>
      </p:sp>
      <p:pic>
        <p:nvPicPr>
          <p:cNvPr id="2050" name="Picture 2" descr="featureCycle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83" y="2572173"/>
            <a:ext cx="9077661" cy="41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/>
              <a:t>Main Benefits of Deployment </a:t>
            </a:r>
            <a:r>
              <a:rPr lang="en-US" altLang="ko-KR" sz="3300" b="1" dirty="0" smtClean="0"/>
              <a:t>Automation</a:t>
            </a:r>
            <a:endParaRPr lang="en-US" altLang="ko-KR" sz="3300" b="1" dirty="0"/>
          </a:p>
          <a:p>
            <a:pPr marL="0" indent="0" algn="ctr">
              <a:buNone/>
            </a:pPr>
            <a:endParaRPr lang="en-US" altLang="ko-KR" b="1" dirty="0"/>
          </a:p>
          <a:p>
            <a:r>
              <a:rPr lang="en-US" altLang="ko-KR" sz="2200" b="1" dirty="0"/>
              <a:t>Repeatability</a:t>
            </a:r>
            <a:r>
              <a:rPr lang="en-US" altLang="ko-KR" sz="2200" dirty="0"/>
              <a:t> – Every deployment deploys the same</a:t>
            </a:r>
          </a:p>
          <a:p>
            <a:r>
              <a:rPr lang="en-US" altLang="ko-KR" sz="2200" b="1" dirty="0"/>
              <a:t>Fewer errors</a:t>
            </a:r>
            <a:r>
              <a:rPr lang="en-US" altLang="ko-KR" sz="2200" dirty="0"/>
              <a:t> – Removing manual steps reduces human error</a:t>
            </a:r>
          </a:p>
          <a:p>
            <a:r>
              <a:rPr lang="en-US" altLang="ko-KR" sz="2200" b="1" dirty="0"/>
              <a:t>Anyone can deploy</a:t>
            </a:r>
            <a:r>
              <a:rPr lang="en-US" altLang="ko-KR" sz="2200" dirty="0"/>
              <a:t> – eliminate bottlenecks by removing the need for experts to do the work</a:t>
            </a:r>
          </a:p>
          <a:p>
            <a:r>
              <a:rPr lang="en-US" altLang="ko-KR" sz="2200" b="1" dirty="0"/>
              <a:t>Work on what matters</a:t>
            </a:r>
            <a:r>
              <a:rPr lang="en-US" altLang="ko-KR" sz="2200" dirty="0"/>
              <a:t> – developers can spend time working on new features, not on fixes for manual deployments</a:t>
            </a:r>
          </a:p>
          <a:p>
            <a:r>
              <a:rPr lang="en-US" altLang="ko-KR" sz="2200" b="1" dirty="0"/>
              <a:t>Customer satisfaction</a:t>
            </a:r>
            <a:r>
              <a:rPr lang="en-US" altLang="ko-KR" sz="2200" dirty="0"/>
              <a:t> – frequent updates with new features addresses customer needs sooner and keeps organizations competitive</a:t>
            </a:r>
          </a:p>
          <a:p>
            <a:r>
              <a:rPr lang="en-US" altLang="ko-KR" sz="2200" b="1" dirty="0"/>
              <a:t>Lower costs</a:t>
            </a:r>
            <a:r>
              <a:rPr lang="en-US" altLang="ko-KR" sz="2200" dirty="0"/>
              <a:t> – fewer errors, fewer human hours needed for deployments means lower costs</a:t>
            </a:r>
          </a:p>
        </p:txBody>
      </p:sp>
    </p:spTree>
    <p:extLst>
      <p:ext uri="{BB962C8B-B14F-4D97-AF65-F5344CB8AC3E}">
        <p14:creationId xmlns:p14="http://schemas.microsoft.com/office/powerpoint/2010/main" val="19260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300" b="1" dirty="0" smtClean="0"/>
              <a:t>In the </a:t>
            </a:r>
            <a:r>
              <a:rPr lang="en-US" altLang="ko-KR" sz="3300" b="1" dirty="0"/>
              <a:t>Continuous Delivery Deployment Pipeline</a:t>
            </a:r>
          </a:p>
          <a:p>
            <a:pPr marL="0" indent="0" algn="ctr">
              <a:buNone/>
            </a:pPr>
            <a:endParaRPr lang="en-US" altLang="ko-KR" b="1" dirty="0"/>
          </a:p>
          <a:p>
            <a:r>
              <a:rPr lang="en-US" altLang="ko-KR" sz="2400" dirty="0"/>
              <a:t>“A deployment pipeline is, in essence, an automated implementation of your application’s build, deploy, test and release process.”</a:t>
            </a:r>
            <a:endParaRPr lang="en-US" altLang="ko-KR" sz="2200" dirty="0"/>
          </a:p>
        </p:txBody>
      </p:sp>
      <p:pic>
        <p:nvPicPr>
          <p:cNvPr id="7170" name="Picture 2" descr="https://images-na.ssl-images-amazon.com/images/I/51NbiDn81NL._SX38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10" y="2967639"/>
            <a:ext cx="2502408" cy="322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4737" y="6319519"/>
            <a:ext cx="492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Jez Humble and Dave Farley</a:t>
            </a:r>
            <a:endParaRPr lang="ko-KR" altLang="en-US" sz="1200" dirty="0"/>
          </a:p>
          <a:p>
            <a:r>
              <a:rPr lang="en-US" altLang="ko-KR" sz="1200" dirty="0"/>
              <a:t>http://</a:t>
            </a:r>
            <a:r>
              <a:rPr lang="en-US" altLang="ko-KR" sz="1200" dirty="0" smtClean="0"/>
              <a:t>www.yes24.com/24/goods/3613052?scode=032&amp;OzSrank=16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5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729</Words>
  <Application>Microsoft Office PowerPoint</Application>
  <PresentationFormat>와이드스크린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Deployment Automation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SELECT question   FROM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RYU</cp:lastModifiedBy>
  <cp:revision>128</cp:revision>
  <dcterms:created xsi:type="dcterms:W3CDTF">2018-05-04T02:28:52Z</dcterms:created>
  <dcterms:modified xsi:type="dcterms:W3CDTF">2018-07-07T11:26:55Z</dcterms:modified>
</cp:coreProperties>
</file>