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71" r:id="rId4"/>
    <p:sldId id="278" r:id="rId5"/>
    <p:sldId id="274" r:id="rId6"/>
    <p:sldId id="275" r:id="rId7"/>
    <p:sldId id="281" r:id="rId8"/>
    <p:sldId id="276" r:id="rId9"/>
    <p:sldId id="282" r:id="rId10"/>
    <p:sldId id="272" r:id="rId11"/>
    <p:sldId id="284" r:id="rId12"/>
    <p:sldId id="277" r:id="rId13"/>
    <p:sldId id="279" r:id="rId14"/>
    <p:sldId id="280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75"/>
    <p:restoredTop sz="80292"/>
  </p:normalViewPr>
  <p:slideViewPr>
    <p:cSldViewPr snapToGrid="0" snapToObjects="1">
      <p:cViewPr varScale="1">
        <p:scale>
          <a:sx n="94" d="100"/>
          <a:sy n="94" d="100"/>
        </p:scale>
        <p:origin x="1144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663985-2214-4C4F-B1FB-AF4CF958344F}" type="datetimeFigureOut">
              <a:rPr kumimoji="1" lang="ko-KR" altLang="en-US" smtClean="0"/>
              <a:t>2018. 7. 8.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A68FFE-3AE5-4F4E-8F61-50EFB58E5FF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49092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처음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켄트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벡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Kent Beck)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이라는 사람이 테스트 프레임워크를 고안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SUint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이라는걸 처음 만들었는데 나중에 에릭 감마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Erich Gamma)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라는 사람과 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포팅하여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JUnit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만들어냄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 이후에 다양한 언어에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포팅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되어져서 </a:t>
            </a:r>
            <a:r>
              <a:rPr lang="en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CppUnit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(C++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용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</a:t>
            </a:r>
            <a:r>
              <a:rPr lang="en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NUnit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(.NET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용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같은 것이 나왔고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이를 전부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xUnit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이라고 통칭하게 되었음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 중에서 저희는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JUnit....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A68FFE-3AE5-4F4E-8F61-50EFB58E5FF6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066029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kumimoji="1" lang="ko-KR" altLang="en-US" dirty="0"/>
              <a:t>지식 내재화</a:t>
            </a:r>
            <a:r>
              <a:rPr kumimoji="1" lang="en-US" altLang="ko-KR" dirty="0"/>
              <a:t> or </a:t>
            </a:r>
            <a:r>
              <a:rPr kumimoji="1" lang="ko-KR" altLang="en-US" dirty="0"/>
              <a:t>다른 </a:t>
            </a:r>
            <a:r>
              <a:rPr kumimoji="1" lang="ko-KR" altLang="en-US" dirty="0" err="1"/>
              <a:t>개발자한테</a:t>
            </a:r>
            <a:r>
              <a:rPr kumimoji="1" lang="ko-KR" altLang="en-US" dirty="0"/>
              <a:t> 시스템을 이해시킬 때</a:t>
            </a:r>
            <a:r>
              <a:rPr kumimoji="1" lang="en-US" altLang="ko-KR" dirty="0"/>
              <a:t>..</a:t>
            </a:r>
          </a:p>
          <a:p>
            <a:pPr marL="171450" indent="-171450">
              <a:buFontTx/>
              <a:buChar char="-"/>
            </a:pPr>
            <a:endParaRPr kumimoji="1" lang="en-US" altLang="ko-KR" dirty="0"/>
          </a:p>
          <a:p>
            <a:pPr marL="171450" indent="-171450">
              <a:buFontTx/>
              <a:buChar char="-"/>
            </a:pPr>
            <a:r>
              <a:rPr kumimoji="1" lang="en-US" altLang="ko-KR" dirty="0"/>
              <a:t>TDD (RED, GREEN, REFACTORING)</a:t>
            </a:r>
          </a:p>
          <a:p>
            <a:pPr marL="171450" indent="-171450">
              <a:buFontTx/>
              <a:buChar char="-"/>
            </a:pPr>
            <a:r>
              <a:rPr kumimoji="1" lang="ko-KR" altLang="en-US" dirty="0"/>
              <a:t>테스트</a:t>
            </a:r>
            <a:r>
              <a:rPr kumimoji="1" lang="en-US" altLang="ko-KR" dirty="0"/>
              <a:t> </a:t>
            </a:r>
            <a:r>
              <a:rPr kumimoji="1" lang="ko-KR" altLang="en-US" dirty="0"/>
              <a:t>코드 작성</a:t>
            </a:r>
            <a:r>
              <a:rPr kumimoji="1" lang="en-US" altLang="ko-KR" dirty="0"/>
              <a:t>,</a:t>
            </a:r>
            <a:r>
              <a:rPr kumimoji="1" lang="ko-KR" altLang="en-US" dirty="0"/>
              <a:t> 성공시키는 최소한의 코드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리팩토링</a:t>
            </a:r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A68FFE-3AE5-4F4E-8F61-50EFB58E5FF6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65062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-</a:t>
            </a:r>
            <a:r>
              <a:rPr kumimoji="1" lang="ko-KR" altLang="en-US" dirty="0"/>
              <a:t> 그 외에도 굉장히 많음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A68FFE-3AE5-4F4E-8F61-50EFB58E5FF6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08726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C9310D-FE8B-FD4C-BF64-088BE4DC96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AC04C66-0DCE-7341-A6D6-6D69F2BEEC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8FCFA6-FF25-9A47-B415-559590E16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FCD82-6BDE-7E48-97F4-C2DF42169D0C}" type="datetimeFigureOut">
              <a:rPr kumimoji="1" lang="ko-KR" altLang="en-US" smtClean="0"/>
              <a:t>2018. 7. 8.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ECABB7-A744-B748-BB28-1521F5905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2B8F6C-F99F-9440-B189-9025D3A7A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19509-02AD-3F46-9051-25AC6185DF6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98669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108608-BC9D-764F-AEFD-FA91551DC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41CC891-E18B-6240-8FF3-47D41BCD04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A18680-D459-FF43-A343-056E163F1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FCD82-6BDE-7E48-97F4-C2DF42169D0C}" type="datetimeFigureOut">
              <a:rPr kumimoji="1" lang="ko-KR" altLang="en-US" smtClean="0"/>
              <a:t>2018. 7. 8.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2E95B8-56D3-2340-AF64-5D2F2984A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3D3791-6D82-4542-8461-CA47466FD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19509-02AD-3F46-9051-25AC6185DF6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83569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980A271-7D50-B44E-B708-210FB80631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314357D-B545-0247-85C7-6FEDA16480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8538F0-482E-5649-9899-4B14BFAB7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FCD82-6BDE-7E48-97F4-C2DF42169D0C}" type="datetimeFigureOut">
              <a:rPr kumimoji="1" lang="ko-KR" altLang="en-US" smtClean="0"/>
              <a:t>2018. 7. 8.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68B6B1-EF22-304C-B702-653515C32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0B86D1-83DB-7743-870F-1FD5F7E16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19509-02AD-3F46-9051-25AC6185DF6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5721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7E262F-26CC-E94F-B62A-B0062A391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70892A-9D13-0645-9A7E-952AD59F9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2C9313-18C7-F64A-97EE-28D52A393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FCD82-6BDE-7E48-97F4-C2DF42169D0C}" type="datetimeFigureOut">
              <a:rPr kumimoji="1" lang="ko-KR" altLang="en-US" smtClean="0"/>
              <a:t>2018. 7. 8.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B63B48-E23F-2A41-851F-1D1131EB3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FF21DB-7084-BA4D-914E-3081D8F0A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19509-02AD-3F46-9051-25AC6185DF6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56914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B9A6FD-E025-B444-B7C7-FB7A7B2C4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19CD6E-AC50-4D46-8CFB-CA9CA8DA8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12E608-3B72-B94F-A22B-82CB2065F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FCD82-6BDE-7E48-97F4-C2DF42169D0C}" type="datetimeFigureOut">
              <a:rPr kumimoji="1" lang="ko-KR" altLang="en-US" smtClean="0"/>
              <a:t>2018. 7. 8.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1BB74A-2A27-9648-B4F8-D9DA47093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069CB4-A9ED-F84A-8757-99167630F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19509-02AD-3F46-9051-25AC6185DF6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10545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BB1EF8-6C55-4047-9EC2-0B1C7DB95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1D244A-6F92-9041-A85F-DDE51923D9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821E3B2-A261-BF4C-AEFB-CAE26B66E6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545DADD-D851-BA4D-BBDA-8A1A2E193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FCD82-6BDE-7E48-97F4-C2DF42169D0C}" type="datetimeFigureOut">
              <a:rPr kumimoji="1" lang="ko-KR" altLang="en-US" smtClean="0"/>
              <a:t>2018. 7. 8.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50C473-A05A-AC46-A665-09AA6F699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321733-62D0-0D4C-96D7-D33D7CD76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19509-02AD-3F46-9051-25AC6185DF6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15542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17F39B-2E6E-574A-A4B3-E6CCC105B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F3ED47-1340-2B47-80CB-C93F2499F8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D6CA7BD-5407-6F44-9D1E-DD359CEE8B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146CC52-978C-0448-9C51-724617DC99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18257A6-F786-4B43-9057-1B88F92261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7FA8503-642E-484B-8B04-4443E8463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FCD82-6BDE-7E48-97F4-C2DF42169D0C}" type="datetimeFigureOut">
              <a:rPr kumimoji="1" lang="ko-KR" altLang="en-US" smtClean="0"/>
              <a:t>2018. 7. 8.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B4457E7-55FE-4041-8AB1-14CCA32CD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0991718-D72E-CD43-BDE6-A811AA2F9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19509-02AD-3F46-9051-25AC6185DF6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85874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D4885E-9B0D-7444-94E4-5467EBFC4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16F9780-3E9B-7740-B785-A2FC57C33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FCD82-6BDE-7E48-97F4-C2DF42169D0C}" type="datetimeFigureOut">
              <a:rPr kumimoji="1" lang="ko-KR" altLang="en-US" smtClean="0"/>
              <a:t>2018. 7. 8.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ECFF02D-B9AC-434E-90D8-534A3E6B8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B942332-C91D-1649-8479-773FA24F2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19509-02AD-3F46-9051-25AC6185DF6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83024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005E5B2-7BCC-E14E-B695-DF67B35D7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FCD82-6BDE-7E48-97F4-C2DF42169D0C}" type="datetimeFigureOut">
              <a:rPr kumimoji="1" lang="ko-KR" altLang="en-US" smtClean="0"/>
              <a:t>2018. 7. 8.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D4C41D2-1C5A-6340-9280-9BCD5BE94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FB1E6D8-5068-A64C-B1E9-C819BBB24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19509-02AD-3F46-9051-25AC6185DF6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31703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19C4E6-797B-E043-BF03-3A1028E88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2D87EB-9C79-B849-9565-6D7BADAFFB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BFF431D-4D44-0043-845D-37BCE4023C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1230CC8-CD97-0C4B-9A6D-C43396B1E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FCD82-6BDE-7E48-97F4-C2DF42169D0C}" type="datetimeFigureOut">
              <a:rPr kumimoji="1" lang="ko-KR" altLang="en-US" smtClean="0"/>
              <a:t>2018. 7. 8.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EB4AD4-DA84-7949-B64F-363E06207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7F29D1-A73D-8347-A584-475899E32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19509-02AD-3F46-9051-25AC6185DF6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54113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51E4D4-F350-8446-8A6D-80633A60A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496C907-5739-574C-AF4B-78E8CA08C0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097B4F8-AFFF-BA47-9D2C-53242460B8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EAAA66-1F51-C449-9542-0D1750E9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FCD82-6BDE-7E48-97F4-C2DF42169D0C}" type="datetimeFigureOut">
              <a:rPr kumimoji="1" lang="ko-KR" altLang="en-US" smtClean="0"/>
              <a:t>2018. 7. 8.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152B30-F623-4843-B589-3DCED6684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C5140B-48E9-DA43-8A12-77A035A12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19509-02AD-3F46-9051-25AC6185DF6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97389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1D991ED-B6A0-3049-A2DE-A52068AF2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991318-7D88-044F-9401-E7D57A5107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AA136A-2FFA-944A-A4CE-F1862DCABD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FCD82-6BDE-7E48-97F4-C2DF42169D0C}" type="datetimeFigureOut">
              <a:rPr kumimoji="1" lang="ko-KR" altLang="en-US" smtClean="0"/>
              <a:t>2018. 7. 8.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25AD9D-45A8-0E48-9F09-399F35DDA2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595433-4F02-014C-AC1E-BEEF5C4D6C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619509-02AD-3F46-9051-25AC6185DF6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1647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junit.org/junit4/junit-lambda-campaign.html" TargetMode="External"/><Relationship Id="rId2" Type="http://schemas.openxmlformats.org/officeDocument/2006/relationships/hyperlink" Target="http://junit.org/junit4/junit-lambda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junit.org/junit5/" TargetMode="External"/><Relationship Id="rId4" Type="http://schemas.openxmlformats.org/officeDocument/2006/relationships/hyperlink" Target="http://javacan.tistory.com/entry/JUnit-5-Intro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jhmocu.tistory.com/133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extree.co.kr/p11104/" TargetMode="External"/><Relationship Id="rId2" Type="http://schemas.openxmlformats.org/officeDocument/2006/relationships/hyperlink" Target="https://ko.wikipedia.org/wiki/XUni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jhmocu.tistory.com/133" TargetMode="External"/><Relationship Id="rId5" Type="http://schemas.openxmlformats.org/officeDocument/2006/relationships/hyperlink" Target="http://javacan.tistory.com/entry/JUnit-5-Intro" TargetMode="External"/><Relationship Id="rId4" Type="http://schemas.openxmlformats.org/officeDocument/2006/relationships/hyperlink" Target="https://junit.org/junit5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unit.sourceforge.net/" TargetMode="External"/><Relationship Id="rId7" Type="http://schemas.openxmlformats.org/officeDocument/2006/relationships/hyperlink" Target="http://junit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yunit.sourceforge.net/" TargetMode="External"/><Relationship Id="rId5" Type="http://schemas.openxmlformats.org/officeDocument/2006/relationships/hyperlink" Target="https://phpunit.de/" TargetMode="External"/><Relationship Id="rId4" Type="http://schemas.openxmlformats.org/officeDocument/2006/relationships/hyperlink" Target="https://sourceforge.net/projects/cppunit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E11DC8-B257-4940-A17B-761760A6A6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dirty="0" err="1"/>
              <a:t>xUnit</a:t>
            </a:r>
            <a:endParaRPr kumimoji="1" lang="ko-KR" altLang="en-US" dirty="0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1437517C-6669-BB45-B9A4-3DFE173471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10441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091423-A2CB-A44D-BAC3-5C1D01C1C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JUnit4 </a:t>
            </a:r>
            <a:r>
              <a:rPr kumimoji="1" lang="ko-KR" altLang="en-US" dirty="0"/>
              <a:t>특징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66B581AD-97F0-C841-8631-A8D17B6726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kumimoji="1" lang="en" altLang="ko-KR" dirty="0"/>
              <a:t>Java 1.5 annotation </a:t>
            </a:r>
            <a:r>
              <a:rPr kumimoji="1" lang="ko-KR" altLang="en-US" dirty="0"/>
              <a:t>지원</a:t>
            </a:r>
          </a:p>
          <a:p>
            <a:pPr lvl="1"/>
            <a:r>
              <a:rPr kumimoji="1" lang="en" altLang="ko-KR" dirty="0"/>
              <a:t>test</a:t>
            </a:r>
            <a:r>
              <a:rPr kumimoji="1" lang="ko-KR" altLang="en-US" dirty="0"/>
              <a:t>라는 글자로 </a:t>
            </a:r>
            <a:r>
              <a:rPr kumimoji="1" lang="en" altLang="ko-KR" dirty="0"/>
              <a:t>method </a:t>
            </a:r>
            <a:r>
              <a:rPr kumimoji="1" lang="ko-KR" altLang="en-US" dirty="0"/>
              <a:t>이름을 시작해야 하는 제약 해소</a:t>
            </a:r>
          </a:p>
          <a:p>
            <a:r>
              <a:rPr kumimoji="1" lang="ko-KR" altLang="en-US" dirty="0"/>
              <a:t>더 유연한 </a:t>
            </a:r>
            <a:r>
              <a:rPr kumimoji="1" lang="ko-KR" altLang="en-US" dirty="0" err="1"/>
              <a:t>픽스처</a:t>
            </a:r>
            <a:r>
              <a:rPr kumimoji="1" lang="en-US" altLang="ko-KR" dirty="0"/>
              <a:t>(</a:t>
            </a:r>
            <a:r>
              <a:rPr kumimoji="1" lang="en" altLang="ko-KR" dirty="0"/>
              <a:t>Fixture)</a:t>
            </a:r>
          </a:p>
          <a:p>
            <a:pPr lvl="1"/>
            <a:r>
              <a:rPr kumimoji="1" lang="en" altLang="ko-KR" dirty="0"/>
              <a:t>@</a:t>
            </a:r>
            <a:r>
              <a:rPr kumimoji="1" lang="en" altLang="ko-KR" dirty="0" err="1"/>
              <a:t>BeforeClass</a:t>
            </a:r>
            <a:r>
              <a:rPr kumimoji="1" lang="en" altLang="ko-KR" dirty="0"/>
              <a:t>, @</a:t>
            </a:r>
            <a:r>
              <a:rPr kumimoji="1" lang="en" altLang="ko-KR" dirty="0" err="1"/>
              <a:t>AfterClass</a:t>
            </a:r>
            <a:r>
              <a:rPr kumimoji="1" lang="en" altLang="ko-KR" dirty="0"/>
              <a:t>, @Before(JUnit3 </a:t>
            </a:r>
            <a:r>
              <a:rPr kumimoji="1" lang="en" altLang="ko-KR" dirty="0" err="1"/>
              <a:t>setUp</a:t>
            </a:r>
            <a:r>
              <a:rPr kumimoji="1" lang="en" altLang="ko-KR" dirty="0"/>
              <a:t> </a:t>
            </a:r>
            <a:r>
              <a:rPr kumimoji="1" lang="ko-KR" altLang="en-US" dirty="0" err="1"/>
              <a:t>메소드</a:t>
            </a:r>
            <a:r>
              <a:rPr kumimoji="1" lang="en-US" altLang="ko-KR" dirty="0"/>
              <a:t>), @</a:t>
            </a:r>
            <a:r>
              <a:rPr kumimoji="1" lang="en" altLang="ko-KR" dirty="0"/>
              <a:t>After(JUnit3 </a:t>
            </a:r>
            <a:r>
              <a:rPr kumimoji="1" lang="en" altLang="ko-KR" dirty="0" err="1"/>
              <a:t>tearDown</a:t>
            </a:r>
            <a:r>
              <a:rPr kumimoji="1" lang="en" altLang="ko-KR" dirty="0"/>
              <a:t> </a:t>
            </a:r>
            <a:r>
              <a:rPr kumimoji="1" lang="ko-KR" altLang="en-US" dirty="0" err="1"/>
              <a:t>메소드</a:t>
            </a:r>
            <a:r>
              <a:rPr kumimoji="1" lang="en-US" altLang="ko-KR" dirty="0"/>
              <a:t>)</a:t>
            </a:r>
          </a:p>
          <a:p>
            <a:r>
              <a:rPr kumimoji="1" lang="ko-KR" altLang="en-US" dirty="0"/>
              <a:t>예외 테스트</a:t>
            </a:r>
          </a:p>
          <a:p>
            <a:pPr lvl="1"/>
            <a:r>
              <a:rPr kumimoji="1" lang="en-US" altLang="ko-KR" dirty="0"/>
              <a:t>@</a:t>
            </a:r>
            <a:r>
              <a:rPr kumimoji="1" lang="en" altLang="ko-KR" dirty="0"/>
              <a:t>Test(expected=</a:t>
            </a:r>
            <a:r>
              <a:rPr kumimoji="1" lang="en" altLang="ko-KR" dirty="0" err="1"/>
              <a:t>NumberFormatException.class</a:t>
            </a:r>
            <a:r>
              <a:rPr kumimoji="1" lang="en" altLang="ko-KR" dirty="0"/>
              <a:t>)</a:t>
            </a:r>
          </a:p>
          <a:p>
            <a:r>
              <a:rPr kumimoji="1" lang="ko-KR" altLang="en-US" dirty="0"/>
              <a:t>시간 제한 테스트</a:t>
            </a:r>
          </a:p>
          <a:p>
            <a:pPr lvl="1"/>
            <a:r>
              <a:rPr kumimoji="1" lang="en-US" altLang="ko-KR" dirty="0"/>
              <a:t>@</a:t>
            </a:r>
            <a:r>
              <a:rPr kumimoji="1" lang="en" altLang="ko-KR" dirty="0"/>
              <a:t>Test(timeout=1000)</a:t>
            </a:r>
          </a:p>
          <a:p>
            <a:r>
              <a:rPr kumimoji="1" lang="ko-KR" altLang="en-US" dirty="0"/>
              <a:t>테스트 무시</a:t>
            </a:r>
          </a:p>
          <a:p>
            <a:pPr lvl="1"/>
            <a:r>
              <a:rPr kumimoji="1" lang="en-US" altLang="ko-KR" dirty="0"/>
              <a:t>@</a:t>
            </a:r>
            <a:r>
              <a:rPr kumimoji="1" lang="en" altLang="ko-KR" dirty="0"/>
              <a:t>Ignore(“this method isn’t working yet”)</a:t>
            </a:r>
          </a:p>
          <a:p>
            <a:r>
              <a:rPr kumimoji="1" lang="ko-KR" altLang="en-US" dirty="0"/>
              <a:t>배열 지원</a:t>
            </a:r>
          </a:p>
          <a:p>
            <a:pPr lvl="1"/>
            <a:r>
              <a:rPr kumimoji="1" lang="en" altLang="ko-KR" dirty="0" err="1"/>
              <a:t>assertArrayEquals</a:t>
            </a:r>
            <a:r>
              <a:rPr kumimoji="1" lang="en" altLang="ko-KR" dirty="0"/>
              <a:t>([message], expected, </a:t>
            </a:r>
            <a:r>
              <a:rPr kumimoji="1" lang="en" altLang="ko-KR" dirty="0" err="1"/>
              <a:t>acutal</a:t>
            </a:r>
            <a:r>
              <a:rPr kumimoji="1" lang="en" altLang="ko-KR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870994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091423-A2CB-A44D-BAC3-5C1D01C1C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JUnit4 </a:t>
            </a:r>
            <a:r>
              <a:rPr kumimoji="1" lang="ko-KR" altLang="en-US" dirty="0"/>
              <a:t>특징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66B581AD-97F0-C841-8631-A8D17B6726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kumimoji="1" lang="en" altLang="ko-KR" dirty="0"/>
              <a:t>@</a:t>
            </a:r>
            <a:r>
              <a:rPr kumimoji="1" lang="en" altLang="ko-KR" dirty="0" err="1"/>
              <a:t>RunWith</a:t>
            </a:r>
            <a:r>
              <a:rPr kumimoji="1" lang="en" altLang="ko-KR" dirty="0"/>
              <a:t>(</a:t>
            </a:r>
            <a:r>
              <a:rPr kumimoji="1" lang="ko-KR" altLang="en-US" dirty="0"/>
              <a:t>클래스</a:t>
            </a:r>
            <a:r>
              <a:rPr kumimoji="1" lang="en-US" altLang="ko-KR" dirty="0"/>
              <a:t> </a:t>
            </a:r>
            <a:r>
              <a:rPr kumimoji="1" lang="ko-KR" altLang="en-US" dirty="0"/>
              <a:t>이름</a:t>
            </a:r>
            <a:r>
              <a:rPr kumimoji="1" lang="en-US" altLang="ko-KR" dirty="0"/>
              <a:t>.</a:t>
            </a:r>
            <a:r>
              <a:rPr kumimoji="1" lang="en" altLang="ko-KR" dirty="0"/>
              <a:t>class)</a:t>
            </a:r>
          </a:p>
          <a:p>
            <a:pPr lvl="1"/>
            <a:r>
              <a:rPr kumimoji="1" lang="en" altLang="ko-KR" dirty="0"/>
              <a:t>JUnit Test </a:t>
            </a:r>
            <a:r>
              <a:rPr kumimoji="1" lang="ko-KR" altLang="en-US" dirty="0"/>
              <a:t>클래스를 실행시키는 러너</a:t>
            </a:r>
            <a:r>
              <a:rPr kumimoji="1" lang="en-US" altLang="ko-KR" dirty="0"/>
              <a:t>(</a:t>
            </a:r>
            <a:r>
              <a:rPr kumimoji="1" lang="en" altLang="ko-KR" dirty="0"/>
              <a:t>Runner)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명시적으로 지정</a:t>
            </a:r>
            <a:endParaRPr kumimoji="1" lang="en-US" altLang="ko-KR" dirty="0"/>
          </a:p>
          <a:p>
            <a:pPr lvl="1"/>
            <a:r>
              <a:rPr kumimoji="1" lang="en-US" altLang="ko-KR" dirty="0"/>
              <a:t>ex) </a:t>
            </a:r>
            <a:r>
              <a:rPr lang="en" altLang="ko-KR" dirty="0"/>
              <a:t>@</a:t>
            </a:r>
            <a:r>
              <a:rPr lang="en" altLang="ko-KR" dirty="0" err="1"/>
              <a:t>RunWith</a:t>
            </a:r>
            <a:r>
              <a:rPr lang="en" altLang="ko-KR" dirty="0"/>
              <a:t>(SpringJUnit4ClassRunner.class)</a:t>
            </a:r>
            <a:endParaRPr kumimoji="1" lang="en-US" altLang="ko-KR" dirty="0"/>
          </a:p>
          <a:p>
            <a:pPr lvl="1"/>
            <a:r>
              <a:rPr kumimoji="1" lang="en-US" altLang="ko-KR" dirty="0"/>
              <a:t>@</a:t>
            </a:r>
            <a:r>
              <a:rPr kumimoji="1" lang="en" altLang="ko-KR" dirty="0" err="1"/>
              <a:t>RunWith</a:t>
            </a:r>
            <a:r>
              <a:rPr kumimoji="1" lang="ko-KR" altLang="en-US" dirty="0"/>
              <a:t>는 </a:t>
            </a:r>
            <a:r>
              <a:rPr kumimoji="1" lang="en" altLang="ko-KR" dirty="0" err="1"/>
              <a:t>junit.runner.Runner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구현한 외부 클래스를 인자로 갖는다</a:t>
            </a:r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@</a:t>
            </a:r>
            <a:r>
              <a:rPr kumimoji="1" lang="en" altLang="ko-KR" dirty="0" err="1"/>
              <a:t>SuiteClasses</a:t>
            </a:r>
            <a:r>
              <a:rPr kumimoji="1" lang="en" altLang="ko-KR" dirty="0"/>
              <a:t>(Class[])</a:t>
            </a:r>
          </a:p>
          <a:p>
            <a:pPr lvl="1"/>
            <a:r>
              <a:rPr kumimoji="1" lang="ko-KR" altLang="en-US" dirty="0"/>
              <a:t>보통 여러 개의 테스트 클래스를 수행하기 위해 쓰임</a:t>
            </a:r>
          </a:p>
          <a:p>
            <a:pPr lvl="1"/>
            <a:r>
              <a:rPr kumimoji="1" lang="en-US" altLang="ko-KR" dirty="0"/>
              <a:t>@</a:t>
            </a:r>
            <a:r>
              <a:rPr kumimoji="1" lang="en" altLang="ko-KR" dirty="0" err="1"/>
              <a:t>RunWith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이용해 </a:t>
            </a:r>
            <a:r>
              <a:rPr kumimoji="1" lang="en" altLang="ko-KR" dirty="0" err="1"/>
              <a:t>Suite.class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러너로 사용한다</a:t>
            </a:r>
            <a:r>
              <a:rPr kumimoji="1" lang="en-US" altLang="ko-KR" dirty="0"/>
              <a:t>.</a:t>
            </a:r>
          </a:p>
          <a:p>
            <a:pPr lvl="1"/>
            <a:r>
              <a:rPr lang="en" altLang="ko-KR" dirty="0"/>
              <a:t>@</a:t>
            </a:r>
            <a:r>
              <a:rPr lang="en" altLang="ko-KR" dirty="0" err="1"/>
              <a:t>RunWith</a:t>
            </a:r>
            <a:r>
              <a:rPr lang="en" altLang="ko-KR" dirty="0"/>
              <a:t>(</a:t>
            </a:r>
            <a:r>
              <a:rPr lang="en" altLang="ko-KR" dirty="0" err="1"/>
              <a:t>Suite.class</a:t>
            </a:r>
            <a:r>
              <a:rPr lang="en" altLang="ko-KR" dirty="0"/>
              <a:t>)</a:t>
            </a:r>
            <a:br>
              <a:rPr lang="en" altLang="ko-KR" dirty="0"/>
            </a:br>
            <a:r>
              <a:rPr lang="en" altLang="ko-KR" dirty="0"/>
              <a:t>@</a:t>
            </a:r>
            <a:r>
              <a:rPr lang="en" altLang="ko-KR" dirty="0" err="1"/>
              <a:t>SuiteClasses</a:t>
            </a:r>
            <a:r>
              <a:rPr lang="en" altLang="ko-KR" dirty="0"/>
              <a:t>(</a:t>
            </a:r>
            <a:r>
              <a:rPr lang="en" altLang="ko-KR" dirty="0" err="1"/>
              <a:t>ATest.class</a:t>
            </a:r>
            <a:r>
              <a:rPr lang="en" altLang="ko-KR" dirty="0"/>
              <a:t>, </a:t>
            </a:r>
            <a:r>
              <a:rPr lang="en" altLang="ko-KR" dirty="0" err="1"/>
              <a:t>BTest.class</a:t>
            </a:r>
            <a:r>
              <a:rPr lang="en" altLang="ko-KR" dirty="0"/>
              <a:t>, </a:t>
            </a:r>
            <a:r>
              <a:rPr lang="en" altLang="ko-KR" dirty="0" err="1"/>
              <a:t>CTest.class</a:t>
            </a:r>
            <a:r>
              <a:rPr lang="en" altLang="ko-KR" dirty="0"/>
              <a:t>)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984873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2E0116-B640-5247-90AF-CCCD36A3A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JUnit5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8022B6-6AED-764F-AEE7-F6EC2AB14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ko-KR" dirty="0"/>
              <a:t>JUnit 5 is the result of </a:t>
            </a:r>
            <a:r>
              <a:rPr lang="en" altLang="ko-KR" dirty="0">
                <a:hlinkClick r:id="rId2"/>
              </a:rPr>
              <a:t>JUnit Lambda</a:t>
            </a:r>
            <a:r>
              <a:rPr lang="en" altLang="ko-KR" dirty="0"/>
              <a:t> and its </a:t>
            </a:r>
            <a:r>
              <a:rPr lang="en" altLang="ko-KR" dirty="0">
                <a:hlinkClick r:id="rId3"/>
              </a:rPr>
              <a:t>crowdfunding campaign on Indiegogo</a:t>
            </a:r>
            <a:r>
              <a:rPr lang="en" altLang="ko-KR" dirty="0"/>
              <a:t>.</a:t>
            </a:r>
          </a:p>
          <a:p>
            <a:endParaRPr kumimoji="1" lang="en" altLang="ko-KR" dirty="0"/>
          </a:p>
          <a:p>
            <a:r>
              <a:rPr kumimoji="1" lang="en" altLang="ko-KR" dirty="0">
                <a:hlinkClick r:id="rId4"/>
              </a:rPr>
              <a:t>http://javacan.tistory.com/entry/JUnit-5-Intro</a:t>
            </a:r>
            <a:endParaRPr kumimoji="1" lang="en" altLang="ko-KR" dirty="0"/>
          </a:p>
          <a:p>
            <a:r>
              <a:rPr kumimoji="1" lang="en" altLang="ko-KR" dirty="0">
                <a:hlinkClick r:id="rId5"/>
              </a:rPr>
              <a:t>https://junit.org/junit5/</a:t>
            </a:r>
            <a:endParaRPr kumimoji="1" lang="en" altLang="ko-KR" dirty="0"/>
          </a:p>
        </p:txBody>
      </p:sp>
    </p:spTree>
    <p:extLst>
      <p:ext uri="{BB962C8B-B14F-4D97-AF65-F5344CB8AC3E}">
        <p14:creationId xmlns:p14="http://schemas.microsoft.com/office/powerpoint/2010/main" val="23468847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A85CF9-0A6F-C445-8AE9-AFC39F23C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/>
              <a:t>SpringMVC</a:t>
            </a:r>
            <a:r>
              <a:rPr kumimoji="1" lang="en-US" altLang="ko-KR" dirty="0"/>
              <a:t> JUnit Test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A17BC2-5D77-ED47-95A2-AD94F88B6A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/>
              <a:t>JUnit + </a:t>
            </a:r>
            <a:r>
              <a:rPr kumimoji="1" lang="en-US" altLang="ko-KR" dirty="0" err="1"/>
              <a:t>org.springframework.test</a:t>
            </a:r>
            <a:r>
              <a:rPr kumimoji="1" lang="en-US" altLang="ko-KR" dirty="0"/>
              <a:t> </a:t>
            </a:r>
            <a:r>
              <a:rPr kumimoji="1" lang="ko-KR" altLang="en-US" dirty="0"/>
              <a:t>패키지</a:t>
            </a:r>
            <a:endParaRPr kumimoji="1" lang="en-US" altLang="ko-KR" dirty="0"/>
          </a:p>
          <a:p>
            <a:r>
              <a:rPr kumimoji="1" lang="en-US" altLang="ko-KR" dirty="0" err="1"/>
              <a:t>MockMvc</a:t>
            </a:r>
            <a:r>
              <a:rPr kumimoji="1" lang="ko-KR" altLang="en-US" dirty="0"/>
              <a:t> </a:t>
            </a:r>
            <a:r>
              <a:rPr kumimoji="1" lang="en-US" altLang="ko-KR" dirty="0"/>
              <a:t>mock-up </a:t>
            </a:r>
            <a:r>
              <a:rPr kumimoji="1" lang="ko-KR" altLang="en-US" dirty="0"/>
              <a:t>객체 사용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en" altLang="ko-KR" dirty="0">
                <a:hlinkClick r:id="rId2"/>
              </a:rPr>
              <a:t>http://jhmocu.tistory.com/133</a:t>
            </a:r>
            <a:endParaRPr kumimoji="1" lang="en" altLang="ko-KR" dirty="0"/>
          </a:p>
        </p:txBody>
      </p:sp>
    </p:spTree>
    <p:extLst>
      <p:ext uri="{BB962C8B-B14F-4D97-AF65-F5344CB8AC3E}">
        <p14:creationId xmlns:p14="http://schemas.microsoft.com/office/powerpoint/2010/main" val="14400302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01919D-7555-2940-97CE-AE3BB3325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참고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FF696C-D06C-C744-9221-173C3ED25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ko-KR" dirty="0">
                <a:hlinkClick r:id="rId2"/>
              </a:rPr>
              <a:t>https://ko.wikipedia.org/wiki/XUnit</a:t>
            </a:r>
            <a:endParaRPr kumimoji="1" lang="en" altLang="ko-KR" dirty="0"/>
          </a:p>
          <a:p>
            <a:r>
              <a:rPr kumimoji="1" lang="en" altLang="ko-KR" dirty="0">
                <a:hlinkClick r:id="rId3"/>
              </a:rPr>
              <a:t>http://www.nextree.co.kr/p11104/</a:t>
            </a:r>
            <a:endParaRPr kumimoji="1" lang="en" altLang="ko-KR" dirty="0"/>
          </a:p>
          <a:p>
            <a:r>
              <a:rPr kumimoji="1" lang="en" altLang="ko-KR" dirty="0">
                <a:hlinkClick r:id="rId4"/>
              </a:rPr>
              <a:t>https://junit.org/junit5/</a:t>
            </a:r>
            <a:endParaRPr kumimoji="1" lang="en" altLang="ko-KR" dirty="0"/>
          </a:p>
          <a:p>
            <a:r>
              <a:rPr kumimoji="1" lang="en" altLang="ko-KR" dirty="0">
                <a:hlinkClick r:id="rId5"/>
              </a:rPr>
              <a:t>http://javacan.tistory.com/entry/JUnit-5-Intro</a:t>
            </a:r>
            <a:endParaRPr kumimoji="1" lang="en" altLang="ko-KR" dirty="0"/>
          </a:p>
          <a:p>
            <a:r>
              <a:rPr kumimoji="1" lang="en" altLang="ko-KR" dirty="0">
                <a:hlinkClick r:id="rId6"/>
              </a:rPr>
              <a:t>http://jhmocu.tistory.com/133</a:t>
            </a:r>
            <a:endParaRPr kumimoji="1" lang="en" altLang="ko-KR" dirty="0"/>
          </a:p>
        </p:txBody>
      </p:sp>
    </p:spTree>
    <p:extLst>
      <p:ext uri="{BB962C8B-B14F-4D97-AF65-F5344CB8AC3E}">
        <p14:creationId xmlns:p14="http://schemas.microsoft.com/office/powerpoint/2010/main" val="1572512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BE7359-FFB3-0A49-B057-FF50F9DAA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/>
              <a:t>xUnit</a:t>
            </a:r>
            <a:endParaRPr kumimoji="1"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6AE9DD75-93DB-104E-8D5C-B081CA787845}"/>
              </a:ext>
            </a:extLst>
          </p:cNvPr>
          <p:cNvSpPr txBox="1">
            <a:spLocks/>
          </p:cNvSpPr>
          <p:nvPr/>
        </p:nvSpPr>
        <p:spPr>
          <a:xfrm>
            <a:off x="979449" y="182190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ko-KR" altLang="en-US" dirty="0"/>
              <a:t>여러 단위 테스트 프레임워크를 통칭</a:t>
            </a:r>
            <a:endParaRPr kumimoji="1" lang="en-US" altLang="ko-KR" dirty="0"/>
          </a:p>
          <a:p>
            <a:pPr marL="0" indent="0">
              <a:buNone/>
            </a:pPr>
            <a:endParaRPr lang="en" altLang="ko-KR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7E634BC9-49E0-964B-AA2B-D8856BBB29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2475962"/>
              </p:ext>
            </p:extLst>
          </p:nvPr>
        </p:nvGraphicFramePr>
        <p:xfrm>
          <a:off x="1251157" y="2605779"/>
          <a:ext cx="9871767" cy="2853690"/>
        </p:xfrm>
        <a:graphic>
          <a:graphicData uri="http://schemas.openxmlformats.org/drawingml/2006/table">
            <a:tbl>
              <a:tblPr/>
              <a:tblGrid>
                <a:gridCol w="3290589">
                  <a:extLst>
                    <a:ext uri="{9D8B030D-6E8A-4147-A177-3AD203B41FA5}">
                      <a16:colId xmlns:a16="http://schemas.microsoft.com/office/drawing/2014/main" val="759525945"/>
                    </a:ext>
                  </a:extLst>
                </a:gridCol>
                <a:gridCol w="3290589">
                  <a:extLst>
                    <a:ext uri="{9D8B030D-6E8A-4147-A177-3AD203B41FA5}">
                      <a16:colId xmlns:a16="http://schemas.microsoft.com/office/drawing/2014/main" val="2391900095"/>
                    </a:ext>
                  </a:extLst>
                </a:gridCol>
                <a:gridCol w="3290589">
                  <a:extLst>
                    <a:ext uri="{9D8B030D-6E8A-4147-A177-3AD203B41FA5}">
                      <a16:colId xmlns:a16="http://schemas.microsoft.com/office/drawing/2014/main" val="135679172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" b="1" dirty="0" err="1">
                          <a:effectLst/>
                        </a:rPr>
                        <a:t>xUnit</a:t>
                      </a:r>
                      <a:r>
                        <a:rPr lang="ko-KR" altLang="en-US" b="1" dirty="0">
                          <a:effectLst/>
                        </a:rPr>
                        <a:t> 이름</a:t>
                      </a:r>
                    </a:p>
                  </a:txBody>
                  <a:tcPr marL="76200" marR="76200" marT="76200" marB="952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b="1" dirty="0">
                          <a:effectLst/>
                        </a:rPr>
                        <a:t>해당 언어</a:t>
                      </a:r>
                    </a:p>
                  </a:txBody>
                  <a:tcPr marL="76200" marR="76200" marT="76200" marB="952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b="1" dirty="0">
                          <a:effectLst/>
                        </a:rPr>
                        <a:t>관련 사이트</a:t>
                      </a:r>
                    </a:p>
                  </a:txBody>
                  <a:tcPr marL="76200" marR="76200" marT="76200" marB="952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37574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" b="0" dirty="0" err="1">
                          <a:effectLst/>
                        </a:rPr>
                        <a:t>CUnit</a:t>
                      </a:r>
                      <a:endParaRPr lang="en" b="0" dirty="0">
                        <a:effectLst/>
                      </a:endParaRP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b="0">
                          <a:effectLst/>
                        </a:rPr>
                        <a:t>C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b="0" u="none" strike="noStrike">
                          <a:solidFill>
                            <a:srgbClr val="555555"/>
                          </a:solidFill>
                          <a:effectLst/>
                          <a:hlinkClick r:id="rId3"/>
                        </a:rPr>
                        <a:t>http://cunit.sourceforge.net/</a:t>
                      </a:r>
                      <a:endParaRPr lang="en" b="0">
                        <a:effectLst/>
                      </a:endParaRP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87045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" b="0">
                          <a:effectLst/>
                        </a:rPr>
                        <a:t>CppUnit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b="0">
                          <a:effectLst/>
                        </a:rPr>
                        <a:t>C++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b="0" u="none" strike="noStrike">
                          <a:solidFill>
                            <a:srgbClr val="555555"/>
                          </a:solidFill>
                          <a:effectLst/>
                          <a:hlinkClick r:id="rId4"/>
                        </a:rPr>
                        <a:t>https://sourceforge.net/projects/cppunit/</a:t>
                      </a:r>
                      <a:endParaRPr lang="en" b="0">
                        <a:effectLst/>
                      </a:endParaRP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06532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" b="0">
                          <a:effectLst/>
                        </a:rPr>
                        <a:t>PHPUnit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b="0">
                          <a:effectLst/>
                        </a:rPr>
                        <a:t>PHp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b="0" u="none" strike="noStrike">
                          <a:solidFill>
                            <a:srgbClr val="555555"/>
                          </a:solidFill>
                          <a:effectLst/>
                          <a:hlinkClick r:id="rId5"/>
                        </a:rPr>
                        <a:t>https://phpunit.de/</a:t>
                      </a:r>
                      <a:endParaRPr lang="en" b="0">
                        <a:effectLst/>
                      </a:endParaRP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5218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" b="0">
                          <a:effectLst/>
                        </a:rPr>
                        <a:t>PyUnit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b="0">
                          <a:effectLst/>
                        </a:rPr>
                        <a:t>Python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b="0" u="none" strike="noStrike">
                          <a:solidFill>
                            <a:srgbClr val="555555"/>
                          </a:solidFill>
                          <a:effectLst/>
                          <a:hlinkClick r:id="rId6"/>
                        </a:rPr>
                        <a:t>http://pyunit.sourceforge.net/</a:t>
                      </a:r>
                      <a:endParaRPr lang="en" b="0">
                        <a:effectLst/>
                      </a:endParaRP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5313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" b="0">
                          <a:effectLst/>
                        </a:rPr>
                        <a:t>JUnit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b="0">
                          <a:effectLst/>
                        </a:rPr>
                        <a:t>Java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b="0" u="none" strike="noStrike" dirty="0">
                          <a:solidFill>
                            <a:srgbClr val="555555"/>
                          </a:solidFill>
                          <a:effectLst/>
                          <a:hlinkClick r:id="rId7"/>
                        </a:rPr>
                        <a:t>http://junit.org/</a:t>
                      </a:r>
                      <a:endParaRPr lang="en" b="0" dirty="0">
                        <a:effectLst/>
                      </a:endParaRP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77862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8860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091423-A2CB-A44D-BAC3-5C1D01C1C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JUnit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6138F9-9819-4D45-9F60-F36117120B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단위 테스트 </a:t>
            </a:r>
            <a:r>
              <a:rPr lang="en" altLang="ko-KR" dirty="0"/>
              <a:t>Framework </a:t>
            </a:r>
            <a:r>
              <a:rPr lang="ko-KR" altLang="en-US" dirty="0"/>
              <a:t>중 하나</a:t>
            </a:r>
            <a:endParaRPr lang="en-US" altLang="ko-KR" dirty="0"/>
          </a:p>
          <a:p>
            <a:r>
              <a:rPr kumimoji="1" lang="ko-KR" altLang="en-US" dirty="0"/>
              <a:t>오픈소스</a:t>
            </a:r>
            <a:r>
              <a:rPr kumimoji="1" lang="en-US" altLang="ko-KR" dirty="0"/>
              <a:t>,</a:t>
            </a:r>
            <a:r>
              <a:rPr kumimoji="1" lang="ko-KR" altLang="en-US" dirty="0"/>
              <a:t> 최신 </a:t>
            </a:r>
            <a:r>
              <a:rPr kumimoji="1" lang="en-US" altLang="ko-KR" dirty="0" err="1"/>
              <a:t>relese</a:t>
            </a:r>
            <a:r>
              <a:rPr kumimoji="1" lang="en-US" altLang="ko-KR" dirty="0"/>
              <a:t> : Junit 5, Junit 4.12</a:t>
            </a:r>
          </a:p>
          <a:p>
            <a:r>
              <a:rPr kumimoji="1" lang="en-US" altLang="ko-KR" dirty="0"/>
              <a:t>Annotation </a:t>
            </a:r>
            <a:r>
              <a:rPr kumimoji="1" lang="ko-KR" altLang="en-US" dirty="0"/>
              <a:t>기반 동작 방식</a:t>
            </a:r>
            <a:endParaRPr kumimoji="1" lang="en-US" altLang="ko-KR" dirty="0"/>
          </a:p>
          <a:p>
            <a:r>
              <a:rPr kumimoji="1" lang="en-US" altLang="ko-KR" dirty="0"/>
              <a:t>Assert statement(</a:t>
            </a:r>
            <a:r>
              <a:rPr kumimoji="1" lang="ko-KR" altLang="en-US" dirty="0" err="1"/>
              <a:t>단정문</a:t>
            </a:r>
            <a:r>
              <a:rPr kumimoji="1" lang="en-US" altLang="ko-KR" dirty="0"/>
              <a:t>)</a:t>
            </a:r>
            <a:r>
              <a:rPr kumimoji="1" lang="ko-KR" altLang="en-US" dirty="0"/>
              <a:t>로 테스트 케이스 결과를 판단</a:t>
            </a:r>
            <a:endParaRPr kumimoji="1" lang="en-US" altLang="ko-KR" dirty="0"/>
          </a:p>
          <a:p>
            <a:r>
              <a:rPr kumimoji="1" lang="ko-KR" altLang="en-US" dirty="0"/>
              <a:t>테스트 결과 확인</a:t>
            </a:r>
            <a:r>
              <a:rPr kumimoji="1" lang="en-US" altLang="ko-KR" dirty="0"/>
              <a:t>(</a:t>
            </a:r>
            <a:r>
              <a:rPr kumimoji="1" lang="ko-KR" altLang="en-US" dirty="0"/>
              <a:t>성공 </a:t>
            </a:r>
            <a:r>
              <a:rPr kumimoji="1" lang="en-US" altLang="ko-KR" dirty="0"/>
              <a:t>or </a:t>
            </a:r>
            <a:r>
              <a:rPr kumimoji="1" lang="ko-KR" altLang="en-US" dirty="0"/>
              <a:t>실패</a:t>
            </a:r>
            <a:r>
              <a:rPr kumimoji="1" lang="en-US" altLang="ko-KR" dirty="0"/>
              <a:t>),</a:t>
            </a:r>
            <a:r>
              <a:rPr kumimoji="1" lang="ko-KR" altLang="en-US" dirty="0"/>
              <a:t> 수행 시간 확인 가능</a:t>
            </a:r>
            <a:endParaRPr kumimoji="1"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3479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091423-A2CB-A44D-BAC3-5C1D01C1C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JUnit </a:t>
            </a:r>
            <a:r>
              <a:rPr kumimoji="1" lang="ko-KR" altLang="en-US" dirty="0"/>
              <a:t>장점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6138F9-9819-4D45-9F60-F36117120B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실제 서비스 소스와의 분리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테스트 대상을 분석하고자 하는 단위에만 집중</a:t>
            </a:r>
            <a:endParaRPr kumimoji="1" lang="en-US" altLang="ko-KR" dirty="0"/>
          </a:p>
          <a:p>
            <a:pPr lvl="1"/>
            <a:r>
              <a:rPr kumimoji="1" lang="en-US" altLang="ko-KR" dirty="0"/>
              <a:t>main()</a:t>
            </a:r>
            <a:r>
              <a:rPr kumimoji="1" lang="ko-KR" altLang="en-US" dirty="0" err="1"/>
              <a:t>으로</a:t>
            </a:r>
            <a:r>
              <a:rPr kumimoji="1" lang="ko-KR" altLang="en-US" dirty="0"/>
              <a:t> 테스트 </a:t>
            </a:r>
            <a:r>
              <a:rPr kumimoji="1" lang="en-US" altLang="ko-KR" dirty="0"/>
              <a:t>X -</a:t>
            </a:r>
            <a:r>
              <a:rPr kumimoji="1" lang="en-US" altLang="ko-KR" dirty="0">
                <a:sym typeface="Wingdings" pitchFamily="2" charset="2"/>
              </a:rPr>
              <a:t>--&gt; Junit </a:t>
            </a:r>
            <a:r>
              <a:rPr kumimoji="1" lang="ko-KR" altLang="en-US" dirty="0">
                <a:sym typeface="Wingdings" pitchFamily="2" charset="2"/>
              </a:rPr>
              <a:t>프레임워크가 직접 코드 실행</a:t>
            </a:r>
            <a:endParaRPr kumimoji="1" lang="en-US" altLang="ko-KR" dirty="0">
              <a:sym typeface="Wingdings" pitchFamily="2" charset="2"/>
            </a:endParaRPr>
          </a:p>
          <a:p>
            <a:r>
              <a:rPr kumimoji="1" lang="ko-KR" altLang="en-US" dirty="0">
                <a:sym typeface="Wingdings" pitchFamily="2" charset="2"/>
              </a:rPr>
              <a:t>테스트 케이스와 결과를 문서가 아닌 테스트 클래스로 남김</a:t>
            </a:r>
            <a:endParaRPr kumimoji="1" lang="en-US" altLang="ko-KR" dirty="0">
              <a:sym typeface="Wingdings" pitchFamily="2" charset="2"/>
            </a:endParaRPr>
          </a:p>
          <a:p>
            <a:r>
              <a:rPr kumimoji="1" lang="ko-KR" altLang="en-US" dirty="0">
                <a:sym typeface="Wingdings" pitchFamily="2" charset="2"/>
              </a:rPr>
              <a:t>나아가 </a:t>
            </a:r>
            <a:r>
              <a:rPr kumimoji="1" lang="en-US" altLang="ko-KR" dirty="0">
                <a:sym typeface="Wingdings" pitchFamily="2" charset="2"/>
              </a:rPr>
              <a:t>TDD</a:t>
            </a:r>
            <a:r>
              <a:rPr kumimoji="1" lang="ko-KR" altLang="en-US" dirty="0">
                <a:sym typeface="Wingdings" pitchFamily="2" charset="2"/>
              </a:rPr>
              <a:t>의 수단으로 활용</a:t>
            </a:r>
            <a:endParaRPr kumimoji="1" lang="en-US" altLang="ko-KR" dirty="0">
              <a:sym typeface="Wingdings" pitchFamily="2" charset="2"/>
            </a:endParaRPr>
          </a:p>
          <a:p>
            <a:pPr lvl="1"/>
            <a:r>
              <a:rPr kumimoji="1" lang="ko-KR" altLang="en-US" dirty="0">
                <a:sym typeface="Wingdings" pitchFamily="2" charset="2"/>
              </a:rPr>
              <a:t>테스트 코드 작성</a:t>
            </a:r>
            <a:r>
              <a:rPr kumimoji="1" lang="en-US" altLang="ko-KR" dirty="0">
                <a:sym typeface="Wingdings" pitchFamily="2" charset="2"/>
              </a:rPr>
              <a:t>, </a:t>
            </a:r>
            <a:r>
              <a:rPr kumimoji="1" lang="ko-KR" altLang="en-US" dirty="0">
                <a:sym typeface="Wingdings" pitchFamily="2" charset="2"/>
              </a:rPr>
              <a:t>성공시키는 최소한의 코드</a:t>
            </a:r>
            <a:r>
              <a:rPr kumimoji="1" lang="en-US" altLang="ko-KR" dirty="0">
                <a:sym typeface="Wingdings" pitchFamily="2" charset="2"/>
              </a:rPr>
              <a:t>, </a:t>
            </a:r>
            <a:r>
              <a:rPr kumimoji="1" lang="ko-KR" altLang="en-US" dirty="0" err="1">
                <a:sym typeface="Wingdings" pitchFamily="2" charset="2"/>
              </a:rPr>
              <a:t>리팩토링</a:t>
            </a:r>
            <a:endParaRPr kumimoji="1" lang="en-US" altLang="ko-KR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885065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091423-A2CB-A44D-BAC3-5C1D01C1C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JUnit annotation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6138F9-9819-4D45-9F60-F36117120B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ko-KR" dirty="0"/>
              <a:t>@Test </a:t>
            </a:r>
            <a:r>
              <a:rPr lang="en-US" altLang="ko-KR" dirty="0"/>
              <a:t>-</a:t>
            </a:r>
            <a:r>
              <a:rPr lang="en" altLang="ko-KR" dirty="0"/>
              <a:t> </a:t>
            </a:r>
            <a:r>
              <a:rPr lang="ko-KR" altLang="en-US" dirty="0"/>
              <a:t>해당 </a:t>
            </a:r>
            <a:r>
              <a:rPr lang="ko-KR" altLang="en-US" dirty="0" err="1"/>
              <a:t>메소드는</a:t>
            </a:r>
            <a:r>
              <a:rPr lang="ko-KR" altLang="en-US" dirty="0"/>
              <a:t> 테스트 대상 </a:t>
            </a:r>
            <a:r>
              <a:rPr lang="ko-KR" altLang="en-US" dirty="0" err="1"/>
              <a:t>메소드</a:t>
            </a:r>
            <a:endParaRPr lang="en-US" altLang="ko-KR" dirty="0"/>
          </a:p>
          <a:p>
            <a:r>
              <a:rPr lang="en" altLang="ko-KR" dirty="0"/>
              <a:t>@</a:t>
            </a:r>
            <a:r>
              <a:rPr lang="en" altLang="ko-KR" dirty="0" err="1"/>
              <a:t>BeforeClass</a:t>
            </a: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ko-KR" altLang="en-US" dirty="0"/>
              <a:t> 해당 클래스 테스트가 수행되기 최초에 한번 수행</a:t>
            </a:r>
            <a:endParaRPr lang="en-US" altLang="ko-KR" dirty="0"/>
          </a:p>
          <a:p>
            <a:r>
              <a:rPr lang="en" altLang="ko-KR" dirty="0"/>
              <a:t>@</a:t>
            </a:r>
            <a:r>
              <a:rPr lang="en-US" altLang="ko-KR" dirty="0"/>
              <a:t>After</a:t>
            </a:r>
            <a:r>
              <a:rPr lang="en" altLang="ko-KR" dirty="0"/>
              <a:t>Class</a:t>
            </a: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ko-KR" altLang="en-US" dirty="0"/>
              <a:t> 해당 클래스 테스트가 모두 수행되고 마지막에 한번 수행</a:t>
            </a:r>
            <a:endParaRPr lang="en-US" altLang="ko-KR" dirty="0"/>
          </a:p>
          <a:p>
            <a:r>
              <a:rPr lang="en" altLang="ko-KR" dirty="0"/>
              <a:t>@Before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테스트 </a:t>
            </a:r>
            <a:r>
              <a:rPr lang="ko-KR" altLang="en-US" dirty="0" err="1"/>
              <a:t>메소드가</a:t>
            </a:r>
            <a:r>
              <a:rPr lang="ko-KR" altLang="en-US" dirty="0"/>
              <a:t> 수행되기 전에 수행</a:t>
            </a:r>
            <a:endParaRPr lang="en-US" altLang="ko-KR" dirty="0"/>
          </a:p>
          <a:p>
            <a:r>
              <a:rPr lang="en" altLang="ko-KR" dirty="0"/>
              <a:t>@</a:t>
            </a:r>
            <a:r>
              <a:rPr lang="en-US" altLang="ko-KR" dirty="0"/>
              <a:t>After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테스트 </a:t>
            </a:r>
            <a:r>
              <a:rPr lang="ko-KR" altLang="en-US" dirty="0" err="1"/>
              <a:t>메소드가</a:t>
            </a:r>
            <a:r>
              <a:rPr lang="ko-KR" altLang="en-US" dirty="0"/>
              <a:t> 수행된 후에 수행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90288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7D28D1-C75D-7643-95B8-9B2128543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JUnit </a:t>
            </a:r>
            <a:r>
              <a:rPr kumimoji="1" lang="ko-KR" altLang="en-US" dirty="0"/>
              <a:t>테스트 라이프사이클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CA1CBAE-36A7-1248-A4E3-BF3ACDF647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3066" y="1731631"/>
            <a:ext cx="5576912" cy="4335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949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7D28D1-C75D-7643-95B8-9B2128543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assert statement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5FCAE0-E9F6-7C4B-98A5-C44A520BC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대표적인 </a:t>
            </a:r>
            <a:r>
              <a:rPr kumimoji="1" lang="en-US" altLang="ko-KR" dirty="0"/>
              <a:t>assert </a:t>
            </a:r>
            <a:r>
              <a:rPr kumimoji="1" lang="ko-KR" altLang="en-US" dirty="0"/>
              <a:t>관련 </a:t>
            </a:r>
            <a:r>
              <a:rPr kumimoji="1" lang="ko-KR" altLang="en-US" dirty="0" err="1"/>
              <a:t>메소드</a:t>
            </a:r>
            <a:endParaRPr kumimoji="1" lang="en" altLang="ko-KR" dirty="0"/>
          </a:p>
          <a:p>
            <a:pPr lvl="1"/>
            <a:r>
              <a:rPr lang="en" altLang="ko-KR" dirty="0" err="1"/>
              <a:t>assertEqual</a:t>
            </a:r>
            <a:r>
              <a:rPr lang="ko-KR" altLang="en-US" dirty="0"/>
              <a:t> </a:t>
            </a:r>
            <a:r>
              <a:rPr lang="en" altLang="ko-KR" dirty="0"/>
              <a:t>: </a:t>
            </a:r>
            <a:r>
              <a:rPr lang="ko-KR" altLang="en-US" dirty="0"/>
              <a:t>두 객체의 </a:t>
            </a:r>
            <a:r>
              <a:rPr lang="en-US" altLang="ko-KR" dirty="0"/>
              <a:t>Equality</a:t>
            </a:r>
            <a:r>
              <a:rPr lang="ko-KR" altLang="en-US" dirty="0"/>
              <a:t> 비교</a:t>
            </a:r>
            <a:endParaRPr lang="en-US" altLang="ko-KR" dirty="0"/>
          </a:p>
          <a:p>
            <a:pPr lvl="1"/>
            <a:r>
              <a:rPr lang="en" altLang="ko-KR" dirty="0" err="1"/>
              <a:t>assertSame</a:t>
            </a:r>
            <a:r>
              <a:rPr lang="ko-KR" altLang="en-US" dirty="0"/>
              <a:t> </a:t>
            </a:r>
            <a:r>
              <a:rPr lang="en" altLang="ko-KR" dirty="0"/>
              <a:t>: </a:t>
            </a:r>
            <a:r>
              <a:rPr lang="ko-KR" altLang="en-US" dirty="0"/>
              <a:t>두 객체의 </a:t>
            </a:r>
            <a:r>
              <a:rPr lang="en-US" altLang="ko-KR" dirty="0"/>
              <a:t>Identity </a:t>
            </a:r>
            <a:r>
              <a:rPr lang="ko-KR" altLang="en-US" dirty="0"/>
              <a:t>비교</a:t>
            </a:r>
            <a:r>
              <a:rPr lang="en-US" altLang="ko-KR" dirty="0"/>
              <a:t> (</a:t>
            </a:r>
            <a:r>
              <a:rPr lang="en-US" altLang="ko-KR" dirty="0" err="1"/>
              <a:t>hashCode</a:t>
            </a:r>
            <a:r>
              <a:rPr lang="en-US" altLang="ko-KR" dirty="0"/>
              <a:t> </a:t>
            </a:r>
            <a:r>
              <a:rPr lang="ko-KR" altLang="en-US" dirty="0" err="1"/>
              <a:t>주소값</a:t>
            </a:r>
            <a:r>
              <a:rPr lang="en-US" altLang="ko-KR" dirty="0"/>
              <a:t>)</a:t>
            </a:r>
          </a:p>
          <a:p>
            <a:pPr lvl="1"/>
            <a:r>
              <a:rPr lang="en" altLang="ko-KR" dirty="0" err="1"/>
              <a:t>assertTrue</a:t>
            </a:r>
            <a:r>
              <a:rPr lang="en-US" altLang="ko-KR" dirty="0"/>
              <a:t>/False</a:t>
            </a:r>
            <a:r>
              <a:rPr lang="ko-KR" altLang="en-US" dirty="0"/>
              <a:t> </a:t>
            </a:r>
            <a:r>
              <a:rPr lang="en" altLang="ko-KR" dirty="0"/>
              <a:t>: </a:t>
            </a:r>
            <a:r>
              <a:rPr lang="ko-KR" altLang="en-US" dirty="0"/>
              <a:t>예상</a:t>
            </a:r>
            <a:r>
              <a:rPr lang="en-US" altLang="ko-KR" dirty="0"/>
              <a:t> </a:t>
            </a:r>
            <a:r>
              <a:rPr lang="ko-KR" altLang="en-US" dirty="0"/>
              <a:t>값의 참</a:t>
            </a:r>
            <a:r>
              <a:rPr lang="en-US" altLang="ko-KR" dirty="0"/>
              <a:t>/</a:t>
            </a:r>
            <a:r>
              <a:rPr lang="ko-KR" altLang="en-US" dirty="0"/>
              <a:t>거짓을 판별</a:t>
            </a:r>
            <a:endParaRPr lang="en-US" altLang="ko-KR" dirty="0"/>
          </a:p>
          <a:p>
            <a:pPr lvl="1"/>
            <a:r>
              <a:rPr lang="en" altLang="ko-KR" dirty="0" err="1"/>
              <a:t>assertNull</a:t>
            </a:r>
            <a:r>
              <a:rPr lang="en" altLang="ko-KR" dirty="0"/>
              <a:t>/</a:t>
            </a:r>
            <a:r>
              <a:rPr lang="en" altLang="ko-KR" dirty="0" err="1"/>
              <a:t>NotNull</a:t>
            </a:r>
            <a:r>
              <a:rPr lang="ko-KR" altLang="en-US" dirty="0"/>
              <a:t> </a:t>
            </a:r>
            <a:r>
              <a:rPr lang="en" altLang="ko-KR" dirty="0"/>
              <a:t>: </a:t>
            </a:r>
            <a:r>
              <a:rPr lang="ko-KR" altLang="en-US" dirty="0"/>
              <a:t>대상 값이 </a:t>
            </a:r>
            <a:r>
              <a:rPr lang="en" altLang="ko-KR" dirty="0"/>
              <a:t>null/not null </a:t>
            </a:r>
            <a:r>
              <a:rPr lang="ko-KR" altLang="en-US" dirty="0"/>
              <a:t>이면 참</a:t>
            </a:r>
            <a:endParaRPr lang="en-US" altLang="ko-KR" dirty="0"/>
          </a:p>
          <a:p>
            <a:pPr lvl="1"/>
            <a:r>
              <a:rPr lang="en" altLang="ko-KR" dirty="0"/>
              <a:t>fail([message])</a:t>
            </a:r>
            <a:r>
              <a:rPr lang="ko-KR" altLang="en-US" dirty="0"/>
              <a:t> </a:t>
            </a:r>
            <a:r>
              <a:rPr lang="en" altLang="ko-KR" dirty="0"/>
              <a:t>: </a:t>
            </a:r>
            <a:r>
              <a:rPr lang="ko-KR" altLang="en-US" dirty="0"/>
              <a:t>호출 즉시 테스트 케이스를 실패로 판정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35260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370D9B-4940-2841-9571-7255F43C4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/>
              <a:t>assertThat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817083-6957-144E-823B-1091878F9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ko-KR" sz="2400" dirty="0">
                <a:solidFill>
                  <a:srgbClr val="CC7832"/>
                </a:solidFill>
              </a:rPr>
              <a:t>public static </a:t>
            </a:r>
            <a:r>
              <a:rPr lang="en" altLang="ko-KR" sz="2400" dirty="0"/>
              <a:t>&lt;</a:t>
            </a:r>
            <a:r>
              <a:rPr lang="en" altLang="ko-KR" sz="2400" dirty="0">
                <a:solidFill>
                  <a:srgbClr val="507874"/>
                </a:solidFill>
              </a:rPr>
              <a:t>T</a:t>
            </a:r>
            <a:r>
              <a:rPr lang="en" altLang="ko-KR" sz="2400" dirty="0"/>
              <a:t>&gt; </a:t>
            </a:r>
            <a:r>
              <a:rPr lang="en" altLang="ko-KR" sz="2400" dirty="0">
                <a:solidFill>
                  <a:srgbClr val="CC7832"/>
                </a:solidFill>
              </a:rPr>
              <a:t>void </a:t>
            </a:r>
            <a:r>
              <a:rPr lang="en" altLang="ko-KR" sz="2400" dirty="0" err="1">
                <a:solidFill>
                  <a:srgbClr val="FFC66D"/>
                </a:solidFill>
              </a:rPr>
              <a:t>assertThat</a:t>
            </a:r>
            <a:r>
              <a:rPr lang="en" altLang="ko-KR" sz="2400" dirty="0"/>
              <a:t>(</a:t>
            </a:r>
            <a:r>
              <a:rPr lang="en" altLang="ko-KR" sz="2400" dirty="0">
                <a:solidFill>
                  <a:srgbClr val="507874"/>
                </a:solidFill>
              </a:rPr>
              <a:t>T </a:t>
            </a:r>
            <a:r>
              <a:rPr lang="en" altLang="ko-KR" sz="2400" dirty="0"/>
              <a:t>actual</a:t>
            </a:r>
            <a:r>
              <a:rPr lang="en" altLang="ko-KR" sz="2400" dirty="0">
                <a:solidFill>
                  <a:srgbClr val="CC7832"/>
                </a:solidFill>
              </a:rPr>
              <a:t>, </a:t>
            </a:r>
            <a:r>
              <a:rPr lang="en" altLang="ko-KR" sz="2400" dirty="0"/>
              <a:t>Matcher&lt;? </a:t>
            </a:r>
            <a:r>
              <a:rPr lang="en" altLang="ko-KR" sz="2400" dirty="0">
                <a:solidFill>
                  <a:srgbClr val="CC7832"/>
                </a:solidFill>
              </a:rPr>
              <a:t>super </a:t>
            </a:r>
            <a:r>
              <a:rPr lang="en" altLang="ko-KR" sz="2400" dirty="0">
                <a:solidFill>
                  <a:srgbClr val="507874"/>
                </a:solidFill>
              </a:rPr>
              <a:t>T</a:t>
            </a:r>
            <a:r>
              <a:rPr lang="en" altLang="ko-KR" sz="2400" dirty="0"/>
              <a:t>&gt; matcher)</a:t>
            </a:r>
          </a:p>
          <a:p>
            <a:endParaRPr kumimoji="1" lang="en-US" altLang="ko-KR" dirty="0"/>
          </a:p>
          <a:p>
            <a:r>
              <a:rPr kumimoji="1" lang="en-US" altLang="ko-KR" dirty="0" err="1"/>
              <a:t>hamcrest</a:t>
            </a:r>
            <a:r>
              <a:rPr kumimoji="1" lang="en-US" altLang="ko-KR" dirty="0"/>
              <a:t> </a:t>
            </a:r>
            <a:r>
              <a:rPr kumimoji="1" lang="ko-KR" altLang="en-US" dirty="0"/>
              <a:t>라이브러리</a:t>
            </a:r>
            <a:endParaRPr kumimoji="1" lang="en-US" altLang="ko-KR" dirty="0"/>
          </a:p>
          <a:p>
            <a:pPr lvl="1"/>
            <a:r>
              <a:rPr kumimoji="1" lang="en-US" altLang="ko-KR" dirty="0"/>
              <a:t>Matcher </a:t>
            </a:r>
            <a:r>
              <a:rPr kumimoji="1" lang="ko-KR" altLang="en-US" dirty="0"/>
              <a:t>인터페이스와 </a:t>
            </a:r>
            <a:r>
              <a:rPr kumimoji="1" lang="en-US" altLang="ko-KR" dirty="0"/>
              <a:t>*Matcher </a:t>
            </a:r>
            <a:r>
              <a:rPr kumimoji="1" lang="ko-KR" altLang="en-US" dirty="0"/>
              <a:t>구현체들</a:t>
            </a:r>
            <a:endParaRPr kumimoji="1" lang="en-US" altLang="ko-KR" dirty="0"/>
          </a:p>
          <a:p>
            <a:r>
              <a:rPr kumimoji="1" lang="en-US" altLang="ko-KR" dirty="0"/>
              <a:t>JUnit </a:t>
            </a:r>
            <a:r>
              <a:rPr kumimoji="1" lang="ko-KR" altLang="en-US" dirty="0"/>
              <a:t>특정 버전 이후로 </a:t>
            </a:r>
            <a:r>
              <a:rPr kumimoji="1" lang="en-US" altLang="ko-KR" dirty="0" err="1"/>
              <a:t>hamcrest</a:t>
            </a:r>
            <a:r>
              <a:rPr kumimoji="1" lang="en-US" altLang="ko-KR" dirty="0"/>
              <a:t> </a:t>
            </a:r>
            <a:r>
              <a:rPr kumimoji="1" lang="ko-KR" altLang="en-US" dirty="0"/>
              <a:t>라이브러리 </a:t>
            </a:r>
            <a:r>
              <a:rPr kumimoji="1" lang="en-US" altLang="ko-KR" dirty="0"/>
              <a:t>dependency</a:t>
            </a:r>
          </a:p>
          <a:p>
            <a:endParaRPr kumimoji="1" lang="en-US" altLang="ko-KR" dirty="0"/>
          </a:p>
          <a:p>
            <a:r>
              <a:rPr lang="en" altLang="ko-KR" dirty="0" err="1"/>
              <a:t>assertThat</a:t>
            </a:r>
            <a:r>
              <a:rPr lang="en" altLang="ko-KR" dirty="0"/>
              <a:t>(</a:t>
            </a:r>
            <a:r>
              <a:rPr lang="ko-KR" altLang="en-US" dirty="0"/>
              <a:t>테스트 대상</a:t>
            </a:r>
            <a:r>
              <a:rPr lang="en-US" altLang="ko-KR" dirty="0"/>
              <a:t>, </a:t>
            </a:r>
            <a:r>
              <a:rPr lang="en" altLang="ko-KR" dirty="0"/>
              <a:t>Matcher</a:t>
            </a:r>
            <a:r>
              <a:rPr lang="ko-KR" altLang="en-US" dirty="0"/>
              <a:t> 구문</a:t>
            </a:r>
            <a:r>
              <a:rPr lang="en-US" altLang="ko-KR" dirty="0"/>
              <a:t>);</a:t>
            </a:r>
          </a:p>
          <a:p>
            <a:r>
              <a:rPr lang="en" altLang="ko-KR" dirty="0" err="1"/>
              <a:t>assertThat</a:t>
            </a:r>
            <a:r>
              <a:rPr lang="en" altLang="ko-KR" dirty="0"/>
              <a:t>("</a:t>
            </a:r>
            <a:r>
              <a:rPr lang="ko-KR" altLang="en-US" dirty="0"/>
              <a:t>메시지</a:t>
            </a:r>
            <a:r>
              <a:rPr lang="en-US" altLang="ko-KR" dirty="0"/>
              <a:t>", </a:t>
            </a:r>
            <a:r>
              <a:rPr lang="ko-KR" altLang="en-US" dirty="0"/>
              <a:t>테스트 대상</a:t>
            </a:r>
            <a:r>
              <a:rPr lang="en-US" altLang="ko-KR" dirty="0"/>
              <a:t>, </a:t>
            </a:r>
            <a:r>
              <a:rPr lang="en" altLang="ko-KR" dirty="0"/>
              <a:t>Matcher</a:t>
            </a:r>
            <a:r>
              <a:rPr lang="ko-KR" altLang="en-US" dirty="0"/>
              <a:t> 구문</a:t>
            </a:r>
            <a:r>
              <a:rPr lang="en-US" altLang="ko-KR" dirty="0"/>
              <a:t>);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74216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2E0116-B640-5247-90AF-CCCD36A3A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/>
              <a:t>assertThat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8022B6-6AED-764F-AEE7-F6EC2AB14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자연스럽고 읽기 쉬운 코드를 위해 사용</a:t>
            </a:r>
            <a:endParaRPr kumimoji="1" lang="en-US" altLang="ko-KR" dirty="0"/>
          </a:p>
          <a:p>
            <a:r>
              <a:rPr kumimoji="1" lang="ko-KR" altLang="en-US" dirty="0" err="1"/>
              <a:t>사용전</a:t>
            </a:r>
            <a:endParaRPr kumimoji="1" lang="en-US" altLang="ko-KR" dirty="0"/>
          </a:p>
          <a:p>
            <a:pPr lvl="1"/>
            <a:r>
              <a:rPr lang="en" altLang="ko-KR" dirty="0" err="1"/>
              <a:t>assertEquals</a:t>
            </a:r>
            <a:r>
              <a:rPr lang="en" altLang="ko-KR" dirty="0"/>
              <a:t>(</a:t>
            </a:r>
            <a:r>
              <a:rPr lang="en-US" altLang="ko-KR" dirty="0"/>
              <a:t>“</a:t>
            </a:r>
            <a:r>
              <a:rPr lang="en-US" altLang="ko-KR" dirty="0" err="1"/>
              <a:t>Youngwoo</a:t>
            </a:r>
            <a:r>
              <a:rPr lang="en" altLang="ko-KR" dirty="0"/>
              <a:t>”, </a:t>
            </a:r>
            <a:r>
              <a:rPr lang="en" altLang="ko-KR" dirty="0" err="1"/>
              <a:t>customer.getName</a:t>
            </a:r>
            <a:r>
              <a:rPr lang="en" altLang="ko-KR" dirty="0"/>
              <a:t>());</a:t>
            </a:r>
          </a:p>
          <a:p>
            <a:r>
              <a:rPr kumimoji="1" lang="ko-KR" altLang="en-US" dirty="0" err="1"/>
              <a:t>사용후</a:t>
            </a:r>
            <a:endParaRPr kumimoji="1" lang="en-US" altLang="ko-KR" dirty="0"/>
          </a:p>
          <a:p>
            <a:pPr lvl="1"/>
            <a:r>
              <a:rPr lang="en" altLang="ko-KR" dirty="0" err="1"/>
              <a:t>assertThat</a:t>
            </a:r>
            <a:r>
              <a:rPr lang="en" altLang="ko-KR" dirty="0"/>
              <a:t>(</a:t>
            </a:r>
            <a:r>
              <a:rPr lang="en" altLang="ko-KR" dirty="0" err="1"/>
              <a:t>customer.getName</a:t>
            </a:r>
            <a:r>
              <a:rPr lang="en" altLang="ko-KR" dirty="0"/>
              <a:t>(), is(</a:t>
            </a:r>
            <a:r>
              <a:rPr lang="en-US" altLang="ko-KR" dirty="0"/>
              <a:t>“</a:t>
            </a:r>
            <a:r>
              <a:rPr lang="en" altLang="ko-KR" dirty="0" err="1"/>
              <a:t>Youngwoo</a:t>
            </a:r>
            <a:r>
              <a:rPr lang="en-US" altLang="ko-KR" dirty="0"/>
              <a:t>”</a:t>
            </a:r>
            <a:r>
              <a:rPr lang="en" altLang="ko-KR" dirty="0"/>
              <a:t>));</a:t>
            </a:r>
          </a:p>
          <a:p>
            <a:endParaRPr kumimoji="1" lang="en" altLang="ko-KR" dirty="0"/>
          </a:p>
          <a:p>
            <a:r>
              <a:rPr kumimoji="1" lang="en" altLang="ko-KR" dirty="0" err="1"/>
              <a:t>assertThat</a:t>
            </a:r>
            <a:r>
              <a:rPr kumimoji="1" lang="en" altLang="ko-KR" dirty="0"/>
              <a:t>("Zero is one", 0, is(1)); // fails</a:t>
            </a:r>
          </a:p>
          <a:p>
            <a:r>
              <a:rPr lang="en" altLang="ko-KR" dirty="0" err="1"/>
              <a:t>assertThat</a:t>
            </a:r>
            <a:r>
              <a:rPr lang="en" altLang="ko-KR" dirty="0"/>
              <a:t>("Zero is </a:t>
            </a:r>
            <a:r>
              <a:rPr lang="en-US" altLang="ko-KR" dirty="0"/>
              <a:t>not </a:t>
            </a:r>
            <a:r>
              <a:rPr lang="en" altLang="ko-KR" dirty="0"/>
              <a:t>one", 0, is(not(1)))</a:t>
            </a:r>
            <a:r>
              <a:rPr lang="en-US" altLang="ko-KR" dirty="0"/>
              <a:t>;</a:t>
            </a:r>
            <a:r>
              <a:rPr lang="en" altLang="ko-KR" dirty="0"/>
              <a:t> // passes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2855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1432</TotalTime>
  <Words>677</Words>
  <Application>Microsoft Macintosh PowerPoint</Application>
  <PresentationFormat>와이드스크린</PresentationFormat>
  <Paragraphs>114</Paragraphs>
  <Slides>14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맑은 고딕</vt:lpstr>
      <vt:lpstr>Arial</vt:lpstr>
      <vt:lpstr>Wingdings</vt:lpstr>
      <vt:lpstr>Office 테마</vt:lpstr>
      <vt:lpstr>xUnit</vt:lpstr>
      <vt:lpstr>xUnit</vt:lpstr>
      <vt:lpstr>JUnit</vt:lpstr>
      <vt:lpstr>JUnit 장점</vt:lpstr>
      <vt:lpstr>JUnit annotation</vt:lpstr>
      <vt:lpstr>JUnit 테스트 라이프사이클</vt:lpstr>
      <vt:lpstr>assert statement</vt:lpstr>
      <vt:lpstr>assertThat</vt:lpstr>
      <vt:lpstr>assertThat</vt:lpstr>
      <vt:lpstr>JUnit4 특징</vt:lpstr>
      <vt:lpstr>JUnit4 특징</vt:lpstr>
      <vt:lpstr>JUnit5</vt:lpstr>
      <vt:lpstr>SpringMVC JUnit Test</vt:lpstr>
      <vt:lpstr>참고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Cache</dc:title>
  <dc:creator>Microsoft Office 사용자</dc:creator>
  <cp:lastModifiedBy>Microsoft Office 사용자</cp:lastModifiedBy>
  <cp:revision>275</cp:revision>
  <dcterms:created xsi:type="dcterms:W3CDTF">2018-05-05T08:43:11Z</dcterms:created>
  <dcterms:modified xsi:type="dcterms:W3CDTF">2018-07-07T22:19:02Z</dcterms:modified>
</cp:coreProperties>
</file>