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80313"/>
  </p:normalViewPr>
  <p:slideViewPr>
    <p:cSldViewPr snapToGrid="0" snapToObjects="1">
      <p:cViewPr varScale="1">
        <p:scale>
          <a:sx n="115" d="100"/>
          <a:sy n="115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3985-2214-4C4F-B1FB-AF4CF958344F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8FFE-3AE5-4F4E-8F61-50EFB58E5F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0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6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Maven, a Yiddish word meaning accumulator of knowledge, was originally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as an attempt to simplify the build processes in the Jakarta Turbine project.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were several projects each with their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 Ant build files that were all slightly different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 were checked into CVS.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wanted a standard way to build the projects, a clear definition of what the project consisted of, an easy way to publish project information and a way to share JARs across several projects.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자카르타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프로젝트에서 빌드 프로세스를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단순화려는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시도로 시작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프로젝트는 서로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파일을 가지고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체크인 되어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필요한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b="0" dirty="0"/>
              <a:t>표준화된 방법의 빌드 프로세스</a:t>
            </a:r>
            <a:endParaRPr kumimoji="1" lang="en-US" altLang="ko-KR" b="0" dirty="0"/>
          </a:p>
          <a:p>
            <a:r>
              <a:rPr kumimoji="1" lang="ko-KR" altLang="en-US" b="0" dirty="0"/>
              <a:t>프로젝트 구성의 명확한 정의</a:t>
            </a:r>
            <a:endParaRPr kumimoji="1" lang="en-US" altLang="ko-KR" b="0" dirty="0"/>
          </a:p>
          <a:p>
            <a:r>
              <a:rPr kumimoji="1" lang="ko-KR" altLang="en-US" b="0" dirty="0"/>
              <a:t>라이브러리를 공유하고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프로젝트 정보를 배포하는 쉬운 방법</a:t>
            </a:r>
            <a:endParaRPr kumimoji="1" lang="en-US" altLang="ko-KR" b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5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 err="1"/>
              <a:t>pom</a:t>
            </a:r>
            <a:r>
              <a:rPr kumimoji="1" lang="en-US" altLang="ko-KR" b="0" dirty="0"/>
              <a:t> </a:t>
            </a:r>
            <a:r>
              <a:rPr kumimoji="1" lang="ko-KR" altLang="en-US" b="0" dirty="0"/>
              <a:t>파일에 기초해서 빌드</a:t>
            </a:r>
            <a:endParaRPr kumimoji="1" lang="en-US" altLang="ko-KR" b="0" dirty="0"/>
          </a:p>
          <a:p>
            <a:r>
              <a:rPr kumimoji="1" lang="ko-KR" altLang="en-US" b="0" dirty="0"/>
              <a:t>각각의 프로젝트는 </a:t>
            </a:r>
            <a:r>
              <a:rPr kumimoji="1" lang="en-US" altLang="ko-KR" b="0" dirty="0"/>
              <a:t>Object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Model</a:t>
            </a:r>
            <a:r>
              <a:rPr kumimoji="1" lang="ko-KR" altLang="en-US" b="0" dirty="0"/>
              <a:t>을 사용해서 다른 곳에서 재사용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참조 될 수 있음</a:t>
            </a:r>
            <a:endParaRPr kumimoji="1" lang="en-US" altLang="ko-KR" b="0" dirty="0"/>
          </a:p>
          <a:p>
            <a:r>
              <a:rPr kumimoji="1" lang="ko-KR" altLang="en-US" b="0" dirty="0"/>
              <a:t>규모가 어느정도 있는 프로젝트의 경우 각각의 모듈을 </a:t>
            </a:r>
            <a:r>
              <a:rPr kumimoji="1" lang="en-US" altLang="ko-KR" b="0" dirty="0"/>
              <a:t>Nexus</a:t>
            </a:r>
            <a:r>
              <a:rPr kumimoji="1" lang="ko-KR" altLang="en-US" b="0" dirty="0"/>
              <a:t> 같은</a:t>
            </a:r>
            <a:r>
              <a:rPr kumimoji="1" lang="en-US" altLang="ko-KR" b="0" dirty="0"/>
              <a:t> </a:t>
            </a:r>
            <a:r>
              <a:rPr kumimoji="1" lang="ko-KR" altLang="en-US" b="0" dirty="0" err="1"/>
              <a:t>메이븐</a:t>
            </a:r>
            <a:r>
              <a:rPr kumimoji="1" lang="ko-KR" altLang="en-US" b="0" dirty="0"/>
              <a:t> 리파지토리를 사용해서 서로 공유할 수 있음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65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설치가 끝났다면 </a:t>
            </a:r>
            <a:r>
              <a:rPr kumimoji="1" lang="en" altLang="ko-KR" dirty="0"/>
              <a:t>Maven </a:t>
            </a:r>
            <a:r>
              <a:rPr kumimoji="1" lang="ko-KR" altLang="en-US" dirty="0"/>
              <a:t>프로젝트를 생성해 보자</a:t>
            </a:r>
            <a:r>
              <a:rPr kumimoji="1" lang="en-US" altLang="ko-KR" dirty="0"/>
              <a:t>. </a:t>
            </a:r>
            <a:r>
              <a:rPr kumimoji="1" lang="ko-KR" altLang="en-US" dirty="0"/>
              <a:t>명령 프롬프트에서 아래 명령어를 실행하면 된다</a:t>
            </a:r>
            <a:r>
              <a:rPr kumimoji="1" lang="en-US" altLang="ko-KR" dirty="0"/>
              <a:t>. (</a:t>
            </a:r>
            <a:r>
              <a:rPr kumimoji="1" lang="ko-KR" altLang="en-US" b="1" dirty="0"/>
              <a:t>아래 명령어를 처음 실행할 경우 꽤 오랜 시간이 걸리는데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그 이유는 </a:t>
            </a:r>
            <a:r>
              <a:rPr kumimoji="1" lang="en" altLang="ko-KR" b="1" dirty="0"/>
              <a:t>Maven</a:t>
            </a:r>
            <a:r>
              <a:rPr kumimoji="1" lang="ko-KR" altLang="en-US" b="1" dirty="0"/>
              <a:t>이 필요한 플러그인과 모듈을 다운로드 받기 때문이다</a:t>
            </a:r>
            <a:r>
              <a:rPr kumimoji="1" lang="en-US" altLang="ko-KR" b="1" dirty="0"/>
              <a:t>. </a:t>
            </a:r>
            <a:r>
              <a:rPr kumimoji="1" lang="en" altLang="ko-KR" b="1" dirty="0"/>
              <a:t>Maven </a:t>
            </a:r>
            <a:r>
              <a:rPr kumimoji="1" lang="ko-KR" altLang="en-US" b="1" dirty="0" err="1"/>
              <a:t>배포판은</a:t>
            </a:r>
            <a:r>
              <a:rPr kumimoji="1" lang="ko-KR" altLang="en-US" b="1" dirty="0"/>
              <a:t> 최초로 </a:t>
            </a:r>
            <a:r>
              <a:rPr kumimoji="1" lang="en" altLang="ko-KR" b="1" dirty="0"/>
              <a:t>Maven</a:t>
            </a:r>
            <a:r>
              <a:rPr kumimoji="1" lang="ko-KR" altLang="en-US" b="1" dirty="0"/>
              <a:t>을 사용하는 데 필요한 모듈만 포함하고 있고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그 외에 </a:t>
            </a:r>
            <a:r>
              <a:rPr kumimoji="1" lang="en" altLang="ko-KR" b="1" dirty="0"/>
              <a:t>archetype </a:t>
            </a:r>
            <a:r>
              <a:rPr kumimoji="1" lang="ko-KR" altLang="en-US" b="1" dirty="0"/>
              <a:t>플러그인</a:t>
            </a:r>
            <a:r>
              <a:rPr kumimoji="1" lang="en-US" altLang="ko-KR" b="1" dirty="0"/>
              <a:t>, </a:t>
            </a:r>
            <a:r>
              <a:rPr kumimoji="1" lang="en" altLang="ko-KR" b="1" dirty="0"/>
              <a:t>compiler </a:t>
            </a:r>
            <a:r>
              <a:rPr kumimoji="1" lang="ko-KR" altLang="en-US" b="1" dirty="0"/>
              <a:t>플러그인 등 </a:t>
            </a:r>
            <a:r>
              <a:rPr kumimoji="1" lang="en" altLang="ko-KR" b="1" dirty="0"/>
              <a:t>Maven</a:t>
            </a:r>
            <a:r>
              <a:rPr kumimoji="1" lang="ko-KR" altLang="en-US" b="1" dirty="0"/>
              <a:t>을 사용하는 데 필요한 모듈은 포함하고 있지 않다</a:t>
            </a:r>
            <a:r>
              <a:rPr kumimoji="1" lang="en-US" altLang="ko-KR" b="1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이들 모듈은 실제로 필요할 때 </a:t>
            </a:r>
            <a:r>
              <a:rPr kumimoji="1" lang="en" altLang="ko-KR" dirty="0"/>
              <a:t>Maven </a:t>
            </a:r>
            <a:r>
              <a:rPr kumimoji="1" lang="ko-KR" altLang="en-US" dirty="0"/>
              <a:t>중앙 리포지토리에서 로딩된다</a:t>
            </a:r>
            <a:r>
              <a:rPr kumimoji="1" lang="en-US" altLang="ko-KR" dirty="0"/>
              <a:t>.)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" altLang="ko-KR" b="1" dirty="0" err="1"/>
              <a:t>mvn</a:t>
            </a:r>
            <a:r>
              <a:rPr kumimoji="1" lang="en" altLang="ko-KR" b="1" dirty="0"/>
              <a:t> </a:t>
            </a:r>
            <a:r>
              <a:rPr kumimoji="1" lang="en" altLang="ko-KR" b="1" dirty="0" err="1"/>
              <a:t>archetype:generate</a:t>
            </a:r>
            <a:endParaRPr kumimoji="1" lang="en" altLang="ko-KR" b="1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816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00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9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39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라이프사이클의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(phase)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실행하면 그 단계의 앞에 위치한 모든 단계가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94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1" dirty="0">
                <a:effectLst/>
              </a:rPr>
              <a:t>clean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라이프사이클</a:t>
            </a:r>
            <a:endParaRPr lang="en" altLang="ko-KR" b="1" dirty="0">
              <a:effectLst/>
            </a:endParaRPr>
          </a:p>
          <a:p>
            <a:endParaRPr lang="en" altLang="ko-KR" b="1" dirty="0">
              <a:effectLst/>
            </a:endParaRPr>
          </a:p>
          <a:p>
            <a:r>
              <a:rPr lang="en" altLang="ko-KR" b="1" dirty="0">
                <a:effectLst/>
              </a:rPr>
              <a:t>Install - </a:t>
            </a:r>
            <a:r>
              <a:rPr lang="ko-KR" altLang="en-US" b="1" dirty="0">
                <a:effectLst/>
              </a:rPr>
              <a:t>로컬 리포지토리에 패키지를 복사한다</a:t>
            </a:r>
            <a:r>
              <a:rPr lang="en-US" altLang="ko-KR" b="1" dirty="0">
                <a:effectLst/>
              </a:rPr>
              <a:t>.</a:t>
            </a:r>
            <a:endParaRPr lang="en" altLang="ko-KR" b="1" dirty="0">
              <a:effectLst/>
            </a:endParaRPr>
          </a:p>
          <a:p>
            <a:r>
              <a:rPr lang="en" altLang="ko-KR" b="1" dirty="0">
                <a:effectLst/>
              </a:rPr>
              <a:t>deploy - </a:t>
            </a:r>
            <a:r>
              <a:rPr lang="ko-KR" altLang="en-US" b="1" dirty="0">
                <a:effectLst/>
              </a:rPr>
              <a:t>생성된 패키지 파일을 원격 리포지토리에 등록하여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다른 프로젝트에서 사용할 수 있도록 한다</a:t>
            </a:r>
            <a:r>
              <a:rPr lang="en-US" altLang="ko-KR" b="1" dirty="0">
                <a:effectLst/>
              </a:rPr>
              <a:t>.</a:t>
            </a:r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라이프사이클</a:t>
            </a:r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 - validate the project is correct and all necessary information is available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 - compile the source code of the project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 - test the compiled source code using a suitable unit testing framework. These tests should not require the code be packaged or deployed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- take the compiled code and package it in its distributable format, such as a JAR.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 - run any checks on results of integration tests to ensure quality criteria are met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 - install the package into the local repository, for use as a dependency in other projects locally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 - done in the build environment, copies the final package to the remote repository for sharing with other developers and projects.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13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310D-FE8B-FD4C-BF64-088BE4DC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4C66-0DCE-7341-A6D6-6D69F2BEE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FCFA6-FF25-9A47-B415-559590E1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ABB7-A744-B748-BB28-1521F59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8F6C-F99F-9440-B189-9025D3A7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6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8608-BC9D-764F-AEFD-FA91551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CC891-E18B-6240-8FF3-47D41BC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18680-D459-FF43-A343-056E163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95B8-56D3-2340-AF64-5D2F2984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D3791-6D82-4542-8461-CA47466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5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0A271-7D50-B44E-B708-210FB806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4357D-B545-0247-85C7-6FEDA164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38F0-482E-5649-9899-4B14BFAB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8B6B1-EF22-304C-B702-653515C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B86D1-83DB-7743-870F-1FD5F7E1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E262F-26CC-E94F-B62A-B0062A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0892A-9D13-0645-9A7E-952AD59F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9313-18C7-F64A-97EE-28D52A39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63B48-E23F-2A41-851F-1D1131E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F21DB-7084-BA4D-914E-3081D8F0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9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A6FD-E025-B444-B7C7-FB7A7B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9CD6E-AC50-4D46-8CFB-CA9CA8DA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E608-3B72-B94F-A22B-82CB206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B74A-2A27-9648-B4F8-D9DA470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9CB4-A9ED-F84A-8757-9916763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1EF8-6C55-4047-9EC2-0B1C7DB9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244A-6F92-9041-A85F-DDE51923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E3B2-A261-BF4C-AEFB-CAE26B66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5DADD-D851-BA4D-BBDA-8A1A2E1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0C473-A05A-AC46-A665-09AA6F6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21733-62D0-0D4C-96D7-D33D7CD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F39B-2E6E-574A-A4B3-E6CCC1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ED47-1340-2B47-80CB-C93F2499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CA7BD-5407-6F44-9D1E-DD359CEE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6CC52-978C-0448-9C51-724617DC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257A6-F786-4B43-9057-1B88F922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A8503-642E-484B-8B04-4443E846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457E7-55FE-4041-8AB1-14CCA32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91718-D72E-CD43-BDE6-A811AA2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885E-9B0D-7444-94E4-5467EBF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F9780-3E9B-7740-B785-A2FC57C3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FF02D-B9AC-434E-90D8-534A3E6B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42332-C91D-1649-8479-773FA24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0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5E5B2-7BCC-E14E-B695-DF67B35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C41D2-1C5A-6340-9280-9BCD5B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E6D8-5068-A64C-B1E9-C819BB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C4E6-797B-E043-BF03-3A1028E8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D87EB-9C79-B849-9565-6D7BADAF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431D-4D44-0043-845D-37BCE402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30CC8-CD97-0C4B-9A6D-C43396B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B4AD4-DA84-7949-B64F-363E0620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F29D1-A73D-8347-A584-475899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4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E4D4-F350-8446-8A6D-80633A60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6C907-5739-574C-AF4B-78E8CA08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7B4F8-AFFF-BA47-9D2C-53242460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AA66-1F51-C449-9542-0D1750E9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2B30-F623-4843-B589-3DCED668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140B-48E9-DA43-8A12-77A035A1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3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991ED-B6A0-3049-A2DE-A52068A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91318-7D88-044F-9401-E7D57A51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136A-2FFA-944A-A4CE-F1862DCAB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CD82-6BDE-7E48-97F4-C2DF42169D0C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AD9D-45A8-0E48-9F09-399F35DDA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5433-4F02-014C-AC1E-BEEF5C4D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2" Type="http://schemas.openxmlformats.org/officeDocument/2006/relationships/hyperlink" Target="http://javacan.tistory.com/entry/MavenBas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.maven.org/" TargetMode="External"/><Relationship Id="rId4" Type="http://schemas.openxmlformats.org/officeDocument/2006/relationships/hyperlink" Target="https://mvnreposito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mav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1DC8-B257-4940-A17B-761760A6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Apache Maven</a:t>
            </a:r>
            <a:endParaRPr kumimoji="1"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37517C-6669-BB45-B9A4-3DFE17347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9573-FF55-6D4B-A428-61E7D166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Maven Lifecycle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3806-8A49-8947-B5C1-72A3D7BC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/>
              <a:t>clean, build(default), site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가지의 </a:t>
            </a:r>
            <a:r>
              <a:rPr kumimoji="1" lang="en-US" altLang="ko-KR" dirty="0"/>
              <a:t>lifecycle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lifecycle</a:t>
            </a:r>
            <a:r>
              <a:rPr kumimoji="1" lang="ko-KR" altLang="en-US" dirty="0"/>
              <a:t>은 순서를 갖는 단계</a:t>
            </a:r>
            <a:r>
              <a:rPr kumimoji="1" lang="en-US" altLang="ko-KR" dirty="0"/>
              <a:t>(</a:t>
            </a:r>
            <a:r>
              <a:rPr kumimoji="1" lang="en-US" altLang="ko-KR" b="1" dirty="0"/>
              <a:t>phase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phase </a:t>
            </a:r>
            <a:r>
              <a:rPr lang="ko-KR" altLang="en-US" dirty="0"/>
              <a:t>별로 기본적으로 실행되는</a:t>
            </a:r>
            <a:r>
              <a:rPr lang="en-US" altLang="ko-KR" dirty="0"/>
              <a:t> </a:t>
            </a:r>
            <a:r>
              <a:rPr lang="en" altLang="ko-KR" dirty="0"/>
              <a:t>plugin goal</a:t>
            </a:r>
            <a:r>
              <a:rPr lang="ko-KR" altLang="en-US" dirty="0"/>
              <a:t>이 정의되어 있어서 각 </a:t>
            </a:r>
            <a:r>
              <a:rPr lang="en-US" altLang="ko-KR" dirty="0"/>
              <a:t>phase</a:t>
            </a:r>
            <a:r>
              <a:rPr lang="ko-KR" altLang="en-US" dirty="0"/>
              <a:t>마다 알맞은 작업이 실행된다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D25AAE-140C-8947-8618-4B91BAD7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68246"/>
              </p:ext>
            </p:extLst>
          </p:nvPr>
        </p:nvGraphicFramePr>
        <p:xfrm>
          <a:off x="1271381" y="4003562"/>
          <a:ext cx="9511845" cy="2566756"/>
        </p:xfrm>
        <a:graphic>
          <a:graphicData uri="http://schemas.openxmlformats.org/drawingml/2006/table">
            <a:tbl>
              <a:tblPr/>
              <a:tblGrid>
                <a:gridCol w="2508097">
                  <a:extLst>
                    <a:ext uri="{9D8B030D-6E8A-4147-A177-3AD203B41FA5}">
                      <a16:colId xmlns:a16="http://schemas.microsoft.com/office/drawing/2014/main" val="2654506814"/>
                    </a:ext>
                  </a:extLst>
                </a:gridCol>
                <a:gridCol w="4259039">
                  <a:extLst>
                    <a:ext uri="{9D8B030D-6E8A-4147-A177-3AD203B41FA5}">
                      <a16:colId xmlns:a16="http://schemas.microsoft.com/office/drawing/2014/main" val="380203236"/>
                    </a:ext>
                  </a:extLst>
                </a:gridCol>
                <a:gridCol w="2744709">
                  <a:extLst>
                    <a:ext uri="{9D8B030D-6E8A-4147-A177-3AD203B41FA5}">
                      <a16:colId xmlns:a16="http://schemas.microsoft.com/office/drawing/2014/main" val="2869844199"/>
                    </a:ext>
                  </a:extLst>
                </a:gridCol>
              </a:tblGrid>
              <a:tr h="3979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 </a:t>
                      </a:r>
                      <a:r>
                        <a:rPr lang="en-US" altLang="ko-KR" sz="1400" b="1" dirty="0">
                          <a:effectLst/>
                        </a:rPr>
                        <a:t>phase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설명 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effectLst/>
                        </a:rPr>
                        <a:t>phase</a:t>
                      </a:r>
                      <a:r>
                        <a:rPr lang="ko-KR" altLang="en-US" sz="1400" b="1" dirty="0">
                          <a:effectLst/>
                        </a:rPr>
                        <a:t>에 묶인 플러그인 실행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65355"/>
                  </a:ext>
                </a:extLst>
              </a:tr>
              <a:tr h="59026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</a:rPr>
                        <a:t>compile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소스 코드를 컴파일해서 클래스 출력 폴더에 클래스를 생성한다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 err="1">
                          <a:effectLst/>
                        </a:rPr>
                        <a:t>compiler:compile</a:t>
                      </a:r>
                      <a:endParaRPr lang="en" sz="1400" dirty="0">
                        <a:effectLst/>
                      </a:endParaRP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98913"/>
                  </a:ext>
                </a:extLst>
              </a:tr>
              <a:tr h="20565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</a:rPr>
                        <a:t>test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테스트를 실행한다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 err="1">
                          <a:effectLst/>
                        </a:rPr>
                        <a:t>surefire:test</a:t>
                      </a:r>
                      <a:endParaRPr lang="en" sz="1400" dirty="0">
                        <a:effectLst/>
                      </a:endParaRP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43002"/>
                  </a:ext>
                </a:extLst>
              </a:tr>
              <a:tr h="135947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</a:rPr>
                        <a:t>package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컴파일 된 코드와 자원 파일들을 </a:t>
                      </a:r>
                      <a:r>
                        <a:rPr lang="en" sz="1400" dirty="0">
                          <a:effectLst/>
                        </a:rPr>
                        <a:t>jar, war</a:t>
                      </a:r>
                      <a:r>
                        <a:rPr lang="ko-KR" altLang="en-US" sz="1400" dirty="0">
                          <a:effectLst/>
                        </a:rPr>
                        <a:t>와 같은 배포 형식으로 </a:t>
                      </a:r>
                      <a:r>
                        <a:rPr lang="ko-KR" altLang="en-US" sz="1400" dirty="0" err="1">
                          <a:effectLst/>
                        </a:rPr>
                        <a:t>패키징한다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</a:rPr>
                        <a:t>패키징에</a:t>
                      </a:r>
                      <a:r>
                        <a:rPr lang="ko-KR" altLang="en-US" sz="1400" dirty="0">
                          <a:effectLst/>
                        </a:rPr>
                        <a:t> 따라 다름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jar - </a:t>
                      </a:r>
                      <a:r>
                        <a:rPr lang="en" sz="1400" dirty="0" err="1">
                          <a:effectLst/>
                        </a:rPr>
                        <a:t>jar:jar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war - </a:t>
                      </a:r>
                      <a:r>
                        <a:rPr lang="en" sz="1400" dirty="0" err="1">
                          <a:effectLst/>
                        </a:rPr>
                        <a:t>war:war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 err="1">
                          <a:effectLst/>
                        </a:rPr>
                        <a:t>pom</a:t>
                      </a:r>
                      <a:r>
                        <a:rPr lang="en" sz="1400" dirty="0">
                          <a:effectLst/>
                        </a:rPr>
                        <a:t> - </a:t>
                      </a:r>
                      <a:r>
                        <a:rPr lang="en" sz="1400" dirty="0" err="1">
                          <a:effectLst/>
                        </a:rPr>
                        <a:t>site:attach-descriptor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 err="1">
                          <a:effectLst/>
                        </a:rPr>
                        <a:t>ejb</a:t>
                      </a:r>
                      <a:r>
                        <a:rPr lang="en" sz="1400" dirty="0">
                          <a:effectLst/>
                        </a:rPr>
                        <a:t> - </a:t>
                      </a:r>
                      <a:r>
                        <a:rPr lang="en" sz="1400" dirty="0" err="1">
                          <a:effectLst/>
                        </a:rPr>
                        <a:t>ejb:ejb</a:t>
                      </a:r>
                      <a:endParaRPr lang="en" sz="1400" dirty="0">
                        <a:effectLst/>
                      </a:endParaRPr>
                    </a:p>
                  </a:txBody>
                  <a:tcPr marL="2848" marR="2848" marT="2848" marB="2848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168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6D9770C-3ABA-914E-A45E-56E6E372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19" y="3757340"/>
            <a:ext cx="372841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[표]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build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lifecycle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의 주요 단계(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phase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dotum" panose="020B0600000101010101" pitchFamily="34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A61A-8275-CF40-9B99-FEFBD63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build lifecycle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DF290-93E3-C346-B193-E115614E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validate</a:t>
            </a:r>
          </a:p>
          <a:p>
            <a:r>
              <a:rPr kumimoji="1" lang="en" altLang="ko-KR" dirty="0"/>
              <a:t>compile</a:t>
            </a:r>
          </a:p>
          <a:p>
            <a:r>
              <a:rPr kumimoji="1" lang="en-US" altLang="ko-KR" dirty="0"/>
              <a:t>t</a:t>
            </a:r>
            <a:r>
              <a:rPr kumimoji="1" lang="en" altLang="ko-KR" dirty="0" err="1"/>
              <a:t>est</a:t>
            </a:r>
            <a:endParaRPr kumimoji="1" lang="en" altLang="ko-KR" dirty="0"/>
          </a:p>
          <a:p>
            <a:r>
              <a:rPr kumimoji="1" lang="en" altLang="ko-KR" dirty="0"/>
              <a:t>package</a:t>
            </a:r>
          </a:p>
          <a:p>
            <a:r>
              <a:rPr kumimoji="1" lang="en" altLang="ko-KR" dirty="0"/>
              <a:t>verify</a:t>
            </a:r>
          </a:p>
          <a:p>
            <a:r>
              <a:rPr kumimoji="1" lang="en" altLang="ko-KR" dirty="0"/>
              <a:t>install</a:t>
            </a:r>
          </a:p>
          <a:p>
            <a:r>
              <a:rPr kumimoji="1" lang="en" altLang="ko-KR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8147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6805-C9BE-974B-83AA-95980A4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1B81-ADE7-C244-AD79-5F5C6D35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http://</a:t>
            </a:r>
            <a:r>
              <a:rPr kumimoji="1" lang="en" altLang="ko-KR" dirty="0" err="1">
                <a:hlinkClick r:id="rId2"/>
              </a:rPr>
              <a:t>javacan.tistory.com</a:t>
            </a:r>
            <a:r>
              <a:rPr kumimoji="1" lang="en" altLang="ko-KR" dirty="0">
                <a:hlinkClick r:id="rId2"/>
              </a:rPr>
              <a:t>/entry/</a:t>
            </a:r>
            <a:r>
              <a:rPr kumimoji="1" lang="en" altLang="ko-KR" dirty="0" err="1">
                <a:hlinkClick r:id="rId2"/>
              </a:rPr>
              <a:t>MavenBasic</a:t>
            </a:r>
            <a:endParaRPr kumimoji="1" lang="en" altLang="ko-KR" dirty="0"/>
          </a:p>
          <a:p>
            <a:r>
              <a:rPr kumimoji="1" lang="en" altLang="ko-KR" dirty="0">
                <a:hlinkClick r:id="rId2"/>
              </a:rPr>
              <a:t>http://maven.apache.org</a:t>
            </a:r>
          </a:p>
          <a:p>
            <a:r>
              <a:rPr kumimoji="1" lang="en" altLang="ko-KR" dirty="0">
                <a:hlinkClick r:id="rId3"/>
              </a:rPr>
              <a:t>https://maven.apache.org/guides/introduction/introduction-to-the-lifecycle.html</a:t>
            </a:r>
            <a:endParaRPr kumimoji="1" lang="en" altLang="ko-KR" dirty="0"/>
          </a:p>
          <a:p>
            <a:r>
              <a:rPr kumimoji="1" lang="en" altLang="ko-KR" dirty="0"/>
              <a:t>Maven Repository</a:t>
            </a:r>
            <a:br>
              <a:rPr kumimoji="1" lang="en" altLang="ko-KR" dirty="0"/>
            </a:br>
            <a:r>
              <a:rPr kumimoji="1" lang="en" altLang="ko-KR" dirty="0"/>
              <a:t>- </a:t>
            </a:r>
            <a:r>
              <a:rPr kumimoji="1" lang="en" altLang="ko-KR" dirty="0">
                <a:hlinkClick r:id="rId4"/>
              </a:rPr>
              <a:t>https://mvnrepository.com</a:t>
            </a:r>
            <a:endParaRPr kumimoji="1" lang="en" altLang="ko-KR" dirty="0"/>
          </a:p>
          <a:p>
            <a:r>
              <a:rPr kumimoji="1" lang="en" altLang="ko-KR" dirty="0"/>
              <a:t>Maven Search</a:t>
            </a:r>
            <a:br>
              <a:rPr kumimoji="1" lang="en" altLang="ko-KR" dirty="0"/>
            </a:br>
            <a:r>
              <a:rPr kumimoji="1" lang="en" altLang="ko-KR" dirty="0"/>
              <a:t>- </a:t>
            </a:r>
            <a:r>
              <a:rPr kumimoji="1" lang="en" altLang="ko-KR" dirty="0">
                <a:hlinkClick r:id="rId5"/>
              </a:rPr>
              <a:t>http://search.maven.org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6573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7359-FFB3-0A49-B057-FF50F9D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Maven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E9DD75-93DB-104E-8D5C-B081CA787845}"/>
              </a:ext>
            </a:extLst>
          </p:cNvPr>
          <p:cNvSpPr txBox="1">
            <a:spLocks/>
          </p:cNvSpPr>
          <p:nvPr/>
        </p:nvSpPr>
        <p:spPr>
          <a:xfrm>
            <a:off x="979449" y="18219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프로젝트 관리 및 통합 도구 </a:t>
            </a:r>
            <a:r>
              <a:rPr kumimoji="1" lang="en-US" altLang="ko-KR" dirty="0"/>
              <a:t>for Java</a:t>
            </a:r>
          </a:p>
          <a:p>
            <a:r>
              <a:rPr kumimoji="1" lang="ko-KR" altLang="en-US" dirty="0"/>
              <a:t>오픈소스 프로젝트 </a:t>
            </a:r>
            <a:r>
              <a:rPr kumimoji="1" lang="en-US" altLang="ko-KR" dirty="0"/>
              <a:t>with </a:t>
            </a:r>
            <a:r>
              <a:rPr kumimoji="1" lang="ko-KR" altLang="en-US" dirty="0"/>
              <a:t>아파치 라이센스</a:t>
            </a:r>
            <a:br>
              <a:rPr kumimoji="1" lang="en-US" altLang="ko-KR" dirty="0"/>
            </a:b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err="1">
                <a:hlinkClick r:id="rId3"/>
              </a:rPr>
              <a:t>github.com</a:t>
            </a:r>
            <a:r>
              <a:rPr kumimoji="1" lang="en-US" altLang="ko-KR" dirty="0">
                <a:hlinkClick r:id="rId3"/>
              </a:rPr>
              <a:t>/apache/maven</a:t>
            </a:r>
            <a:endParaRPr kumimoji="1" lang="en-US" altLang="ko-KR" dirty="0"/>
          </a:p>
          <a:p>
            <a:r>
              <a:rPr kumimoji="1" lang="ko-KR" altLang="en-US" dirty="0"/>
              <a:t>최신 </a:t>
            </a:r>
            <a:r>
              <a:rPr kumimoji="1" lang="en-US" altLang="ko-KR" dirty="0"/>
              <a:t>release : 3.5.3</a:t>
            </a:r>
          </a:p>
          <a:p>
            <a:r>
              <a:rPr kumimoji="1" lang="ko-KR" altLang="en-US" dirty="0"/>
              <a:t>프로젝트 빌드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reporting and documentation </a:t>
            </a:r>
            <a:r>
              <a:rPr kumimoji="1" lang="ko-KR" altLang="en-US" dirty="0"/>
              <a:t>관리</a:t>
            </a:r>
            <a:endParaRPr kumimoji="1" lang="en-US" altLang="ko-KR" dirty="0"/>
          </a:p>
          <a:p>
            <a:r>
              <a:rPr kumimoji="1" lang="en-US" altLang="ko-KR" dirty="0"/>
              <a:t>POM (Project Object Model)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4988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CA24-DE50-6A44-9A21-71A9FD0B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Maven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3EFDBD-C534-B244-A414-FF4E59F1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 아파치 </a:t>
            </a:r>
            <a:r>
              <a:rPr lang="en-US" altLang="ko-KR" dirty="0"/>
              <a:t>Ant</a:t>
            </a:r>
            <a:r>
              <a:rPr lang="ko-KR" altLang="en-US" dirty="0"/>
              <a:t>의 대안으로 만들어졌다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9A75F97-BA8B-9E4F-9181-C746399BE62E}"/>
              </a:ext>
            </a:extLst>
          </p:cNvPr>
          <p:cNvSpPr/>
          <p:nvPr/>
        </p:nvSpPr>
        <p:spPr>
          <a:xfrm>
            <a:off x="1979361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0BF06AD-8169-7440-B456-768DD8305F34}"/>
              </a:ext>
            </a:extLst>
          </p:cNvPr>
          <p:cNvSpPr/>
          <p:nvPr/>
        </p:nvSpPr>
        <p:spPr>
          <a:xfrm>
            <a:off x="4777057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E4F1439-EAB6-564E-B131-E600ED091CE9}"/>
              </a:ext>
            </a:extLst>
          </p:cNvPr>
          <p:cNvSpPr/>
          <p:nvPr/>
        </p:nvSpPr>
        <p:spPr>
          <a:xfrm>
            <a:off x="7494238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68B286A-5672-914A-BB0C-7A4BABA18EC1}"/>
              </a:ext>
            </a:extLst>
          </p:cNvPr>
          <p:cNvSpPr/>
          <p:nvPr/>
        </p:nvSpPr>
        <p:spPr>
          <a:xfrm>
            <a:off x="2702632" y="5019005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Ant</a:t>
            </a:r>
            <a:br>
              <a:rPr lang="en-US" altLang="ko-KR" sz="1400" dirty="0"/>
            </a:br>
            <a:r>
              <a:rPr lang="ko-KR" altLang="en-US" sz="1400" dirty="0"/>
              <a:t>스크립트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04BCB6-64EE-9B41-9D89-BFD8154F5F0F}"/>
              </a:ext>
            </a:extLst>
          </p:cNvPr>
          <p:cNvSpPr/>
          <p:nvPr/>
        </p:nvSpPr>
        <p:spPr>
          <a:xfrm>
            <a:off x="5500328" y="5019005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Ant</a:t>
            </a:r>
            <a:br>
              <a:rPr lang="en-US" altLang="ko-KR" sz="1400" dirty="0"/>
            </a:br>
            <a:r>
              <a:rPr lang="ko-KR" altLang="en-US" sz="1400" dirty="0"/>
              <a:t>스크립트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B3CD7CC-10B4-8F49-94EE-F7183CBA2B86}"/>
              </a:ext>
            </a:extLst>
          </p:cNvPr>
          <p:cNvSpPr/>
          <p:nvPr/>
        </p:nvSpPr>
        <p:spPr>
          <a:xfrm>
            <a:off x="8217509" y="5019005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Ant</a:t>
            </a:r>
            <a:br>
              <a:rPr lang="en-US" altLang="ko-KR" sz="1400" dirty="0"/>
            </a:br>
            <a:r>
              <a:rPr lang="ko-KR" altLang="en-US" sz="1400" dirty="0"/>
              <a:t>스크립트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F3D8E9-F122-AB4D-A744-8A2308DD12D2}"/>
              </a:ext>
            </a:extLst>
          </p:cNvPr>
          <p:cNvSpPr/>
          <p:nvPr/>
        </p:nvSpPr>
        <p:spPr>
          <a:xfrm>
            <a:off x="5122744" y="2592750"/>
            <a:ext cx="1725001" cy="752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</a:p>
          <a:p>
            <a:pPr algn="ctr"/>
            <a:r>
              <a:rPr lang="ko-KR" altLang="en-US" dirty="0"/>
              <a:t>소스코드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endParaRPr lang="ko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D0072E4-C5A9-CB4D-8D2B-25275488EE93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203497" y="4797152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5056241-11AA-B748-BB45-4E87364875A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001193" y="4797152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4384541-22F5-B34A-B1B9-91B1BD1594D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718374" y="4797152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6C5BEDB4-17FC-B74E-847A-BFCD3CD67C4F}"/>
              </a:ext>
            </a:extLst>
          </p:cNvPr>
          <p:cNvCxnSpPr>
            <a:stCxn id="8" idx="0"/>
            <a:endCxn id="15" idx="1"/>
          </p:cNvCxnSpPr>
          <p:nvPr/>
        </p:nvCxnSpPr>
        <p:spPr>
          <a:xfrm rot="5400000" flipH="1" flipV="1">
            <a:off x="3717126" y="2455431"/>
            <a:ext cx="891989" cy="19192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B528E3A9-8CF3-BF40-BB6B-D736C457963C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6847746" y="2969060"/>
            <a:ext cx="1870631" cy="891991"/>
          </a:xfrm>
          <a:prstGeom prst="bentConnector3">
            <a:avLst>
              <a:gd name="adj1" fmla="val -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5BD47E4-E6E1-2748-BE93-D228F4BFE1DE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5985245" y="3345367"/>
            <a:ext cx="15948" cy="51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16EF9-273B-B640-A580-53F3BBE2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Maven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AB88B-805F-B44F-9024-098A5B0C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67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Based on POM (</a:t>
            </a:r>
            <a:r>
              <a:rPr kumimoji="1" lang="en-US" altLang="ko-KR" dirty="0" err="1"/>
              <a:t>pom.xml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EF7820F-8A6D-0B48-9640-8F0F72DDA58D}"/>
              </a:ext>
            </a:extLst>
          </p:cNvPr>
          <p:cNvSpPr/>
          <p:nvPr/>
        </p:nvSpPr>
        <p:spPr>
          <a:xfrm>
            <a:off x="1979361" y="4256517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990F08D-AF33-D144-9A34-9108F3E60355}"/>
              </a:ext>
            </a:extLst>
          </p:cNvPr>
          <p:cNvSpPr/>
          <p:nvPr/>
        </p:nvSpPr>
        <p:spPr>
          <a:xfrm>
            <a:off x="4777057" y="4256517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7A65082-D327-044C-8E1C-6811CBA25F1B}"/>
              </a:ext>
            </a:extLst>
          </p:cNvPr>
          <p:cNvSpPr/>
          <p:nvPr/>
        </p:nvSpPr>
        <p:spPr>
          <a:xfrm>
            <a:off x="7494238" y="4256517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3091B7A-61E7-6049-BAA9-F1E32281BBA5}"/>
              </a:ext>
            </a:extLst>
          </p:cNvPr>
          <p:cNvSpPr/>
          <p:nvPr/>
        </p:nvSpPr>
        <p:spPr>
          <a:xfrm>
            <a:off x="2702632" y="5414474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pom.xml</a:t>
            </a:r>
            <a:endParaRPr lang="ko-KR" altLang="en-US" sz="14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0F460AB-5B0D-154F-8A58-BC5E6C348F25}"/>
              </a:ext>
            </a:extLst>
          </p:cNvPr>
          <p:cNvSpPr/>
          <p:nvPr/>
        </p:nvSpPr>
        <p:spPr>
          <a:xfrm>
            <a:off x="5500328" y="5414474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pom.xml</a:t>
            </a:r>
            <a:endParaRPr lang="ko-KR" altLang="en-US" sz="1400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8880336-9508-0042-B5D9-1A986891FF1E}"/>
              </a:ext>
            </a:extLst>
          </p:cNvPr>
          <p:cNvSpPr/>
          <p:nvPr/>
        </p:nvSpPr>
        <p:spPr>
          <a:xfrm>
            <a:off x="8217509" y="5414474"/>
            <a:ext cx="1001730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pom.xml</a:t>
            </a:r>
            <a:endParaRPr lang="ko-KR" altLang="en-US" sz="14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34E3EEB-50B3-DA4D-9142-BC5BFE8ACBF7}"/>
              </a:ext>
            </a:extLst>
          </p:cNvPr>
          <p:cNvSpPr/>
          <p:nvPr/>
        </p:nvSpPr>
        <p:spPr>
          <a:xfrm>
            <a:off x="5122744" y="2988219"/>
            <a:ext cx="1725001" cy="752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svn</a:t>
            </a:r>
            <a:r>
              <a:rPr lang="en-US" altLang="ko-KR" dirty="0"/>
              <a:t> or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algn="ctr"/>
            <a:r>
              <a:rPr lang="ko-KR" altLang="en-US" dirty="0"/>
              <a:t>소스코드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5E2A5B7-5642-1F46-BBF1-2D1EDB90C76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3203497" y="5192621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FEA077A-6B7D-1447-A23D-4BA16364F91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01193" y="5192621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A964EBD-6299-284C-A3BB-5DED2572147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718374" y="5192621"/>
            <a:ext cx="0" cy="22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0B0B03B-772E-4B48-94F1-E845F4C66393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3717126" y="2850900"/>
            <a:ext cx="891989" cy="19192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5DDC355-5B39-CB4E-B0F6-37B9F1E3C7A7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6847746" y="3364529"/>
            <a:ext cx="1870631" cy="891991"/>
          </a:xfrm>
          <a:prstGeom prst="bentConnector3">
            <a:avLst>
              <a:gd name="adj1" fmla="val -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C462701-E681-E148-8C03-AF810F9EDDB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985245" y="3740836"/>
            <a:ext cx="15948" cy="51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구름 19">
            <a:extLst>
              <a:ext uri="{FF2B5EF4-FFF2-40B4-BE49-F238E27FC236}">
                <a16:creationId xmlns:a16="http://schemas.microsoft.com/office/drawing/2014/main" id="{FD584A25-6206-0C43-A701-3F6176A012C9}"/>
              </a:ext>
            </a:extLst>
          </p:cNvPr>
          <p:cNvSpPr/>
          <p:nvPr/>
        </p:nvSpPr>
        <p:spPr>
          <a:xfrm>
            <a:off x="5000219" y="2098294"/>
            <a:ext cx="2001947" cy="775787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Maven Repository</a:t>
            </a:r>
            <a:endParaRPr kumimoji="1"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BCD8D06-279B-4248-A87F-74CBD32E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" altLang="ko-KR" dirty="0"/>
              <a:t>Maven </a:t>
            </a:r>
            <a:r>
              <a:rPr kumimoji="1"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F9EB8-E774-994A-9D69-5E3537C2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기본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kumimoji="1" lang="en" altLang="ko-KR" dirty="0"/>
              <a:t>archetype</a:t>
            </a:r>
            <a:r>
              <a:rPr kumimoji="1" lang="ko-KR" altLang="en-US" dirty="0"/>
              <a:t> 선택</a:t>
            </a:r>
            <a:r>
              <a:rPr kumimoji="1" lang="en-US" altLang="ko-KR" dirty="0"/>
              <a:t> : </a:t>
            </a:r>
            <a:r>
              <a:rPr lang="en" altLang="ko-KR" dirty="0"/>
              <a:t> maven-archetype-</a:t>
            </a:r>
            <a:r>
              <a:rPr lang="en" altLang="ko-KR" dirty="0" err="1"/>
              <a:t>quickstart</a:t>
            </a:r>
            <a:r>
              <a:rPr lang="en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CLI : </a:t>
            </a:r>
            <a:r>
              <a:rPr kumimoji="1" lang="en" altLang="ko-KR" dirty="0" err="1"/>
              <a:t>mvn</a:t>
            </a:r>
            <a:r>
              <a:rPr kumimoji="1" lang="en" altLang="ko-KR" dirty="0"/>
              <a:t> </a:t>
            </a:r>
            <a:r>
              <a:rPr kumimoji="1" lang="en" altLang="ko-KR" dirty="0" err="1"/>
              <a:t>archetype:generate</a:t>
            </a:r>
            <a:endParaRPr kumimoji="1" lang="en" altLang="ko-KR" dirty="0"/>
          </a:p>
          <a:p>
            <a:r>
              <a:rPr lang="en-US" altLang="ko-KR" dirty="0"/>
              <a:t>Plugin goal</a:t>
            </a:r>
          </a:p>
          <a:p>
            <a:pPr marL="0" indent="0">
              <a:buNone/>
            </a:pPr>
            <a:r>
              <a:rPr lang="en-US" altLang="ko-KR" dirty="0"/>
              <a:t>  - ‘Plugin </a:t>
            </a:r>
            <a:r>
              <a:rPr lang="ko-KR" altLang="en-US" dirty="0"/>
              <a:t>이름</a:t>
            </a:r>
            <a:r>
              <a:rPr lang="en-US" altLang="ko-KR" dirty="0"/>
              <a:t>:Plugin </a:t>
            </a:r>
            <a:r>
              <a:rPr lang="ko-KR" altLang="en-US" dirty="0"/>
              <a:t>지원</a:t>
            </a:r>
            <a:r>
              <a:rPr lang="en-US" altLang="ko-KR" dirty="0"/>
              <a:t> goal’</a:t>
            </a:r>
          </a:p>
          <a:p>
            <a:pPr marL="0" indent="0">
              <a:buNone/>
            </a:pPr>
            <a:r>
              <a:rPr lang="en-US" altLang="ko-KR" dirty="0"/>
              <a:t>  - ex) </a:t>
            </a:r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compiler:compile</a:t>
            </a:r>
            <a:r>
              <a:rPr lang="en-US" altLang="ko-KR" dirty="0"/>
              <a:t>, </a:t>
            </a:r>
            <a:r>
              <a:rPr lang="en" altLang="ko-KR" dirty="0" err="1"/>
              <a:t>compiler:testCompile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853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A127F-75D9-2743-8F2F-687D3D0C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디렉토리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C219-A29D-EE48-8A3E-D41FE63E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 err="1"/>
              <a:t>src</a:t>
            </a:r>
            <a:r>
              <a:rPr lang="en" altLang="ko-KR" dirty="0"/>
              <a:t>/main/java</a:t>
            </a:r>
            <a:endParaRPr lang="en-US" altLang="ko-KR" dirty="0"/>
          </a:p>
          <a:p>
            <a:r>
              <a:rPr lang="en" altLang="ko-KR" dirty="0" err="1"/>
              <a:t>src</a:t>
            </a:r>
            <a:r>
              <a:rPr lang="en" altLang="ko-KR" dirty="0"/>
              <a:t>/main/resources</a:t>
            </a:r>
            <a:endParaRPr lang="en-US" altLang="ko-KR" dirty="0"/>
          </a:p>
          <a:p>
            <a:r>
              <a:rPr lang="en" altLang="ko-KR" dirty="0" err="1"/>
              <a:t>src</a:t>
            </a:r>
            <a:r>
              <a:rPr lang="en" altLang="ko-KR" dirty="0"/>
              <a:t>/main/</a:t>
            </a:r>
            <a:r>
              <a:rPr lang="en" altLang="ko-KR" dirty="0" err="1"/>
              <a:t>webapp</a:t>
            </a:r>
            <a:endParaRPr lang="en-US" altLang="ko-KR" dirty="0"/>
          </a:p>
          <a:p>
            <a:r>
              <a:rPr lang="en" altLang="ko-KR" dirty="0" err="1"/>
              <a:t>src</a:t>
            </a:r>
            <a:r>
              <a:rPr lang="en" altLang="ko-KR" dirty="0"/>
              <a:t>/test/</a:t>
            </a:r>
            <a:r>
              <a:rPr lang="en" altLang="ko-KR" dirty="0" err="1"/>
              <a:t>jav</a:t>
            </a:r>
            <a:r>
              <a:rPr lang="en-US" altLang="ko-KR" dirty="0"/>
              <a:t>a</a:t>
            </a:r>
          </a:p>
          <a:p>
            <a:r>
              <a:rPr lang="en" altLang="ko-KR" dirty="0" err="1"/>
              <a:t>src</a:t>
            </a:r>
            <a:r>
              <a:rPr lang="en" altLang="ko-KR" dirty="0"/>
              <a:t>/test/resources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7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91EF-4249-D342-9CFC-1DAF5BD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pom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88F6-CA69-774F-BF0D-EFF67C4B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프로젝트 정보</a:t>
            </a:r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프로젝트의 이름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개발자 목록</a:t>
            </a:r>
            <a:r>
              <a:rPr kumimoji="1" lang="en-US" altLang="ko-KR" dirty="0"/>
              <a:t>, </a:t>
            </a:r>
            <a:r>
              <a:rPr kumimoji="1" lang="ko-KR" altLang="en-US" dirty="0"/>
              <a:t>라이센스 등의 정보를 기술</a:t>
            </a:r>
          </a:p>
          <a:p>
            <a:r>
              <a:rPr kumimoji="1" lang="ko-KR" altLang="en-US" b="1" dirty="0"/>
              <a:t>빌드 설정</a:t>
            </a:r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소스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리소스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라이프 사이클 별 실행할 플러그인 등 빌드와 관련된 설정을 기술</a:t>
            </a:r>
          </a:p>
          <a:p>
            <a:r>
              <a:rPr kumimoji="1" lang="ko-KR" altLang="en-US" b="1" dirty="0"/>
              <a:t>빌드 환경</a:t>
            </a:r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사용자 환경 별로 달라질 수 있는 프로파일 정보를 기술</a:t>
            </a:r>
          </a:p>
          <a:p>
            <a:r>
              <a:rPr kumimoji="1" lang="en" altLang="ko-KR" b="1" dirty="0"/>
              <a:t>POM </a:t>
            </a:r>
            <a:r>
              <a:rPr kumimoji="1" lang="ko-KR" altLang="en-US" b="1" dirty="0"/>
              <a:t>연관 정보</a:t>
            </a:r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의존 프로젝트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모듈</a:t>
            </a:r>
            <a:r>
              <a:rPr kumimoji="1" lang="en-US" altLang="ko-KR" dirty="0"/>
              <a:t>), </a:t>
            </a:r>
            <a:r>
              <a:rPr kumimoji="1" lang="ko-KR" altLang="en-US" dirty="0"/>
              <a:t>상위 프로젝트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포함하고 있는 하위 모듈 등을 기술</a:t>
            </a:r>
          </a:p>
        </p:txBody>
      </p:sp>
    </p:spTree>
    <p:extLst>
      <p:ext uri="{BB962C8B-B14F-4D97-AF65-F5344CB8AC3E}">
        <p14:creationId xmlns:p14="http://schemas.microsoft.com/office/powerpoint/2010/main" val="30666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14EA-2222-5044-BEDD-5627CABD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dependency scope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8DDA-14CB-7D47-B486-F67972C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&lt;dependencies&gt;</a:t>
            </a:r>
            <a:br>
              <a:rPr lang="en" altLang="ko-KR" dirty="0"/>
            </a:br>
            <a:r>
              <a:rPr lang="en" altLang="ko-KR" dirty="0"/>
              <a:t>  &lt;dependency&gt;</a:t>
            </a:r>
            <a:br>
              <a:rPr lang="en" altLang="ko-KR" dirty="0"/>
            </a:br>
            <a:r>
              <a:rPr lang="en" altLang="ko-KR" dirty="0"/>
              <a:t>    &lt;</a:t>
            </a:r>
            <a:r>
              <a:rPr lang="en" altLang="ko-KR" dirty="0" err="1"/>
              <a:t>groupId</a:t>
            </a:r>
            <a:r>
              <a:rPr lang="en" altLang="ko-KR" dirty="0"/>
              <a:t>&gt;</a:t>
            </a:r>
            <a:r>
              <a:rPr lang="en" altLang="ko-KR" dirty="0" err="1"/>
              <a:t>junit</a:t>
            </a:r>
            <a:r>
              <a:rPr lang="en" altLang="ko-KR" dirty="0"/>
              <a:t>&lt;/</a:t>
            </a:r>
            <a:r>
              <a:rPr lang="en" altLang="ko-KR" dirty="0" err="1"/>
              <a:t>groupId</a:t>
            </a:r>
            <a:r>
              <a:rPr lang="en" altLang="ko-KR" dirty="0"/>
              <a:t>&gt;</a:t>
            </a:r>
            <a:br>
              <a:rPr lang="en" altLang="ko-KR" dirty="0"/>
            </a:br>
            <a:r>
              <a:rPr lang="en" altLang="ko-KR" dirty="0"/>
              <a:t>    &lt;</a:t>
            </a:r>
            <a:r>
              <a:rPr lang="en" altLang="ko-KR" dirty="0" err="1"/>
              <a:t>artifactId</a:t>
            </a:r>
            <a:r>
              <a:rPr lang="en" altLang="ko-KR" dirty="0"/>
              <a:t>&gt;</a:t>
            </a:r>
            <a:r>
              <a:rPr lang="en" altLang="ko-KR" dirty="0" err="1"/>
              <a:t>junit</a:t>
            </a:r>
            <a:r>
              <a:rPr lang="en" altLang="ko-KR" dirty="0"/>
              <a:t>&lt;/</a:t>
            </a:r>
            <a:r>
              <a:rPr lang="en" altLang="ko-KR" dirty="0" err="1"/>
              <a:t>artifactId</a:t>
            </a:r>
            <a:r>
              <a:rPr lang="en" altLang="ko-KR" dirty="0"/>
              <a:t>&gt;</a:t>
            </a:r>
            <a:br>
              <a:rPr lang="en" altLang="ko-KR" dirty="0"/>
            </a:br>
            <a:r>
              <a:rPr lang="en" altLang="ko-KR" dirty="0"/>
              <a:t>    &lt;version&gt;4.11&lt;/version&gt;</a:t>
            </a:r>
            <a:br>
              <a:rPr lang="en" altLang="ko-KR" dirty="0"/>
            </a:br>
            <a:r>
              <a:rPr lang="en" altLang="ko-KR" b="1" dirty="0"/>
              <a:t>    &lt;scope&gt;test&lt;/scope&gt;</a:t>
            </a:r>
            <a:br>
              <a:rPr lang="en" altLang="ko-KR" dirty="0"/>
            </a:br>
            <a:r>
              <a:rPr lang="en" altLang="ko-KR" dirty="0"/>
              <a:t>  &lt;/dependency&gt;</a:t>
            </a:r>
            <a:br>
              <a:rPr lang="en" altLang="ko-KR" dirty="0"/>
            </a:br>
            <a:r>
              <a:rPr lang="en" altLang="ko-KR" dirty="0"/>
              <a:t>&lt;/dependencies&gt;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32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710B-5A4F-804B-80EF-3C8B553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dependency scope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39692-99DE-6641-A587-0E60B7FE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ko-KR" b="1" dirty="0"/>
              <a:t>compile</a:t>
            </a:r>
            <a:r>
              <a:rPr kumimoji="1" lang="en" altLang="ko-KR" dirty="0"/>
              <a:t> – </a:t>
            </a:r>
            <a:r>
              <a:rPr kumimoji="1" lang="ko-KR" altLang="en-US" dirty="0"/>
              <a:t>컴파일 할 때 필요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클래스패스에 포함된다</a:t>
            </a:r>
            <a:r>
              <a:rPr kumimoji="1" lang="en-US" altLang="ko-KR" dirty="0"/>
              <a:t>. default</a:t>
            </a:r>
          </a:p>
          <a:p>
            <a:endParaRPr kumimoji="1" lang="en" altLang="ko-KR" dirty="0"/>
          </a:p>
          <a:p>
            <a:r>
              <a:rPr kumimoji="1" lang="en" altLang="ko-KR" b="1" dirty="0"/>
              <a:t>runtime</a:t>
            </a:r>
            <a:r>
              <a:rPr kumimoji="1" lang="en" altLang="ko-KR" dirty="0"/>
              <a:t> - </a:t>
            </a:r>
            <a:r>
              <a:rPr kumimoji="1" lang="ko-KR" altLang="en-US" dirty="0"/>
              <a:t>런타임에 필요</a:t>
            </a:r>
            <a:r>
              <a:rPr kumimoji="1" lang="en-US" altLang="ko-KR" dirty="0"/>
              <a:t>. ex) </a:t>
            </a:r>
            <a:r>
              <a:rPr kumimoji="1" lang="en" altLang="ko-KR" dirty="0"/>
              <a:t>JDBC </a:t>
            </a:r>
            <a:r>
              <a:rPr kumimoji="1" lang="ko-KR" altLang="en-US" dirty="0"/>
              <a:t>드라이버 등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배포시</a:t>
            </a:r>
            <a:r>
              <a:rPr kumimoji="1" lang="ko-KR" altLang="en-US" dirty="0"/>
              <a:t> 포함</a:t>
            </a:r>
            <a:endParaRPr kumimoji="1" lang="en-US" altLang="ko-KR" dirty="0"/>
          </a:p>
          <a:p>
            <a:endParaRPr kumimoji="1" lang="en" altLang="ko-KR" dirty="0"/>
          </a:p>
          <a:p>
            <a:r>
              <a:rPr kumimoji="1" lang="en" altLang="ko-KR" b="1" dirty="0"/>
              <a:t>provided</a:t>
            </a:r>
            <a:r>
              <a:rPr kumimoji="1" lang="en" altLang="ko-KR" dirty="0"/>
              <a:t> - </a:t>
            </a:r>
            <a:r>
              <a:rPr kumimoji="1" lang="ko-KR" altLang="en-US" dirty="0"/>
              <a:t>컴파일 할 때 필요하지만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 런타임 때에는 컨테이너 같은 것에서 기본으로 제공되는 </a:t>
            </a:r>
            <a:r>
              <a:rPr kumimoji="1" lang="ko-KR" altLang="en-US" dirty="0" err="1"/>
              <a:t>모듈임을</a:t>
            </a:r>
            <a:r>
              <a:rPr kumimoji="1" lang="ko-KR" altLang="en-US" dirty="0"/>
              <a:t> 의미한다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서블릿이나</a:t>
            </a:r>
            <a:r>
              <a:rPr kumimoji="1" lang="ko-KR" altLang="en-US" dirty="0"/>
              <a:t> </a:t>
            </a:r>
            <a:r>
              <a:rPr kumimoji="1" lang="en" altLang="ko-KR" dirty="0"/>
              <a:t>JSP API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배포시</a:t>
            </a:r>
            <a:r>
              <a:rPr kumimoji="1" lang="ko-KR" altLang="en-US" dirty="0"/>
              <a:t> 제외</a:t>
            </a:r>
            <a:endParaRPr kumimoji="1" lang="en-US" altLang="ko-KR" dirty="0"/>
          </a:p>
          <a:p>
            <a:endParaRPr kumimoji="1" lang="en" altLang="ko-KR" dirty="0"/>
          </a:p>
          <a:p>
            <a:r>
              <a:rPr kumimoji="1" lang="en" altLang="ko-KR" b="1" dirty="0"/>
              <a:t>test</a:t>
            </a:r>
            <a:r>
              <a:rPr kumimoji="1" lang="en" altLang="ko-KR" dirty="0"/>
              <a:t> - </a:t>
            </a:r>
            <a:r>
              <a:rPr kumimoji="1" lang="ko-KR" altLang="en-US" dirty="0"/>
              <a:t>테스트 코드를 컴파일 할 때 필요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테스트 시에 클래스패스에 포함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배포시</a:t>
            </a:r>
            <a:r>
              <a:rPr kumimoji="1" lang="ko-KR" altLang="en-US" dirty="0"/>
              <a:t> 제외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379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513</Words>
  <Application>Microsoft Macintosh PowerPoint</Application>
  <PresentationFormat>와이드스크린</PresentationFormat>
  <Paragraphs>127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dotum</vt:lpstr>
      <vt:lpstr>Arial</vt:lpstr>
      <vt:lpstr>Office 테마</vt:lpstr>
      <vt:lpstr>Apache Maven</vt:lpstr>
      <vt:lpstr>Maven</vt:lpstr>
      <vt:lpstr>Maven</vt:lpstr>
      <vt:lpstr>Maven</vt:lpstr>
      <vt:lpstr>Maven 프로젝트 생성</vt:lpstr>
      <vt:lpstr>기본 디렉토리 구조</vt:lpstr>
      <vt:lpstr>pom 파일 기본</vt:lpstr>
      <vt:lpstr>dependency scope</vt:lpstr>
      <vt:lpstr>dependency scope</vt:lpstr>
      <vt:lpstr>Maven Lifecycle</vt:lpstr>
      <vt:lpstr>build lifecycle의 phase</vt:lpstr>
      <vt:lpstr>참고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Microsoft Office 사용자</dc:creator>
  <cp:lastModifiedBy>Microsoft Office 사용자</cp:lastModifiedBy>
  <cp:revision>173</cp:revision>
  <dcterms:created xsi:type="dcterms:W3CDTF">2018-05-05T08:43:11Z</dcterms:created>
  <dcterms:modified xsi:type="dcterms:W3CDTF">2018-06-16T20:27:45Z</dcterms:modified>
</cp:coreProperties>
</file>