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3" r:id="rId6"/>
    <p:sldId id="266" r:id="rId7"/>
    <p:sldId id="264" r:id="rId8"/>
    <p:sldId id="265" r:id="rId9"/>
    <p:sldId id="267" r:id="rId10"/>
    <p:sldId id="280" r:id="rId11"/>
    <p:sldId id="281" r:id="rId12"/>
    <p:sldId id="268" r:id="rId13"/>
    <p:sldId id="270" r:id="rId14"/>
    <p:sldId id="271" r:id="rId15"/>
    <p:sldId id="272" r:id="rId16"/>
    <p:sldId id="273" r:id="rId17"/>
    <p:sldId id="275" r:id="rId18"/>
    <p:sldId id="279" r:id="rId19"/>
    <p:sldId id="276" r:id="rId20"/>
    <p:sldId id="274" r:id="rId21"/>
    <p:sldId id="277" r:id="rId22"/>
    <p:sldId id="278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0646" autoAdjust="0"/>
  </p:normalViewPr>
  <p:slideViewPr>
    <p:cSldViewPr snapToGrid="0">
      <p:cViewPr varScale="1">
        <p:scale>
          <a:sx n="88" d="100"/>
          <a:sy n="88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1AC1-6C95-43FC-8B85-E43D69376CD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02D5-8870-424D-AD0C-71D44737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6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Systems Interconnection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dirty="0" smtClean="0"/>
              <a:t>각각 해당 </a:t>
            </a:r>
            <a:r>
              <a:rPr lang="ko-KR" altLang="en-US" sz="1200" dirty="0" err="1" smtClean="0"/>
              <a:t>레이어에서</a:t>
            </a:r>
            <a:r>
              <a:rPr lang="ko-KR" altLang="en-US" sz="1200" dirty="0" smtClean="0"/>
              <a:t> 사용하는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컨트롤 하는 장비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1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포워딩하지만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포워딩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포트번호는 웹은 </a:t>
            </a:r>
            <a:r>
              <a:rPr lang="en-US" altLang="ko-KR" sz="1200" dirty="0" smtClean="0"/>
              <a:t>80, ftp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20/21</a:t>
            </a:r>
            <a:r>
              <a:rPr lang="ko-KR" altLang="en-US" sz="1200" dirty="0" smtClean="0"/>
              <a:t>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텔넷은 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번 등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이 밖에 </a:t>
            </a:r>
            <a:r>
              <a:rPr lang="en-US" altLang="ko-KR" sz="1200" dirty="0" smtClean="0"/>
              <a:t>Response time </a:t>
            </a:r>
            <a:r>
              <a:rPr lang="ko-KR" altLang="en-US" sz="1200" dirty="0" smtClean="0"/>
              <a:t>기반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Bandwith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 등의 기법이 존재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4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 공유할 수도 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세션에 따라 지정된 서버로 보내는 역할을 하여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세션이 생성된 서버로 보내는 구조가 되면 세션의 공유 없이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로드벨러스가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sticky </a:t>
            </a:r>
            <a:r>
              <a:rPr lang="ko-KR" altLang="en-US" sz="1200" dirty="0" smtClean="0"/>
              <a:t>옵션이다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L4 </a:t>
            </a:r>
            <a:r>
              <a:rPr lang="ko-KR" altLang="en-US" sz="1200" dirty="0" smtClean="0"/>
              <a:t>스위치를 통해 분배된 서비스 세션은 하나의 연결 요청에 </a:t>
            </a:r>
            <a:r>
              <a:rPr lang="en-US" altLang="ko-KR" sz="1200" dirty="0" smtClean="0"/>
              <a:t>1~n </a:t>
            </a:r>
            <a:r>
              <a:rPr lang="ko-KR" altLang="en-US" sz="1200" dirty="0" smtClean="0"/>
              <a:t>중에 한 대의 서버에 분배된다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여러 번 시도해도 그 때마다 </a:t>
            </a:r>
            <a:r>
              <a:rPr lang="en-US" altLang="ko-KR" sz="1200" dirty="0" smtClean="0"/>
              <a:t>1~n </a:t>
            </a:r>
            <a:r>
              <a:rPr lang="ko-KR" altLang="en-US" sz="1200" dirty="0" smtClean="0"/>
              <a:t>중에 한 대에 분배되므로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같은 서버에 접속될 확률은 </a:t>
            </a:r>
            <a:r>
              <a:rPr lang="en-US" altLang="ko-KR" sz="1200" dirty="0" smtClean="0"/>
              <a:t>1/n</a:t>
            </a:r>
            <a:r>
              <a:rPr lang="ko-KR" altLang="en-US" sz="1200" dirty="0" smtClean="0"/>
              <a:t>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처음에 접속했던 서버와 같은 서버에 계속 연결시킬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7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3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www.naver.com/blog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www.naver.com/cafe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스위차치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 있는 기능들을 모두 수용하면서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차단이나 네트워크에 대한 공격을 완화시켜 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2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각각 해당 </a:t>
            </a:r>
            <a:r>
              <a:rPr lang="ko-KR" altLang="en-US" sz="1200" dirty="0" err="1" smtClean="0"/>
              <a:t>레이어에서</a:t>
            </a:r>
            <a:r>
              <a:rPr lang="ko-KR" altLang="en-US" sz="1200" dirty="0" smtClean="0"/>
              <a:t> 사용하는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컨트롤 하는 장비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L1 -&gt; Flooding</a:t>
            </a:r>
          </a:p>
          <a:p>
            <a:r>
              <a:rPr lang="en-US" altLang="ko-KR" sz="1200" dirty="0" smtClean="0"/>
              <a:t>L2 -&gt; </a:t>
            </a:r>
            <a:r>
              <a:rPr lang="en-US" altLang="ko-KR" sz="1200" dirty="0" err="1" smtClean="0"/>
              <a:t>Swhtching</a:t>
            </a:r>
            <a:endParaRPr lang="en-US" altLang="ko-KR" sz="1200" dirty="0" smtClean="0"/>
          </a:p>
          <a:p>
            <a:r>
              <a:rPr lang="en-US" altLang="ko-KR" sz="1200" dirty="0" smtClean="0"/>
              <a:t>L3 -&gt; Routing</a:t>
            </a:r>
          </a:p>
          <a:p>
            <a:r>
              <a:rPr lang="en-US" altLang="ko-KR" sz="1200" dirty="0" smtClean="0"/>
              <a:t>L4 -&gt; port number </a:t>
            </a:r>
            <a:r>
              <a:rPr lang="ko-KR" altLang="en-US" sz="1200" dirty="0" smtClean="0"/>
              <a:t>이용 </a:t>
            </a:r>
            <a:r>
              <a:rPr lang="ko-KR" altLang="en-US" sz="1200" dirty="0" err="1" smtClean="0"/>
              <a:t>트래픽분산처리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(Load balancing)</a:t>
            </a:r>
          </a:p>
          <a:p>
            <a:r>
              <a:rPr lang="en-US" altLang="ko-KR" sz="1200" dirty="0" smtClean="0"/>
              <a:t>L7 -&gt; S/W </a:t>
            </a:r>
            <a:r>
              <a:rPr lang="ko-KR" altLang="en-US" sz="1200" dirty="0" smtClean="0"/>
              <a:t>를 장치에 올려서 </a:t>
            </a:r>
            <a:r>
              <a:rPr lang="en-US" altLang="ko-KR" sz="1200" dirty="0" smtClean="0"/>
              <a:t>Traffic filter , Security, VPN </a:t>
            </a:r>
            <a:r>
              <a:rPr lang="ko-KR" altLang="en-US" sz="1200" dirty="0" smtClean="0"/>
              <a:t>를 할 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상위 계층 장비는 하위 계층 장비의 기능을 모두 가지고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L5,L6 ? -&gt; TCP/IP </a:t>
            </a:r>
            <a:r>
              <a:rPr lang="ko-KR" altLang="en-US" sz="1200" dirty="0" err="1" smtClean="0"/>
              <a:t>기반이기때문에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L7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L5~6 </a:t>
            </a:r>
            <a:r>
              <a:rPr lang="ko-KR" altLang="en-US" sz="1200" dirty="0" smtClean="0"/>
              <a:t>기능을 모두 포함하고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TCP/IP </a:t>
            </a:r>
            <a:r>
              <a:rPr lang="ko-KR" altLang="en-US" sz="1200" dirty="0" smtClean="0"/>
              <a:t>기반</a:t>
            </a:r>
            <a:endParaRPr lang="en-US" altLang="ko-KR" sz="1200" dirty="0" smtClean="0"/>
          </a:p>
          <a:p>
            <a:r>
              <a:rPr lang="en-US" altLang="ko-KR" sz="1200" dirty="0" smtClean="0"/>
              <a:t>-&gt; L1 : Network Interface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L2,L3 : Network (Internet)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L4 : Transport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L7 : Application </a:t>
            </a:r>
            <a:r>
              <a:rPr lang="ko-KR" altLang="en-US" sz="1200" dirty="0" smtClean="0"/>
              <a:t>계층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8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1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2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2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 : mirror,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실행된 모든 것이 다른 시스템에서도 동시에 실행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Availability : Active/Standby,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이후에 재개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(Fault Resilience)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4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Windows OS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동적디스크를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구성이 가능하며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UNIX </a:t>
            </a:r>
            <a:r>
              <a:rPr lang="ko-KR" altLang="en-US" dirty="0" smtClean="0"/>
              <a:t>계열에서는 </a:t>
            </a:r>
            <a:r>
              <a:rPr lang="en-US" altLang="ko-KR" dirty="0" smtClean="0"/>
              <a:t>LVM</a:t>
            </a:r>
            <a:r>
              <a:rPr lang="ko-KR" altLang="en-US" dirty="0" smtClean="0"/>
              <a:t>을 사용하여 구성이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초기의 부하 분산 장치는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가능했고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 만으로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어플리케이션이 생산되면서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 레벨에서 이해하고 그 정보를 바탕으로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0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동작을 간단하게 설명하면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이용해 목적지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(destination)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찾아가고 출발지로 되돌아오는 구조이다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전달 시 변조 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L4 &gt; NAT(IP/MAC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변조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&gt; real server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호출하면 중간에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주소로 변조하고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주소도 변조한다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전달 시 변조 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 server &gt; NAT &gt; L4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 server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거치면서 출발지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(source)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주소로 변조한다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 네트워크 대역이므로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주소는 변조하지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2EF-0F2D-42C0-9D7D-8FCA89FCC680}" type="datetime1">
              <a:rPr lang="ko-KR" altLang="en-US" smtClean="0"/>
              <a:t>2018-05-06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9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E83A-9AF5-4ED7-869A-D2DACBF6D33E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1EE-BFBA-49B3-B0FA-D70E873842FD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7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5850-464E-4D56-8091-26F74D2B52E6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2AA3-1945-4B8A-85A2-314987E457DF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607F-8F10-4E5E-BBCA-E783ACD07AD2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73C-F222-4917-88FB-9D6518083D2E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CB8-8600-4CB2-A66A-8B86538D4947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548-8045-4801-B4CD-2D6E75CD8D58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AD6E-8F71-464A-A926-EC77174DDC51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9D9-7BA6-4D25-BF78-35B5BB681D1C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199-E271-408C-9C94-6F7918F4907D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Enhance </a:t>
            </a:r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Scalability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유다슬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로드 </a:t>
            </a:r>
            <a:r>
              <a:rPr lang="ko-KR" altLang="en-US" b="1" dirty="0" err="1" smtClean="0"/>
              <a:t>밸런싱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로드 </a:t>
            </a:r>
            <a:r>
              <a:rPr lang="ko-KR" altLang="en-US" sz="2400" dirty="0" err="1" smtClean="0"/>
              <a:t>밸런싱이란</a:t>
            </a:r>
            <a:r>
              <a:rPr lang="ko-KR" altLang="en-US" sz="2400" dirty="0" smtClean="0"/>
              <a:t> 부하 분산을 위해서 가상</a:t>
            </a:r>
            <a:r>
              <a:rPr lang="en-US" altLang="ko-KR" sz="2400" dirty="0" smtClean="0"/>
              <a:t>(virtual) IP</a:t>
            </a:r>
            <a:r>
              <a:rPr lang="ko-KR" altLang="en-US" sz="2400" dirty="0" smtClean="0"/>
              <a:t>를 통해 여러 서버에 접속하도록 분배하는 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- NAT(Network Address Translation) : </a:t>
            </a:r>
            <a:r>
              <a:rPr lang="ko-KR" altLang="en-US" sz="1800" dirty="0" smtClean="0"/>
              <a:t>사설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주소를 공인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주소로 바꾸는 데 사용하는 통신망의 주소 변조기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DSR(Dynamic Source Routing protocol) : </a:t>
            </a:r>
            <a:r>
              <a:rPr lang="ko-KR" altLang="en-US" sz="1800" dirty="0" smtClean="0"/>
              <a:t>로드 </a:t>
            </a:r>
            <a:r>
              <a:rPr lang="ko-KR" altLang="en-US" sz="1800" dirty="0" err="1" smtClean="0"/>
              <a:t>밸런서</a:t>
            </a:r>
            <a:r>
              <a:rPr lang="ko-KR" altLang="en-US" sz="1800" dirty="0" smtClean="0"/>
              <a:t> 사용 시 서버에서 클라이언트로 되돌아가는 경우 목적지 주소를 스위치의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주소가 아닌 클라이언트의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주소로 전달해서 네트워크 스위치를 거치지 않고 바로 클라이언트를 찾아가는 개념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Tunneling : </a:t>
            </a:r>
            <a:r>
              <a:rPr lang="ko-KR" altLang="en-US" sz="1800" dirty="0" smtClean="0"/>
              <a:t>인터넷상에서 눈에 보이지 않는 통로를 만들어 통신할 수 있게 하는 개념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데이터를 캡슐화해서 연결된 상호 간에만 캡슐화된 </a:t>
            </a:r>
            <a:r>
              <a:rPr lang="ko-KR" altLang="en-US" sz="1800" dirty="0" err="1" smtClean="0"/>
              <a:t>패킷을</a:t>
            </a:r>
            <a:r>
              <a:rPr lang="ko-KR" altLang="en-US" sz="1800" dirty="0" smtClean="0"/>
              <a:t> 구별해 캡슐화를 해제할 수 있음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로드 </a:t>
            </a:r>
            <a:r>
              <a:rPr lang="ko-KR" altLang="en-US" b="1" dirty="0" err="1"/>
              <a:t>밸런서</a:t>
            </a:r>
            <a:r>
              <a:rPr lang="ko-KR" altLang="en-US" b="1" dirty="0"/>
              <a:t> 동작 방식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Bridge/Transparent </a:t>
            </a:r>
            <a:r>
              <a:rPr lang="en-US" altLang="ko-KR" sz="2400" b="1" dirty="0" smtClean="0"/>
              <a:t>Mode</a:t>
            </a:r>
            <a:br>
              <a:rPr lang="en-US" altLang="ko-KR" sz="2400" b="1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/>
              <a:t>사용자가 서비스를 요청하면 </a:t>
            </a:r>
            <a:r>
              <a:rPr lang="en-US" altLang="ko-KR" sz="1800" dirty="0"/>
              <a:t>L4</a:t>
            </a:r>
            <a:r>
              <a:rPr lang="ko-KR" altLang="en-US" sz="1800" dirty="0"/>
              <a:t>로 전달된 목적지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</a:t>
            </a:r>
            <a:r>
              <a:rPr lang="en-US" altLang="ko-KR" sz="1800" dirty="0"/>
              <a:t>real server IP </a:t>
            </a:r>
            <a:r>
              <a:rPr lang="ko-KR" altLang="en-US" sz="1800" dirty="0"/>
              <a:t>주소로 변조하고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주소를 변조해서 목적지를 찾아가는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 smtClean="0"/>
              <a:t>Router Mode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/>
              <a:t>- Bridge/Transparent Mode</a:t>
            </a:r>
            <a:r>
              <a:rPr lang="ko-KR" altLang="en-US" sz="1800" dirty="0"/>
              <a:t>와 유사하지만 출발지</a:t>
            </a:r>
            <a:r>
              <a:rPr lang="en-US" altLang="ko-KR" sz="1800" dirty="0"/>
              <a:t>(source) MAC </a:t>
            </a:r>
            <a:r>
              <a:rPr lang="ko-KR" altLang="en-US" sz="1800" dirty="0"/>
              <a:t>주소도 </a:t>
            </a:r>
            <a:r>
              <a:rPr lang="ko-KR" altLang="en-US" sz="1800" dirty="0" smtClean="0"/>
              <a:t>변조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One Arm Mode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L4</a:t>
            </a:r>
            <a:r>
              <a:rPr lang="ko-KR" altLang="en-US" sz="1800" dirty="0"/>
              <a:t>가 클라이언트에게 받은 목적지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</a:t>
            </a:r>
            <a:r>
              <a:rPr lang="en-US" altLang="ko-KR" sz="1800" dirty="0"/>
              <a:t>L4 IP </a:t>
            </a:r>
            <a:r>
              <a:rPr lang="ko-KR" altLang="en-US" sz="1800" dirty="0"/>
              <a:t>주소에서 </a:t>
            </a:r>
            <a:r>
              <a:rPr lang="en-US" altLang="ko-KR" sz="1800" dirty="0"/>
              <a:t>real server IP</a:t>
            </a:r>
            <a:r>
              <a:rPr lang="ko-KR" altLang="en-US" sz="1800" dirty="0"/>
              <a:t>와 </a:t>
            </a:r>
            <a:r>
              <a:rPr lang="en-US" altLang="ko-KR" sz="1800" dirty="0"/>
              <a:t>real server MAC </a:t>
            </a:r>
            <a:r>
              <a:rPr lang="ko-KR" altLang="en-US" sz="1800" dirty="0"/>
              <a:t>주소로 </a:t>
            </a:r>
            <a:r>
              <a:rPr lang="ko-KR" altLang="en-US" sz="1800" dirty="0" smtClean="0"/>
              <a:t>변조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/>
              <a:t>되돌아가는 </a:t>
            </a:r>
            <a:r>
              <a:rPr lang="en-US" altLang="ko-KR" sz="1800" dirty="0"/>
              <a:t>IP</a:t>
            </a:r>
            <a:r>
              <a:rPr lang="ko-KR" altLang="en-US" sz="1800" dirty="0"/>
              <a:t>는 </a:t>
            </a:r>
            <a:r>
              <a:rPr lang="en-US" altLang="ko-KR" sz="1800" dirty="0"/>
              <a:t>L4</a:t>
            </a:r>
            <a:r>
              <a:rPr lang="ko-KR" altLang="en-US" sz="1800" dirty="0"/>
              <a:t>의 </a:t>
            </a:r>
            <a:r>
              <a:rPr lang="en-US" altLang="ko-KR" sz="1800" dirty="0"/>
              <a:t>IP pool</a:t>
            </a:r>
            <a:r>
              <a:rPr lang="ko-KR" altLang="en-US" sz="1800" dirty="0"/>
              <a:t>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주소로 </a:t>
            </a:r>
            <a:r>
              <a:rPr lang="ko-KR" altLang="en-US" sz="1800" dirty="0" smtClean="0"/>
              <a:t>변조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DSR (Direct Server Return) </a:t>
            </a:r>
            <a:r>
              <a:rPr lang="en-US" altLang="ko-KR" sz="2400" b="1" dirty="0" smtClean="0"/>
              <a:t>Mode</a:t>
            </a:r>
            <a:br>
              <a:rPr lang="en-US" altLang="ko-KR" sz="2400" b="1" dirty="0" smtClean="0"/>
            </a:br>
            <a:r>
              <a:rPr lang="en-US" altLang="ko-KR" sz="1800" dirty="0"/>
              <a:t>-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real server</a:t>
            </a:r>
            <a:r>
              <a:rPr lang="ko-KR" altLang="en-US" sz="1800" dirty="0"/>
              <a:t>에 접근할 때 출발지와 목적지의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변조하지 않고</a:t>
            </a:r>
            <a:r>
              <a:rPr lang="en-US" altLang="ko-KR" sz="1800" dirty="0"/>
              <a:t>, L4</a:t>
            </a:r>
            <a:r>
              <a:rPr lang="ko-KR" altLang="en-US" sz="1800" dirty="0"/>
              <a:t>에서 관리하는 </a:t>
            </a:r>
            <a:r>
              <a:rPr lang="en-US" altLang="ko-KR" sz="1800" dirty="0"/>
              <a:t>real server</a:t>
            </a:r>
            <a:r>
              <a:rPr lang="ko-KR" altLang="en-US" sz="1800" dirty="0"/>
              <a:t>의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 테이블을 확인해서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주소만 변조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39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OSI 7 Layer?</a:t>
            </a:r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L7 : </a:t>
            </a:r>
            <a:r>
              <a:rPr lang="ko-KR" altLang="en-US" sz="1800" dirty="0" smtClean="0">
                <a:solidFill>
                  <a:srgbClr val="FF0000"/>
                </a:solidFill>
              </a:rPr>
              <a:t>응용 계층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L6 : </a:t>
            </a:r>
            <a:r>
              <a:rPr lang="ko-KR" altLang="en-US" sz="1800" dirty="0" smtClean="0"/>
              <a:t>표현 계층 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L5 : </a:t>
            </a:r>
            <a:r>
              <a:rPr lang="ko-KR" altLang="en-US" sz="1800" dirty="0" smtClean="0"/>
              <a:t>세션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L4 : </a:t>
            </a:r>
            <a:r>
              <a:rPr lang="ko-KR" altLang="en-US" sz="1800" dirty="0" smtClean="0">
                <a:solidFill>
                  <a:srgbClr val="FF0000"/>
                </a:solidFill>
              </a:rPr>
              <a:t>전송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계층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L3 : </a:t>
            </a:r>
            <a:r>
              <a:rPr lang="ko-KR" altLang="en-US" sz="1800" dirty="0" smtClean="0"/>
              <a:t>네트워크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L2 : </a:t>
            </a:r>
            <a:r>
              <a:rPr lang="ko-KR" altLang="en-US" sz="1800" dirty="0" smtClean="0"/>
              <a:t>데이터링크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L1 : </a:t>
            </a:r>
            <a:r>
              <a:rPr lang="ko-KR" altLang="en-US" sz="1800" dirty="0" smtClean="0"/>
              <a:t>물리 계층</a:t>
            </a:r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</p:txBody>
      </p:sp>
      <p:pic>
        <p:nvPicPr>
          <p:cNvPr id="3074" name="Picture 2" descr="osi 7ê³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41" y="1178801"/>
            <a:ext cx="8223405" cy="55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L2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MAC</a:t>
            </a:r>
            <a:r>
              <a:rPr lang="ko-KR" altLang="en-US" sz="2400" dirty="0" smtClean="0"/>
              <a:t>주소를 읽어 </a:t>
            </a:r>
            <a:r>
              <a:rPr lang="ko-KR" altLang="en-US" sz="2400" dirty="0" err="1" smtClean="0"/>
              <a:t>스위칭을</a:t>
            </a:r>
            <a:r>
              <a:rPr lang="ko-KR" altLang="en-US" sz="2400" dirty="0" smtClean="0"/>
              <a:t>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이것을 어떤 포트로 보낼 것인지 </a:t>
            </a:r>
            <a:r>
              <a:rPr lang="ko-KR" altLang="en-US" sz="2400" dirty="0" err="1" smtClean="0"/>
              <a:t>스위칭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컨트롤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하는 장비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스위치는 </a:t>
            </a:r>
            <a:r>
              <a:rPr lang="en-US" altLang="ko-KR" sz="2400" dirty="0" smtClean="0"/>
              <a:t>MAC </a:t>
            </a:r>
            <a:r>
              <a:rPr lang="ko-KR" altLang="en-US" sz="2400" dirty="0" smtClean="0"/>
              <a:t>테이블을 가지고 이것을 기준으로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해당 포트로 전달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하지만 </a:t>
            </a:r>
            <a:r>
              <a:rPr lang="ko-KR" altLang="en-US" sz="2400" dirty="0" err="1" smtClean="0"/>
              <a:t>라우팅이</a:t>
            </a:r>
            <a:r>
              <a:rPr lang="ko-KR" altLang="en-US" sz="2400" dirty="0" smtClean="0"/>
              <a:t> 불가하며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상위 </a:t>
            </a:r>
            <a:r>
              <a:rPr lang="ko-KR" altLang="en-US" sz="2400" dirty="0" err="1" smtClean="0"/>
              <a:t>레이어</a:t>
            </a:r>
            <a:r>
              <a:rPr lang="ko-KR" altLang="en-US" sz="2400" dirty="0" smtClean="0"/>
              <a:t> 프로토콜을 이용한 </a:t>
            </a:r>
            <a:r>
              <a:rPr lang="ko-KR" altLang="en-US" sz="2400" dirty="0" err="1" smtClean="0"/>
              <a:t>스위칭이</a:t>
            </a:r>
            <a:r>
              <a:rPr lang="ko-KR" altLang="en-US" sz="2400" dirty="0" smtClean="0"/>
              <a:t> 불가</a:t>
            </a:r>
            <a:endParaRPr lang="en-US" altLang="ko-KR" sz="2400" dirty="0" smtClean="0"/>
          </a:p>
        </p:txBody>
      </p:sp>
      <p:pic>
        <p:nvPicPr>
          <p:cNvPr id="2050" name="Picture 2" descr="http://cfile9.uf.tistory.com/image/226DC93453A1B3452A3F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541867"/>
            <a:ext cx="2580108" cy="7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L3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IP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IPX </a:t>
            </a:r>
            <a:r>
              <a:rPr lang="ko-KR" altLang="en-US" sz="2400" dirty="0" smtClean="0"/>
              <a:t>주소를 읽어서 </a:t>
            </a:r>
            <a:r>
              <a:rPr lang="ko-KR" altLang="en-US" sz="2400" dirty="0" err="1" smtClean="0"/>
              <a:t>스위칭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목적지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주소를 보고 적절한 포트로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전송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라우팅</a:t>
            </a:r>
            <a:r>
              <a:rPr lang="en-US" altLang="ko-KR" sz="2400" dirty="0" smtClean="0"/>
              <a:t>)</a:t>
            </a:r>
          </a:p>
        </p:txBody>
      </p:sp>
      <p:pic>
        <p:nvPicPr>
          <p:cNvPr id="3074" name="Picture 2" descr="http://cfile4.uf.tistory.com/image/24094C3453A1B34510C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21" y="402772"/>
            <a:ext cx="2974521" cy="114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L4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TCP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UDP</a:t>
            </a:r>
            <a:r>
              <a:rPr lang="ko-KR" altLang="en-US" sz="2400" dirty="0" smtClean="0"/>
              <a:t>의 포트를 보고 적절한 서버로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전송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로드 </a:t>
            </a:r>
            <a:r>
              <a:rPr lang="ko-KR" altLang="en-US" sz="2400" dirty="0" err="1" smtClean="0"/>
              <a:t>밸런싱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sticky session</a:t>
            </a: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5122" name="Picture 2" descr="http://cfile24.uf.tistory.com/image/220AF23E58D289310176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535815"/>
            <a:ext cx="809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2.uf.tistory.com/image/216EA73453A1B3462B04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33" y="356811"/>
            <a:ext cx="3278967" cy="8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b="1" dirty="0" smtClean="0"/>
              <a:t>L4 </a:t>
            </a:r>
            <a:r>
              <a:rPr lang="ko-KR" altLang="en-US" sz="3000" b="1" dirty="0" smtClean="0"/>
              <a:t>스위치 </a:t>
            </a:r>
            <a:r>
              <a:rPr lang="ko-KR" altLang="en-US" sz="3000" b="1" dirty="0"/>
              <a:t>부하 분산 방법</a:t>
            </a:r>
            <a:endParaRPr lang="en-US" altLang="ko-KR" sz="3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Round </a:t>
            </a:r>
            <a:r>
              <a:rPr lang="en-US" altLang="ko-KR" sz="2400" b="1" dirty="0" smtClean="0"/>
              <a:t>Robin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L4 </a:t>
            </a:r>
            <a:r>
              <a:rPr lang="ko-KR" altLang="en-US" sz="1900" dirty="0" smtClean="0"/>
              <a:t>하단에 연결된 서버에 순차적으로 </a:t>
            </a:r>
            <a:r>
              <a:rPr lang="ko-KR" altLang="en-US" sz="1900" dirty="0" smtClean="0"/>
              <a:t>접속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 smtClean="0"/>
              <a:t>- </a:t>
            </a:r>
            <a:r>
              <a:rPr lang="ko-KR" altLang="en-US" sz="1900" dirty="0" smtClean="0"/>
              <a:t>하단의 </a:t>
            </a:r>
            <a:r>
              <a:rPr lang="ko-KR" altLang="en-US" sz="1900" dirty="0" smtClean="0"/>
              <a:t>서버 상태는 상관하지 않음</a:t>
            </a:r>
            <a:r>
              <a:rPr lang="en-US" altLang="ko-KR" sz="1900" dirty="0" smtClean="0"/>
              <a:t> (</a:t>
            </a:r>
            <a:r>
              <a:rPr lang="ko-KR" altLang="en-US" sz="1900" dirty="0" smtClean="0"/>
              <a:t>현재 세션이 몰려있던 아니던</a:t>
            </a:r>
            <a:r>
              <a:rPr lang="en-US" altLang="ko-KR" sz="19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각 </a:t>
            </a:r>
            <a:r>
              <a:rPr lang="ko-KR" altLang="en-US" sz="1900" dirty="0" smtClean="0"/>
              <a:t>서버 별로 가중치</a:t>
            </a:r>
            <a:r>
              <a:rPr lang="en-US" altLang="ko-KR" sz="1900" dirty="0" smtClean="0"/>
              <a:t>(weight)</a:t>
            </a:r>
            <a:r>
              <a:rPr lang="ko-KR" altLang="en-US" sz="1900" dirty="0" smtClean="0"/>
              <a:t>를 부여할 수 있음</a:t>
            </a:r>
            <a:endParaRPr lang="en-US" altLang="ko-KR" sz="19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Least </a:t>
            </a:r>
            <a:r>
              <a:rPr lang="en-US" altLang="ko-KR" sz="2400" b="1" dirty="0" smtClean="0"/>
              <a:t>Connection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/>
              <a:t>- Active Connection</a:t>
            </a:r>
            <a:r>
              <a:rPr lang="ko-KR" altLang="en-US" sz="1900" dirty="0"/>
              <a:t>이 적은 서버로 세션을 </a:t>
            </a:r>
            <a:r>
              <a:rPr lang="ko-KR" altLang="en-US" sz="1900" dirty="0" err="1" smtClean="0"/>
              <a:t>라우팅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현재 </a:t>
            </a:r>
            <a:r>
              <a:rPr lang="ko-KR" altLang="en-US" sz="1900" dirty="0" smtClean="0"/>
              <a:t>세션 수가 가장 적은 서버에 </a:t>
            </a:r>
            <a:r>
              <a:rPr lang="ko-KR" altLang="en-US" sz="1900" dirty="0" smtClean="0"/>
              <a:t>접속</a:t>
            </a:r>
            <a:r>
              <a:rPr lang="en-US" altLang="ko-KR" sz="1900" dirty="0"/>
              <a:t>)</a:t>
            </a:r>
            <a:endParaRPr lang="en-US" altLang="ko-KR" sz="19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Hash(Source </a:t>
            </a:r>
            <a:r>
              <a:rPr lang="en-US" altLang="ko-KR" sz="2400" b="1" dirty="0" smtClean="0"/>
              <a:t>IP)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한번 </a:t>
            </a:r>
            <a:r>
              <a:rPr lang="ko-KR" altLang="en-US" sz="1900" dirty="0" smtClean="0"/>
              <a:t>연결되었던 서버는 계속 그 서버에 접속</a:t>
            </a:r>
            <a:endParaRPr lang="en-US" altLang="ko-KR" sz="19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어느 </a:t>
            </a:r>
            <a:r>
              <a:rPr lang="ko-KR" altLang="en-US" sz="1900" dirty="0" smtClean="0"/>
              <a:t>정도 접속 사용자가 늘어나면 거의 공평한 로드 </a:t>
            </a:r>
            <a:r>
              <a:rPr lang="ko-KR" altLang="en-US" sz="1900" dirty="0" err="1" smtClean="0"/>
              <a:t>밸런싱이</a:t>
            </a:r>
            <a:r>
              <a:rPr lang="ko-KR" altLang="en-US" sz="1900" dirty="0" smtClean="0"/>
              <a:t> 가능</a:t>
            </a:r>
            <a:endParaRPr lang="en-US" altLang="ko-KR" sz="19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새로운 </a:t>
            </a:r>
            <a:r>
              <a:rPr lang="ko-KR" altLang="en-US" sz="1900" dirty="0" smtClean="0"/>
              <a:t>사용자가 들어오면 사용자 </a:t>
            </a:r>
            <a:r>
              <a:rPr lang="en-US" altLang="ko-KR" sz="1900" dirty="0" smtClean="0"/>
              <a:t>IP (</a:t>
            </a:r>
            <a:r>
              <a:rPr lang="ko-KR" altLang="en-US" sz="1900" dirty="0" smtClean="0"/>
              <a:t>혹은 </a:t>
            </a:r>
            <a:r>
              <a:rPr lang="en-US" altLang="ko-KR" sz="1900" dirty="0" smtClean="0"/>
              <a:t>+Port) </a:t>
            </a:r>
            <a:r>
              <a:rPr lang="ko-KR" altLang="en-US" sz="1900" dirty="0" smtClean="0"/>
              <a:t>기반으로 </a:t>
            </a:r>
            <a:r>
              <a:rPr lang="en-US" altLang="ko-KR" sz="1900" dirty="0" smtClean="0"/>
              <a:t>key </a:t>
            </a:r>
            <a:r>
              <a:rPr lang="ko-KR" altLang="en-US" sz="1900" dirty="0" smtClean="0"/>
              <a:t>값을 생성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5527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사용자 </a:t>
            </a:r>
            <a:r>
              <a:rPr lang="en-US" altLang="ko-KR" b="1" dirty="0"/>
              <a:t>session</a:t>
            </a:r>
            <a:r>
              <a:rPr lang="ko-KR" altLang="en-US" b="1" dirty="0"/>
              <a:t>을 어떻게 </a:t>
            </a:r>
            <a:r>
              <a:rPr lang="ko-KR" altLang="en-US" b="1" dirty="0" smtClean="0"/>
              <a:t>유지할까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8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sticky session?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특정 사용자의 요청이 전달될 </a:t>
            </a:r>
            <a:r>
              <a:rPr lang="ko-KR" altLang="en-US" sz="2400" dirty="0" smtClean="0"/>
              <a:t>서버를 </a:t>
            </a:r>
            <a:r>
              <a:rPr lang="ko-KR" altLang="en-US" sz="2400" dirty="0"/>
              <a:t>고정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sticky </a:t>
            </a:r>
            <a:r>
              <a:rPr lang="en-US" altLang="ko-KR" sz="2400" dirty="0" smtClean="0"/>
              <a:t>session</a:t>
            </a:r>
            <a:r>
              <a:rPr lang="ko-KR" altLang="en-US" sz="2400" dirty="0" smtClean="0"/>
              <a:t>은 세션을 생성할 때 쿠키에 기록되는 세션 아이디를 구분하여 보내며 기존의 세션 아이디 뒤에 </a:t>
            </a:r>
            <a:r>
              <a:rPr lang="en-US" altLang="ko-KR" sz="2400" dirty="0" err="1" smtClean="0"/>
              <a:t>jvmroutid</a:t>
            </a:r>
            <a:r>
              <a:rPr lang="ko-KR" altLang="en-US" sz="2400" dirty="0" smtClean="0"/>
              <a:t>를 더해 어느 서버로 갈지 결정을 하는 것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mod_jk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session id : BCEA53E7CF8E0E29DECEDCA30FB06C51</a:t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jvmroutid</a:t>
            </a:r>
            <a:r>
              <a:rPr lang="en-US" altLang="ko-KR" sz="1400" dirty="0" smtClean="0"/>
              <a:t> : tomcat</a:t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en-US" altLang="ko-KR" sz="1400" dirty="0"/>
              <a:t>BCEA53E7CF8E0E29DECEDCA30FB06C51.tomcatB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80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session clustering?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WAS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대 이상 설치되어 있을 경우 다른 웹 서버로 요청이 가도 세션 정보를 동일하게 유지할 수 있도록 세션을 관리하는 것을 의미</a:t>
            </a:r>
            <a:r>
              <a:rPr lang="en-US" altLang="ko-KR" sz="2400" dirty="0" smtClean="0"/>
              <a:t>	</a:t>
            </a: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421" y="541867"/>
            <a:ext cx="10812379" cy="56350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Scalability?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사용자 수가 급증해도 애플리케이션이 멈추거나 성능이 크게 떨어지는 일이 없는 것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많은 사용자에서도 잘 돌아갈 뿐만 아니라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 수가 적으면 그만큼 서버 자원을 아낄 수 있어야 </a:t>
            </a:r>
            <a:r>
              <a:rPr lang="en-US" altLang="ko-KR" sz="2400" dirty="0" smtClean="0"/>
              <a:t>scalability </a:t>
            </a:r>
            <a:r>
              <a:rPr lang="ko-KR" altLang="en-US" sz="2400" dirty="0" smtClean="0"/>
              <a:t>가 있다고 할 수 있</a:t>
            </a:r>
            <a:r>
              <a:rPr lang="ko-KR" altLang="en-US" sz="2400" dirty="0"/>
              <a:t>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설치 상황이나 운영 상황에 따라 애플리케이션의 규모가 동적으로 변할 수 있는 능력이 </a:t>
            </a:r>
            <a:r>
              <a:rPr lang="en-US" altLang="ko-KR" sz="2400" dirty="0" smtClean="0"/>
              <a:t>scalability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6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L7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L4</a:t>
            </a:r>
            <a:r>
              <a:rPr lang="ko-KR" altLang="en-US" sz="2400" dirty="0" smtClean="0"/>
              <a:t>가 갖고 있는 문제점들을 해결하기 위해 </a:t>
            </a:r>
            <a:r>
              <a:rPr lang="ko-KR" altLang="en-US" sz="2400" dirty="0" err="1" smtClean="0"/>
              <a:t>패킷의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IP, </a:t>
            </a:r>
            <a:r>
              <a:rPr lang="ko-KR" altLang="en-US" sz="2400" dirty="0" smtClean="0"/>
              <a:t>포트 정보 뿐만 아니라 </a:t>
            </a:r>
            <a:r>
              <a:rPr lang="ko-KR" altLang="en-US" sz="2400" dirty="0" err="1" smtClean="0"/>
              <a:t>패킷의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URL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플레이로드 정보 등을 종합적으로 검사하여 </a:t>
            </a:r>
            <a:r>
              <a:rPr lang="ko-KR" altLang="en-US" sz="2400" dirty="0" err="1" smtClean="0"/>
              <a:t>사용자별로</a:t>
            </a:r>
            <a:r>
              <a:rPr lang="ko-KR" altLang="en-US" sz="2400" dirty="0" smtClean="0"/>
              <a:t> 연속적이고 차별화 된 서비스 제공</a:t>
            </a:r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8194" name="Picture 2" descr="http://cfile2.uf.tistory.com/image/2674063E58D2893225BA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89" y="3176587"/>
            <a:ext cx="809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cfile3.uf.tistory.com/image/2103A93453A1B3461648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18" y="220210"/>
            <a:ext cx="2878275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Conclusion</a:t>
            </a:r>
          </a:p>
          <a:p>
            <a:pPr marL="0" indent="0" algn="ctr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</p:txBody>
      </p:sp>
      <p:pic>
        <p:nvPicPr>
          <p:cNvPr id="4098" name="Picture 2" descr="http://cfile10.uf.tistory.com/image/247DBC3E58D2893002A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58" y="1093954"/>
            <a:ext cx="6716485" cy="558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1234057" cy="60992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dirty="0" err="1" smtClean="0"/>
              <a:t>HAProxy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HAProxy</a:t>
            </a:r>
            <a:r>
              <a:rPr lang="ko-KR" altLang="en-US" sz="2400" dirty="0"/>
              <a:t>는 기존의 하드웨어 스위치를 대체하는 소프트웨어 로드 </a:t>
            </a:r>
            <a:r>
              <a:rPr lang="ko-KR" altLang="en-US" sz="2400" dirty="0" err="1" smtClean="0"/>
              <a:t>밸런서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네트워크 스위치에서 제공하는 </a:t>
            </a:r>
            <a:r>
              <a:rPr lang="en-US" altLang="ko-KR" sz="2400" dirty="0" smtClean="0"/>
              <a:t>L4, L7 </a:t>
            </a:r>
            <a:r>
              <a:rPr lang="ko-KR" altLang="en-US" sz="2400" dirty="0" smtClean="0"/>
              <a:t>기능 및 로드 </a:t>
            </a:r>
            <a:r>
              <a:rPr lang="ko-KR" altLang="en-US" sz="2400" dirty="0" err="1" smtClean="0"/>
              <a:t>밸런서</a:t>
            </a:r>
            <a:r>
              <a:rPr lang="ko-KR" altLang="en-US" sz="2400" dirty="0" smtClean="0"/>
              <a:t> 기능을 제공</a:t>
            </a:r>
            <a:endParaRPr lang="en-US" altLang="ko-KR" sz="24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1200" dirty="0" smtClean="0"/>
              <a:t>참고</a:t>
            </a:r>
            <a:r>
              <a:rPr lang="en-US" altLang="ko-KR" sz="1200" dirty="0" smtClean="0"/>
              <a:t> http://d2.naver.com/helloworld/284659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2" name="Picture 2" descr="haprox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2959965"/>
            <a:ext cx="4610553" cy="36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6055" y="966355"/>
            <a:ext cx="9979891" cy="492529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SELECT</a:t>
            </a:r>
            <a:r>
              <a:rPr lang="en-US" altLang="ko-KR" dirty="0" smtClean="0"/>
              <a:t> question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 you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LIMIT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ting 160324-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1" y="1995057"/>
            <a:ext cx="11684658" cy="29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41421" y="541867"/>
            <a:ext cx="10812379" cy="5635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/>
              <a:t>Scale-out vs Scale-up</a:t>
            </a:r>
          </a:p>
        </p:txBody>
      </p:sp>
    </p:spTree>
    <p:extLst>
      <p:ext uri="{BB962C8B-B14F-4D97-AF65-F5344CB8AC3E}">
        <p14:creationId xmlns:p14="http://schemas.microsoft.com/office/powerpoint/2010/main" val="37516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7" y="541866"/>
            <a:ext cx="11213431" cy="60394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3400" b="1" dirty="0" smtClean="0"/>
              <a:t>Scale-out (</a:t>
            </a:r>
            <a:r>
              <a:rPr lang="ko-KR" altLang="en-US" sz="3400" b="1" dirty="0" smtClean="0"/>
              <a:t>수평 확장</a:t>
            </a:r>
            <a:r>
              <a:rPr lang="en-US" altLang="ko-KR" sz="3400" b="1" dirty="0" smtClean="0"/>
              <a:t>)</a:t>
            </a:r>
            <a:endParaRPr lang="ko-KR" altLang="en-US" sz="3400" b="1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서버를 </a:t>
            </a:r>
            <a:r>
              <a:rPr lang="ko-KR" altLang="en-US" sz="2600" dirty="0"/>
              <a:t>여러 대 추가하여 시스템을 확장하는 방법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각 </a:t>
            </a:r>
            <a:r>
              <a:rPr lang="ko-KR" altLang="en-US" sz="2600" dirty="0"/>
              <a:t>서버에 걸리는 부하를 균등하게 해주는 ‘</a:t>
            </a:r>
            <a:r>
              <a:rPr lang="ko-KR" altLang="en-US" sz="2600" dirty="0" err="1"/>
              <a:t>로드밸런싱</a:t>
            </a:r>
            <a:r>
              <a:rPr lang="ko-KR" altLang="en-US" sz="2600" dirty="0" smtClean="0"/>
              <a:t>’ 필수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 </a:t>
            </a:r>
            <a:r>
              <a:rPr lang="ko-KR" altLang="en-US" sz="2600" dirty="0"/>
              <a:t>한 대가 장애로 다운되더라도 다른 서버로 서비스 제공이 </a:t>
            </a:r>
            <a:r>
              <a:rPr lang="ko-KR" altLang="en-US" sz="2600" dirty="0" smtClean="0"/>
              <a:t>가능 </a:t>
            </a:r>
            <a:r>
              <a:rPr lang="en-US" altLang="ko-KR" sz="2600" dirty="0" smtClean="0"/>
              <a:t>(Failover)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3400" b="1" dirty="0" smtClean="0"/>
              <a:t>Scale-up (</a:t>
            </a:r>
            <a:r>
              <a:rPr lang="ko-KR" altLang="en-US" sz="3400" b="1" dirty="0" smtClean="0"/>
              <a:t>수직 확장</a:t>
            </a:r>
            <a:r>
              <a:rPr lang="en-US" altLang="ko-KR" sz="3400" b="1" dirty="0" smtClean="0"/>
              <a:t>)</a:t>
            </a:r>
            <a:endParaRPr lang="ko-KR" altLang="en-US" sz="3400" b="1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서버에 </a:t>
            </a:r>
            <a:r>
              <a:rPr lang="en-US" altLang="ko-KR" sz="2600" dirty="0"/>
              <a:t>CPU</a:t>
            </a:r>
            <a:r>
              <a:rPr lang="ko-KR" altLang="en-US" sz="2600" dirty="0"/>
              <a:t>나 </a:t>
            </a:r>
            <a:r>
              <a:rPr lang="en-US" altLang="ko-KR" sz="2600" dirty="0"/>
              <a:t>RAM </a:t>
            </a:r>
            <a:r>
              <a:rPr lang="ko-KR" altLang="en-US" sz="2600" dirty="0"/>
              <a:t>등을 추가하거나 고성능의 부품</a:t>
            </a:r>
            <a:r>
              <a:rPr lang="en-US" altLang="ko-KR" sz="2600" dirty="0"/>
              <a:t>, </a:t>
            </a:r>
            <a:r>
              <a:rPr lang="ko-KR" altLang="en-US" sz="2600" dirty="0"/>
              <a:t>서버로 교환하는 </a:t>
            </a:r>
            <a:r>
              <a:rPr lang="ko-KR" altLang="en-US" sz="2600" dirty="0" smtClean="0"/>
              <a:t>방법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현재 </a:t>
            </a:r>
            <a:r>
              <a:rPr lang="ko-KR" altLang="en-US" sz="2600" dirty="0"/>
              <a:t>서버에 추가 부품을 장착할 수 있는 여유 슬롯이 있어야 하며</a:t>
            </a:r>
            <a:r>
              <a:rPr lang="en-US" altLang="ko-KR" sz="2600" dirty="0"/>
              <a:t>, </a:t>
            </a:r>
            <a:r>
              <a:rPr lang="ko-KR" altLang="en-US" sz="2600" dirty="0"/>
              <a:t>그렇지 않은 경우 서버 자체를 고성능으로 교체하는 것이 </a:t>
            </a:r>
            <a:r>
              <a:rPr lang="ko-KR" altLang="en-US" sz="2600" dirty="0" smtClean="0"/>
              <a:t>필요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 </a:t>
            </a:r>
            <a:r>
              <a:rPr lang="ko-KR" altLang="en-US" sz="2600" dirty="0"/>
              <a:t>한 대에 모든 부하가 집중되므로 장애 시 영향을 크게 받을 수 있는 </a:t>
            </a:r>
            <a:r>
              <a:rPr lang="ko-KR" altLang="en-US" sz="2600" dirty="0" smtClean="0"/>
              <a:t>위험성 존재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853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55999"/>
              </p:ext>
            </p:extLst>
          </p:nvPr>
        </p:nvGraphicFramePr>
        <p:xfrm>
          <a:off x="300789" y="372978"/>
          <a:ext cx="11598443" cy="62082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24827"/>
                <a:gridCol w="5254274"/>
                <a:gridCol w="5319342"/>
              </a:tblGrid>
              <a:tr h="5090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+mn-lt"/>
                        </a:rPr>
                        <a:t> 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+mn-lt"/>
                        </a:rPr>
                        <a:t>스케일 아웃</a:t>
                      </a:r>
                      <a:r>
                        <a:rPr lang="en-US" altLang="ko-KR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Scale out) 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+mn-lt"/>
                        </a:rPr>
                        <a:t>스케일 업</a:t>
                      </a:r>
                      <a:r>
                        <a:rPr lang="en-US" altLang="ko-KR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Scale up) 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647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effectLst/>
                          <a:latin typeface="+mn-lt"/>
                        </a:rPr>
                        <a:t>확장성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하나의 장비에서 처리하던 일을 여러 장비에 나눠서 처리할 수 있도록 설계를 변경하는 것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수평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지속적 확장이 가능 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더 빠른 속도의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CPU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로 변경하거나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더 많은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RAM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을 추가하는 등의 하드웨어 장비의 성능을 높이는 것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수직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성능 확장에 한계가 있음 </a:t>
                      </a: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서버 비용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비교적 저렴한 서버를 사용하므로 일반적으로 비용 부담이 적음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성능 증가에 따른 비용 </a:t>
                      </a:r>
                      <a:r>
                        <a:rPr lang="ko-KR" altLang="en-US" sz="1400" dirty="0" err="1">
                          <a:effectLst/>
                          <a:latin typeface="+mn-lt"/>
                        </a:rPr>
                        <a:t>증가폭이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 크며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일반적으로 비용 부담이 큼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운영 비용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대수가 늘어날수록 관리 편의성이 떨어지며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서버의 상면 비용을 포함한 운영 비용이 증가함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관리 편의성이나 운영 비용은 스케일 업에 따라 큰 변화 없음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장애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읽기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쓰기가 </a:t>
                      </a:r>
                      <a:r>
                        <a:rPr lang="ko-KR" altLang="en-US" sz="1400" dirty="0" err="1">
                          <a:effectLst/>
                          <a:latin typeface="+mn-lt"/>
                        </a:rPr>
                        <a:t>여러대의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 서버에 분산되어 처리됨으로 장애 시 전면 장애의 가능성이 적음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한대의 서버에 부하가 집중되므로 장애 시 장애 영향도가 큼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주요 기술</a:t>
                      </a:r>
                    </a:p>
                    <a:p>
                      <a:pPr algn="ctr"/>
                      <a:r>
                        <a:rPr lang="en-US" altLang="ko-KR" sz="1400" b="1" dirty="0">
                          <a:effectLst/>
                          <a:latin typeface="+mn-lt"/>
                        </a:rPr>
                        <a:t>(App 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관점</a:t>
                      </a:r>
                      <a:r>
                        <a:rPr lang="en-US" altLang="ko-KR" sz="1400" b="1" dirty="0">
                          <a:effectLst/>
                          <a:latin typeface="+mn-lt"/>
                        </a:rPr>
                        <a:t>)</a:t>
                      </a:r>
                      <a:endParaRPr lang="ko-KR" altLang="en-US" sz="1400" b="1" dirty="0"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Sharding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Query-off Loading, Queue, In Memory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Cache,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NoSQL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Object Storage, Distributed Storage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고성능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CPU, Memory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SSD</a:t>
                      </a: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주요 용도</a:t>
                      </a:r>
                    </a:p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장</a:t>
                      </a:r>
                      <a:r>
                        <a:rPr lang="en-US" altLang="ko-KR" sz="1400" b="1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단점</a:t>
                      </a: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분산처리 시스템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/Global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웹 어플리케이션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점진적 증가 </a:t>
                      </a: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가능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보통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스케일 업보다 </a:t>
                      </a: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저렴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설계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구축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관리 비용 증가 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고성능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Legacy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어플리케이션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구축이 쉽고 관리 용이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단계적 증가가 어렵고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근본적인 해결이 안될 수 있음</a:t>
                      </a:r>
                    </a:p>
                  </a:txBody>
                  <a:tcPr marL="38100" marR="38100" marT="28575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Failover?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시스템이 고장 등의 이유로 이용할 수 없는 상태가 되었을 때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차 시스템이 즉 시 그 임무를 넘겨받아 서비스 중단 없이 유지될 수 있는 백업 운전 모드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61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SPOF(single point of failure)?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시스템의 여러 요소들을 연결고리처럼 나열해 놓았을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가장 끊어지기 쉬운 </a:t>
            </a:r>
            <a:r>
              <a:rPr lang="ko-KR" altLang="en-US" sz="2400" dirty="0" smtClean="0"/>
              <a:t>취약점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/>
              <a:t>서버</a:t>
            </a:r>
            <a:r>
              <a:rPr lang="en-US" altLang="ko-KR" sz="2400" dirty="0"/>
              <a:t>, </a:t>
            </a:r>
            <a:r>
              <a:rPr lang="ko-KR" altLang="en-US" sz="2400" dirty="0"/>
              <a:t>디스크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네트워크 </a:t>
            </a:r>
            <a:r>
              <a:rPr lang="ko-KR" altLang="en-US" sz="2400" dirty="0"/>
              <a:t>장치</a:t>
            </a:r>
            <a:r>
              <a:rPr lang="en-US" altLang="ko-KR" sz="2400" dirty="0"/>
              <a:t>, </a:t>
            </a:r>
            <a:r>
              <a:rPr lang="ko-KR" altLang="en-US" sz="2400" dirty="0"/>
              <a:t>케이블 같이 하드웨어 장비 뿐만 아니라 소프트웨어에서도 </a:t>
            </a:r>
            <a:r>
              <a:rPr lang="ko-KR" altLang="en-US" sz="2400" dirty="0" smtClean="0"/>
              <a:t>적용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SPOF </a:t>
            </a:r>
            <a:r>
              <a:rPr lang="ko-KR" altLang="en-US" sz="2400" dirty="0" smtClean="0"/>
              <a:t>가능성이 있는 부분들은 대체 시스템을 구성해 전체 시스템이 다운되는 것을 막아야 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13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SPOF </a:t>
            </a:r>
            <a:r>
              <a:rPr lang="ko-KR" altLang="en-US" b="1" dirty="0" smtClean="0"/>
              <a:t>이슈 해결 방법은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High Availability(HA)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Fault Tolerant(FT)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Load Balancing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RAID(redundant array of independent disks)</a:t>
            </a:r>
          </a:p>
        </p:txBody>
      </p:sp>
    </p:spTree>
    <p:extLst>
      <p:ext uri="{BB962C8B-B14F-4D97-AF65-F5344CB8AC3E}">
        <p14:creationId xmlns:p14="http://schemas.microsoft.com/office/powerpoint/2010/main" val="3491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RAID?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여러 개의 하드 디스크에 일부 중복된 데이터를 나눠서 저장하는 기술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RAID 0~6</a:t>
            </a:r>
            <a:br>
              <a:rPr lang="en-US" altLang="ko-KR" sz="2400" dirty="0"/>
            </a:br>
            <a:r>
              <a:rPr lang="en-US" altLang="ko-KR" sz="2400" dirty="0"/>
              <a:t>- Hardware RAID / Software RAID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4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1004</Words>
  <Application>Microsoft Office PowerPoint</Application>
  <PresentationFormat>와이드스크린</PresentationFormat>
  <Paragraphs>201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Enhance Performance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 question   FROM you  LIMIT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RYU</cp:lastModifiedBy>
  <cp:revision>62</cp:revision>
  <dcterms:created xsi:type="dcterms:W3CDTF">2018-05-04T02:28:52Z</dcterms:created>
  <dcterms:modified xsi:type="dcterms:W3CDTF">2018-05-05T16:12:05Z</dcterms:modified>
</cp:coreProperties>
</file>