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2" r:id="rId28"/>
    <p:sldId id="285" r:id="rId29"/>
    <p:sldId id="284" r:id="rId30"/>
    <p:sldId id="286" r:id="rId31"/>
    <p:sldId id="287" r:id="rId32"/>
    <p:sldId id="289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9" r:id="rId43"/>
    <p:sldId id="300" r:id="rId44"/>
    <p:sldId id="29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86385" autoAdjust="0"/>
  </p:normalViewPr>
  <p:slideViewPr>
    <p:cSldViewPr snapToGrid="0" snapToObjects="1">
      <p:cViewPr varScale="1">
        <p:scale>
          <a:sx n="95" d="100"/>
          <a:sy n="95" d="100"/>
        </p:scale>
        <p:origin x="276" y="78"/>
      </p:cViewPr>
      <p:guideLst/>
    </p:cSldViewPr>
  </p:slideViewPr>
  <p:outlineViewPr>
    <p:cViewPr>
      <p:scale>
        <a:sx n="33" d="100"/>
        <a:sy n="33" d="100"/>
      </p:scale>
      <p:origin x="0" y="-33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BA965-5BEC-2D4F-8052-A9E77836E13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D3C56-8D01-3545-8296-A9435004F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02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 really don’t think about this process at all.</a:t>
            </a:r>
          </a:p>
          <a:p>
            <a:endParaRPr lang="en-US" dirty="0"/>
          </a:p>
          <a:p>
            <a:r>
              <a:rPr lang="en-US" dirty="0"/>
              <a:t>The code is saved on my hard drive.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99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84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53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these are all empty at the moment.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15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50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70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40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27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98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12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55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742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3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we did need to include a real message!  Otherwise, the vi editor opened up for us!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09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584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608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158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371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750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 You can get the URL of the newly created repository from the 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96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59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haven’t built the part on the tropical island yet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5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 one else has access to the code on my machine.</a:t>
            </a:r>
          </a:p>
          <a:p>
            <a:endParaRPr lang="en-US"/>
          </a:p>
          <a:p>
            <a:r>
              <a:rPr lang="en-US"/>
              <a:t>Note that we have not yet told git about the tropical island.  That will be coming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8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save our work, it does not go to the staging area or to the local repository!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53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Customer1 is on my local machine, in the working tree.  There are no copies of it anywhere else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67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notes</a:t>
            </a:r>
          </a:p>
          <a:p>
            <a:r>
              <a:rPr lang="en-US" dirty="0"/>
              <a:t>We specifically identified the file to be added by using this command:</a:t>
            </a:r>
          </a:p>
          <a:p>
            <a:r>
              <a:rPr lang="en-US" dirty="0"/>
              <a:t>	git add Customer1.txt</a:t>
            </a:r>
          </a:p>
          <a:p>
            <a:endParaRPr lang="en-US"/>
          </a:p>
          <a:p>
            <a:r>
              <a:rPr lang="en-US"/>
              <a:t>We can add all of the files in the working tree to the stagine area wh the command: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	git add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52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the –m </a:t>
            </a:r>
            <a:r>
              <a:rPr lang="en-US"/>
              <a:t>syntax here</a:t>
            </a:r>
          </a:p>
          <a:p>
            <a:endParaRPr lang="en-US"/>
          </a:p>
          <a:p>
            <a:r>
              <a:rPr lang="en-US"/>
              <a:t>It is a good idea to add a message to the commit command describing the changes.</a:t>
            </a:r>
          </a:p>
          <a:p>
            <a:endParaRPr lang="en-US"/>
          </a:p>
          <a:p>
            <a:r>
              <a:rPr lang="en-US"/>
              <a:t>If you don’t use the –m, git will assume you really wanted to but just forgot.  It will open a vi editor for you to type your message.</a:t>
            </a:r>
          </a:p>
          <a:p>
            <a:endParaRPr lang="en-US"/>
          </a:p>
          <a:p>
            <a:r>
              <a:rPr lang="en-US"/>
              <a:t>Do you know how to close a vi editor?  If not, then don’t foget the –m and to include a message!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D3C56-8D01-3545-8296-A9435004F6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7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E915-6A67-1D49-91B8-4B1109E61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F4E16-D1F6-DC44-BEB4-45BB48FCF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6F896-E897-DB48-9ECE-82C5D5D9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592" y="6356350"/>
            <a:ext cx="2620993" cy="365125"/>
          </a:xfrm>
        </p:spPr>
        <p:txBody>
          <a:bodyPr/>
          <a:lstStyle/>
          <a:p>
            <a:r>
              <a:rPr lang="en-US"/>
              <a:t>© 2021 Fairfield &amp; Company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B1487-B133-D540-B135-8350EA92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B2F-6B98-D048-B344-12F8B1E44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3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8419-0FFD-FE4F-A819-93D9A424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904AA-07C1-1743-AD86-E3BF3E010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F3FD2-502A-F04B-8258-F36110F3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289F-6F3C-44A1-9215-EEDBF3FE82ED}" type="datetime1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0D228-DE2D-BA42-8760-111C48E4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Fairfield &amp; Company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21616-453D-184D-B037-AAABA2B6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B2F-6B98-D048-B344-12F8B1E44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6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920AB7-ECEE-5C40-8062-FD5B3334C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12DFB-582B-4945-B825-03CF4D036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4F489-4B4E-D449-BB32-CAF0E644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A90E-6BEB-4570-920A-013831ACDAA6}" type="datetime1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7382B-C8DF-C54A-BE05-D6FF38C2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Fairfield &amp; Company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491B3-791C-5C4A-BB62-748B197D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B2F-6B98-D048-B344-12F8B1E44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9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3245-3D1F-5E45-9AED-56B44734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DD99F-BE9E-0D4B-B166-4E81D0E5E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F8836-1289-0743-8E84-74B8D93D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C437-EDB9-4063-89BA-240E6C311F90}" type="datetime1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7E8ED-B98F-0B4D-A8DF-B8C2C423E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Fairfield &amp; Company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3A2A4-2211-F54A-9633-569FA0D3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B2F-6B98-D048-B344-12F8B1E44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21D0-9069-3547-85DA-D40A73AF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5AAC7-4237-864D-B100-11D61D330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B4237-1C3D-2544-805D-F1389B33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24EA-33CB-40BA-A8AC-E9F9AFE44CD6}" type="datetime1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E40A1-63F2-DE4B-91FC-6DBED5CB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Fairfield &amp; Company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A75AF-07CF-AF4C-87B2-141BF643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B2F-6B98-D048-B344-12F8B1E44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7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D1ED-0996-A948-9DD6-E21C84BEA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DCCC5-5F20-1A4C-8901-CCCB48C6E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DC86D-D834-EC48-BA82-C74E4E796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25F43-78BF-FD49-8F62-1B874085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Fairfield &amp; Company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86126-F79F-944B-9F33-F98CA8FD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B2F-6B98-D048-B344-12F8B1E44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6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CA1E5-8B17-4A43-838A-4C330B8BE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4EC4D-5C48-D740-9AB2-732E63DB3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9F633-6AC5-6C4D-A7EB-23DAE10C5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CE5FC-E2D9-CF41-BD45-47457E516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4F4F0-2528-034E-A3D9-B680188D4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FCA207-5AC0-724E-8915-0A8E94F1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4758A-2F4B-436C-93C0-A054D25984E1}" type="datetime1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8FEC7E-A870-5346-B2E1-EC8842A7E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Fairfield &amp; Company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72E34-2B58-6F49-A1C8-CC5ACED8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B2F-6B98-D048-B344-12F8B1E44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1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53FA-9A9B-F842-B04F-6D4D96DE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5B106-A8DC-D24D-9EBE-D7286141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2E44-CC2F-496C-9C21-7AF5A9735ADF}" type="datetime1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49F9D-0496-8547-B713-1A0F03FC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Fairfield &amp; Company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931EE-AD36-F640-957A-E7092447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B2F-6B98-D048-B344-12F8B1E44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1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3D7418-51C5-D143-8690-E7B5A6D2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5099-D283-4EA7-899E-BCE0FE73A2B5}" type="datetime1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F37FDD-A096-9D41-A020-6B5A2F3CD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Fairfield &amp; Company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6756E-DE72-9945-8291-D8B06E02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B2F-6B98-D048-B344-12F8B1E44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1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6CAC-CAAF-034F-80E4-535EA68C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3201A-6A53-F940-9032-10325E2C4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7F3A6-8E60-074C-A99C-85A31BBCE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4F0B7-2F15-A94D-8B92-4F8A11C2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9E28-A5EB-4225-97A7-11FE56F4B87D}" type="datetime1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74024-2295-8244-AACE-53C9D8D4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Fairfield &amp; Company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019E4-3B4E-854F-A877-8012263D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B2F-6B98-D048-B344-12F8B1E44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8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6E9F-9555-B94C-80C3-28AFA2917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23C1B-1B8B-2647-83AF-BCF425C8F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45F39-1799-DF4C-B44E-4C4047EA2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FF66E-20B0-D74F-95D8-346BC2FB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127B-E278-42C2-BD17-87C2A394B20C}" type="datetime1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6A0DA-BD26-E84F-82D0-08D669BD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Fairfield &amp; Company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BBE65-1460-7247-8524-9A0053F9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A2B2F-6B98-D048-B344-12F8B1E44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5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A7DA1C-7A40-F84D-85A0-32754FAC6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40438-8321-F844-BB8A-EB8E68C41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98CDD-DC00-2041-9B94-98003BBAD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6E2B4-0578-45EA-B0AC-BC5E7EC4B1D7}" type="datetime1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FEB11-9BB8-E94E-BB4B-79AE5CD97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2021 Fairfield &amp; Company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FEC96-DBCC-4C40-811E-91FD61F94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A2B2F-6B98-D048-B344-12F8B1E44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1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leftcoastcowboys.com/2008/10/12/rube-goldberg-would-be-proud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tileex.xyz/en/backup-software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lelavoro.cappelli.net/help/workstation.html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ucimosatamarom.wikispaces.com/Ferienzeit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photoeverywhere.co.uk/tropical_escape/slides/tropical_palms_jpg_orig.htm" TargetMode="External"/><Relationship Id="rId4" Type="http://schemas.openxmlformats.org/officeDocument/2006/relationships/image" Target="../media/image23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estionablemethods.com/2011/11/paper-prototype-user-testing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D2A87-6C68-9746-90CB-19D758993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3ED83-B711-7C49-9985-641908C9F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Distributed Version Control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2BEDC2-C729-462A-B31E-316839138B4D}"/>
              </a:ext>
            </a:extLst>
          </p:cNvPr>
          <p:cNvSpPr txBox="1"/>
          <p:nvPr/>
        </p:nvSpPr>
        <p:spPr>
          <a:xfrm>
            <a:off x="9236057" y="5933173"/>
            <a:ext cx="2641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Bill Fairfield CSP-D, REP</a:t>
            </a:r>
          </a:p>
          <a:p>
            <a:r>
              <a:rPr lang="en-US"/>
              <a:t>bill@fairfieldco.com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152D8-61A7-4945-9169-0729FBE2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Fairfield &amp; Company</a:t>
            </a:r>
          </a:p>
        </p:txBody>
      </p:sp>
    </p:spTree>
    <p:extLst>
      <p:ext uri="{BB962C8B-B14F-4D97-AF65-F5344CB8AC3E}">
        <p14:creationId xmlns:p14="http://schemas.microsoft.com/office/powerpoint/2010/main" val="82703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B12D-1603-C848-AE46-3CBF7301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Working Area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6AAFE7-EE2D-EC49-B2C7-D254AC51A5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00244" y="3770351"/>
            <a:ext cx="9611687" cy="274619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F45E81-AB9F-F247-A80E-8990D59928FA}"/>
              </a:ext>
            </a:extLst>
          </p:cNvPr>
          <p:cNvSpPr txBox="1"/>
          <p:nvPr/>
        </p:nvSpPr>
        <p:spPr>
          <a:xfrm>
            <a:off x="1000244" y="1690688"/>
            <a:ext cx="5585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Open a text editor and create a new file for our project. (I made Customer1.txt)</a:t>
            </a:r>
          </a:p>
          <a:p>
            <a:endParaRPr lang="en-US" sz="24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Save the file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3194D8D-AB7C-47B2-9614-621AF997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698" y="6492875"/>
            <a:ext cx="182709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2021 Fairfield &amp; Company</a:t>
            </a:r>
          </a:p>
        </p:txBody>
      </p:sp>
    </p:spTree>
    <p:extLst>
      <p:ext uri="{BB962C8B-B14F-4D97-AF65-F5344CB8AC3E}">
        <p14:creationId xmlns:p14="http://schemas.microsoft.com/office/powerpoint/2010/main" val="50492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63B6-D689-C64E-833E-035AA6DF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Customer1 created and Saved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F4B4F4-BF96-DE41-82F5-5D00F486A5BE}"/>
              </a:ext>
            </a:extLst>
          </p:cNvPr>
          <p:cNvSpPr/>
          <p:nvPr/>
        </p:nvSpPr>
        <p:spPr>
          <a:xfrm>
            <a:off x="838200" y="2606720"/>
            <a:ext cx="1521941" cy="280553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6">
                  <a:shade val="67500"/>
                  <a:satMod val="115000"/>
                  <a:lumMod val="7000"/>
                  <a:lumOff val="93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D058B1-1320-3F49-A417-B66117462941}"/>
              </a:ext>
            </a:extLst>
          </p:cNvPr>
          <p:cNvSpPr/>
          <p:nvPr/>
        </p:nvSpPr>
        <p:spPr>
          <a:xfrm>
            <a:off x="3214816" y="2606719"/>
            <a:ext cx="1521941" cy="28055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1E3A341-2C6D-BD48-A3E1-841139798218}"/>
              </a:ext>
            </a:extLst>
          </p:cNvPr>
          <p:cNvSpPr/>
          <p:nvPr/>
        </p:nvSpPr>
        <p:spPr>
          <a:xfrm>
            <a:off x="9831859" y="2606718"/>
            <a:ext cx="1521941" cy="28055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B7217B3-655E-D049-BCA8-B8CA4D733109}"/>
              </a:ext>
            </a:extLst>
          </p:cNvPr>
          <p:cNvSpPr/>
          <p:nvPr/>
        </p:nvSpPr>
        <p:spPr>
          <a:xfrm>
            <a:off x="5591432" y="2606719"/>
            <a:ext cx="1521941" cy="28055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CF6794-EE68-7341-9200-4DDADBB7A116}"/>
              </a:ext>
            </a:extLst>
          </p:cNvPr>
          <p:cNvSpPr txBox="1"/>
          <p:nvPr/>
        </p:nvSpPr>
        <p:spPr>
          <a:xfrm>
            <a:off x="838200" y="1690688"/>
            <a:ext cx="1428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Working Tree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gitProject</a:t>
            </a:r>
            <a:r>
              <a:rPr lang="en-US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4B98A-09D7-4346-ACDC-22ED4D6C879F}"/>
              </a:ext>
            </a:extLst>
          </p:cNvPr>
          <p:cNvSpPr txBox="1"/>
          <p:nvPr/>
        </p:nvSpPr>
        <p:spPr>
          <a:xfrm>
            <a:off x="3214816" y="1690688"/>
            <a:ext cx="1357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Staging Area</a:t>
            </a:r>
          </a:p>
          <a:p>
            <a:pPr algn="ctr"/>
            <a:r>
              <a:rPr lang="en-US" dirty="0"/>
              <a:t>(Index)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6B878B-2692-2541-B1F6-E5082CD5E600}"/>
              </a:ext>
            </a:extLst>
          </p:cNvPr>
          <p:cNvSpPr txBox="1"/>
          <p:nvPr/>
        </p:nvSpPr>
        <p:spPr>
          <a:xfrm>
            <a:off x="5938130" y="1690688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F63A3-299B-C748-9CC9-A347FB19A71F}"/>
              </a:ext>
            </a:extLst>
          </p:cNvPr>
          <p:cNvSpPr txBox="1"/>
          <p:nvPr/>
        </p:nvSpPr>
        <p:spPr>
          <a:xfrm>
            <a:off x="10134274" y="1692280"/>
            <a:ext cx="91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EC6B9-CD12-B643-BAD1-E44C9CA921CE}"/>
              </a:ext>
            </a:extLst>
          </p:cNvPr>
          <p:cNvSpPr txBox="1"/>
          <p:nvPr/>
        </p:nvSpPr>
        <p:spPr>
          <a:xfrm>
            <a:off x="928631" y="3565002"/>
            <a:ext cx="134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Customer1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582AB9-BF7A-5C48-8C26-DAF9562D4E43}"/>
              </a:ext>
            </a:extLst>
          </p:cNvPr>
          <p:cNvSpPr txBox="1"/>
          <p:nvPr/>
        </p:nvSpPr>
        <p:spPr>
          <a:xfrm>
            <a:off x="1655181" y="5958957"/>
            <a:ext cx="6886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considers Customer1 to be “Untracked”, since we haven’t previously committed it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DC64EE3-D6ED-41F3-B1AE-255AC129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698" y="6492875"/>
            <a:ext cx="182709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2021 Fairfield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584632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EBCB-A75C-A842-A672-25C2CC99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Status command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003715-130D-FB48-948E-7BC1AB3E2D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158080" y="2389483"/>
            <a:ext cx="7360724" cy="3119640"/>
          </a:xfr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42DF525-338C-BF46-B3E7-1371F884DA19}"/>
              </a:ext>
            </a:extLst>
          </p:cNvPr>
          <p:cNvSpPr/>
          <p:nvPr/>
        </p:nvSpPr>
        <p:spPr>
          <a:xfrm>
            <a:off x="4097437" y="2627453"/>
            <a:ext cx="7453321" cy="20649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86D58DD-6CEB-6843-A78A-45ED22955DA4}"/>
              </a:ext>
            </a:extLst>
          </p:cNvPr>
          <p:cNvSpPr/>
          <p:nvPr/>
        </p:nvSpPr>
        <p:spPr>
          <a:xfrm>
            <a:off x="984235" y="1945931"/>
            <a:ext cx="1758966" cy="156953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Running the git status command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313C7-6D6A-B340-840D-1F1247121C50}"/>
              </a:ext>
            </a:extLst>
          </p:cNvPr>
          <p:cNvCxnSpPr>
            <a:stCxn id="8" idx="3"/>
          </p:cNvCxnSpPr>
          <p:nvPr/>
        </p:nvCxnSpPr>
        <p:spPr>
          <a:xfrm>
            <a:off x="2743201" y="2730698"/>
            <a:ext cx="135423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17FD767-319E-2C4A-AC22-82BAF63FE08A}"/>
              </a:ext>
            </a:extLst>
          </p:cNvPr>
          <p:cNvSpPr/>
          <p:nvPr/>
        </p:nvSpPr>
        <p:spPr>
          <a:xfrm>
            <a:off x="838200" y="4343820"/>
            <a:ext cx="1758966" cy="156953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Git tells us we have one untracked file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AD2CAA6-21D1-1841-B2C0-5A089396329D}"/>
              </a:ext>
            </a:extLst>
          </p:cNvPr>
          <p:cNvSpPr/>
          <p:nvPr/>
        </p:nvSpPr>
        <p:spPr>
          <a:xfrm>
            <a:off x="4190035" y="3514556"/>
            <a:ext cx="7453321" cy="82926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B8D03A-1879-BF4D-81CB-C9D5F9F4349D}"/>
              </a:ext>
            </a:extLst>
          </p:cNvPr>
          <p:cNvCxnSpPr>
            <a:stCxn id="11" idx="3"/>
            <a:endCxn id="6" idx="1"/>
          </p:cNvCxnSpPr>
          <p:nvPr/>
        </p:nvCxnSpPr>
        <p:spPr>
          <a:xfrm flipV="1">
            <a:off x="2597166" y="3949303"/>
            <a:ext cx="1560914" cy="11792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6B73087-90F8-2040-8E14-A9309BC21CC7}"/>
              </a:ext>
            </a:extLst>
          </p:cNvPr>
          <p:cNvSpPr/>
          <p:nvPr/>
        </p:nvSpPr>
        <p:spPr>
          <a:xfrm>
            <a:off x="4518562" y="5104745"/>
            <a:ext cx="1758966" cy="1569534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Git tells us what to do next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56A304-A2EB-1948-AA98-8293CC79C46B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277528" y="4941136"/>
            <a:ext cx="3637540" cy="94837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7F490A8-FB85-C84A-9A63-04CECA183A6B}"/>
              </a:ext>
            </a:extLst>
          </p:cNvPr>
          <p:cNvSpPr/>
          <p:nvPr/>
        </p:nvSpPr>
        <p:spPr>
          <a:xfrm>
            <a:off x="8970380" y="4388862"/>
            <a:ext cx="2383420" cy="553528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C418C100-6E3B-4C8B-BD3F-D53183B9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698" y="6492875"/>
            <a:ext cx="182709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2021 Fairfield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63733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5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63B6-D689-C64E-833E-035AA6DF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43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Add the file to the staging area with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$git add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F4B4F4-BF96-DE41-82F5-5D00F486A5BE}"/>
              </a:ext>
            </a:extLst>
          </p:cNvPr>
          <p:cNvSpPr/>
          <p:nvPr/>
        </p:nvSpPr>
        <p:spPr>
          <a:xfrm>
            <a:off x="838200" y="2606720"/>
            <a:ext cx="1521941" cy="280553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6">
                  <a:shade val="67500"/>
                  <a:satMod val="115000"/>
                  <a:lumMod val="7000"/>
                  <a:lumOff val="93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D058B1-1320-3F49-A417-B66117462941}"/>
              </a:ext>
            </a:extLst>
          </p:cNvPr>
          <p:cNvSpPr/>
          <p:nvPr/>
        </p:nvSpPr>
        <p:spPr>
          <a:xfrm>
            <a:off x="3214816" y="2606719"/>
            <a:ext cx="1521941" cy="28055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1E3A341-2C6D-BD48-A3E1-841139798218}"/>
              </a:ext>
            </a:extLst>
          </p:cNvPr>
          <p:cNvSpPr/>
          <p:nvPr/>
        </p:nvSpPr>
        <p:spPr>
          <a:xfrm>
            <a:off x="9831859" y="2606718"/>
            <a:ext cx="1521941" cy="28055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B7217B3-655E-D049-BCA8-B8CA4D733109}"/>
              </a:ext>
            </a:extLst>
          </p:cNvPr>
          <p:cNvSpPr/>
          <p:nvPr/>
        </p:nvSpPr>
        <p:spPr>
          <a:xfrm>
            <a:off x="5591432" y="2606719"/>
            <a:ext cx="1521941" cy="28055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4B98A-09D7-4346-ACDC-22ED4D6C879F}"/>
              </a:ext>
            </a:extLst>
          </p:cNvPr>
          <p:cNvSpPr txBox="1"/>
          <p:nvPr/>
        </p:nvSpPr>
        <p:spPr>
          <a:xfrm>
            <a:off x="3297267" y="1690688"/>
            <a:ext cx="13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6B878B-2692-2541-B1F6-E5082CD5E600}"/>
              </a:ext>
            </a:extLst>
          </p:cNvPr>
          <p:cNvSpPr txBox="1"/>
          <p:nvPr/>
        </p:nvSpPr>
        <p:spPr>
          <a:xfrm>
            <a:off x="5938130" y="1690688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F63A3-299B-C748-9CC9-A347FB19A71F}"/>
              </a:ext>
            </a:extLst>
          </p:cNvPr>
          <p:cNvSpPr txBox="1"/>
          <p:nvPr/>
        </p:nvSpPr>
        <p:spPr>
          <a:xfrm>
            <a:off x="10134274" y="1692280"/>
            <a:ext cx="91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EC6B9-CD12-B643-BAD1-E44C9CA921CE}"/>
              </a:ext>
            </a:extLst>
          </p:cNvPr>
          <p:cNvSpPr txBox="1"/>
          <p:nvPr/>
        </p:nvSpPr>
        <p:spPr>
          <a:xfrm>
            <a:off x="928631" y="3565002"/>
            <a:ext cx="134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Customer1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582AB9-BF7A-5C48-8C26-DAF9562D4E43}"/>
              </a:ext>
            </a:extLst>
          </p:cNvPr>
          <p:cNvSpPr txBox="1"/>
          <p:nvPr/>
        </p:nvSpPr>
        <p:spPr>
          <a:xfrm>
            <a:off x="1655181" y="5702231"/>
            <a:ext cx="4048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After running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US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Customer1  </a:t>
            </a:r>
          </a:p>
          <a:p>
            <a:r>
              <a:rPr lang="en-US">
                <a:solidFill>
                  <a:srgbClr val="C00000"/>
                </a:solidFill>
              </a:rPr>
              <a:t>Customer1 </a:t>
            </a:r>
            <a:r>
              <a:rPr lang="en-US" dirty="0">
                <a:solidFill>
                  <a:srgbClr val="C00000"/>
                </a:solidFill>
              </a:rPr>
              <a:t>is now a </a:t>
            </a:r>
            <a:r>
              <a:rPr lang="en-US">
                <a:solidFill>
                  <a:srgbClr val="C00000"/>
                </a:solidFill>
              </a:rPr>
              <a:t>tracked file, and there is a copy of it in the staging area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06D8C-6996-4C42-BA0A-68EADB9AAE7B}"/>
              </a:ext>
            </a:extLst>
          </p:cNvPr>
          <p:cNvSpPr txBox="1"/>
          <p:nvPr/>
        </p:nvSpPr>
        <p:spPr>
          <a:xfrm>
            <a:off x="3305247" y="3565002"/>
            <a:ext cx="134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Customer1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0E2F62-B712-9F4B-B13A-0FB2941DF65D}"/>
              </a:ext>
            </a:extLst>
          </p:cNvPr>
          <p:cNvSpPr txBox="1"/>
          <p:nvPr/>
        </p:nvSpPr>
        <p:spPr>
          <a:xfrm>
            <a:off x="838200" y="1690688"/>
            <a:ext cx="1428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Working Tree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gitProject</a:t>
            </a:r>
            <a:r>
              <a:rPr lang="en-US" dirty="0"/>
              <a:t>)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1B36E718-CF18-4C20-80CF-56297F29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698" y="6492875"/>
            <a:ext cx="182709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2021 Fairfield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553125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82F41-34F2-C54C-992D-00CE97DB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Re-running $git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9750-4744-9748-968F-DE729F298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966" y="2057695"/>
            <a:ext cx="3409709" cy="2757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$git status </a:t>
            </a:r>
            <a:r>
              <a:rPr lang="en-US">
                <a:solidFill>
                  <a:srgbClr val="0070C0"/>
                </a:solidFill>
              </a:rPr>
              <a:t>tells </a:t>
            </a:r>
            <a:r>
              <a:rPr lang="en-US" dirty="0">
                <a:solidFill>
                  <a:srgbClr val="0070C0"/>
                </a:solidFill>
              </a:rPr>
              <a:t>us that there is a new file that can be committed to the repository (</a:t>
            </a:r>
            <a:r>
              <a:rPr lang="en-US" dirty="0" err="1">
                <a:solidFill>
                  <a:srgbClr val="0070C0"/>
                </a:solidFill>
              </a:rPr>
              <a:t>ie</a:t>
            </a:r>
            <a:r>
              <a:rPr lang="en-US" dirty="0">
                <a:solidFill>
                  <a:srgbClr val="0070C0"/>
                </a:solidFill>
              </a:rPr>
              <a:t>, a file has been staged)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CCA5B1-E70E-1047-970B-2A37CD819E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53126" y="2081423"/>
            <a:ext cx="7200398" cy="271049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05B8E7-2277-A543-B1B5-32D0CD8E9F99}"/>
              </a:ext>
            </a:extLst>
          </p:cNvPr>
          <p:cNvSpPr txBox="1"/>
          <p:nvPr/>
        </p:nvSpPr>
        <p:spPr>
          <a:xfrm>
            <a:off x="7211028" y="4930815"/>
            <a:ext cx="3946967" cy="181588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It also tells us how to remove the file from the staging area if we don’t want to commit it</a:t>
            </a:r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A1DFCE1D-9BEA-4095-B39A-D590C012FA37}"/>
              </a:ext>
            </a:extLst>
          </p:cNvPr>
          <p:cNvSpPr/>
          <p:nvPr/>
        </p:nvSpPr>
        <p:spPr>
          <a:xfrm>
            <a:off x="4553125" y="3631778"/>
            <a:ext cx="6604869" cy="261796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3E03FB6-75D6-4E59-BA51-42072A227D0B}"/>
              </a:ext>
            </a:extLst>
          </p:cNvPr>
          <p:cNvCxnSpPr/>
          <p:nvPr/>
        </p:nvCxnSpPr>
        <p:spPr>
          <a:xfrm flipV="1">
            <a:off x="10127226" y="3893574"/>
            <a:ext cx="452284" cy="10372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C9F2EC2D-4DC2-414F-824D-3466A073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698" y="6492875"/>
            <a:ext cx="182709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2021 Fairfield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60929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CD8C-2C01-CF40-80E6-DBDB43D2D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the file to the local repository with</a:t>
            </a:r>
            <a:br>
              <a:rPr lang="en-US" dirty="0"/>
            </a:br>
            <a:r>
              <a:rPr lang="en-US" dirty="0"/>
              <a:t> $git commit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8EBA8E-63FD-6043-89F2-92FD3055EC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838200" y="3874214"/>
            <a:ext cx="10294841" cy="1403842"/>
          </a:xfr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A931F7E-3B7D-0D47-B57A-2A10565B734C}"/>
              </a:ext>
            </a:extLst>
          </p:cNvPr>
          <p:cNvSpPr/>
          <p:nvPr/>
        </p:nvSpPr>
        <p:spPr>
          <a:xfrm>
            <a:off x="694480" y="3874214"/>
            <a:ext cx="10324619" cy="327396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E27408-63FD-3144-9D91-61D2A29238D2}"/>
              </a:ext>
            </a:extLst>
          </p:cNvPr>
          <p:cNvSpPr txBox="1"/>
          <p:nvPr/>
        </p:nvSpPr>
        <p:spPr>
          <a:xfrm>
            <a:off x="1127567" y="2191053"/>
            <a:ext cx="103466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 –m 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moves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everything in the staging area to the local repository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The –m is for adding a message to the commit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56F8B3A-A64C-9146-AAA1-A694807B3E52}"/>
              </a:ext>
            </a:extLst>
          </p:cNvPr>
          <p:cNvSpPr/>
          <p:nvPr/>
        </p:nvSpPr>
        <p:spPr>
          <a:xfrm>
            <a:off x="3483013" y="4201610"/>
            <a:ext cx="1077412" cy="266218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168CE-DBF1-8F44-B581-0E77CE2C0323}"/>
              </a:ext>
            </a:extLst>
          </p:cNvPr>
          <p:cNvSpPr txBox="1"/>
          <p:nvPr/>
        </p:nvSpPr>
        <p:spPr>
          <a:xfrm>
            <a:off x="6447099" y="5613722"/>
            <a:ext cx="3646025" cy="1015663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Git creates a 40 digit SHA-1 hash to identify this commit action.  It displays the first 7 digits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4E70C9-06E9-674A-BD91-91CCEC71A703}"/>
              </a:ext>
            </a:extLst>
          </p:cNvPr>
          <p:cNvCxnSpPr/>
          <p:nvPr/>
        </p:nvCxnSpPr>
        <p:spPr>
          <a:xfrm flipH="1" flipV="1">
            <a:off x="4560425" y="4386805"/>
            <a:ext cx="2569580" cy="121534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AF48E99-7AB1-43F4-BB2A-F9009EE13B87}"/>
              </a:ext>
            </a:extLst>
          </p:cNvPr>
          <p:cNvCxnSpPr>
            <a:cxnSpLocks/>
          </p:cNvCxnSpPr>
          <p:nvPr/>
        </p:nvCxnSpPr>
        <p:spPr>
          <a:xfrm>
            <a:off x="7620000" y="2656390"/>
            <a:ext cx="2035277" cy="121782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41F736AA-E558-4D05-884A-CF2BAC97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698" y="6492875"/>
            <a:ext cx="182709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2021 Fairfield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16715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63B6-D689-C64E-833E-035AA6DF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the change to the local repo with</a:t>
            </a:r>
            <a:br>
              <a:rPr lang="en-US" dirty="0"/>
            </a:br>
            <a:r>
              <a:rPr lang="en-US" dirty="0"/>
              <a:t>$git commit -m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F4B4F4-BF96-DE41-82F5-5D00F486A5BE}"/>
              </a:ext>
            </a:extLst>
          </p:cNvPr>
          <p:cNvSpPr/>
          <p:nvPr/>
        </p:nvSpPr>
        <p:spPr>
          <a:xfrm>
            <a:off x="838200" y="2953960"/>
            <a:ext cx="1521941" cy="280553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6">
                  <a:shade val="67500"/>
                  <a:satMod val="115000"/>
                  <a:lumMod val="7000"/>
                  <a:lumOff val="93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D058B1-1320-3F49-A417-B66117462941}"/>
              </a:ext>
            </a:extLst>
          </p:cNvPr>
          <p:cNvSpPr/>
          <p:nvPr/>
        </p:nvSpPr>
        <p:spPr>
          <a:xfrm>
            <a:off x="3214816" y="2953959"/>
            <a:ext cx="1521941" cy="28055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1E3A341-2C6D-BD48-A3E1-841139798218}"/>
              </a:ext>
            </a:extLst>
          </p:cNvPr>
          <p:cNvSpPr/>
          <p:nvPr/>
        </p:nvSpPr>
        <p:spPr>
          <a:xfrm>
            <a:off x="9831859" y="2953958"/>
            <a:ext cx="1521941" cy="28055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B7217B3-655E-D049-BCA8-B8CA4D733109}"/>
              </a:ext>
            </a:extLst>
          </p:cNvPr>
          <p:cNvSpPr/>
          <p:nvPr/>
        </p:nvSpPr>
        <p:spPr>
          <a:xfrm>
            <a:off x="5591432" y="2953959"/>
            <a:ext cx="1521941" cy="28055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4B98A-09D7-4346-ACDC-22ED4D6C879F}"/>
              </a:ext>
            </a:extLst>
          </p:cNvPr>
          <p:cNvSpPr txBox="1"/>
          <p:nvPr/>
        </p:nvSpPr>
        <p:spPr>
          <a:xfrm>
            <a:off x="3297267" y="2037928"/>
            <a:ext cx="13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6B878B-2692-2541-B1F6-E5082CD5E600}"/>
              </a:ext>
            </a:extLst>
          </p:cNvPr>
          <p:cNvSpPr txBox="1"/>
          <p:nvPr/>
        </p:nvSpPr>
        <p:spPr>
          <a:xfrm>
            <a:off x="5938130" y="2037928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F63A3-299B-C748-9CC9-A347FB19A71F}"/>
              </a:ext>
            </a:extLst>
          </p:cNvPr>
          <p:cNvSpPr txBox="1"/>
          <p:nvPr/>
        </p:nvSpPr>
        <p:spPr>
          <a:xfrm>
            <a:off x="10134274" y="2039520"/>
            <a:ext cx="91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EC6B9-CD12-B643-BAD1-E44C9CA921CE}"/>
              </a:ext>
            </a:extLst>
          </p:cNvPr>
          <p:cNvSpPr txBox="1"/>
          <p:nvPr/>
        </p:nvSpPr>
        <p:spPr>
          <a:xfrm>
            <a:off x="928631" y="3912242"/>
            <a:ext cx="134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Customer1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0E2F62-B712-9F4B-B13A-0FB2941DF65D}"/>
              </a:ext>
            </a:extLst>
          </p:cNvPr>
          <p:cNvSpPr txBox="1"/>
          <p:nvPr/>
        </p:nvSpPr>
        <p:spPr>
          <a:xfrm>
            <a:off x="838200" y="2037928"/>
            <a:ext cx="1428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Working Tree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gitProject</a:t>
            </a:r>
            <a:r>
              <a:rPr lang="en-US" dirty="0"/>
              <a:t>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D8D847-566C-824A-B03F-00281FE890E5}"/>
              </a:ext>
            </a:extLst>
          </p:cNvPr>
          <p:cNvSpPr/>
          <p:nvPr/>
        </p:nvSpPr>
        <p:spPr>
          <a:xfrm>
            <a:off x="5660469" y="4952897"/>
            <a:ext cx="1397149" cy="49877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bg2"/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Customer1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F72124-1837-EC49-A075-A48B665DAC42}"/>
              </a:ext>
            </a:extLst>
          </p:cNvPr>
          <p:cNvSpPr txBox="1"/>
          <p:nvPr/>
        </p:nvSpPr>
        <p:spPr>
          <a:xfrm>
            <a:off x="3297267" y="3912242"/>
            <a:ext cx="134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Customer1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8BDA002A-CC5F-4883-9976-2EDF637E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698" y="6492875"/>
            <a:ext cx="182709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2021 Fairfield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518124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63B6-D689-C64E-833E-035AA6DF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F4B4F4-BF96-DE41-82F5-5D00F486A5BE}"/>
              </a:ext>
            </a:extLst>
          </p:cNvPr>
          <p:cNvSpPr/>
          <p:nvPr/>
        </p:nvSpPr>
        <p:spPr>
          <a:xfrm>
            <a:off x="838200" y="2953960"/>
            <a:ext cx="1521941" cy="280553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6">
                  <a:shade val="67500"/>
                  <a:satMod val="115000"/>
                  <a:lumMod val="7000"/>
                  <a:lumOff val="93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0E2F62-B712-9F4B-B13A-0FB2941DF65D}"/>
              </a:ext>
            </a:extLst>
          </p:cNvPr>
          <p:cNvSpPr txBox="1"/>
          <p:nvPr/>
        </p:nvSpPr>
        <p:spPr>
          <a:xfrm>
            <a:off x="1010106" y="2037928"/>
            <a:ext cx="10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gitProject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ABD7A-C360-254D-BF36-731529C4464A}"/>
              </a:ext>
            </a:extLst>
          </p:cNvPr>
          <p:cNvSpPr txBox="1"/>
          <p:nvPr/>
        </p:nvSpPr>
        <p:spPr>
          <a:xfrm>
            <a:off x="3264060" y="3912242"/>
            <a:ext cx="473078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mic Sans MS" panose="030F0902030302020204" pitchFamily="66" charset="0"/>
              </a:rPr>
              <a:t>Step 1:  We created the directory that </a:t>
            </a:r>
          </a:p>
          <a:p>
            <a:r>
              <a:rPr lang="en-US" dirty="0">
                <a:solidFill>
                  <a:srgbClr val="C00000"/>
                </a:solidFill>
                <a:latin typeface="Comic Sans MS" panose="030F0902030302020204" pitchFamily="66" charset="0"/>
              </a:rPr>
              <a:t>will hold all of our files and subdirectories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81E2088-26E0-4E4E-856A-291673CF1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698" y="6492875"/>
            <a:ext cx="182709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2021 Fairfield &amp; Company</a:t>
            </a:r>
          </a:p>
        </p:txBody>
      </p:sp>
    </p:spTree>
    <p:extLst>
      <p:ext uri="{BB962C8B-B14F-4D97-AF65-F5344CB8AC3E}">
        <p14:creationId xmlns:p14="http://schemas.microsoft.com/office/powerpoint/2010/main" val="546682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63B6-D689-C64E-833E-035AA6DF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F4B4F4-BF96-DE41-82F5-5D00F486A5BE}"/>
              </a:ext>
            </a:extLst>
          </p:cNvPr>
          <p:cNvSpPr/>
          <p:nvPr/>
        </p:nvSpPr>
        <p:spPr>
          <a:xfrm>
            <a:off x="838200" y="3544269"/>
            <a:ext cx="1521941" cy="280553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6">
                  <a:shade val="67500"/>
                  <a:satMod val="115000"/>
                  <a:lumMod val="7000"/>
                  <a:lumOff val="93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D058B1-1320-3F49-A417-B66117462941}"/>
              </a:ext>
            </a:extLst>
          </p:cNvPr>
          <p:cNvSpPr/>
          <p:nvPr/>
        </p:nvSpPr>
        <p:spPr>
          <a:xfrm>
            <a:off x="3214816" y="3544268"/>
            <a:ext cx="1521941" cy="28055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1E3A341-2C6D-BD48-A3E1-841139798218}"/>
              </a:ext>
            </a:extLst>
          </p:cNvPr>
          <p:cNvSpPr/>
          <p:nvPr/>
        </p:nvSpPr>
        <p:spPr>
          <a:xfrm>
            <a:off x="9831859" y="3544267"/>
            <a:ext cx="1521941" cy="28055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B7217B3-655E-D049-BCA8-B8CA4D733109}"/>
              </a:ext>
            </a:extLst>
          </p:cNvPr>
          <p:cNvSpPr/>
          <p:nvPr/>
        </p:nvSpPr>
        <p:spPr>
          <a:xfrm>
            <a:off x="5591432" y="3544268"/>
            <a:ext cx="1521941" cy="28055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4B98A-09D7-4346-ACDC-22ED4D6C879F}"/>
              </a:ext>
            </a:extLst>
          </p:cNvPr>
          <p:cNvSpPr txBox="1"/>
          <p:nvPr/>
        </p:nvSpPr>
        <p:spPr>
          <a:xfrm>
            <a:off x="3297267" y="2628237"/>
            <a:ext cx="13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6B878B-2692-2541-B1F6-E5082CD5E600}"/>
              </a:ext>
            </a:extLst>
          </p:cNvPr>
          <p:cNvSpPr txBox="1"/>
          <p:nvPr/>
        </p:nvSpPr>
        <p:spPr>
          <a:xfrm>
            <a:off x="5938130" y="2628237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F63A3-299B-C748-9CC9-A347FB19A71F}"/>
              </a:ext>
            </a:extLst>
          </p:cNvPr>
          <p:cNvSpPr txBox="1"/>
          <p:nvPr/>
        </p:nvSpPr>
        <p:spPr>
          <a:xfrm>
            <a:off x="10134274" y="2629829"/>
            <a:ext cx="91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0E2F62-B712-9F4B-B13A-0FB2941DF65D}"/>
              </a:ext>
            </a:extLst>
          </p:cNvPr>
          <p:cNvSpPr txBox="1"/>
          <p:nvPr/>
        </p:nvSpPr>
        <p:spPr>
          <a:xfrm>
            <a:off x="838200" y="2628237"/>
            <a:ext cx="1428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Working Tree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gitProject</a:t>
            </a:r>
            <a:r>
              <a:rPr lang="en-US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055BC0-920D-454E-92C9-9F47F60D4780}"/>
              </a:ext>
            </a:extLst>
          </p:cNvPr>
          <p:cNvSpPr txBox="1"/>
          <p:nvPr/>
        </p:nvSpPr>
        <p:spPr>
          <a:xfrm>
            <a:off x="6601774" y="365125"/>
            <a:ext cx="4449612" cy="2308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mic Sans MS" panose="030F0902030302020204" pitchFamily="66" charset="0"/>
              </a:rPr>
              <a:t>Step 2:  We told git to track this directory with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C00000"/>
              </a:solidFill>
              <a:latin typeface="Comic Sans MS" panose="030F0902030302020204" pitchFamily="66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Comic Sans MS" panose="030F0902030302020204" pitchFamily="66" charset="0"/>
              </a:rPr>
              <a:t>Git created the .git directory, and the corresponding staging area and local repo</a:t>
            </a:r>
            <a:r>
              <a:rPr lang="en-US">
                <a:solidFill>
                  <a:srgbClr val="C00000"/>
                </a:solidFill>
                <a:latin typeface="Comic Sans MS" panose="030F0902030302020204" pitchFamily="66" charset="0"/>
              </a:rPr>
              <a:t>.  </a:t>
            </a:r>
          </a:p>
          <a:p>
            <a:endParaRPr lang="en-US">
              <a:solidFill>
                <a:srgbClr val="C00000"/>
              </a:solidFill>
              <a:latin typeface="Comic Sans MS" panose="030F0902030302020204" pitchFamily="66" charset="0"/>
            </a:endParaRPr>
          </a:p>
          <a:p>
            <a:r>
              <a:rPr lang="en-US">
                <a:solidFill>
                  <a:srgbClr val="C00000"/>
                </a:solidFill>
                <a:latin typeface="Comic Sans MS" panose="030F0902030302020204" pitchFamily="66" charset="0"/>
              </a:rPr>
              <a:t>The remote island doesn’t exist yet</a:t>
            </a:r>
            <a:endParaRPr lang="en-US" dirty="0">
              <a:solidFill>
                <a:srgbClr val="C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C669FAA6-BFE4-4B0E-9401-061CC41F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698" y="6492875"/>
            <a:ext cx="182709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2021 Fairfield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026543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63B6-D689-C64E-833E-035AA6DF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3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F4B4F4-BF96-DE41-82F5-5D00F486A5BE}"/>
              </a:ext>
            </a:extLst>
          </p:cNvPr>
          <p:cNvSpPr/>
          <p:nvPr/>
        </p:nvSpPr>
        <p:spPr>
          <a:xfrm>
            <a:off x="838200" y="3544269"/>
            <a:ext cx="1521941" cy="280553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6">
                  <a:shade val="67500"/>
                  <a:satMod val="115000"/>
                  <a:lumMod val="7000"/>
                  <a:lumOff val="93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D058B1-1320-3F49-A417-B66117462941}"/>
              </a:ext>
            </a:extLst>
          </p:cNvPr>
          <p:cNvSpPr/>
          <p:nvPr/>
        </p:nvSpPr>
        <p:spPr>
          <a:xfrm>
            <a:off x="3214816" y="3544268"/>
            <a:ext cx="1521941" cy="28055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1E3A341-2C6D-BD48-A3E1-841139798218}"/>
              </a:ext>
            </a:extLst>
          </p:cNvPr>
          <p:cNvSpPr/>
          <p:nvPr/>
        </p:nvSpPr>
        <p:spPr>
          <a:xfrm>
            <a:off x="9831859" y="3544267"/>
            <a:ext cx="1521941" cy="28055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B7217B3-655E-D049-BCA8-B8CA4D733109}"/>
              </a:ext>
            </a:extLst>
          </p:cNvPr>
          <p:cNvSpPr/>
          <p:nvPr/>
        </p:nvSpPr>
        <p:spPr>
          <a:xfrm>
            <a:off x="5591432" y="3544268"/>
            <a:ext cx="1521941" cy="28055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4B98A-09D7-4346-ACDC-22ED4D6C879F}"/>
              </a:ext>
            </a:extLst>
          </p:cNvPr>
          <p:cNvSpPr txBox="1"/>
          <p:nvPr/>
        </p:nvSpPr>
        <p:spPr>
          <a:xfrm>
            <a:off x="3297267" y="2628237"/>
            <a:ext cx="13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6B878B-2692-2541-B1F6-E5082CD5E600}"/>
              </a:ext>
            </a:extLst>
          </p:cNvPr>
          <p:cNvSpPr txBox="1"/>
          <p:nvPr/>
        </p:nvSpPr>
        <p:spPr>
          <a:xfrm>
            <a:off x="5938130" y="2628237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F63A3-299B-C748-9CC9-A347FB19A71F}"/>
              </a:ext>
            </a:extLst>
          </p:cNvPr>
          <p:cNvSpPr txBox="1"/>
          <p:nvPr/>
        </p:nvSpPr>
        <p:spPr>
          <a:xfrm>
            <a:off x="10134274" y="2629829"/>
            <a:ext cx="91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0E2F62-B712-9F4B-B13A-0FB2941DF65D}"/>
              </a:ext>
            </a:extLst>
          </p:cNvPr>
          <p:cNvSpPr txBox="1"/>
          <p:nvPr/>
        </p:nvSpPr>
        <p:spPr>
          <a:xfrm>
            <a:off x="1010106" y="2628237"/>
            <a:ext cx="10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gitProject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055BC0-920D-454E-92C9-9F47F60D4780}"/>
              </a:ext>
            </a:extLst>
          </p:cNvPr>
          <p:cNvSpPr txBox="1"/>
          <p:nvPr/>
        </p:nvSpPr>
        <p:spPr>
          <a:xfrm>
            <a:off x="6601774" y="365125"/>
            <a:ext cx="444961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mic Sans MS" panose="030F0902030302020204" pitchFamily="66" charset="0"/>
              </a:rPr>
              <a:t>Step 3:  we created a new file in our working tree (</a:t>
            </a:r>
            <a:r>
              <a:rPr lang="en-US" dirty="0" err="1">
                <a:solidFill>
                  <a:srgbClr val="C00000"/>
                </a:solidFill>
                <a:latin typeface="Comic Sans MS" panose="030F0902030302020204" pitchFamily="66" charset="0"/>
              </a:rPr>
              <a:t>gitProject</a:t>
            </a:r>
            <a:r>
              <a:rPr lang="en-US" dirty="0">
                <a:solidFill>
                  <a:srgbClr val="C00000"/>
                </a:solidFill>
                <a:latin typeface="Comic Sans MS" panose="030F0902030302020204" pitchFamily="66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E914B8-F33F-AF49-9478-BF9AE279D75B}"/>
              </a:ext>
            </a:extLst>
          </p:cNvPr>
          <p:cNvSpPr txBox="1"/>
          <p:nvPr/>
        </p:nvSpPr>
        <p:spPr>
          <a:xfrm>
            <a:off x="882087" y="4546926"/>
            <a:ext cx="134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Customer1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864D3323-DD10-4665-81E6-D9253ABA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698" y="6492875"/>
            <a:ext cx="182709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2021 Fairfield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1029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56007-A44B-C34D-8A9D-58599AC4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When I work alone 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B4FC4-0A11-7F49-A968-EB1FF2799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9635" y="2546161"/>
            <a:ext cx="3200451" cy="29859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>
                <a:solidFill>
                  <a:srgbClr val="FEFFFF"/>
                </a:solidFill>
              </a:rPr>
              <a:t>Life is simple!</a:t>
            </a:r>
          </a:p>
          <a:p>
            <a:endParaRPr lang="en-US" sz="2000">
              <a:solidFill>
                <a:srgbClr val="FEFFFF"/>
              </a:solidFill>
            </a:endParaRPr>
          </a:p>
          <a:p>
            <a:pPr lvl="1"/>
            <a:r>
              <a:rPr lang="en-US" sz="2000">
                <a:solidFill>
                  <a:srgbClr val="FEFFFF"/>
                </a:solidFill>
              </a:rPr>
              <a:t>I write a test</a:t>
            </a:r>
          </a:p>
          <a:p>
            <a:pPr lvl="1"/>
            <a:r>
              <a:rPr lang="en-US" sz="2000">
                <a:solidFill>
                  <a:srgbClr val="FEFFFF"/>
                </a:solidFill>
              </a:rPr>
              <a:t>I write my code</a:t>
            </a:r>
          </a:p>
          <a:p>
            <a:pPr lvl="1"/>
            <a:r>
              <a:rPr lang="en-US" sz="2000">
                <a:solidFill>
                  <a:srgbClr val="FEFFFF"/>
                </a:solidFill>
              </a:rPr>
              <a:t>I save my code</a:t>
            </a:r>
          </a:p>
          <a:p>
            <a:pPr lvl="1"/>
            <a:r>
              <a:rPr lang="en-US" sz="2000">
                <a:solidFill>
                  <a:srgbClr val="FEFFFF"/>
                </a:solidFill>
              </a:rPr>
              <a:t>I run the test and my code passes</a:t>
            </a:r>
          </a:p>
          <a:p>
            <a:endParaRPr lang="en-US" sz="2000">
              <a:solidFill>
                <a:srgbClr val="FEFFFF"/>
              </a:solidFill>
            </a:endParaRPr>
          </a:p>
          <a:p>
            <a:r>
              <a:rPr lang="en-US" sz="2000">
                <a:solidFill>
                  <a:srgbClr val="FEFFFF"/>
                </a:solidFill>
              </a:rPr>
              <a:t>And then I am done!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B30EA9-83C7-BC47-819B-1E82814A65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04" r="18001" b="1"/>
          <a:stretch/>
        </p:blipFill>
        <p:spPr>
          <a:xfrm>
            <a:off x="4998268" y="719082"/>
            <a:ext cx="6539075" cy="510041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D541C-E851-4CA8-A79C-FE463B26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182709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2021 Fairfield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71119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63B6-D689-C64E-833E-035AA6DF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4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F4B4F4-BF96-DE41-82F5-5D00F486A5BE}"/>
              </a:ext>
            </a:extLst>
          </p:cNvPr>
          <p:cNvSpPr/>
          <p:nvPr/>
        </p:nvSpPr>
        <p:spPr>
          <a:xfrm>
            <a:off x="838200" y="3544269"/>
            <a:ext cx="1521941" cy="280553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6">
                  <a:shade val="67500"/>
                  <a:satMod val="115000"/>
                  <a:lumMod val="7000"/>
                  <a:lumOff val="93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D058B1-1320-3F49-A417-B66117462941}"/>
              </a:ext>
            </a:extLst>
          </p:cNvPr>
          <p:cNvSpPr/>
          <p:nvPr/>
        </p:nvSpPr>
        <p:spPr>
          <a:xfrm>
            <a:off x="3214816" y="3544268"/>
            <a:ext cx="1521941" cy="28055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1E3A341-2C6D-BD48-A3E1-841139798218}"/>
              </a:ext>
            </a:extLst>
          </p:cNvPr>
          <p:cNvSpPr/>
          <p:nvPr/>
        </p:nvSpPr>
        <p:spPr>
          <a:xfrm>
            <a:off x="9831859" y="3544267"/>
            <a:ext cx="1521941" cy="28055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B7217B3-655E-D049-BCA8-B8CA4D733109}"/>
              </a:ext>
            </a:extLst>
          </p:cNvPr>
          <p:cNvSpPr/>
          <p:nvPr/>
        </p:nvSpPr>
        <p:spPr>
          <a:xfrm>
            <a:off x="5591432" y="3544268"/>
            <a:ext cx="1521941" cy="28055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4B98A-09D7-4346-ACDC-22ED4D6C879F}"/>
              </a:ext>
            </a:extLst>
          </p:cNvPr>
          <p:cNvSpPr txBox="1"/>
          <p:nvPr/>
        </p:nvSpPr>
        <p:spPr>
          <a:xfrm>
            <a:off x="3297267" y="2628237"/>
            <a:ext cx="13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6B878B-2692-2541-B1F6-E5082CD5E600}"/>
              </a:ext>
            </a:extLst>
          </p:cNvPr>
          <p:cNvSpPr txBox="1"/>
          <p:nvPr/>
        </p:nvSpPr>
        <p:spPr>
          <a:xfrm>
            <a:off x="5938130" y="2628237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F63A3-299B-C748-9CC9-A347FB19A71F}"/>
              </a:ext>
            </a:extLst>
          </p:cNvPr>
          <p:cNvSpPr txBox="1"/>
          <p:nvPr/>
        </p:nvSpPr>
        <p:spPr>
          <a:xfrm>
            <a:off x="10134274" y="2629829"/>
            <a:ext cx="91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0E2F62-B712-9F4B-B13A-0FB2941DF65D}"/>
              </a:ext>
            </a:extLst>
          </p:cNvPr>
          <p:cNvSpPr txBox="1"/>
          <p:nvPr/>
        </p:nvSpPr>
        <p:spPr>
          <a:xfrm>
            <a:off x="1010106" y="2628237"/>
            <a:ext cx="10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gitProject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055BC0-920D-454E-92C9-9F47F60D4780}"/>
              </a:ext>
            </a:extLst>
          </p:cNvPr>
          <p:cNvSpPr txBox="1"/>
          <p:nvPr/>
        </p:nvSpPr>
        <p:spPr>
          <a:xfrm>
            <a:off x="6601774" y="365125"/>
            <a:ext cx="4449612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mic Sans MS" panose="030F0902030302020204" pitchFamily="66" charset="0"/>
              </a:rPr>
              <a:t>Step 4:  We added the file to the staging area in a </a:t>
            </a:r>
            <a:r>
              <a:rPr lang="en-US">
                <a:solidFill>
                  <a:srgbClr val="C00000"/>
                </a:solidFill>
                <a:latin typeface="Comic Sans MS" panose="030F0902030302020204" pitchFamily="66" charset="0"/>
              </a:rPr>
              <a:t>two commands</a:t>
            </a:r>
            <a:endParaRPr lang="en-US" dirty="0">
              <a:solidFill>
                <a:srgbClr val="C00000"/>
              </a:solidFill>
              <a:latin typeface="Comic Sans MS" panose="030F09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$git status </a:t>
            </a:r>
            <a:r>
              <a:rPr lang="en-US" dirty="0">
                <a:solidFill>
                  <a:srgbClr val="C00000"/>
                </a:solidFill>
                <a:latin typeface="Comic Sans MS" panose="030F0902030302020204" pitchFamily="66" charset="0"/>
              </a:rPr>
              <a:t>to see if there were any untracked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$git add Customer1.txt </a:t>
            </a:r>
            <a:r>
              <a:rPr lang="en-US" dirty="0">
                <a:solidFill>
                  <a:srgbClr val="C00000"/>
                </a:solidFill>
                <a:latin typeface="Comic Sans MS" panose="030F0902030302020204" pitchFamily="66" charset="0"/>
              </a:rPr>
              <a:t>to stage the 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E914B8-F33F-AF49-9478-BF9AE279D75B}"/>
              </a:ext>
            </a:extLst>
          </p:cNvPr>
          <p:cNvSpPr txBox="1"/>
          <p:nvPr/>
        </p:nvSpPr>
        <p:spPr>
          <a:xfrm>
            <a:off x="882087" y="4546926"/>
            <a:ext cx="134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Customer1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7A5782-F269-7F46-90FC-764DBEABB94D}"/>
              </a:ext>
            </a:extLst>
          </p:cNvPr>
          <p:cNvSpPr txBox="1"/>
          <p:nvPr/>
        </p:nvSpPr>
        <p:spPr>
          <a:xfrm>
            <a:off x="3297267" y="4546926"/>
            <a:ext cx="134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Customer1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AB7ED5A9-E85D-42BC-A745-99DF9DE00FC7}"/>
              </a:ext>
            </a:extLst>
          </p:cNvPr>
          <p:cNvSpPr txBox="1">
            <a:spLocks/>
          </p:cNvSpPr>
          <p:nvPr/>
        </p:nvSpPr>
        <p:spPr>
          <a:xfrm>
            <a:off x="86698" y="6492875"/>
            <a:ext cx="1827092" cy="32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  <a:defRPr/>
            </a:pPr>
            <a:r>
              <a:rPr lang="en-US" sz="1000"/>
              <a:t>© 2021 Fairfield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016060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63B6-D689-C64E-833E-035AA6DF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5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F4B4F4-BF96-DE41-82F5-5D00F486A5BE}"/>
              </a:ext>
            </a:extLst>
          </p:cNvPr>
          <p:cNvSpPr/>
          <p:nvPr/>
        </p:nvSpPr>
        <p:spPr>
          <a:xfrm>
            <a:off x="838200" y="3544269"/>
            <a:ext cx="1521941" cy="280553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6">
                  <a:shade val="67500"/>
                  <a:satMod val="115000"/>
                  <a:lumMod val="7000"/>
                  <a:lumOff val="93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D058B1-1320-3F49-A417-B66117462941}"/>
              </a:ext>
            </a:extLst>
          </p:cNvPr>
          <p:cNvSpPr/>
          <p:nvPr/>
        </p:nvSpPr>
        <p:spPr>
          <a:xfrm>
            <a:off x="3214816" y="3544268"/>
            <a:ext cx="1521941" cy="28055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1E3A341-2C6D-BD48-A3E1-841139798218}"/>
              </a:ext>
            </a:extLst>
          </p:cNvPr>
          <p:cNvSpPr/>
          <p:nvPr/>
        </p:nvSpPr>
        <p:spPr>
          <a:xfrm>
            <a:off x="9831859" y="3544267"/>
            <a:ext cx="1521941" cy="28055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B7217B3-655E-D049-BCA8-B8CA4D733109}"/>
              </a:ext>
            </a:extLst>
          </p:cNvPr>
          <p:cNvSpPr/>
          <p:nvPr/>
        </p:nvSpPr>
        <p:spPr>
          <a:xfrm>
            <a:off x="5591432" y="3544268"/>
            <a:ext cx="1521941" cy="28055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4B98A-09D7-4346-ACDC-22ED4D6C879F}"/>
              </a:ext>
            </a:extLst>
          </p:cNvPr>
          <p:cNvSpPr txBox="1"/>
          <p:nvPr/>
        </p:nvSpPr>
        <p:spPr>
          <a:xfrm>
            <a:off x="3297267" y="2628237"/>
            <a:ext cx="13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6B878B-2692-2541-B1F6-E5082CD5E600}"/>
              </a:ext>
            </a:extLst>
          </p:cNvPr>
          <p:cNvSpPr txBox="1"/>
          <p:nvPr/>
        </p:nvSpPr>
        <p:spPr>
          <a:xfrm>
            <a:off x="5938130" y="2628237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F63A3-299B-C748-9CC9-A347FB19A71F}"/>
              </a:ext>
            </a:extLst>
          </p:cNvPr>
          <p:cNvSpPr txBox="1"/>
          <p:nvPr/>
        </p:nvSpPr>
        <p:spPr>
          <a:xfrm>
            <a:off x="10134274" y="2629829"/>
            <a:ext cx="91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0E2F62-B712-9F4B-B13A-0FB2941DF65D}"/>
              </a:ext>
            </a:extLst>
          </p:cNvPr>
          <p:cNvSpPr txBox="1"/>
          <p:nvPr/>
        </p:nvSpPr>
        <p:spPr>
          <a:xfrm>
            <a:off x="1010106" y="2628237"/>
            <a:ext cx="10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gitProject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055BC0-920D-454E-92C9-9F47F60D4780}"/>
              </a:ext>
            </a:extLst>
          </p:cNvPr>
          <p:cNvSpPr txBox="1"/>
          <p:nvPr/>
        </p:nvSpPr>
        <p:spPr>
          <a:xfrm>
            <a:off x="6601774" y="365125"/>
            <a:ext cx="4449612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mic Sans MS" panose="030F0902030302020204" pitchFamily="66" charset="0"/>
              </a:rPr>
              <a:t>Step 5:  we </a:t>
            </a:r>
            <a:r>
              <a:rPr lang="en-US">
                <a:solidFill>
                  <a:srgbClr val="C00000"/>
                </a:solidFill>
                <a:latin typeface="Comic Sans MS" panose="030F0902030302020204" pitchFamily="66" charset="0"/>
              </a:rPr>
              <a:t>ran </a:t>
            </a:r>
            <a:r>
              <a:rPr lang="en-US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$git commit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Comic Sans MS" panose="030F0902030302020204" pitchFamily="66" charset="0"/>
              </a:rPr>
              <a:t>to commit all of the files in the staging area to the local repo.  The local repo created a record of this commitment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E914B8-F33F-AF49-9478-BF9AE279D75B}"/>
              </a:ext>
            </a:extLst>
          </p:cNvPr>
          <p:cNvSpPr txBox="1"/>
          <p:nvPr/>
        </p:nvSpPr>
        <p:spPr>
          <a:xfrm>
            <a:off x="882087" y="4546926"/>
            <a:ext cx="134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Customer1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DDE7A0-8C9C-5C48-8CF5-8AE160ACD19A}"/>
              </a:ext>
            </a:extLst>
          </p:cNvPr>
          <p:cNvSpPr/>
          <p:nvPr/>
        </p:nvSpPr>
        <p:spPr>
          <a:xfrm>
            <a:off x="5649318" y="5635803"/>
            <a:ext cx="1397149" cy="49877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bg2"/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Customer1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70B495-EB14-7E46-B7E1-C7864B84E65E}"/>
              </a:ext>
            </a:extLst>
          </p:cNvPr>
          <p:cNvSpPr txBox="1"/>
          <p:nvPr/>
        </p:nvSpPr>
        <p:spPr>
          <a:xfrm>
            <a:off x="3297267" y="4546926"/>
            <a:ext cx="134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Customer1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4EF12F4C-35FD-4147-9ED2-9F4A2636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698" y="6492875"/>
            <a:ext cx="182709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2021 Fairfield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74224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36AE-C68B-8F48-AEA5-5EA9176C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…..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726168-B939-BA4B-9DBD-283AEE3AA8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120" y="4141556"/>
            <a:ext cx="10734680" cy="168050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0D779C-3FAB-B742-90D3-EC83DE74DCCE}"/>
              </a:ext>
            </a:extLst>
          </p:cNvPr>
          <p:cNvSpPr txBox="1"/>
          <p:nvPr/>
        </p:nvSpPr>
        <p:spPr>
          <a:xfrm>
            <a:off x="3686411" y="2071868"/>
            <a:ext cx="57082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What would you expect to happen if we ran </a:t>
            </a:r>
          </a:p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$git status </a:t>
            </a:r>
          </a:p>
          <a:p>
            <a:r>
              <a:rPr lang="en-US" sz="2400" dirty="0">
                <a:solidFill>
                  <a:srgbClr val="C00000"/>
                </a:solidFill>
              </a:rPr>
              <a:t>after we committed our changes?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2DF6F0F-4559-4348-8CFA-5B10225A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698" y="6492875"/>
            <a:ext cx="182709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2021 Fairfield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19045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7E4F7-7DCA-A14F-84F5-7996A9DB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$git log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F4BBD82-426C-4B4D-9883-84F6BC26A2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452706" y="3123304"/>
            <a:ext cx="7277360" cy="1599165"/>
          </a:xfr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CF51B3-CE96-9047-93C2-51973CC8254E}"/>
              </a:ext>
            </a:extLst>
          </p:cNvPr>
          <p:cNvSpPr/>
          <p:nvPr/>
        </p:nvSpPr>
        <p:spPr>
          <a:xfrm>
            <a:off x="9831859" y="3319700"/>
            <a:ext cx="1521941" cy="28055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309D6-3706-B94F-9D05-4E8B6E370BF9}"/>
              </a:ext>
            </a:extLst>
          </p:cNvPr>
          <p:cNvSpPr txBox="1"/>
          <p:nvPr/>
        </p:nvSpPr>
        <p:spPr>
          <a:xfrm>
            <a:off x="10178557" y="2403669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02306-401A-514C-BF53-E6BCBBBB9E12}"/>
              </a:ext>
            </a:extLst>
          </p:cNvPr>
          <p:cNvSpPr txBox="1"/>
          <p:nvPr/>
        </p:nvSpPr>
        <p:spPr>
          <a:xfrm>
            <a:off x="711717" y="1646769"/>
            <a:ext cx="8018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$git log</a:t>
            </a:r>
          </a:p>
          <a:p>
            <a:r>
              <a:rPr lang="en-US" sz="2400" dirty="0">
                <a:solidFill>
                  <a:srgbClr val="C00000"/>
                </a:solidFill>
              </a:rPr>
              <a:t>is used to display the history of commits to our local repository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EFE460-8775-A04D-88F8-09CB36BE7DEA}"/>
              </a:ext>
            </a:extLst>
          </p:cNvPr>
          <p:cNvSpPr txBox="1"/>
          <p:nvPr/>
        </p:nvSpPr>
        <p:spPr>
          <a:xfrm>
            <a:off x="711717" y="2406065"/>
            <a:ext cx="5842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So far, there has only been one commit made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C95522-1838-4A4B-AB9B-DFFF06DECB1C}"/>
              </a:ext>
            </a:extLst>
          </p:cNvPr>
          <p:cNvSpPr txBox="1"/>
          <p:nvPr/>
        </p:nvSpPr>
        <p:spPr>
          <a:xfrm>
            <a:off x="7679189" y="3922886"/>
            <a:ext cx="177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40 digit hash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001DE5-387C-FC42-829D-843B5F396456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6343975" y="3634451"/>
            <a:ext cx="1335214" cy="51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E20DAA-88EE-1240-AF08-680CCEB8A9D8}"/>
              </a:ext>
            </a:extLst>
          </p:cNvPr>
          <p:cNvSpPr txBox="1"/>
          <p:nvPr/>
        </p:nvSpPr>
        <p:spPr>
          <a:xfrm>
            <a:off x="4296588" y="5357476"/>
            <a:ext cx="2548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What was changed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950F5D-B148-964D-BC39-EFE897646EC7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3299835" y="4384552"/>
            <a:ext cx="2270852" cy="97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EC199EC-0654-FA4F-AAAD-EF67DF03CC88}"/>
              </a:ext>
            </a:extLst>
          </p:cNvPr>
          <p:cNvSpPr txBox="1"/>
          <p:nvPr/>
        </p:nvSpPr>
        <p:spPr>
          <a:xfrm>
            <a:off x="178607" y="5210531"/>
            <a:ext cx="2037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Author name, 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email and date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9B855B-9D4F-744C-AD3F-01A6D4F65B44}"/>
              </a:ext>
            </a:extLst>
          </p:cNvPr>
          <p:cNvCxnSpPr/>
          <p:nvPr/>
        </p:nvCxnSpPr>
        <p:spPr>
          <a:xfrm flipV="1">
            <a:off x="509286" y="3759410"/>
            <a:ext cx="943420" cy="1437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9ECB818-70FC-BE43-B32F-B5417C2D71D7}"/>
              </a:ext>
            </a:extLst>
          </p:cNvPr>
          <p:cNvSpPr/>
          <p:nvPr/>
        </p:nvSpPr>
        <p:spPr>
          <a:xfrm>
            <a:off x="9894254" y="5376640"/>
            <a:ext cx="1397149" cy="49877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bg2"/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Customer1</a:t>
            </a:r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7A0CDF99-0476-4971-882E-916406ED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698" y="6492875"/>
            <a:ext cx="182709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2021 Fairfield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104543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66144-08B8-1B48-BF1F-584A56AE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another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5830A-146F-9440-8AD9-CFB09EA3C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42258" y="4710896"/>
            <a:ext cx="8911542" cy="1813307"/>
          </a:xfrm>
        </p:spPr>
        <p:txBody>
          <a:bodyPr/>
          <a:lstStyle/>
          <a:p>
            <a:r>
              <a:rPr lang="en-US" dirty="0"/>
              <a:t>Create a second file in our project in your text editor</a:t>
            </a:r>
          </a:p>
          <a:p>
            <a:pPr lvl="1"/>
            <a:r>
              <a:rPr lang="en-US" dirty="0"/>
              <a:t>I named mine “Customer2.txt”</a:t>
            </a:r>
          </a:p>
          <a:p>
            <a:pPr lvl="1"/>
            <a:r>
              <a:rPr lang="en-US" dirty="0"/>
              <a:t>Put some information in your new file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364D609-D899-7947-8E77-B82BF71174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75213" y="2061698"/>
            <a:ext cx="6973438" cy="2105188"/>
          </a:xfr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EF91A1C-402B-488D-82B5-B804D21D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698" y="6492875"/>
            <a:ext cx="182709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2021 Fairfield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89943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31C2C-C64B-024B-B95B-20E2C808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Editing the first file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94C8C9-C3FB-4D44-B9F2-ED6995712A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355787" y="1722990"/>
            <a:ext cx="4216400" cy="19558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A95C8-8FD7-054E-9C8D-B2BF151BA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0618"/>
            <a:ext cx="5181600" cy="4996345"/>
          </a:xfrm>
        </p:spPr>
        <p:txBody>
          <a:bodyPr/>
          <a:lstStyle/>
          <a:p>
            <a:r>
              <a:rPr lang="en-US"/>
              <a:t>Changes to Customer1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2D1A4D-C97E-BA41-8182-8EA8C3C43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687" y="4189965"/>
            <a:ext cx="4254500" cy="2019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C19AE8-6136-9F49-B754-54CD2B749102}"/>
              </a:ext>
            </a:extLst>
          </p:cNvPr>
          <p:cNvSpPr txBox="1"/>
          <p:nvPr/>
        </p:nvSpPr>
        <p:spPr>
          <a:xfrm>
            <a:off x="4522651" y="2384385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Original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1C2B05-552B-964D-9187-162E4EE4721F}"/>
              </a:ext>
            </a:extLst>
          </p:cNvPr>
          <p:cNvSpPr txBox="1"/>
          <p:nvPr/>
        </p:nvSpPr>
        <p:spPr>
          <a:xfrm>
            <a:off x="4663477" y="4737950"/>
            <a:ext cx="1144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Revised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5EE63E-7CA0-6743-86F7-C7EDC9076308}"/>
              </a:ext>
            </a:extLst>
          </p:cNvPr>
          <p:cNvSpPr txBox="1"/>
          <p:nvPr/>
        </p:nvSpPr>
        <p:spPr>
          <a:xfrm>
            <a:off x="669073" y="3311912"/>
            <a:ext cx="2486722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The name and the credit limit have been changed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2F49138F-7012-4AFC-9709-E35BC5F36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698" y="6492875"/>
            <a:ext cx="182709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2021 Fairfield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318416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C3FF-1FE0-6B43-9B6A-B3FE80C9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$git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C863C-B229-6F49-81CC-9EA44A9FE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43560"/>
            <a:ext cx="2738377" cy="37459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expected, git tells us that we have one modified file, and one new (untracked)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2F51E5-12F0-2746-9222-6D53AB202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99" y="2238220"/>
            <a:ext cx="7991449" cy="3578588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D7B6DA9-5E3E-4CDF-BECB-267827A6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698" y="6492875"/>
            <a:ext cx="182709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2021 Fairfield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7900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63B6-D689-C64E-833E-035AA6DF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the project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F4B4F4-BF96-DE41-82F5-5D00F486A5BE}"/>
              </a:ext>
            </a:extLst>
          </p:cNvPr>
          <p:cNvSpPr/>
          <p:nvPr/>
        </p:nvSpPr>
        <p:spPr>
          <a:xfrm>
            <a:off x="838200" y="3544269"/>
            <a:ext cx="1521941" cy="280553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6">
                  <a:shade val="67500"/>
                  <a:satMod val="115000"/>
                  <a:lumMod val="7000"/>
                  <a:lumOff val="93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D058B1-1320-3F49-A417-B66117462941}"/>
              </a:ext>
            </a:extLst>
          </p:cNvPr>
          <p:cNvSpPr/>
          <p:nvPr/>
        </p:nvSpPr>
        <p:spPr>
          <a:xfrm>
            <a:off x="3214816" y="3544268"/>
            <a:ext cx="1521941" cy="28055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Customer1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1E3A341-2C6D-BD48-A3E1-841139798218}"/>
              </a:ext>
            </a:extLst>
          </p:cNvPr>
          <p:cNvSpPr/>
          <p:nvPr/>
        </p:nvSpPr>
        <p:spPr>
          <a:xfrm>
            <a:off x="9831859" y="3544267"/>
            <a:ext cx="1521941" cy="28055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B7217B3-655E-D049-BCA8-B8CA4D733109}"/>
              </a:ext>
            </a:extLst>
          </p:cNvPr>
          <p:cNvSpPr/>
          <p:nvPr/>
        </p:nvSpPr>
        <p:spPr>
          <a:xfrm>
            <a:off x="5591432" y="3544268"/>
            <a:ext cx="1521941" cy="28055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4B98A-09D7-4346-ACDC-22ED4D6C879F}"/>
              </a:ext>
            </a:extLst>
          </p:cNvPr>
          <p:cNvSpPr txBox="1"/>
          <p:nvPr/>
        </p:nvSpPr>
        <p:spPr>
          <a:xfrm>
            <a:off x="3297267" y="2628237"/>
            <a:ext cx="13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6B878B-2692-2541-B1F6-E5082CD5E600}"/>
              </a:ext>
            </a:extLst>
          </p:cNvPr>
          <p:cNvSpPr txBox="1"/>
          <p:nvPr/>
        </p:nvSpPr>
        <p:spPr>
          <a:xfrm>
            <a:off x="5938130" y="2628237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F63A3-299B-C748-9CC9-A347FB19A71F}"/>
              </a:ext>
            </a:extLst>
          </p:cNvPr>
          <p:cNvSpPr txBox="1"/>
          <p:nvPr/>
        </p:nvSpPr>
        <p:spPr>
          <a:xfrm>
            <a:off x="10134274" y="2629829"/>
            <a:ext cx="91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0E2F62-B712-9F4B-B13A-0FB2941DF65D}"/>
              </a:ext>
            </a:extLst>
          </p:cNvPr>
          <p:cNvSpPr txBox="1"/>
          <p:nvPr/>
        </p:nvSpPr>
        <p:spPr>
          <a:xfrm>
            <a:off x="1010106" y="2628237"/>
            <a:ext cx="10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gitProject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E914B8-F33F-AF49-9478-BF9AE279D75B}"/>
              </a:ext>
            </a:extLst>
          </p:cNvPr>
          <p:cNvSpPr txBox="1"/>
          <p:nvPr/>
        </p:nvSpPr>
        <p:spPr>
          <a:xfrm>
            <a:off x="882087" y="4546926"/>
            <a:ext cx="13410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Revised Customer1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Customer2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958C7F-AC90-C84D-8EA3-F3A37042D31E}"/>
              </a:ext>
            </a:extLst>
          </p:cNvPr>
          <p:cNvSpPr/>
          <p:nvPr/>
        </p:nvSpPr>
        <p:spPr>
          <a:xfrm>
            <a:off x="5649318" y="5635803"/>
            <a:ext cx="1397149" cy="49877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bg2"/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Customer1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F6913-4B56-4B62-BE8F-568DC414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080468" cy="335852"/>
          </a:xfrm>
        </p:spPr>
        <p:txBody>
          <a:bodyPr/>
          <a:lstStyle/>
          <a:p>
            <a:r>
              <a:rPr lang="en-US"/>
              <a:t>© 2021 Fairfield &amp; Company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BEE34989-F5A0-477D-A3F2-058DF53ECCF0}"/>
              </a:ext>
            </a:extLst>
          </p:cNvPr>
          <p:cNvSpPr txBox="1">
            <a:spLocks/>
          </p:cNvSpPr>
          <p:nvPr/>
        </p:nvSpPr>
        <p:spPr>
          <a:xfrm>
            <a:off x="86698" y="6492875"/>
            <a:ext cx="1827092" cy="32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  <a:defRPr/>
            </a:pPr>
            <a:r>
              <a:rPr lang="en-US" sz="1000"/>
              <a:t>© 2021 Fairfield &amp; Company</a:t>
            </a:r>
          </a:p>
        </p:txBody>
      </p:sp>
    </p:spTree>
    <p:extLst>
      <p:ext uri="{BB962C8B-B14F-4D97-AF65-F5344CB8AC3E}">
        <p14:creationId xmlns:p14="http://schemas.microsoft.com/office/powerpoint/2010/main" val="873269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63B6-D689-C64E-833E-035AA6DF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change?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F4B4F4-BF96-DE41-82F5-5D00F486A5BE}"/>
              </a:ext>
            </a:extLst>
          </p:cNvPr>
          <p:cNvSpPr/>
          <p:nvPr/>
        </p:nvSpPr>
        <p:spPr>
          <a:xfrm>
            <a:off x="838200" y="3544269"/>
            <a:ext cx="1521941" cy="280553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6">
                  <a:shade val="67500"/>
                  <a:satMod val="115000"/>
                  <a:lumMod val="7000"/>
                  <a:lumOff val="93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D058B1-1320-3F49-A417-B66117462941}"/>
              </a:ext>
            </a:extLst>
          </p:cNvPr>
          <p:cNvSpPr/>
          <p:nvPr/>
        </p:nvSpPr>
        <p:spPr>
          <a:xfrm>
            <a:off x="6107058" y="3544268"/>
            <a:ext cx="1521941" cy="28055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Customer1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4B98A-09D7-4346-ACDC-22ED4D6C879F}"/>
              </a:ext>
            </a:extLst>
          </p:cNvPr>
          <p:cNvSpPr txBox="1"/>
          <p:nvPr/>
        </p:nvSpPr>
        <p:spPr>
          <a:xfrm>
            <a:off x="6271961" y="2628237"/>
            <a:ext cx="13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0E2F62-B712-9F4B-B13A-0FB2941DF65D}"/>
              </a:ext>
            </a:extLst>
          </p:cNvPr>
          <p:cNvSpPr txBox="1"/>
          <p:nvPr/>
        </p:nvSpPr>
        <p:spPr>
          <a:xfrm>
            <a:off x="1010106" y="2628237"/>
            <a:ext cx="10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gitProject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E914B8-F33F-AF49-9478-BF9AE279D75B}"/>
              </a:ext>
            </a:extLst>
          </p:cNvPr>
          <p:cNvSpPr txBox="1"/>
          <p:nvPr/>
        </p:nvSpPr>
        <p:spPr>
          <a:xfrm>
            <a:off x="882087" y="4546926"/>
            <a:ext cx="13410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Customer1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Customer2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D3E42A-B601-B048-94AD-F35911437FBA}"/>
              </a:ext>
            </a:extLst>
          </p:cNvPr>
          <p:cNvSpPr/>
          <p:nvPr/>
        </p:nvSpPr>
        <p:spPr>
          <a:xfrm>
            <a:off x="882088" y="4546926"/>
            <a:ext cx="1341078" cy="49963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32980E-B783-A74E-94CD-616039367264}"/>
              </a:ext>
            </a:extLst>
          </p:cNvPr>
          <p:cNvSpPr/>
          <p:nvPr/>
        </p:nvSpPr>
        <p:spPr>
          <a:xfrm>
            <a:off x="6189510" y="4662676"/>
            <a:ext cx="1341078" cy="49963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81B934-376D-C24D-8A9B-5179485EDC5A}"/>
              </a:ext>
            </a:extLst>
          </p:cNvPr>
          <p:cNvCxnSpPr>
            <a:cxnSpLocks/>
          </p:cNvCxnSpPr>
          <p:nvPr/>
        </p:nvCxnSpPr>
        <p:spPr>
          <a:xfrm>
            <a:off x="2511706" y="4796744"/>
            <a:ext cx="328721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6D07D01-A7ED-DD4B-96C3-13B520F35FA7}"/>
              </a:ext>
            </a:extLst>
          </p:cNvPr>
          <p:cNvSpPr txBox="1"/>
          <p:nvPr/>
        </p:nvSpPr>
        <p:spPr>
          <a:xfrm>
            <a:off x="3530278" y="436365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$git diff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B3336248-1C63-42C1-A478-57A364AD7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698" y="6492875"/>
            <a:ext cx="182709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2021 Fairfield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34004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7E386-FC29-7643-A077-1F576DD81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different in our modified 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A43B9-3222-F044-AD5D-B864B562E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65277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order to see the differences between a file in our working tree and one currently in the staging area, we can use: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$git diff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04CA78-B58C-2143-A433-AC4DB638DA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907053" y="2038189"/>
            <a:ext cx="6918992" cy="278162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550FE6-5D03-9F4D-80F3-E19E6AA8AB0F}"/>
              </a:ext>
            </a:extLst>
          </p:cNvPr>
          <p:cNvSpPr txBox="1"/>
          <p:nvPr/>
        </p:nvSpPr>
        <p:spPr>
          <a:xfrm>
            <a:off x="2519774" y="5186008"/>
            <a:ext cx="3576226" cy="163121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Note that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$git diff</a:t>
            </a:r>
          </a:p>
          <a:p>
            <a:r>
              <a:rPr lang="en-US" sz="2000" dirty="0">
                <a:solidFill>
                  <a:srgbClr val="7030A0"/>
                </a:solidFill>
              </a:rPr>
              <a:t>didn’t mention anything about Customer2.txt</a:t>
            </a:r>
          </a:p>
          <a:p>
            <a:endParaRPr lang="en-US" sz="20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rgbClr val="7030A0"/>
                </a:solidFill>
              </a:rPr>
              <a:t>Why not?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7759390-A482-4633-9445-83915183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698" y="6492875"/>
            <a:ext cx="182709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2021 Fairfield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8139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558ED-11FA-454B-A209-533232125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But when I collaborate….</a:t>
            </a:r>
          </a:p>
        </p:txBody>
      </p:sp>
      <p:pic>
        <p:nvPicPr>
          <p:cNvPr id="6" name="Content Placeholder 5" descr="A picture containing map, text&#10;&#10;Description generated with very high confidence">
            <a:extLst>
              <a:ext uri="{FF2B5EF4-FFF2-40B4-BE49-F238E27FC236}">
                <a16:creationId xmlns:a16="http://schemas.microsoft.com/office/drawing/2014/main" id="{56D7E976-888A-4517-864F-8091AA28AE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5487" r="1" b="11635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9E2C3-E395-411F-A591-65EDAA05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4256" y="6535157"/>
            <a:ext cx="6594189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5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© 2021 Fairfield &amp; Company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D1ECB-234F-1B44-B8A6-BCA262ED9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88827" y="494584"/>
            <a:ext cx="3765232" cy="56014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Life is complicated</a:t>
            </a:r>
          </a:p>
          <a:p>
            <a:endParaRPr lang="en-US" sz="1900">
              <a:solidFill>
                <a:srgbClr val="FFFFFF"/>
              </a:solidFill>
            </a:endParaRPr>
          </a:p>
          <a:p>
            <a:pPr lvl="1"/>
            <a:r>
              <a:rPr lang="en-US" sz="1900">
                <a:solidFill>
                  <a:srgbClr val="FFFFFF"/>
                </a:solidFill>
              </a:rPr>
              <a:t>We are all writing code for the same project</a:t>
            </a:r>
            <a:br>
              <a:rPr lang="en-US" sz="1900">
                <a:solidFill>
                  <a:srgbClr val="FFFFFF"/>
                </a:solidFill>
              </a:rPr>
            </a:br>
            <a:endParaRPr lang="en-US" sz="1900">
              <a:solidFill>
                <a:srgbClr val="FFFFFF"/>
              </a:solidFill>
            </a:endParaRPr>
          </a:p>
          <a:p>
            <a:pPr lvl="1"/>
            <a:r>
              <a:rPr lang="en-US" sz="1900">
                <a:solidFill>
                  <a:srgbClr val="FFFFFF"/>
                </a:solidFill>
              </a:rPr>
              <a:t>I don’t want anyone to use what I have done until I know it works</a:t>
            </a:r>
            <a:br>
              <a:rPr lang="en-US" sz="1900">
                <a:solidFill>
                  <a:srgbClr val="FFFFFF"/>
                </a:solidFill>
              </a:rPr>
            </a:br>
            <a:endParaRPr lang="en-US" sz="1900">
              <a:solidFill>
                <a:srgbClr val="FFFFFF"/>
              </a:solidFill>
            </a:endParaRPr>
          </a:p>
          <a:p>
            <a:pPr lvl="1"/>
            <a:r>
              <a:rPr lang="en-US" sz="1900">
                <a:solidFill>
                  <a:srgbClr val="FFFFFF"/>
                </a:solidFill>
              </a:rPr>
              <a:t>I need their changes and additions …. But only after they are known working</a:t>
            </a:r>
            <a:br>
              <a:rPr lang="en-US" sz="1900">
                <a:solidFill>
                  <a:srgbClr val="FFFFFF"/>
                </a:solidFill>
              </a:rPr>
            </a:br>
            <a:endParaRPr lang="en-US" sz="1900">
              <a:solidFill>
                <a:srgbClr val="FFFFFF"/>
              </a:solidFill>
            </a:endParaRPr>
          </a:p>
          <a:p>
            <a:pPr lvl="1"/>
            <a:r>
              <a:rPr lang="en-US" sz="1900">
                <a:solidFill>
                  <a:srgbClr val="FFFFFF"/>
                </a:solidFill>
              </a:rPr>
              <a:t>What if we both change the same part of the code?</a:t>
            </a:r>
            <a:br>
              <a:rPr lang="en-US" sz="1900">
                <a:solidFill>
                  <a:srgbClr val="FFFFFF"/>
                </a:solidFill>
              </a:rPr>
            </a:br>
            <a:endParaRPr lang="en-US" sz="1900">
              <a:solidFill>
                <a:srgbClr val="FFFFFF"/>
              </a:solidFill>
            </a:endParaRPr>
          </a:p>
          <a:p>
            <a:pPr lvl="1"/>
            <a:r>
              <a:rPr lang="en-US" sz="1900">
                <a:solidFill>
                  <a:srgbClr val="FFFFFF"/>
                </a:solidFill>
              </a:rPr>
              <a:t>What if somebody screws up?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D92857-CF2E-47D6-93B2-26C05D3E8583}"/>
              </a:ext>
            </a:extLst>
          </p:cNvPr>
          <p:cNvSpPr txBox="1"/>
          <p:nvPr/>
        </p:nvSpPr>
        <p:spPr>
          <a:xfrm>
            <a:off x="4973013" y="6335102"/>
            <a:ext cx="241284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://leftcoastcowboys.com/2008/10/12/rube-goldberg-would-be-proud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</a:t>
            </a:r>
            <a:r>
              <a:rPr lang="en-US" sz="700" err="1">
                <a:solidFill>
                  <a:srgbClr val="FFFFFF"/>
                </a:solidFill>
              </a:rPr>
              <a:t>Athor</a:t>
            </a:r>
            <a:r>
              <a:rPr lang="en-US" sz="700">
                <a:solidFill>
                  <a:srgbClr val="FFFFFF"/>
                </a:solidFill>
              </a:rPr>
              <a:t>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739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774E-6912-FB4E-9972-81E27EF9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Staging the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70766-5DB5-9F4E-A9C9-31B169D29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768" y="1825625"/>
            <a:ext cx="353961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we </a:t>
            </a:r>
            <a:r>
              <a:rPr lang="en-US"/>
              <a:t>ran </a:t>
            </a:r>
            <a:br>
              <a:rPr lang="en-US"/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 </a:t>
            </a:r>
            <a:r>
              <a:rPr lang="en-US" dirty="0"/>
              <a:t>(slide 26) it showed one changed file and one untracked file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would like to stage these files so that we can commit our changes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5973B-0EC1-754E-92EB-B32309A68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8645" y="1825625"/>
            <a:ext cx="682112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Option 1: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$git add Customer1.txt Customer2.txt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Option 2: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$git add 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(add .) means to add all new and changed files in the working tree to the staging area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Option 3: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$git add Cust*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The * is a wild card.  Any file that begins with “Cust” in the working tree will be staged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99ACD31-8A58-458D-B068-4F9FDF4A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698" y="6492875"/>
            <a:ext cx="182709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2021 Fairfield &amp; Company</a:t>
            </a:r>
          </a:p>
        </p:txBody>
      </p:sp>
    </p:spTree>
    <p:extLst>
      <p:ext uri="{BB962C8B-B14F-4D97-AF65-F5344CB8AC3E}">
        <p14:creationId xmlns:p14="http://schemas.microsoft.com/office/powerpoint/2010/main" val="95095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82D5-635B-6040-B815-70BE7641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29366-B77C-224F-9204-C6F9502D8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31273" cy="4351338"/>
          </a:xfrm>
        </p:spPr>
        <p:txBody>
          <a:bodyPr/>
          <a:lstStyle/>
          <a:p>
            <a:r>
              <a:rPr lang="en-US" dirty="0"/>
              <a:t>Stage the 2 files using any of the options on the previous slide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will happen when we run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$git status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4B765C-7E86-B446-B8B2-4D99DD2EF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153" y="1690688"/>
            <a:ext cx="7442200" cy="4533900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BD628F7-A027-4709-B61B-EB81CB63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698" y="6492875"/>
            <a:ext cx="182709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2021 Fairfield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42655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63B6-D689-C64E-833E-035AA6DF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the project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F4B4F4-BF96-DE41-82F5-5D00F486A5BE}"/>
              </a:ext>
            </a:extLst>
          </p:cNvPr>
          <p:cNvSpPr/>
          <p:nvPr/>
        </p:nvSpPr>
        <p:spPr>
          <a:xfrm>
            <a:off x="838200" y="3544269"/>
            <a:ext cx="1521941" cy="280553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6">
                  <a:shade val="67500"/>
                  <a:satMod val="115000"/>
                  <a:lumMod val="7000"/>
                  <a:lumOff val="93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D058B1-1320-3F49-A417-B66117462941}"/>
              </a:ext>
            </a:extLst>
          </p:cNvPr>
          <p:cNvSpPr/>
          <p:nvPr/>
        </p:nvSpPr>
        <p:spPr>
          <a:xfrm>
            <a:off x="3214816" y="3544268"/>
            <a:ext cx="1521941" cy="28055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Revised Customer1</a:t>
            </a:r>
          </a:p>
          <a:p>
            <a:pPr algn="ctr"/>
            <a:endParaRPr lang="en-US" sz="2000" dirty="0">
              <a:solidFill>
                <a:srgbClr val="FF0000"/>
              </a:solidFill>
            </a:endParaRP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Customer 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1E3A341-2C6D-BD48-A3E1-841139798218}"/>
              </a:ext>
            </a:extLst>
          </p:cNvPr>
          <p:cNvSpPr/>
          <p:nvPr/>
        </p:nvSpPr>
        <p:spPr>
          <a:xfrm>
            <a:off x="9831859" y="3544267"/>
            <a:ext cx="1521941" cy="28055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B7217B3-655E-D049-BCA8-B8CA4D733109}"/>
              </a:ext>
            </a:extLst>
          </p:cNvPr>
          <p:cNvSpPr/>
          <p:nvPr/>
        </p:nvSpPr>
        <p:spPr>
          <a:xfrm>
            <a:off x="5591432" y="3544268"/>
            <a:ext cx="1634558" cy="28055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4B98A-09D7-4346-ACDC-22ED4D6C879F}"/>
              </a:ext>
            </a:extLst>
          </p:cNvPr>
          <p:cNvSpPr txBox="1"/>
          <p:nvPr/>
        </p:nvSpPr>
        <p:spPr>
          <a:xfrm>
            <a:off x="3297267" y="2628237"/>
            <a:ext cx="13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6B878B-2692-2541-B1F6-E5082CD5E600}"/>
              </a:ext>
            </a:extLst>
          </p:cNvPr>
          <p:cNvSpPr txBox="1"/>
          <p:nvPr/>
        </p:nvSpPr>
        <p:spPr>
          <a:xfrm>
            <a:off x="5938130" y="2628237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F63A3-299B-C748-9CC9-A347FB19A71F}"/>
              </a:ext>
            </a:extLst>
          </p:cNvPr>
          <p:cNvSpPr txBox="1"/>
          <p:nvPr/>
        </p:nvSpPr>
        <p:spPr>
          <a:xfrm>
            <a:off x="10134274" y="2629829"/>
            <a:ext cx="91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0E2F62-B712-9F4B-B13A-0FB2941DF65D}"/>
              </a:ext>
            </a:extLst>
          </p:cNvPr>
          <p:cNvSpPr txBox="1"/>
          <p:nvPr/>
        </p:nvSpPr>
        <p:spPr>
          <a:xfrm>
            <a:off x="1010106" y="2628237"/>
            <a:ext cx="10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gitProject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E914B8-F33F-AF49-9478-BF9AE279D75B}"/>
              </a:ext>
            </a:extLst>
          </p:cNvPr>
          <p:cNvSpPr txBox="1"/>
          <p:nvPr/>
        </p:nvSpPr>
        <p:spPr>
          <a:xfrm>
            <a:off x="882087" y="4439204"/>
            <a:ext cx="13410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Revised Customer1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Customer2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DDE7A0-8C9C-5C48-8CF5-8AE160ACD19A}"/>
              </a:ext>
            </a:extLst>
          </p:cNvPr>
          <p:cNvSpPr/>
          <p:nvPr/>
        </p:nvSpPr>
        <p:spPr>
          <a:xfrm>
            <a:off x="5704008" y="5454867"/>
            <a:ext cx="1409405" cy="49877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bg2"/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Customer1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675905-136C-4F44-8DBE-B37C5C323CF5}"/>
              </a:ext>
            </a:extLst>
          </p:cNvPr>
          <p:cNvSpPr txBox="1"/>
          <p:nvPr/>
        </p:nvSpPr>
        <p:spPr>
          <a:xfrm>
            <a:off x="8140390" y="591015"/>
            <a:ext cx="3213410" cy="6463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What would happen if we ran</a:t>
            </a:r>
          </a:p>
          <a:p>
            <a:r>
              <a:rPr lang="en-US" dirty="0">
                <a:solidFill>
                  <a:srgbClr val="C00000"/>
                </a:solidFill>
              </a:rPr>
              <a:t>$git diff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C5B711-CAFE-D744-9D60-D07438271CAE}"/>
              </a:ext>
            </a:extLst>
          </p:cNvPr>
          <p:cNvCxnSpPr/>
          <p:nvPr/>
        </p:nvCxnSpPr>
        <p:spPr>
          <a:xfrm>
            <a:off x="5938130" y="6233532"/>
            <a:ext cx="10313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9DB0B5-8BD4-014F-9B64-FB50B31E51D9}"/>
              </a:ext>
            </a:extLst>
          </p:cNvPr>
          <p:cNvCxnSpPr>
            <a:endCxn id="18" idx="4"/>
          </p:cNvCxnSpPr>
          <p:nvPr/>
        </p:nvCxnSpPr>
        <p:spPr>
          <a:xfrm flipV="1">
            <a:off x="6408710" y="5953645"/>
            <a:ext cx="1" cy="26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4C1D6077-5256-42B0-AAE7-02F590EC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698" y="6492875"/>
            <a:ext cx="182709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2021 Fairfield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6311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1305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BE087-C667-6545-B8AC-2CE22A19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Executing the commit</a:t>
            </a:r>
          </a:p>
        </p:txBody>
      </p:sp>
      <p:pic>
        <p:nvPicPr>
          <p:cNvPr id="7" name="Content Placeholder 6" descr="A picture containing text, building, computer, outdoor&#10;&#10;Description automatically generated">
            <a:extLst>
              <a:ext uri="{FF2B5EF4-FFF2-40B4-BE49-F238E27FC236}">
                <a16:creationId xmlns:a16="http://schemas.microsoft.com/office/drawing/2014/main" id="{3D0C75F6-A208-4306-920B-350E83C355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15" r="3223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F7806-1553-874D-9E5D-4AF5F23E4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400">
                <a:solidFill>
                  <a:srgbClr val="FFFFFF"/>
                </a:solidFill>
              </a:rPr>
              <a:t>We commit our files the same way we did before:</a:t>
            </a:r>
          </a:p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$git commit -m</a:t>
            </a:r>
          </a:p>
          <a:p>
            <a:pPr marL="0"/>
            <a:endParaRPr lang="en-US" sz="2400">
              <a:solidFill>
                <a:srgbClr val="FFFFFF"/>
              </a:solidFill>
            </a:endParaRPr>
          </a:p>
          <a:p>
            <a:pPr marL="0"/>
            <a:r>
              <a:rPr lang="en-US" sz="2400">
                <a:solidFill>
                  <a:srgbClr val="FFFFFF"/>
                </a:solidFill>
              </a:rPr>
              <a:t>Note that we do not have to tell git which files to commit</a:t>
            </a:r>
          </a:p>
          <a:p>
            <a:pPr marL="0"/>
            <a:endParaRPr lang="en-US" sz="2400">
              <a:solidFill>
                <a:srgbClr val="FFFFFF"/>
              </a:solidFill>
            </a:endParaRPr>
          </a:p>
          <a:p>
            <a:pPr marL="0"/>
            <a:r>
              <a:rPr lang="en-US" sz="2400">
                <a:solidFill>
                  <a:srgbClr val="FFFFFF"/>
                </a:solidFill>
              </a:rPr>
              <a:t>It will commit everything in the staging area.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646CCC8C-8E1E-4508-94C8-404357F4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698" y="6492875"/>
            <a:ext cx="182709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2021 Fairfield &amp; Company</a:t>
            </a:r>
          </a:p>
        </p:txBody>
      </p:sp>
    </p:spTree>
    <p:extLst>
      <p:ext uri="{BB962C8B-B14F-4D97-AF65-F5344CB8AC3E}">
        <p14:creationId xmlns:p14="http://schemas.microsoft.com/office/powerpoint/2010/main" val="747639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63B6-D689-C64E-833E-035AA6DF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Close-up of the Local Repo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B7217B3-655E-D049-BCA8-B8CA4D733109}"/>
              </a:ext>
            </a:extLst>
          </p:cNvPr>
          <p:cNvSpPr/>
          <p:nvPr/>
        </p:nvSpPr>
        <p:spPr>
          <a:xfrm>
            <a:off x="8214054" y="1918011"/>
            <a:ext cx="3139745" cy="43091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6B878B-2692-2541-B1F6-E5082CD5E600}"/>
              </a:ext>
            </a:extLst>
          </p:cNvPr>
          <p:cNvSpPr txBox="1"/>
          <p:nvPr/>
        </p:nvSpPr>
        <p:spPr>
          <a:xfrm>
            <a:off x="9452105" y="1144498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DDE7A0-8C9C-5C48-8CF5-8AE160ACD19A}"/>
              </a:ext>
            </a:extLst>
          </p:cNvPr>
          <p:cNvSpPr/>
          <p:nvPr/>
        </p:nvSpPr>
        <p:spPr>
          <a:xfrm>
            <a:off x="9105576" y="4933276"/>
            <a:ext cx="1465780" cy="62520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bg2"/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Customer1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ECFF9C-543B-1B44-944E-26281DDAD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832" y="3255345"/>
            <a:ext cx="6235700" cy="297180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2F2C1033-72BE-E44C-BBF8-53FDA77C6DBE}"/>
              </a:ext>
            </a:extLst>
          </p:cNvPr>
          <p:cNvSpPr/>
          <p:nvPr/>
        </p:nvSpPr>
        <p:spPr>
          <a:xfrm>
            <a:off x="9084543" y="3880624"/>
            <a:ext cx="1398766" cy="67303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bg2"/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Revised</a:t>
            </a:r>
          </a:p>
          <a:p>
            <a:pPr algn="ctr"/>
            <a:r>
              <a:rPr lang="en-US" sz="1400">
                <a:solidFill>
                  <a:schemeClr val="accent1"/>
                </a:solidFill>
              </a:rPr>
              <a:t>Customer1</a:t>
            </a:r>
            <a:endParaRPr lang="en-US" sz="1400" dirty="0">
              <a:solidFill>
                <a:schemeClr val="accent1"/>
              </a:solidFill>
            </a:endParaRP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Customer2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DFF151-1B25-4247-AADF-241CFB8C6533}"/>
              </a:ext>
            </a:extLst>
          </p:cNvPr>
          <p:cNvCxnSpPr/>
          <p:nvPr/>
        </p:nvCxnSpPr>
        <p:spPr>
          <a:xfrm>
            <a:off x="8912281" y="5943600"/>
            <a:ext cx="17432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301506-0C13-F446-BE37-73D6F893678F}"/>
              </a:ext>
            </a:extLst>
          </p:cNvPr>
          <p:cNvCxnSpPr>
            <a:cxnSpLocks/>
          </p:cNvCxnSpPr>
          <p:nvPr/>
        </p:nvCxnSpPr>
        <p:spPr>
          <a:xfrm flipV="1">
            <a:off x="9783926" y="5558478"/>
            <a:ext cx="1" cy="39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84306F-B796-0643-B4A2-1CA5837526A0}"/>
              </a:ext>
            </a:extLst>
          </p:cNvPr>
          <p:cNvCxnSpPr/>
          <p:nvPr/>
        </p:nvCxnSpPr>
        <p:spPr>
          <a:xfrm flipV="1">
            <a:off x="9783926" y="4553654"/>
            <a:ext cx="0" cy="379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64D2874-983F-F442-9739-582B3EF6D299}"/>
              </a:ext>
            </a:extLst>
          </p:cNvPr>
          <p:cNvSpPr/>
          <p:nvPr/>
        </p:nvSpPr>
        <p:spPr>
          <a:xfrm>
            <a:off x="5617002" y="3189249"/>
            <a:ext cx="884159" cy="34568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937E01-E5B7-4140-B309-AE809B0675E9}"/>
              </a:ext>
            </a:extLst>
          </p:cNvPr>
          <p:cNvCxnSpPr/>
          <p:nvPr/>
        </p:nvCxnSpPr>
        <p:spPr>
          <a:xfrm>
            <a:off x="5307980" y="4933276"/>
            <a:ext cx="3776563" cy="31260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649D7E-3C79-3341-8122-73B74A2A8023}"/>
              </a:ext>
            </a:extLst>
          </p:cNvPr>
          <p:cNvCxnSpPr>
            <a:cxnSpLocks/>
          </p:cNvCxnSpPr>
          <p:nvPr/>
        </p:nvCxnSpPr>
        <p:spPr>
          <a:xfrm>
            <a:off x="5307980" y="3679902"/>
            <a:ext cx="3776563" cy="53723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74C8D863-4052-47C7-85EE-FEA7EFA0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698" y="6492875"/>
            <a:ext cx="182709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2021 Fairfield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867494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2664-8D0D-DE44-93A8-593D1588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 file from the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8AE4F-DEBF-7449-8A78-45C1756E7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6942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filename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the command to remove a file from the repository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This command</a:t>
            </a:r>
          </a:p>
          <a:p>
            <a:pPr lvl="1"/>
            <a:r>
              <a:rPr lang="en-US" dirty="0"/>
              <a:t>Removes the file from the Working Tree</a:t>
            </a:r>
          </a:p>
          <a:p>
            <a:pPr lvl="1"/>
            <a:r>
              <a:rPr lang="en-US" dirty="0"/>
              <a:t>It also stages the removal so that the change removing the file can be committed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2D042-83FA-7648-B984-44975FC98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7166" y="3174516"/>
            <a:ext cx="5181600" cy="16535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</a:t>
            </a:r>
            <a:r>
              <a:rPr lang="en-US"/>
              <a:t>would  be the </a:t>
            </a:r>
            <a:r>
              <a:rPr lang="en-US" dirty="0"/>
              <a:t>sequence </a:t>
            </a:r>
            <a:r>
              <a:rPr lang="en-US"/>
              <a:t>of commands </a:t>
            </a:r>
            <a:r>
              <a:rPr lang="en-US" dirty="0"/>
              <a:t>to remove Customer2 from the repository?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35C48F7-FAE1-4064-93E1-2FCCBDF1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698" y="6492875"/>
            <a:ext cx="182709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2021 Fairfield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776548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63B6-D689-C64E-833E-035AA6DF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Customer2.txt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F4B4F4-BF96-DE41-82F5-5D00F486A5BE}"/>
              </a:ext>
            </a:extLst>
          </p:cNvPr>
          <p:cNvSpPr/>
          <p:nvPr/>
        </p:nvSpPr>
        <p:spPr>
          <a:xfrm>
            <a:off x="838200" y="3544269"/>
            <a:ext cx="1521941" cy="280553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6">
                  <a:shade val="67500"/>
                  <a:satMod val="115000"/>
                  <a:lumMod val="7000"/>
                  <a:lumOff val="93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D058B1-1320-3F49-A417-B66117462941}"/>
              </a:ext>
            </a:extLst>
          </p:cNvPr>
          <p:cNvSpPr/>
          <p:nvPr/>
        </p:nvSpPr>
        <p:spPr>
          <a:xfrm>
            <a:off x="3214816" y="3544268"/>
            <a:ext cx="1521941" cy="28055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Customer1</a:t>
            </a:r>
          </a:p>
          <a:p>
            <a:pPr algn="ctr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1E3A341-2C6D-BD48-A3E1-841139798218}"/>
              </a:ext>
            </a:extLst>
          </p:cNvPr>
          <p:cNvSpPr/>
          <p:nvPr/>
        </p:nvSpPr>
        <p:spPr>
          <a:xfrm>
            <a:off x="9831859" y="3544267"/>
            <a:ext cx="1521941" cy="28055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B7217B3-655E-D049-BCA8-B8CA4D733109}"/>
              </a:ext>
            </a:extLst>
          </p:cNvPr>
          <p:cNvSpPr/>
          <p:nvPr/>
        </p:nvSpPr>
        <p:spPr>
          <a:xfrm>
            <a:off x="5591432" y="3544268"/>
            <a:ext cx="1634558" cy="28055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4B98A-09D7-4346-ACDC-22ED4D6C879F}"/>
              </a:ext>
            </a:extLst>
          </p:cNvPr>
          <p:cNvSpPr txBox="1"/>
          <p:nvPr/>
        </p:nvSpPr>
        <p:spPr>
          <a:xfrm>
            <a:off x="3297267" y="2628237"/>
            <a:ext cx="13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6B878B-2692-2541-B1F6-E5082CD5E600}"/>
              </a:ext>
            </a:extLst>
          </p:cNvPr>
          <p:cNvSpPr txBox="1"/>
          <p:nvPr/>
        </p:nvSpPr>
        <p:spPr>
          <a:xfrm>
            <a:off x="5938130" y="2628237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F63A3-299B-C748-9CC9-A347FB19A71F}"/>
              </a:ext>
            </a:extLst>
          </p:cNvPr>
          <p:cNvSpPr txBox="1"/>
          <p:nvPr/>
        </p:nvSpPr>
        <p:spPr>
          <a:xfrm>
            <a:off x="10134274" y="2629829"/>
            <a:ext cx="91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0E2F62-B712-9F4B-B13A-0FB2941DF65D}"/>
              </a:ext>
            </a:extLst>
          </p:cNvPr>
          <p:cNvSpPr txBox="1"/>
          <p:nvPr/>
        </p:nvSpPr>
        <p:spPr>
          <a:xfrm>
            <a:off x="1010106" y="2628237"/>
            <a:ext cx="10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gitProject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E914B8-F33F-AF49-9478-BF9AE279D75B}"/>
              </a:ext>
            </a:extLst>
          </p:cNvPr>
          <p:cNvSpPr txBox="1"/>
          <p:nvPr/>
        </p:nvSpPr>
        <p:spPr>
          <a:xfrm>
            <a:off x="882087" y="4583621"/>
            <a:ext cx="134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Customer1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DDE7A0-8C9C-5C48-8CF5-8AE160ACD19A}"/>
              </a:ext>
            </a:extLst>
          </p:cNvPr>
          <p:cNvSpPr/>
          <p:nvPr/>
        </p:nvSpPr>
        <p:spPr>
          <a:xfrm>
            <a:off x="5704008" y="5454867"/>
            <a:ext cx="1409405" cy="49877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bg2"/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Customer1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C5B711-CAFE-D744-9D60-D07438271CAE}"/>
              </a:ext>
            </a:extLst>
          </p:cNvPr>
          <p:cNvCxnSpPr/>
          <p:nvPr/>
        </p:nvCxnSpPr>
        <p:spPr>
          <a:xfrm>
            <a:off x="5938130" y="6233532"/>
            <a:ext cx="10313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9DB0B5-8BD4-014F-9B64-FB50B31E51D9}"/>
              </a:ext>
            </a:extLst>
          </p:cNvPr>
          <p:cNvCxnSpPr>
            <a:endCxn id="18" idx="4"/>
          </p:cNvCxnSpPr>
          <p:nvPr/>
        </p:nvCxnSpPr>
        <p:spPr>
          <a:xfrm flipV="1">
            <a:off x="6408710" y="5953645"/>
            <a:ext cx="1" cy="26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F8B41DE-AE83-6845-99E3-BEEDE9688A6C}"/>
              </a:ext>
            </a:extLst>
          </p:cNvPr>
          <p:cNvSpPr/>
          <p:nvPr/>
        </p:nvSpPr>
        <p:spPr>
          <a:xfrm>
            <a:off x="5716224" y="4439204"/>
            <a:ext cx="1409405" cy="688944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bg2"/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Customer1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Customer2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B53F41-F978-694F-ABC9-E11C76AC5EAD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6420927" y="5128148"/>
            <a:ext cx="0" cy="31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0C4BE9C0-0416-41B5-A5C4-D5668EAA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698" y="6492875"/>
            <a:ext cx="182709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2021 Fairfield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174826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63B6-D689-C64E-833E-035AA6DF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$git commit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F4B4F4-BF96-DE41-82F5-5D00F486A5BE}"/>
              </a:ext>
            </a:extLst>
          </p:cNvPr>
          <p:cNvSpPr/>
          <p:nvPr/>
        </p:nvSpPr>
        <p:spPr>
          <a:xfrm>
            <a:off x="838200" y="3544269"/>
            <a:ext cx="1521941" cy="280553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6">
                  <a:shade val="67500"/>
                  <a:satMod val="115000"/>
                  <a:lumMod val="7000"/>
                  <a:lumOff val="93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D058B1-1320-3F49-A417-B66117462941}"/>
              </a:ext>
            </a:extLst>
          </p:cNvPr>
          <p:cNvSpPr/>
          <p:nvPr/>
        </p:nvSpPr>
        <p:spPr>
          <a:xfrm>
            <a:off x="3214816" y="3544268"/>
            <a:ext cx="1521941" cy="28055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Customer1</a:t>
            </a:r>
          </a:p>
          <a:p>
            <a:pPr algn="ctr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1E3A341-2C6D-BD48-A3E1-841139798218}"/>
              </a:ext>
            </a:extLst>
          </p:cNvPr>
          <p:cNvSpPr/>
          <p:nvPr/>
        </p:nvSpPr>
        <p:spPr>
          <a:xfrm>
            <a:off x="9831859" y="3544267"/>
            <a:ext cx="1521941" cy="28055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B7217B3-655E-D049-BCA8-B8CA4D733109}"/>
              </a:ext>
            </a:extLst>
          </p:cNvPr>
          <p:cNvSpPr/>
          <p:nvPr/>
        </p:nvSpPr>
        <p:spPr>
          <a:xfrm>
            <a:off x="5591432" y="3544268"/>
            <a:ext cx="1634558" cy="28055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4B98A-09D7-4346-ACDC-22ED4D6C879F}"/>
              </a:ext>
            </a:extLst>
          </p:cNvPr>
          <p:cNvSpPr txBox="1"/>
          <p:nvPr/>
        </p:nvSpPr>
        <p:spPr>
          <a:xfrm>
            <a:off x="3297267" y="2628237"/>
            <a:ext cx="13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6B878B-2692-2541-B1F6-E5082CD5E600}"/>
              </a:ext>
            </a:extLst>
          </p:cNvPr>
          <p:cNvSpPr txBox="1"/>
          <p:nvPr/>
        </p:nvSpPr>
        <p:spPr>
          <a:xfrm>
            <a:off x="5938130" y="2628237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F63A3-299B-C748-9CC9-A347FB19A71F}"/>
              </a:ext>
            </a:extLst>
          </p:cNvPr>
          <p:cNvSpPr txBox="1"/>
          <p:nvPr/>
        </p:nvSpPr>
        <p:spPr>
          <a:xfrm>
            <a:off x="10134274" y="2629829"/>
            <a:ext cx="91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0E2F62-B712-9F4B-B13A-0FB2941DF65D}"/>
              </a:ext>
            </a:extLst>
          </p:cNvPr>
          <p:cNvSpPr txBox="1"/>
          <p:nvPr/>
        </p:nvSpPr>
        <p:spPr>
          <a:xfrm>
            <a:off x="1010106" y="2628237"/>
            <a:ext cx="10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gitProject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E914B8-F33F-AF49-9478-BF9AE279D75B}"/>
              </a:ext>
            </a:extLst>
          </p:cNvPr>
          <p:cNvSpPr txBox="1"/>
          <p:nvPr/>
        </p:nvSpPr>
        <p:spPr>
          <a:xfrm>
            <a:off x="882087" y="4583621"/>
            <a:ext cx="134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Customer1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DDE7A0-8C9C-5C48-8CF5-8AE160ACD19A}"/>
              </a:ext>
            </a:extLst>
          </p:cNvPr>
          <p:cNvSpPr/>
          <p:nvPr/>
        </p:nvSpPr>
        <p:spPr>
          <a:xfrm>
            <a:off x="5704008" y="5454867"/>
            <a:ext cx="1409405" cy="49877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bg2"/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Customer1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C5B711-CAFE-D744-9D60-D07438271CAE}"/>
              </a:ext>
            </a:extLst>
          </p:cNvPr>
          <p:cNvCxnSpPr/>
          <p:nvPr/>
        </p:nvCxnSpPr>
        <p:spPr>
          <a:xfrm>
            <a:off x="5938130" y="6233532"/>
            <a:ext cx="10313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9DB0B5-8BD4-014F-9B64-FB50B31E51D9}"/>
              </a:ext>
            </a:extLst>
          </p:cNvPr>
          <p:cNvCxnSpPr>
            <a:endCxn id="18" idx="4"/>
          </p:cNvCxnSpPr>
          <p:nvPr/>
        </p:nvCxnSpPr>
        <p:spPr>
          <a:xfrm flipV="1">
            <a:off x="6408710" y="5953645"/>
            <a:ext cx="1" cy="26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F8B41DE-AE83-6845-99E3-BEEDE9688A6C}"/>
              </a:ext>
            </a:extLst>
          </p:cNvPr>
          <p:cNvSpPr/>
          <p:nvPr/>
        </p:nvSpPr>
        <p:spPr>
          <a:xfrm>
            <a:off x="5716224" y="4439204"/>
            <a:ext cx="1409405" cy="688944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bg2"/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Customer1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Customer2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B53F41-F978-694F-ABC9-E11C76AC5EAD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6420927" y="5128148"/>
            <a:ext cx="0" cy="31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F562EFB-E1CF-1048-AFBA-5F4CF752746B}"/>
              </a:ext>
            </a:extLst>
          </p:cNvPr>
          <p:cNvSpPr/>
          <p:nvPr/>
        </p:nvSpPr>
        <p:spPr>
          <a:xfrm>
            <a:off x="5716224" y="3674071"/>
            <a:ext cx="1409405" cy="49877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bg2"/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Customer1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B28673-8C5A-F749-AA45-FA48FA09E648}"/>
              </a:ext>
            </a:extLst>
          </p:cNvPr>
          <p:cNvCxnSpPr/>
          <p:nvPr/>
        </p:nvCxnSpPr>
        <p:spPr>
          <a:xfrm flipH="1" flipV="1">
            <a:off x="6408710" y="4184239"/>
            <a:ext cx="12216" cy="243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9A436EF9-BE0D-427D-B9BC-9996DC3D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698" y="6492875"/>
            <a:ext cx="182709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2021 Fairfield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8882634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C7B6-9307-1A4A-9040-FEF04A59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changes in the working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98163-7291-CD49-8E40-65E44C6BC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49010"/>
            <a:ext cx="396797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Suppose I have made changes to a file in my working tree and saved them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Then I decide I don’t like what I just did</a:t>
            </a:r>
          </a:p>
          <a:p>
            <a:endParaRPr lang="en-US" dirty="0"/>
          </a:p>
          <a:p>
            <a:r>
              <a:rPr lang="en-US" dirty="0"/>
              <a:t>What can I do?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2CDD9-CA3C-1B4E-B2F9-600EC860C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149010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Option 1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$git diff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command will show me the differences between the file in my working tree and the file in the staging area.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I would have to make the changes manually.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C0A280F-CB82-4E25-9A5D-1E3EE9CD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698" y="6492875"/>
            <a:ext cx="182709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2021 Fairfield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688991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63B6-D689-C64E-833E-035AA6DF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93" y="108724"/>
            <a:ext cx="10515600" cy="1325563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$git checkout --filename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F4B4F4-BF96-DE41-82F5-5D00F486A5BE}"/>
              </a:ext>
            </a:extLst>
          </p:cNvPr>
          <p:cNvSpPr/>
          <p:nvPr/>
        </p:nvSpPr>
        <p:spPr>
          <a:xfrm>
            <a:off x="4763430" y="2652171"/>
            <a:ext cx="1521941" cy="280553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6">
                  <a:shade val="67500"/>
                  <a:satMod val="115000"/>
                  <a:lumMod val="7000"/>
                  <a:lumOff val="93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D058B1-1320-3F49-A417-B66117462941}"/>
              </a:ext>
            </a:extLst>
          </p:cNvPr>
          <p:cNvSpPr/>
          <p:nvPr/>
        </p:nvSpPr>
        <p:spPr>
          <a:xfrm>
            <a:off x="9526407" y="2652170"/>
            <a:ext cx="1521941" cy="28055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Customer1</a:t>
            </a:r>
          </a:p>
          <a:p>
            <a:pPr algn="ctr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4B98A-09D7-4346-ACDC-22ED4D6C879F}"/>
              </a:ext>
            </a:extLst>
          </p:cNvPr>
          <p:cNvSpPr txBox="1"/>
          <p:nvPr/>
        </p:nvSpPr>
        <p:spPr>
          <a:xfrm>
            <a:off x="9608858" y="1736139"/>
            <a:ext cx="13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0E2F62-B712-9F4B-B13A-0FB2941DF65D}"/>
              </a:ext>
            </a:extLst>
          </p:cNvPr>
          <p:cNvSpPr txBox="1"/>
          <p:nvPr/>
        </p:nvSpPr>
        <p:spPr>
          <a:xfrm>
            <a:off x="4935336" y="1736139"/>
            <a:ext cx="10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gitProject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E914B8-F33F-AF49-9478-BF9AE279D75B}"/>
              </a:ext>
            </a:extLst>
          </p:cNvPr>
          <p:cNvSpPr txBox="1"/>
          <p:nvPr/>
        </p:nvSpPr>
        <p:spPr>
          <a:xfrm>
            <a:off x="4807317" y="3691523"/>
            <a:ext cx="134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Customer1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D123184C-9CA1-184C-9A49-9DC1CBD2B56C}"/>
              </a:ext>
            </a:extLst>
          </p:cNvPr>
          <p:cNvSpPr/>
          <p:nvPr/>
        </p:nvSpPr>
        <p:spPr>
          <a:xfrm rot="7209562">
            <a:off x="5559183" y="1600583"/>
            <a:ext cx="4649455" cy="5191379"/>
          </a:xfrm>
          <a:prstGeom prst="arc">
            <a:avLst>
              <a:gd name="adj1" fmla="val 16111591"/>
              <a:gd name="adj2" fmla="val 1551930"/>
            </a:avLst>
          </a:prstGeom>
          <a:ln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8EF4D7-2442-3549-8AE2-63D97728D0E0}"/>
              </a:ext>
            </a:extLst>
          </p:cNvPr>
          <p:cNvSpPr txBox="1"/>
          <p:nvPr/>
        </p:nvSpPr>
        <p:spPr>
          <a:xfrm>
            <a:off x="6285371" y="5482838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$git checkout -- filename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E68338-23D1-E54F-BC65-237E5D11AFEF}"/>
              </a:ext>
            </a:extLst>
          </p:cNvPr>
          <p:cNvSpPr txBox="1"/>
          <p:nvPr/>
        </p:nvSpPr>
        <p:spPr>
          <a:xfrm>
            <a:off x="698607" y="3546088"/>
            <a:ext cx="3367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Checkout resets the contents of a file to match the currently staged version of that file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C654DE2-ABC1-40CB-B03D-B63B88CF0594}"/>
              </a:ext>
            </a:extLst>
          </p:cNvPr>
          <p:cNvSpPr txBox="1">
            <a:spLocks/>
          </p:cNvSpPr>
          <p:nvPr/>
        </p:nvSpPr>
        <p:spPr>
          <a:xfrm>
            <a:off x="86698" y="6492875"/>
            <a:ext cx="1827092" cy="32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  <a:defRPr/>
            </a:pPr>
            <a:r>
              <a:rPr lang="en-US" sz="1000"/>
              <a:t>© 2021 Fairfield &amp; Company</a:t>
            </a:r>
          </a:p>
        </p:txBody>
      </p:sp>
    </p:spTree>
    <p:extLst>
      <p:ext uri="{BB962C8B-B14F-4D97-AF65-F5344CB8AC3E}">
        <p14:creationId xmlns:p14="http://schemas.microsoft.com/office/powerpoint/2010/main" val="401352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D8D2-2B6A-D349-8276-87B307052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53683" cy="1325563"/>
          </a:xfrm>
        </p:spPr>
        <p:txBody>
          <a:bodyPr/>
          <a:lstStyle/>
          <a:p>
            <a:r>
              <a:rPr lang="en-US" dirty="0"/>
              <a:t>Working with Git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DD66CD-04E1-F44B-AAA0-6F8E45F06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476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One core concept when working with Git is a Repository (aka Repo)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Git is an example of a </a:t>
            </a:r>
            <a:r>
              <a:rPr lang="en-US" i="1" dirty="0"/>
              <a:t>distributed </a:t>
            </a:r>
            <a:r>
              <a:rPr lang="en-US" dirty="0"/>
              <a:t>Version Control System, so there are always at least two repos involved:  </a:t>
            </a:r>
          </a:p>
          <a:p>
            <a:pPr lvl="1"/>
            <a:r>
              <a:rPr lang="en-US" dirty="0"/>
              <a:t>Local</a:t>
            </a:r>
          </a:p>
          <a:p>
            <a:pPr lvl="1"/>
            <a:r>
              <a:rPr lang="en-US" dirty="0"/>
              <a:t>Remote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0F30FC-FB54-3743-B7DD-CD5EFF0A238C}"/>
              </a:ext>
            </a:extLst>
          </p:cNvPr>
          <p:cNvSpPr txBox="1"/>
          <p:nvPr/>
        </p:nvSpPr>
        <p:spPr>
          <a:xfrm>
            <a:off x="8979613" y="1595504"/>
            <a:ext cx="2167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local repository </a:t>
            </a:r>
            <a:r>
              <a:rPr lang="en-US" sz="2000" dirty="0"/>
              <a:t>is on your machine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35C0A9-3E69-3744-A001-3A9FE77AF7FC}"/>
              </a:ext>
            </a:extLst>
          </p:cNvPr>
          <p:cNvSpPr txBox="1"/>
          <p:nvPr/>
        </p:nvSpPr>
        <p:spPr>
          <a:xfrm>
            <a:off x="8979613" y="3604517"/>
            <a:ext cx="2167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>
                <a:solidFill>
                  <a:srgbClr val="C00000"/>
                </a:solidFill>
                <a:latin typeface="Comic Sans MS" panose="030F0902030302020204" pitchFamily="66" charset="0"/>
              </a:rPr>
              <a:t>remote repository </a:t>
            </a:r>
            <a:r>
              <a:rPr lang="en-US" sz="2000" dirty="0"/>
              <a:t>is on a tropical island somewhere*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5BE4B9-0854-7349-842C-36205047C26E}"/>
              </a:ext>
            </a:extLst>
          </p:cNvPr>
          <p:cNvSpPr txBox="1"/>
          <p:nvPr/>
        </p:nvSpPr>
        <p:spPr>
          <a:xfrm>
            <a:off x="7640509" y="5614357"/>
            <a:ext cx="4248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*OK, maybe it isn’t really on a tropical island.  But I like to think of my code relaxing on a beach after a </a:t>
            </a:r>
            <a:r>
              <a:rPr lang="en-US"/>
              <a:t>hard day’s </a:t>
            </a:r>
            <a:r>
              <a:rPr lang="en-US" dirty="0"/>
              <a:t>work!</a:t>
            </a:r>
          </a:p>
        </p:txBody>
      </p:sp>
      <p:pic>
        <p:nvPicPr>
          <p:cNvPr id="4" name="Picture 3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9EB07162-2117-4739-9475-229BC9019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76956" y="3231393"/>
            <a:ext cx="2064160" cy="2009840"/>
          </a:xfrm>
          <a:prstGeom prst="rect">
            <a:avLst/>
          </a:prstGeom>
        </p:spPr>
      </p:pic>
      <p:pic>
        <p:nvPicPr>
          <p:cNvPr id="11" name="Picture 10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522FC2DB-15FB-4386-95BA-54824EAD6B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330774" y="1285115"/>
            <a:ext cx="3109038" cy="175971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89197-3BA8-4F90-85BD-CC69F9C79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033" y="6311900"/>
            <a:ext cx="2598174" cy="365125"/>
          </a:xfrm>
        </p:spPr>
        <p:txBody>
          <a:bodyPr/>
          <a:lstStyle/>
          <a:p>
            <a:r>
              <a:rPr lang="en-US"/>
              <a:t>© 2021 Fairfield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567283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C7B6-9307-1A4A-9040-FEF04A59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changes in the staging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98163-7291-CD49-8E40-65E44C6BC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18935"/>
            <a:ext cx="396797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Suppose I have made changes to a file in my working tree and saved them</a:t>
            </a:r>
          </a:p>
          <a:p>
            <a:endParaRPr lang="en-US" dirty="0"/>
          </a:p>
          <a:p>
            <a:r>
              <a:rPr lang="en-US" dirty="0"/>
              <a:t>And then I staged them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$git add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Now I realize that those changes weren’t a good idea</a:t>
            </a:r>
          </a:p>
          <a:p>
            <a:endParaRPr lang="en-US" dirty="0"/>
          </a:p>
          <a:p>
            <a:r>
              <a:rPr lang="en-US" dirty="0"/>
              <a:t>What can I do?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2CDD9-CA3C-1B4E-B2F9-600EC860C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149010"/>
            <a:ext cx="547656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command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$git reset HEAD filename</a:t>
            </a:r>
          </a:p>
          <a:p>
            <a:pPr marL="457200" lvl="1" indent="0">
              <a:buNone/>
            </a:pPr>
            <a:endParaRPr lang="en-US" sz="2800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/>
              <a:t>Will reset the contents of a file in the staging area to the contents of that file in the local repository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C112F8F-D8C1-4AE6-ADE0-1398EDE5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698" y="6492875"/>
            <a:ext cx="182709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2021 Fairfield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7971002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63B6-D689-C64E-833E-035AA6DF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93" y="108724"/>
            <a:ext cx="10515600" cy="1325563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$git checkout --filename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F4B4F4-BF96-DE41-82F5-5D00F486A5BE}"/>
              </a:ext>
            </a:extLst>
          </p:cNvPr>
          <p:cNvSpPr/>
          <p:nvPr/>
        </p:nvSpPr>
        <p:spPr>
          <a:xfrm>
            <a:off x="905108" y="2674474"/>
            <a:ext cx="1521941" cy="280553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6">
                  <a:shade val="67500"/>
                  <a:satMod val="115000"/>
                  <a:lumMod val="7000"/>
                  <a:lumOff val="93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D058B1-1320-3F49-A417-B66117462941}"/>
              </a:ext>
            </a:extLst>
          </p:cNvPr>
          <p:cNvSpPr/>
          <p:nvPr/>
        </p:nvSpPr>
        <p:spPr>
          <a:xfrm>
            <a:off x="5668085" y="2674473"/>
            <a:ext cx="1521941" cy="28055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Customer1</a:t>
            </a:r>
          </a:p>
          <a:p>
            <a:pPr algn="ctr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4B98A-09D7-4346-ACDC-22ED4D6C879F}"/>
              </a:ext>
            </a:extLst>
          </p:cNvPr>
          <p:cNvSpPr txBox="1"/>
          <p:nvPr/>
        </p:nvSpPr>
        <p:spPr>
          <a:xfrm>
            <a:off x="5750536" y="1758442"/>
            <a:ext cx="135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Staging Area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0E2F62-B712-9F4B-B13A-0FB2941DF65D}"/>
              </a:ext>
            </a:extLst>
          </p:cNvPr>
          <p:cNvSpPr txBox="1"/>
          <p:nvPr/>
        </p:nvSpPr>
        <p:spPr>
          <a:xfrm>
            <a:off x="1077014" y="1758442"/>
            <a:ext cx="10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gitProject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E914B8-F33F-AF49-9478-BF9AE279D75B}"/>
              </a:ext>
            </a:extLst>
          </p:cNvPr>
          <p:cNvSpPr txBox="1"/>
          <p:nvPr/>
        </p:nvSpPr>
        <p:spPr>
          <a:xfrm>
            <a:off x="948995" y="3713826"/>
            <a:ext cx="1341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Customer1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D123184C-9CA1-184C-9A49-9DC1CBD2B56C}"/>
              </a:ext>
            </a:extLst>
          </p:cNvPr>
          <p:cNvSpPr/>
          <p:nvPr/>
        </p:nvSpPr>
        <p:spPr>
          <a:xfrm rot="7293052">
            <a:off x="1645105" y="1611734"/>
            <a:ext cx="4649455" cy="5191379"/>
          </a:xfrm>
          <a:prstGeom prst="arc">
            <a:avLst>
              <a:gd name="adj1" fmla="val 16111591"/>
              <a:gd name="adj2" fmla="val 1551930"/>
            </a:avLst>
          </a:prstGeom>
          <a:ln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8EF4D7-2442-3549-8AE2-63D97728D0E0}"/>
              </a:ext>
            </a:extLst>
          </p:cNvPr>
          <p:cNvSpPr txBox="1"/>
          <p:nvPr/>
        </p:nvSpPr>
        <p:spPr>
          <a:xfrm>
            <a:off x="2865863" y="5798635"/>
            <a:ext cx="251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$git checkout -- filename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FB6B118-03EB-6B4D-9661-498AF8B546E3}"/>
              </a:ext>
            </a:extLst>
          </p:cNvPr>
          <p:cNvSpPr/>
          <p:nvPr/>
        </p:nvSpPr>
        <p:spPr>
          <a:xfrm>
            <a:off x="10000198" y="2674473"/>
            <a:ext cx="1634558" cy="28055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4C89BF-D2B1-2744-8320-DDFA90B160B5}"/>
              </a:ext>
            </a:extLst>
          </p:cNvPr>
          <p:cNvSpPr txBox="1"/>
          <p:nvPr/>
        </p:nvSpPr>
        <p:spPr>
          <a:xfrm>
            <a:off x="10346896" y="1758442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7F0E4A0-35F5-9E4A-86B6-42D55DCEFEA3}"/>
              </a:ext>
            </a:extLst>
          </p:cNvPr>
          <p:cNvSpPr/>
          <p:nvPr/>
        </p:nvSpPr>
        <p:spPr>
          <a:xfrm>
            <a:off x="10112774" y="4585072"/>
            <a:ext cx="1409405" cy="49877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bg2"/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Customer1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6EED3F-8199-7347-8192-0AEB4D3E283D}"/>
              </a:ext>
            </a:extLst>
          </p:cNvPr>
          <p:cNvCxnSpPr/>
          <p:nvPr/>
        </p:nvCxnSpPr>
        <p:spPr>
          <a:xfrm>
            <a:off x="10346896" y="5363737"/>
            <a:ext cx="103138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82DD70-A8A7-8C44-8790-C638C1F566E0}"/>
              </a:ext>
            </a:extLst>
          </p:cNvPr>
          <p:cNvCxnSpPr>
            <a:endCxn id="14" idx="4"/>
          </p:cNvCxnSpPr>
          <p:nvPr/>
        </p:nvCxnSpPr>
        <p:spPr>
          <a:xfrm flipV="1">
            <a:off x="10817476" y="5083850"/>
            <a:ext cx="1" cy="26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8248B4D-43EF-8A44-9D26-9D4CA9C6A90C}"/>
              </a:ext>
            </a:extLst>
          </p:cNvPr>
          <p:cNvSpPr/>
          <p:nvPr/>
        </p:nvSpPr>
        <p:spPr>
          <a:xfrm>
            <a:off x="10124990" y="3569409"/>
            <a:ext cx="1409405" cy="688944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bg2"/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Customer1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Customer2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CA5774-6B1F-824F-BDB7-420AA563F802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10829693" y="4258353"/>
            <a:ext cx="0" cy="31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9B3B642-99F3-7F4F-823D-01E220A4870D}"/>
              </a:ext>
            </a:extLst>
          </p:cNvPr>
          <p:cNvSpPr/>
          <p:nvPr/>
        </p:nvSpPr>
        <p:spPr>
          <a:xfrm>
            <a:off x="10124990" y="2804276"/>
            <a:ext cx="1409405" cy="49877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bg2"/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Customer1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3EA4A7-2664-CF48-882C-5FDC4422628E}"/>
              </a:ext>
            </a:extLst>
          </p:cNvPr>
          <p:cNvCxnSpPr/>
          <p:nvPr/>
        </p:nvCxnSpPr>
        <p:spPr>
          <a:xfrm flipH="1" flipV="1">
            <a:off x="10817476" y="3314444"/>
            <a:ext cx="12216" cy="243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8FED205D-E922-A843-903D-604969F3D56A}"/>
              </a:ext>
            </a:extLst>
          </p:cNvPr>
          <p:cNvSpPr/>
          <p:nvPr/>
        </p:nvSpPr>
        <p:spPr>
          <a:xfrm rot="7293052">
            <a:off x="6550881" y="1611733"/>
            <a:ext cx="4649455" cy="5191379"/>
          </a:xfrm>
          <a:prstGeom prst="arc">
            <a:avLst>
              <a:gd name="adj1" fmla="val 16111591"/>
              <a:gd name="adj2" fmla="val 1551930"/>
            </a:avLst>
          </a:prstGeom>
          <a:ln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A5F815-516D-7543-AF18-6CB3F5937B7B}"/>
              </a:ext>
            </a:extLst>
          </p:cNvPr>
          <p:cNvSpPr txBox="1"/>
          <p:nvPr/>
        </p:nvSpPr>
        <p:spPr>
          <a:xfrm>
            <a:off x="7771641" y="5849564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$git reset HEAD filename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7FDF1EAC-EAEE-46FF-B037-83C481CD3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698" y="6492875"/>
            <a:ext cx="182709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2021 Fairfield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4362580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0E9B3B-5DC0-4C50-A14C-B8C80791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40671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Setting up the remote repository</a:t>
            </a:r>
          </a:p>
        </p:txBody>
      </p:sp>
      <p:sp>
        <p:nvSpPr>
          <p:cNvPr id="16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0FB3C77-B4FF-4EE6-94E9-270D77490C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alphaModFix/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5022" b="-1"/>
          <a:stretch/>
        </p:blipFill>
        <p:spPr>
          <a:xfrm>
            <a:off x="-2" y="718419"/>
            <a:ext cx="4876801" cy="5104327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51175-4CEE-40B2-9BBC-BD48C0F92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4502" y="1864368"/>
            <a:ext cx="5104439" cy="3639289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The remote repository must be created on the git website.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When you create the remote repository, Git will give you its URL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Then, we must connect the remote repository with our local repository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We do this with the following command: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sz="3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1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remote add origin </a:t>
            </a:r>
            <a:r>
              <a:rPr lang="en-US" sz="3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1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3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remote repository&gt;</a:t>
            </a:r>
            <a:endParaRPr lang="en-US" sz="31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9EEC694C-42C5-4A45-B085-CD4E5DC5F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698" y="6492875"/>
            <a:ext cx="182709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2021 Fairfield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7740246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46073-8D92-4D6E-A164-579DB998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Pushing the project to git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F4904-6BB8-44FE-8C49-B34C96559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1245" y="518400"/>
            <a:ext cx="5205181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Once the remote repository has been set up and linked to the project, we can push the code to the remote with the following command:</a:t>
            </a:r>
          </a:p>
          <a:p>
            <a:endParaRPr lang="en-US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>
                    <a:alpha val="8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$git push remote master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9D4CFC8-4F75-4772-AD77-2B12D49C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698" y="6492875"/>
            <a:ext cx="182709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2021 Fairfield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6866465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8AA6AC-52BB-CC4F-AB58-28F6B911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1D17356-E1D0-0B4D-8C21-BAED55DA8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2551" y="1690688"/>
            <a:ext cx="5006897" cy="4735691"/>
          </a:xfr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A73A19B-5DBC-4BF9-A51C-DE043E74B549}"/>
              </a:ext>
            </a:extLst>
          </p:cNvPr>
          <p:cNvSpPr txBox="1">
            <a:spLocks/>
          </p:cNvSpPr>
          <p:nvPr/>
        </p:nvSpPr>
        <p:spPr>
          <a:xfrm>
            <a:off x="86698" y="6492875"/>
            <a:ext cx="1827092" cy="32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  <a:defRPr/>
            </a:pPr>
            <a:r>
              <a:rPr lang="en-US" sz="1000"/>
              <a:t>© 2021 Fairfield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53455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0932-D84E-1D4A-8E7A-28CEFB0B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Git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9B0643-3D0D-CD4B-9340-D9C96AB6004D}"/>
              </a:ext>
            </a:extLst>
          </p:cNvPr>
          <p:cNvSpPr txBox="1"/>
          <p:nvPr/>
        </p:nvSpPr>
        <p:spPr>
          <a:xfrm>
            <a:off x="1177247" y="4404142"/>
            <a:ext cx="93066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Steps:</a:t>
            </a:r>
          </a:p>
          <a:p>
            <a:pPr marL="342900" indent="-342900">
              <a:buAutoNum type="arabicPeriod"/>
            </a:pPr>
            <a:r>
              <a:rPr lang="en-US" sz="2400" dirty="0"/>
              <a:t>Create a directory for your new project (I named mine “</a:t>
            </a:r>
            <a:r>
              <a:rPr lang="en-US" sz="2400" err="1"/>
              <a:t>gitProject</a:t>
            </a:r>
            <a:r>
              <a:rPr lang="en-US" sz="2400"/>
              <a:t>”) (This step isn’t necessary if you already have a directory)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Navigate to that directory</a:t>
            </a:r>
          </a:p>
          <a:p>
            <a:pPr marL="342900" indent="-342900">
              <a:buAutoNum type="arabicPeriod"/>
            </a:pPr>
            <a:r>
              <a:rPr lang="en-US" sz="2400" dirty="0"/>
              <a:t>Run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git init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85A61D-A188-994A-AE34-8A5C1B498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637" y="1632891"/>
            <a:ext cx="9528602" cy="245899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D39060-8929-0348-8D08-2CC688890F59}"/>
              </a:ext>
            </a:extLst>
          </p:cNvPr>
          <p:cNvSpPr txBox="1"/>
          <p:nvPr/>
        </p:nvSpPr>
        <p:spPr>
          <a:xfrm>
            <a:off x="9914562" y="1760482"/>
            <a:ext cx="308225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194446-F649-B948-B6D8-FBC11BC6BFF6}"/>
              </a:ext>
            </a:extLst>
          </p:cNvPr>
          <p:cNvSpPr txBox="1"/>
          <p:nvPr/>
        </p:nvSpPr>
        <p:spPr>
          <a:xfrm>
            <a:off x="9485370" y="2131165"/>
            <a:ext cx="308225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50EDB2-C67D-044D-808F-909765E0FDA0}"/>
              </a:ext>
            </a:extLst>
          </p:cNvPr>
          <p:cNvSpPr txBox="1"/>
          <p:nvPr/>
        </p:nvSpPr>
        <p:spPr>
          <a:xfrm>
            <a:off x="9492220" y="2964895"/>
            <a:ext cx="308225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3B3F5E-89EB-C844-954C-C22FFE36EB5B}"/>
              </a:ext>
            </a:extLst>
          </p:cNvPr>
          <p:cNvCxnSpPr>
            <a:cxnSpLocks/>
          </p:cNvCxnSpPr>
          <p:nvPr/>
        </p:nvCxnSpPr>
        <p:spPr>
          <a:xfrm flipH="1">
            <a:off x="9089569" y="1891930"/>
            <a:ext cx="805301" cy="1846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5D6520-5411-1543-8674-8D543BC919C3}"/>
              </a:ext>
            </a:extLst>
          </p:cNvPr>
          <p:cNvCxnSpPr/>
          <p:nvPr/>
        </p:nvCxnSpPr>
        <p:spPr>
          <a:xfrm flipH="1">
            <a:off x="8852899" y="2315831"/>
            <a:ext cx="63247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2B8A18-66F4-1942-AF5D-8E37C6DD7F2E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8476180" y="2609636"/>
            <a:ext cx="1016040" cy="5399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7FE7DA2-6C7B-D145-9348-C501732AD159}"/>
              </a:ext>
            </a:extLst>
          </p:cNvPr>
          <p:cNvSpPr/>
          <p:nvPr/>
        </p:nvSpPr>
        <p:spPr>
          <a:xfrm>
            <a:off x="1346200" y="2705100"/>
            <a:ext cx="9563100" cy="44446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D58CC9F5-66F2-4C0C-9018-02542BDD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6382512"/>
            <a:ext cx="182709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© 2021 Fairfield &amp; Company</a:t>
            </a:r>
          </a:p>
        </p:txBody>
      </p:sp>
    </p:spTree>
    <p:extLst>
      <p:ext uri="{BB962C8B-B14F-4D97-AF65-F5344CB8AC3E}">
        <p14:creationId xmlns:p14="http://schemas.microsoft.com/office/powerpoint/2010/main" val="347676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562C6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494675-8C92-FB4D-9AA3-5B334682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Behind the scenes …. Part 1</a:t>
            </a:r>
          </a:p>
        </p:txBody>
      </p:sp>
      <p:pic>
        <p:nvPicPr>
          <p:cNvPr id="3" name="Content Placeholder 2" descr="A person standing on a stage&#10;&#10;Description generated with high confidence">
            <a:extLst>
              <a:ext uri="{FF2B5EF4-FFF2-40B4-BE49-F238E27FC236}">
                <a16:creationId xmlns:a16="http://schemas.microsoft.com/office/drawing/2014/main" id="{24839208-9743-4D8C-816C-8DF7267CF7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8425" r="-1" b="5535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B67E3D-323D-4126-B9CA-688067CF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4256" y="6535157"/>
            <a:ext cx="6594189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05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© 2021 Fairfield &amp; Company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53CFF2-AE74-C247-A0D8-146367D0A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The $</a:t>
            </a:r>
            <a:r>
              <a:rPr lang="en-US" sz="240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init </a:t>
            </a:r>
            <a:r>
              <a:rPr lang="en-US" sz="2400">
                <a:solidFill>
                  <a:srgbClr val="FFFFFF"/>
                </a:solidFill>
              </a:rPr>
              <a:t>command tells git that this directory should be tracked by git</a:t>
            </a:r>
            <a:br>
              <a:rPr lang="en-US" sz="2400">
                <a:solidFill>
                  <a:srgbClr val="FFFFFF"/>
                </a:solidFill>
              </a:rPr>
            </a:br>
            <a:endParaRPr lang="en-US" sz="2400">
              <a:solidFill>
                <a:srgbClr val="FFFFFF"/>
              </a:solidFill>
            </a:endParaRPr>
          </a:p>
          <a:p>
            <a:r>
              <a:rPr lang="en-US" sz="2400">
                <a:solidFill>
                  <a:srgbClr val="FFFFFF"/>
                </a:solidFill>
              </a:rPr>
              <a:t>Git puts a hidden file (.git) into your directory</a:t>
            </a:r>
          </a:p>
          <a:p>
            <a:endParaRPr lang="en-US" sz="2000">
              <a:solidFill>
                <a:srgbClr val="FFFFFF"/>
              </a:solidFill>
            </a:endParaRPr>
          </a:p>
          <a:p>
            <a:r>
              <a:rPr lang="en-US" sz="2400">
                <a:solidFill>
                  <a:srgbClr val="FFFFFF"/>
                </a:solidFill>
              </a:rPr>
              <a:t>All of the changes will be recorded in this file.</a:t>
            </a:r>
          </a:p>
        </p:txBody>
      </p:sp>
    </p:spTree>
    <p:extLst>
      <p:ext uri="{BB962C8B-B14F-4D97-AF65-F5344CB8AC3E}">
        <p14:creationId xmlns:p14="http://schemas.microsoft.com/office/powerpoint/2010/main" val="3552263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63B6-D689-C64E-833E-035AA6DF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5862"/>
          </a:xfrm>
        </p:spPr>
        <p:txBody>
          <a:bodyPr/>
          <a:lstStyle/>
          <a:p>
            <a:r>
              <a:rPr lang="en-US" dirty="0"/>
              <a:t>Behind the scenes …. Part 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F4B4F4-BF96-DE41-82F5-5D00F486A5BE}"/>
              </a:ext>
            </a:extLst>
          </p:cNvPr>
          <p:cNvSpPr/>
          <p:nvPr/>
        </p:nvSpPr>
        <p:spPr>
          <a:xfrm>
            <a:off x="838200" y="2606720"/>
            <a:ext cx="1521941" cy="280553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6">
                  <a:shade val="67500"/>
                  <a:satMod val="115000"/>
                  <a:lumMod val="7000"/>
                  <a:lumOff val="93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D058B1-1320-3F49-A417-B66117462941}"/>
              </a:ext>
            </a:extLst>
          </p:cNvPr>
          <p:cNvSpPr/>
          <p:nvPr/>
        </p:nvSpPr>
        <p:spPr>
          <a:xfrm>
            <a:off x="3214816" y="2606719"/>
            <a:ext cx="1521941" cy="28055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1E3A341-2C6D-BD48-A3E1-841139798218}"/>
              </a:ext>
            </a:extLst>
          </p:cNvPr>
          <p:cNvSpPr/>
          <p:nvPr/>
        </p:nvSpPr>
        <p:spPr>
          <a:xfrm>
            <a:off x="9831859" y="2606718"/>
            <a:ext cx="1521941" cy="28055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B7217B3-655E-D049-BCA8-B8CA4D733109}"/>
              </a:ext>
            </a:extLst>
          </p:cNvPr>
          <p:cNvSpPr/>
          <p:nvPr/>
        </p:nvSpPr>
        <p:spPr>
          <a:xfrm>
            <a:off x="5591432" y="2606719"/>
            <a:ext cx="1521941" cy="28055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CF6794-EE68-7341-9200-4DDADBB7A116}"/>
              </a:ext>
            </a:extLst>
          </p:cNvPr>
          <p:cNvSpPr txBox="1"/>
          <p:nvPr/>
        </p:nvSpPr>
        <p:spPr>
          <a:xfrm>
            <a:off x="838200" y="1690688"/>
            <a:ext cx="1428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Tree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4B98A-09D7-4346-ACDC-22ED4D6C879F}"/>
              </a:ext>
            </a:extLst>
          </p:cNvPr>
          <p:cNvSpPr txBox="1"/>
          <p:nvPr/>
        </p:nvSpPr>
        <p:spPr>
          <a:xfrm>
            <a:off x="3214816" y="1690688"/>
            <a:ext cx="1357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Staging Area</a:t>
            </a:r>
          </a:p>
          <a:p>
            <a:pPr algn="ctr"/>
            <a:r>
              <a:rPr lang="en-US" dirty="0"/>
              <a:t>(Index)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6B878B-2692-2541-B1F6-E5082CD5E600}"/>
              </a:ext>
            </a:extLst>
          </p:cNvPr>
          <p:cNvSpPr txBox="1"/>
          <p:nvPr/>
        </p:nvSpPr>
        <p:spPr>
          <a:xfrm>
            <a:off x="5938130" y="1690688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F63A3-299B-C748-9CC9-A347FB19A71F}"/>
              </a:ext>
            </a:extLst>
          </p:cNvPr>
          <p:cNvSpPr txBox="1"/>
          <p:nvPr/>
        </p:nvSpPr>
        <p:spPr>
          <a:xfrm>
            <a:off x="10134274" y="1692280"/>
            <a:ext cx="91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59B690-9558-7F4C-BF1D-1CAEF97D1C16}"/>
              </a:ext>
            </a:extLst>
          </p:cNvPr>
          <p:cNvSpPr txBox="1"/>
          <p:nvPr/>
        </p:nvSpPr>
        <p:spPr>
          <a:xfrm>
            <a:off x="4143632" y="5883446"/>
            <a:ext cx="1952368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.git directory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CDF93EE3-7B0E-1E43-A22F-E3A46A5E2C71}"/>
              </a:ext>
            </a:extLst>
          </p:cNvPr>
          <p:cNvCxnSpPr>
            <a:stCxn id="15" idx="3"/>
            <a:endCxn id="8" idx="2"/>
          </p:cNvCxnSpPr>
          <p:nvPr/>
        </p:nvCxnSpPr>
        <p:spPr>
          <a:xfrm flipV="1">
            <a:off x="6096000" y="5412258"/>
            <a:ext cx="256403" cy="702021"/>
          </a:xfrm>
          <a:prstGeom prst="bentConnector2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0D463A98-D120-7C40-A1FE-3EA1E17ED271}"/>
              </a:ext>
            </a:extLst>
          </p:cNvPr>
          <p:cNvCxnSpPr>
            <a:stCxn id="15" idx="1"/>
          </p:cNvCxnSpPr>
          <p:nvPr/>
        </p:nvCxnSpPr>
        <p:spPr>
          <a:xfrm rot="10800000">
            <a:off x="3847586" y="5412257"/>
            <a:ext cx="296047" cy="702022"/>
          </a:xfrm>
          <a:prstGeom prst="bentConnector2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94E8B-14A1-443B-B33C-D1196B5B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5649" y="6310311"/>
            <a:ext cx="2313803" cy="365125"/>
          </a:xfrm>
        </p:spPr>
        <p:txBody>
          <a:bodyPr/>
          <a:lstStyle/>
          <a:p>
            <a:r>
              <a:rPr lang="en-US"/>
              <a:t>© 2021 Fairfield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0208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63B6-D689-C64E-833E-035AA6DF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scenes …. Part 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F4B4F4-BF96-DE41-82F5-5D00F486A5BE}"/>
              </a:ext>
            </a:extLst>
          </p:cNvPr>
          <p:cNvSpPr/>
          <p:nvPr/>
        </p:nvSpPr>
        <p:spPr>
          <a:xfrm>
            <a:off x="838200" y="2606720"/>
            <a:ext cx="1521941" cy="280553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6">
                  <a:shade val="67500"/>
                  <a:satMod val="115000"/>
                  <a:lumMod val="7000"/>
                  <a:lumOff val="93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D058B1-1320-3F49-A417-B66117462941}"/>
              </a:ext>
            </a:extLst>
          </p:cNvPr>
          <p:cNvSpPr/>
          <p:nvPr/>
        </p:nvSpPr>
        <p:spPr>
          <a:xfrm>
            <a:off x="3214816" y="2606719"/>
            <a:ext cx="1521941" cy="280553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1E3A341-2C6D-BD48-A3E1-841139798218}"/>
              </a:ext>
            </a:extLst>
          </p:cNvPr>
          <p:cNvSpPr/>
          <p:nvPr/>
        </p:nvSpPr>
        <p:spPr>
          <a:xfrm>
            <a:off x="9831859" y="2606718"/>
            <a:ext cx="1521941" cy="28055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B7217B3-655E-D049-BCA8-B8CA4D733109}"/>
              </a:ext>
            </a:extLst>
          </p:cNvPr>
          <p:cNvSpPr/>
          <p:nvPr/>
        </p:nvSpPr>
        <p:spPr>
          <a:xfrm>
            <a:off x="5591432" y="2606719"/>
            <a:ext cx="1521941" cy="28055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CF6794-EE68-7341-9200-4DDADBB7A116}"/>
              </a:ext>
            </a:extLst>
          </p:cNvPr>
          <p:cNvSpPr txBox="1"/>
          <p:nvPr/>
        </p:nvSpPr>
        <p:spPr>
          <a:xfrm>
            <a:off x="838200" y="1690688"/>
            <a:ext cx="14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4B98A-09D7-4346-ACDC-22ED4D6C879F}"/>
              </a:ext>
            </a:extLst>
          </p:cNvPr>
          <p:cNvSpPr txBox="1"/>
          <p:nvPr/>
        </p:nvSpPr>
        <p:spPr>
          <a:xfrm>
            <a:off x="3214816" y="1690688"/>
            <a:ext cx="1357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Staging Area</a:t>
            </a:r>
          </a:p>
          <a:p>
            <a:pPr algn="ctr"/>
            <a:r>
              <a:rPr lang="en-US" dirty="0"/>
              <a:t>(Index)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6B878B-2692-2541-B1F6-E5082CD5E600}"/>
              </a:ext>
            </a:extLst>
          </p:cNvPr>
          <p:cNvSpPr txBox="1"/>
          <p:nvPr/>
        </p:nvSpPr>
        <p:spPr>
          <a:xfrm>
            <a:off x="5938130" y="1690688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F63A3-299B-C748-9CC9-A347FB19A71F}"/>
              </a:ext>
            </a:extLst>
          </p:cNvPr>
          <p:cNvSpPr txBox="1"/>
          <p:nvPr/>
        </p:nvSpPr>
        <p:spPr>
          <a:xfrm>
            <a:off x="10134274" y="1692280"/>
            <a:ext cx="91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ECFE1C-3C9E-6548-9356-C161A2D52F68}"/>
              </a:ext>
            </a:extLst>
          </p:cNvPr>
          <p:cNvSpPr/>
          <p:nvPr/>
        </p:nvSpPr>
        <p:spPr>
          <a:xfrm>
            <a:off x="308919" y="1482811"/>
            <a:ext cx="7846540" cy="44237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59B690-9558-7F4C-BF1D-1CAEF97D1C16}"/>
              </a:ext>
            </a:extLst>
          </p:cNvPr>
          <p:cNvSpPr txBox="1"/>
          <p:nvPr/>
        </p:nvSpPr>
        <p:spPr>
          <a:xfrm>
            <a:off x="5313405" y="6141308"/>
            <a:ext cx="1952368" cy="461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Your machine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E7E2C8-D868-034F-B5CB-02C15046E5E2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4065373" y="5906530"/>
            <a:ext cx="1248032" cy="46561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90FF75E-B641-8347-B812-22C552484824}"/>
              </a:ext>
            </a:extLst>
          </p:cNvPr>
          <p:cNvSpPr/>
          <p:nvPr/>
        </p:nvSpPr>
        <p:spPr>
          <a:xfrm>
            <a:off x="9010133" y="1482810"/>
            <a:ext cx="2729741" cy="44237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8973B2-BFEA-BC45-A837-C2F14B1BE714}"/>
              </a:ext>
            </a:extLst>
          </p:cNvPr>
          <p:cNvSpPr txBox="1"/>
          <p:nvPr/>
        </p:nvSpPr>
        <p:spPr>
          <a:xfrm>
            <a:off x="8033949" y="6141308"/>
            <a:ext cx="1952368" cy="461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Tropical Island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2E4ED5D-6333-8542-AF65-D3CCD41D94CF}"/>
              </a:ext>
            </a:extLst>
          </p:cNvPr>
          <p:cNvCxnSpPr>
            <a:stCxn id="18" idx="3"/>
          </p:cNvCxnSpPr>
          <p:nvPr/>
        </p:nvCxnSpPr>
        <p:spPr>
          <a:xfrm flipV="1">
            <a:off x="9986317" y="5908502"/>
            <a:ext cx="606512" cy="46363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F58D52C7-6EE6-4E15-8715-19FCAC21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5649" y="6310311"/>
            <a:ext cx="2313803" cy="365125"/>
          </a:xfrm>
        </p:spPr>
        <p:txBody>
          <a:bodyPr/>
          <a:lstStyle/>
          <a:p>
            <a:r>
              <a:rPr lang="en-US"/>
              <a:t>© 2021 Fairfield &amp; Company</a:t>
            </a:r>
          </a:p>
        </p:txBody>
      </p:sp>
    </p:spTree>
    <p:extLst>
      <p:ext uri="{BB962C8B-B14F-4D97-AF65-F5344CB8AC3E}">
        <p14:creationId xmlns:p14="http://schemas.microsoft.com/office/powerpoint/2010/main" val="15449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63B6-D689-C64E-833E-035AA6DF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scenes …. Part 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F4B4F4-BF96-DE41-82F5-5D00F486A5BE}"/>
              </a:ext>
            </a:extLst>
          </p:cNvPr>
          <p:cNvSpPr/>
          <p:nvPr/>
        </p:nvSpPr>
        <p:spPr>
          <a:xfrm>
            <a:off x="838200" y="2606720"/>
            <a:ext cx="1754529" cy="382585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6">
                  <a:shade val="67500"/>
                  <a:satMod val="115000"/>
                  <a:lumMod val="7000"/>
                  <a:lumOff val="93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D058B1-1320-3F49-A417-B66117462941}"/>
              </a:ext>
            </a:extLst>
          </p:cNvPr>
          <p:cNvSpPr/>
          <p:nvPr/>
        </p:nvSpPr>
        <p:spPr>
          <a:xfrm>
            <a:off x="3214816" y="2606719"/>
            <a:ext cx="1863811" cy="38258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1E3A341-2C6D-BD48-A3E1-841139798218}"/>
              </a:ext>
            </a:extLst>
          </p:cNvPr>
          <p:cNvSpPr/>
          <p:nvPr/>
        </p:nvSpPr>
        <p:spPr>
          <a:xfrm>
            <a:off x="9236597" y="2606718"/>
            <a:ext cx="2117203" cy="38258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B7217B3-655E-D049-BCA8-B8CA4D733109}"/>
              </a:ext>
            </a:extLst>
          </p:cNvPr>
          <p:cNvSpPr/>
          <p:nvPr/>
        </p:nvSpPr>
        <p:spPr>
          <a:xfrm>
            <a:off x="5591432" y="2606719"/>
            <a:ext cx="2036284" cy="3825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CF6794-EE68-7341-9200-4DDADBB7A116}"/>
              </a:ext>
            </a:extLst>
          </p:cNvPr>
          <p:cNvSpPr txBox="1"/>
          <p:nvPr/>
        </p:nvSpPr>
        <p:spPr>
          <a:xfrm>
            <a:off x="1001038" y="1690688"/>
            <a:ext cx="142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4B98A-09D7-4346-ACDC-22ED4D6C879F}"/>
              </a:ext>
            </a:extLst>
          </p:cNvPr>
          <p:cNvSpPr txBox="1"/>
          <p:nvPr/>
        </p:nvSpPr>
        <p:spPr>
          <a:xfrm>
            <a:off x="3468202" y="1690688"/>
            <a:ext cx="1357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Staging Area</a:t>
            </a:r>
          </a:p>
          <a:p>
            <a:pPr algn="ctr"/>
            <a:r>
              <a:rPr lang="en-US" dirty="0"/>
              <a:t>(Index)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6B878B-2692-2541-B1F6-E5082CD5E600}"/>
              </a:ext>
            </a:extLst>
          </p:cNvPr>
          <p:cNvSpPr txBox="1"/>
          <p:nvPr/>
        </p:nvSpPr>
        <p:spPr>
          <a:xfrm>
            <a:off x="6277753" y="1690688"/>
            <a:ext cx="66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F63A3-299B-C748-9CC9-A347FB19A71F}"/>
              </a:ext>
            </a:extLst>
          </p:cNvPr>
          <p:cNvSpPr txBox="1"/>
          <p:nvPr/>
        </p:nvSpPr>
        <p:spPr>
          <a:xfrm>
            <a:off x="9836643" y="1692280"/>
            <a:ext cx="917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Remote</a:t>
            </a:r>
          </a:p>
          <a:p>
            <a:pPr algn="ctr"/>
            <a:r>
              <a:rPr lang="en-US" dirty="0"/>
              <a:t>Repo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A87BD3-E13B-D541-AC6B-DC0075C704AB}"/>
              </a:ext>
            </a:extLst>
          </p:cNvPr>
          <p:cNvSpPr txBox="1"/>
          <p:nvPr/>
        </p:nvSpPr>
        <p:spPr>
          <a:xfrm>
            <a:off x="980472" y="3060019"/>
            <a:ext cx="1469985" cy="23083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We work here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Edit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Create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C00000"/>
                </a:solidFill>
              </a:rPr>
              <a:t>etc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81BB87-0F9B-DE4A-B803-B7E7778B073B}"/>
              </a:ext>
            </a:extLst>
          </p:cNvPr>
          <p:cNvSpPr txBox="1"/>
          <p:nvPr/>
        </p:nvSpPr>
        <p:spPr>
          <a:xfrm>
            <a:off x="3330010" y="3016251"/>
            <a:ext cx="1633422" cy="304698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We move finished work we want to commit to the repository 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8AA007-E4D6-F547-B4A7-3E698C96A893}"/>
              </a:ext>
            </a:extLst>
          </p:cNvPr>
          <p:cNvSpPr txBox="1"/>
          <p:nvPr/>
        </p:nvSpPr>
        <p:spPr>
          <a:xfrm>
            <a:off x="5792863" y="2996150"/>
            <a:ext cx="1633422" cy="23083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This contains a complete record of our commit history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DF035F-AFCB-FC43-88F5-46269E243A6E}"/>
              </a:ext>
            </a:extLst>
          </p:cNvPr>
          <p:cNvSpPr txBox="1"/>
          <p:nvPr/>
        </p:nvSpPr>
        <p:spPr>
          <a:xfrm>
            <a:off x="9478487" y="3054244"/>
            <a:ext cx="1633422" cy="23083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This contains files we want to share with others</a:t>
            </a:r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4DEBB6E9-86E8-4E2A-9396-843FBDAB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5649" y="6410278"/>
            <a:ext cx="2313803" cy="365125"/>
          </a:xfrm>
        </p:spPr>
        <p:txBody>
          <a:bodyPr/>
          <a:lstStyle/>
          <a:p>
            <a:r>
              <a:rPr lang="en-US"/>
              <a:t>© 2021 Fairfield &amp; Company</a:t>
            </a:r>
          </a:p>
        </p:txBody>
      </p:sp>
    </p:spTree>
    <p:extLst>
      <p:ext uri="{BB962C8B-B14F-4D97-AF65-F5344CB8AC3E}">
        <p14:creationId xmlns:p14="http://schemas.microsoft.com/office/powerpoint/2010/main" val="208668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2199</Words>
  <Application>Microsoft Office PowerPoint</Application>
  <PresentationFormat>Widescreen</PresentationFormat>
  <Paragraphs>462</Paragraphs>
  <Slides>44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Comic Sans MS</vt:lpstr>
      <vt:lpstr>Courier New</vt:lpstr>
      <vt:lpstr>Office Theme</vt:lpstr>
      <vt:lpstr>Working with Git</vt:lpstr>
      <vt:lpstr>When I work alone ……</vt:lpstr>
      <vt:lpstr>But when I collaborate….</vt:lpstr>
      <vt:lpstr>Working with Git</vt:lpstr>
      <vt:lpstr>Creating a Git Project</vt:lpstr>
      <vt:lpstr>Behind the scenes …. Part 1</vt:lpstr>
      <vt:lpstr>Behind the scenes …. Part 2</vt:lpstr>
      <vt:lpstr>Behind the scenes …. Part 2</vt:lpstr>
      <vt:lpstr>Behind the scenes …. Part 2</vt:lpstr>
      <vt:lpstr>The Working Area</vt:lpstr>
      <vt:lpstr>Customer1 created and Saved</vt:lpstr>
      <vt:lpstr>Git Status command</vt:lpstr>
      <vt:lpstr>Add the file to the staging area with $git add</vt:lpstr>
      <vt:lpstr>Re-running $git status</vt:lpstr>
      <vt:lpstr>Move the file to the local repository with  $git commit</vt:lpstr>
      <vt:lpstr>Committing the change to the local repo with $git commit -m</vt:lpstr>
      <vt:lpstr>Recap 1</vt:lpstr>
      <vt:lpstr>Recap 2</vt:lpstr>
      <vt:lpstr>Recap 3 </vt:lpstr>
      <vt:lpstr>Recap 4 </vt:lpstr>
      <vt:lpstr>Recap 5 </vt:lpstr>
      <vt:lpstr>Question …..</vt:lpstr>
      <vt:lpstr>$git log</vt:lpstr>
      <vt:lpstr>Adding another file</vt:lpstr>
      <vt:lpstr>Editing the first file</vt:lpstr>
      <vt:lpstr>Running $git status</vt:lpstr>
      <vt:lpstr>Current state of the project</vt:lpstr>
      <vt:lpstr>What did we change?</vt:lpstr>
      <vt:lpstr>What’s different in our modified file?</vt:lpstr>
      <vt:lpstr>Staging the files</vt:lpstr>
      <vt:lpstr>Quick Check</vt:lpstr>
      <vt:lpstr>Current state of the project</vt:lpstr>
      <vt:lpstr>Executing the commit</vt:lpstr>
      <vt:lpstr>Close-up of the Local Repo</vt:lpstr>
      <vt:lpstr>Removing a file from the Repo</vt:lpstr>
      <vt:lpstr>$git rm Customer2.txt</vt:lpstr>
      <vt:lpstr>$git commit</vt:lpstr>
      <vt:lpstr>Undoing changes in the working tree</vt:lpstr>
      <vt:lpstr>$git checkout --filename</vt:lpstr>
      <vt:lpstr>Undoing changes in the staging area</vt:lpstr>
      <vt:lpstr>$git checkout --filename</vt:lpstr>
      <vt:lpstr>Setting up the remote repository</vt:lpstr>
      <vt:lpstr>Pushing the project to git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Git</dc:title>
  <dc:creator>Bill Fairfield</dc:creator>
  <cp:lastModifiedBy>Bill Fairfield</cp:lastModifiedBy>
  <cp:revision>7</cp:revision>
  <dcterms:created xsi:type="dcterms:W3CDTF">2020-12-11T16:15:55Z</dcterms:created>
  <dcterms:modified xsi:type="dcterms:W3CDTF">2021-08-12T02:36:18Z</dcterms:modified>
</cp:coreProperties>
</file>