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7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2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46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7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00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66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1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33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8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0558-F943-4C18-8221-CB444A652F45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9025-8F6B-4D78-849B-E2285BEDE7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6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2915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0256" y="404664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7200" b="1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sz="7200" b="1" dirty="0" smtClean="0">
                <a:latin typeface="微軟正黑體" pitchFamily="34" charset="-120"/>
                <a:ea typeface="微軟正黑體" pitchFamily="34" charset="-120"/>
              </a:rPr>
              <a:t>組</a:t>
            </a:r>
            <a:endParaRPr lang="zh-TW" altLang="en-US" sz="7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7960" y="2204864"/>
            <a:ext cx="9001000" cy="17526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模擬養魚系統</a:t>
            </a:r>
            <a:endParaRPr lang="en-US" altLang="zh-TW" sz="4400" b="1" dirty="0" smtClean="0">
              <a:solidFill>
                <a:schemeClr val="accent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400" b="1" dirty="0" smtClean="0">
                <a:solidFill>
                  <a:schemeClr val="accent1">
                    <a:lumMod val="50000"/>
                  </a:schemeClr>
                </a:solidFill>
              </a:rPr>
              <a:t>Aquarium </a:t>
            </a:r>
            <a:r>
              <a:rPr lang="en-US" altLang="zh-TW" sz="4400" b="1" dirty="0">
                <a:solidFill>
                  <a:schemeClr val="accent1">
                    <a:lumMod val="50000"/>
                  </a:schemeClr>
                </a:solidFill>
              </a:rPr>
              <a:t>Farming Simulation </a:t>
            </a:r>
            <a:r>
              <a:rPr lang="en-US" altLang="zh-TW" sz="4400" b="1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  <a:endParaRPr lang="zh-TW" altLang="en-US" sz="4400" b="1" dirty="0">
              <a:solidFill>
                <a:schemeClr val="accent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95736" y="3749457"/>
            <a:ext cx="5544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組員：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	00457039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鄒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承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皓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組長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	00457031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蔡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承峰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	00457033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陳育祥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00457040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方子元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	00457043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朱</a:t>
            </a: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冠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穎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指導老師： 馬尚彬 老師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28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歷史紀錄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253402" y="1484784"/>
            <a:ext cx="5040560" cy="46805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3200" b="1" u="sng" dirty="0" smtClean="0">
              <a:solidFill>
                <a:schemeClr val="tx1"/>
              </a:solidFill>
            </a:endParaRPr>
          </a:p>
          <a:p>
            <a:pPr algn="ctr"/>
            <a:endParaRPr lang="en-US" altLang="zh-TW" sz="3200" b="1" u="sng" dirty="0" smtClean="0">
              <a:solidFill>
                <a:schemeClr val="tx1"/>
              </a:solidFill>
            </a:endParaRPr>
          </a:p>
          <a:p>
            <a:pPr algn="ctr"/>
            <a:endParaRPr lang="en-US" altLang="zh-TW" sz="3200" b="1" u="sng" dirty="0" smtClean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001429" y="1988840"/>
            <a:ext cx="3636404" cy="663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b="1" u="sng" dirty="0" smtClean="0">
                <a:solidFill>
                  <a:schemeClr val="tx1"/>
                </a:solidFill>
              </a:rPr>
              <a:t>歷史</a:t>
            </a:r>
            <a:r>
              <a:rPr lang="zh-TW" altLang="en-US" sz="3200" b="1" u="sng" dirty="0" smtClean="0">
                <a:solidFill>
                  <a:schemeClr val="accent2"/>
                </a:solidFill>
              </a:rPr>
              <a:t>單日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查詢</a:t>
            </a:r>
            <a:endParaRPr lang="en-US" altLang="zh-TW" sz="3200" b="1" u="sng" dirty="0" smtClean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001429" y="2942576"/>
            <a:ext cx="3636404" cy="663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b="1" u="sng" dirty="0" smtClean="0">
                <a:solidFill>
                  <a:schemeClr val="tx1"/>
                </a:solidFill>
              </a:rPr>
              <a:t>歷史</a:t>
            </a:r>
            <a:r>
              <a:rPr lang="zh-TW" altLang="en-US" sz="3200" b="1" u="sng" dirty="0" smtClean="0">
                <a:solidFill>
                  <a:srgbClr val="92D050"/>
                </a:solidFill>
              </a:rPr>
              <a:t>單月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查詢</a:t>
            </a:r>
            <a:endParaRPr lang="en-US" altLang="zh-TW" sz="3200" b="1" u="sng" dirty="0" smtClean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001429" y="3933056"/>
            <a:ext cx="3636404" cy="663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b="1" u="sng" dirty="0" smtClean="0">
                <a:solidFill>
                  <a:schemeClr val="tx1"/>
                </a:solidFill>
              </a:rPr>
              <a:t>歷史</a:t>
            </a:r>
            <a:r>
              <a:rPr lang="zh-TW" altLang="en-US" sz="3200" b="1" u="sng" dirty="0" smtClean="0">
                <a:solidFill>
                  <a:schemeClr val="accent6">
                    <a:lumMod val="75000"/>
                  </a:schemeClr>
                </a:solidFill>
              </a:rPr>
              <a:t>單年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查詢</a:t>
            </a:r>
            <a:endParaRPr lang="en-US" altLang="zh-TW" sz="3200" b="1" u="sng" dirty="0" smtClean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006375" y="5157192"/>
            <a:ext cx="3636404" cy="663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3200" b="1" u="sng" dirty="0" smtClean="0">
                <a:solidFill>
                  <a:srgbClr val="FF0000"/>
                </a:solidFill>
              </a:rPr>
              <a:t>特定期間</a:t>
            </a:r>
            <a:r>
              <a:rPr lang="zh-TW" altLang="en-US" sz="3200" b="1" u="sng" dirty="0" smtClean="0">
                <a:solidFill>
                  <a:schemeClr val="tx1"/>
                </a:solidFill>
              </a:rPr>
              <a:t>查詢</a:t>
            </a:r>
            <a:endParaRPr lang="zh-TW" alt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16" name="左大括弧 15"/>
          <p:cNvSpPr/>
          <p:nvPr/>
        </p:nvSpPr>
        <p:spPr>
          <a:xfrm>
            <a:off x="1093390" y="2219922"/>
            <a:ext cx="1944217" cy="2376264"/>
          </a:xfrm>
          <a:prstGeom prst="leftBrace">
            <a:avLst>
              <a:gd name="adj1" fmla="val 8333"/>
              <a:gd name="adj2" fmla="val 504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0060" y="2361613"/>
            <a:ext cx="923330" cy="20928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b="1" dirty="0" smtClean="0"/>
              <a:t>個別類型查詢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短期</a:t>
            </a:r>
            <a:r>
              <a:rPr lang="en-US" altLang="zh-TW" sz="2400" b="1" dirty="0" smtClean="0">
                <a:sym typeface="Wingdings" pitchFamily="2" charset="2"/>
              </a:rPr>
              <a:t></a:t>
            </a:r>
            <a:r>
              <a:rPr lang="zh-TW" altLang="en-US" sz="2400" b="1" dirty="0" smtClean="0">
                <a:sym typeface="Wingdings" pitchFamily="2" charset="2"/>
              </a:rPr>
              <a:t>長期</a:t>
            </a:r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16349" y="2894050"/>
            <a:ext cx="8352928" cy="953736"/>
            <a:chOff x="791072" y="2871308"/>
            <a:chExt cx="8352928" cy="953736"/>
          </a:xfrm>
        </p:grpSpPr>
        <p:sp>
          <p:nvSpPr>
            <p:cNvPr id="13" name="圓角化單一角落矩形 12"/>
            <p:cNvSpPr/>
            <p:nvPr/>
          </p:nvSpPr>
          <p:spPr>
            <a:xfrm>
              <a:off x="791072" y="2871308"/>
              <a:ext cx="8352928" cy="953736"/>
            </a:xfrm>
            <a:prstGeom prst="round1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TW" dirty="0" smtClean="0"/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口口口口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口口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口口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(year/month/day)</a:t>
              </a: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口口口口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口口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/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口口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(year/month/day)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7534097" y="3024140"/>
              <a:ext cx="122413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800" b="1" dirty="0" smtClean="0">
                  <a:solidFill>
                    <a:srgbClr val="FFFF00"/>
                  </a:solidFill>
                </a:rPr>
                <a:t>OK</a:t>
              </a:r>
              <a:endParaRPr lang="zh-TW" altLang="en-US" sz="28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7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歷史紀錄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051553" y="2159942"/>
            <a:ext cx="7905722" cy="4088599"/>
            <a:chOff x="1043608" y="1268760"/>
            <a:chExt cx="7905722" cy="408859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162" y="1916832"/>
              <a:ext cx="6084168" cy="3440527"/>
            </a:xfrm>
            <a:prstGeom prst="rect">
              <a:avLst/>
            </a:prstGeom>
          </p:spPr>
        </p:pic>
        <p:sp>
          <p:nvSpPr>
            <p:cNvPr id="8" name="圓角化同側角落矩形 7"/>
            <p:cNvSpPr/>
            <p:nvPr/>
          </p:nvSpPr>
          <p:spPr>
            <a:xfrm>
              <a:off x="1763688" y="1552080"/>
              <a:ext cx="1080120" cy="3289994"/>
            </a:xfrm>
            <a:prstGeom prst="round2Same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987824" y="1268760"/>
              <a:ext cx="5760640" cy="64807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3419872" y="1484784"/>
              <a:ext cx="1152128" cy="432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神仙魚</a:t>
              </a: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4755118" y="1484784"/>
              <a:ext cx="1152128" cy="432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金</a:t>
              </a:r>
              <a:r>
                <a:rPr lang="zh-TW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魚</a:t>
              </a:r>
              <a:endPara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6129708" y="1484784"/>
              <a:ext cx="1152128" cy="43204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紅</a:t>
              </a:r>
              <a:r>
                <a:rPr lang="zh-TW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閃電</a:t>
              </a:r>
            </a:p>
          </p:txBody>
        </p:sp>
        <p:sp>
          <p:nvSpPr>
            <p:cNvPr id="13" name="圓角化同側角落矩形 12"/>
            <p:cNvSpPr/>
            <p:nvPr/>
          </p:nvSpPr>
          <p:spPr>
            <a:xfrm>
              <a:off x="1763688" y="1772816"/>
              <a:ext cx="1080120" cy="472855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活動力</a:t>
              </a:r>
              <a:endPara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圓角化同側角落矩形 13"/>
            <p:cNvSpPr/>
            <p:nvPr/>
          </p:nvSpPr>
          <p:spPr>
            <a:xfrm>
              <a:off x="1757175" y="2398071"/>
              <a:ext cx="1080120" cy="472855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負載</a:t>
              </a:r>
              <a:r>
                <a:rPr lang="zh-TW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力</a:t>
              </a:r>
              <a:endPara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圓角化同側角落矩形 14"/>
            <p:cNvSpPr/>
            <p:nvPr/>
          </p:nvSpPr>
          <p:spPr>
            <a:xfrm>
              <a:off x="1759191" y="3044524"/>
              <a:ext cx="1080120" cy="472855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溫度</a:t>
              </a:r>
            </a:p>
          </p:txBody>
        </p:sp>
        <p:sp>
          <p:nvSpPr>
            <p:cNvPr id="16" name="圓角化同側角落矩形 15"/>
            <p:cNvSpPr/>
            <p:nvPr/>
          </p:nvSpPr>
          <p:spPr>
            <a:xfrm>
              <a:off x="1759191" y="3717032"/>
              <a:ext cx="1080120" cy="472855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水質</a:t>
              </a:r>
              <a:endPara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左大括弧 16"/>
            <p:cNvSpPr/>
            <p:nvPr/>
          </p:nvSpPr>
          <p:spPr>
            <a:xfrm>
              <a:off x="1043608" y="1784384"/>
              <a:ext cx="576064" cy="25202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497555" y="2533399"/>
            <a:ext cx="553998" cy="28046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b="1" dirty="0" smtClean="0">
                <a:latin typeface="+mn-ea"/>
              </a:rPr>
              <a:t>選擇觀看不同的類別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20" name="左大括弧 19"/>
          <p:cNvSpPr/>
          <p:nvPr/>
        </p:nvSpPr>
        <p:spPr>
          <a:xfrm rot="5400000">
            <a:off x="5174128" y="207905"/>
            <a:ext cx="432048" cy="3452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605048" y="118194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選擇觀看不同隻魚的資訊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19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713" y="260648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加速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模擬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2843808" y="1637781"/>
            <a:ext cx="6272508" cy="4249563"/>
            <a:chOff x="1259632" y="1386675"/>
            <a:chExt cx="6696744" cy="4608512"/>
          </a:xfrm>
        </p:grpSpPr>
        <p:sp>
          <p:nvSpPr>
            <p:cNvPr id="5" name="圓角矩形 4"/>
            <p:cNvSpPr/>
            <p:nvPr/>
          </p:nvSpPr>
          <p:spPr>
            <a:xfrm>
              <a:off x="1259632" y="1386675"/>
              <a:ext cx="6696744" cy="460851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dirty="0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547664" y="2348880"/>
              <a:ext cx="5688632" cy="512440"/>
              <a:chOff x="1547664" y="2348880"/>
              <a:chExt cx="5688632" cy="512440"/>
            </a:xfrm>
          </p:grpSpPr>
          <p:sp>
            <p:nvSpPr>
              <p:cNvPr id="6" name="圓角矩形 5"/>
              <p:cNvSpPr/>
              <p:nvPr/>
            </p:nvSpPr>
            <p:spPr>
              <a:xfrm>
                <a:off x="2051720" y="2348880"/>
                <a:ext cx="1224136" cy="50405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</a:rPr>
                  <a:t>一天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4067944" y="2348880"/>
                <a:ext cx="1224136" cy="50405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</a:rPr>
                  <a:t>一星期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>
              <a:xfrm>
                <a:off x="6012160" y="2357264"/>
                <a:ext cx="1224136" cy="50405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b="1" dirty="0" smtClean="0">
                    <a:solidFill>
                      <a:schemeClr val="tx1"/>
                    </a:solidFill>
                  </a:rPr>
                  <a:t>一個月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甜甜圈 9"/>
              <p:cNvSpPr/>
              <p:nvPr/>
            </p:nvSpPr>
            <p:spPr>
              <a:xfrm>
                <a:off x="1547664" y="2456892"/>
                <a:ext cx="288032" cy="288032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甜甜圈 11"/>
              <p:cNvSpPr/>
              <p:nvPr/>
            </p:nvSpPr>
            <p:spPr>
              <a:xfrm>
                <a:off x="3563888" y="2465276"/>
                <a:ext cx="288032" cy="288032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甜甜圈 12"/>
              <p:cNvSpPr/>
              <p:nvPr/>
            </p:nvSpPr>
            <p:spPr>
              <a:xfrm>
                <a:off x="5508104" y="2465276"/>
                <a:ext cx="288032" cy="288032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文字方塊 13"/>
            <p:cNvSpPr txBox="1"/>
            <p:nvPr/>
          </p:nvSpPr>
          <p:spPr>
            <a:xfrm>
              <a:off x="1691680" y="1561147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solidFill>
                    <a:schemeClr val="bg2">
                      <a:lumMod val="10000"/>
                    </a:schemeClr>
                  </a:solidFill>
                  <a:latin typeface="標楷體" pitchFamily="65" charset="-120"/>
                  <a:ea typeface="標楷體" pitchFamily="65" charset="-120"/>
                </a:rPr>
                <a:t>加速速度</a:t>
              </a:r>
              <a:endParaRPr lang="zh-TW" altLang="en-US" sz="3200" b="1" dirty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691679" y="314532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dirty="0" smtClean="0">
                  <a:latin typeface="標楷體" pitchFamily="65" charset="-120"/>
                  <a:ea typeface="標楷體" pitchFamily="65" charset="-120"/>
                </a:rPr>
                <a:t>略過事件</a:t>
              </a:r>
              <a:endParaRPr lang="zh-TW" altLang="en-US" sz="32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390056" y="4005064"/>
              <a:ext cx="53285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u="sng" dirty="0" smtClean="0"/>
                <a:t>水質改變</a:t>
              </a:r>
              <a:r>
                <a:rPr lang="zh-TW" altLang="en-US" sz="2400" dirty="0" smtClean="0"/>
                <a:t>        </a:t>
              </a:r>
              <a:r>
                <a:rPr lang="zh-TW" altLang="en-US" sz="2400" u="sng" dirty="0" smtClean="0"/>
                <a:t>繁殖事件</a:t>
              </a:r>
              <a:r>
                <a:rPr lang="zh-TW" altLang="en-US" sz="2400" dirty="0" smtClean="0"/>
                <a:t>        </a:t>
              </a:r>
              <a:r>
                <a:rPr lang="zh-TW" altLang="en-US" sz="2400" u="sng" dirty="0" smtClean="0"/>
                <a:t>死亡事件</a:t>
              </a:r>
              <a:endParaRPr lang="en-US" altLang="zh-TW" sz="2400" u="sng" dirty="0" smtClean="0"/>
            </a:p>
            <a:p>
              <a:endParaRPr lang="en-US" altLang="zh-TW" sz="2400" u="sng" dirty="0" smtClean="0"/>
            </a:p>
            <a:p>
              <a:r>
                <a:rPr lang="zh-TW" altLang="en-US" sz="2400" u="sng" dirty="0" smtClean="0"/>
                <a:t>溫度驟變</a:t>
              </a:r>
              <a:r>
                <a:rPr lang="zh-TW" altLang="en-US" sz="2400" dirty="0" smtClean="0"/>
                <a:t>        </a:t>
              </a:r>
              <a:r>
                <a:rPr lang="zh-TW" altLang="en-US" sz="2400" u="sng" dirty="0" smtClean="0"/>
                <a:t>設備損壞</a:t>
              </a:r>
              <a:r>
                <a:rPr lang="zh-TW" altLang="en-US" sz="2400" dirty="0" smtClean="0"/>
                <a:t>        </a:t>
              </a:r>
              <a:r>
                <a:rPr lang="zh-TW" altLang="en-US" sz="2400" u="sng" dirty="0" smtClean="0"/>
                <a:t>魚類排斥</a:t>
              </a:r>
              <a:endParaRPr lang="zh-TW" altLang="en-US" sz="2400" u="sng" dirty="0"/>
            </a:p>
          </p:txBody>
        </p:sp>
        <p:sp>
          <p:nvSpPr>
            <p:cNvPr id="20" name="流程圖: 程序 19"/>
            <p:cNvSpPr/>
            <p:nvPr/>
          </p:nvSpPr>
          <p:spPr>
            <a:xfrm>
              <a:off x="2051720" y="4185084"/>
              <a:ext cx="216024" cy="2160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1" name="流程圖: 程序 20"/>
            <p:cNvSpPr/>
            <p:nvPr/>
          </p:nvSpPr>
          <p:spPr>
            <a:xfrm>
              <a:off x="2051720" y="4869160"/>
              <a:ext cx="216024" cy="2160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2" name="流程圖: 程序 21"/>
            <p:cNvSpPr/>
            <p:nvPr/>
          </p:nvSpPr>
          <p:spPr>
            <a:xfrm>
              <a:off x="3839141" y="4185084"/>
              <a:ext cx="216024" cy="2160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3" name="流程圖: 程序 22"/>
            <p:cNvSpPr/>
            <p:nvPr/>
          </p:nvSpPr>
          <p:spPr>
            <a:xfrm>
              <a:off x="3851920" y="4869160"/>
              <a:ext cx="216024" cy="2160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4" name="流程圖: 程序 23"/>
            <p:cNvSpPr/>
            <p:nvPr/>
          </p:nvSpPr>
          <p:spPr>
            <a:xfrm>
              <a:off x="5652120" y="4185084"/>
              <a:ext cx="216024" cy="2160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5" name="流程圖: 程序 24"/>
            <p:cNvSpPr/>
            <p:nvPr/>
          </p:nvSpPr>
          <p:spPr>
            <a:xfrm>
              <a:off x="5652120" y="4877835"/>
              <a:ext cx="216024" cy="2160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5054352" y="1484784"/>
              <a:ext cx="2613992" cy="661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3600" b="1" dirty="0"/>
                <a:t>加速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64648" y="2068278"/>
            <a:ext cx="26917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1.</a:t>
            </a:r>
            <a:r>
              <a:rPr lang="zh-TW" altLang="en-US" sz="2000" b="1" dirty="0" smtClean="0"/>
              <a:t>加速速度單選</a:t>
            </a:r>
            <a:endParaRPr lang="en-US" altLang="zh-TW" sz="2000" b="1" dirty="0" smtClean="0"/>
          </a:p>
          <a:p>
            <a:endParaRPr lang="en-US" altLang="zh-TW" sz="2000" b="1" dirty="0" smtClean="0"/>
          </a:p>
          <a:p>
            <a:r>
              <a:rPr lang="en-US" altLang="zh-TW" sz="2000" b="1" dirty="0" smtClean="0"/>
              <a:t>2.</a:t>
            </a:r>
            <a:r>
              <a:rPr lang="zh-TW" altLang="en-US" sz="2000" b="1" dirty="0" smtClean="0"/>
              <a:t>略過事件可多選</a:t>
            </a:r>
            <a:endParaRPr lang="en-US" altLang="zh-TW" sz="2000" b="1" dirty="0" smtClean="0"/>
          </a:p>
          <a:p>
            <a:endParaRPr lang="en-US" altLang="zh-TW" sz="2000" b="1" dirty="0" smtClean="0"/>
          </a:p>
          <a:p>
            <a:r>
              <a:rPr lang="en-US" altLang="zh-TW" sz="2000" b="1" dirty="0" smtClean="0"/>
              <a:t>3.</a:t>
            </a:r>
            <a:r>
              <a:rPr lang="zh-TW" altLang="en-US" sz="2000" b="1" dirty="0" smtClean="0"/>
              <a:t>加速後直到遭遇事件</a:t>
            </a:r>
            <a:endParaRPr lang="en-US" altLang="zh-TW" sz="2000" b="1" dirty="0" smtClean="0"/>
          </a:p>
          <a:p>
            <a:endParaRPr lang="en-US" altLang="zh-TW" sz="2000" b="1" dirty="0" smtClean="0"/>
          </a:p>
          <a:p>
            <a:r>
              <a:rPr lang="en-US" altLang="zh-TW" sz="2000" b="1" dirty="0" smtClean="0"/>
              <a:t>4.</a:t>
            </a:r>
            <a:r>
              <a:rPr lang="zh-TW" altLang="en-US" sz="2000" b="1" dirty="0" smtClean="0"/>
              <a:t>所有狀態皆會被記錄</a:t>
            </a:r>
            <a:endParaRPr lang="en-US" altLang="zh-TW" sz="2000" b="1" dirty="0" smtClean="0"/>
          </a:p>
          <a:p>
            <a:r>
              <a:rPr lang="zh-TW" altLang="en-US" sz="2000" b="1" dirty="0"/>
              <a:t> </a:t>
            </a:r>
            <a:r>
              <a:rPr lang="zh-TW" altLang="en-US" sz="2000" b="1" dirty="0" smtClean="0"/>
              <a:t>  且存在後端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82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929" y="18864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工作分工與時程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0819" y="1140713"/>
            <a:ext cx="869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10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月初  </a:t>
            </a:r>
            <a:r>
              <a:rPr lang="en-US" altLang="zh-TW" sz="2000" b="1" dirty="0" smtClean="0">
                <a:solidFill>
                  <a:schemeClr val="accent2"/>
                </a:solidFill>
              </a:rPr>
              <a:t>Requirements</a:t>
            </a:r>
            <a:r>
              <a:rPr lang="zh-TW" altLang="en-US" sz="2000" b="1" dirty="0" smtClean="0"/>
              <a:t>─</a:t>
            </a:r>
            <a:endParaRPr lang="en-US" altLang="zh-TW" sz="2000" b="1" dirty="0" smtClean="0"/>
          </a:p>
          <a:p>
            <a:r>
              <a:rPr lang="en-US" altLang="zh-TW" sz="2000" b="1" dirty="0"/>
              <a:t>	</a:t>
            </a:r>
            <a:r>
              <a:rPr lang="en-US" altLang="zh-TW" sz="2000" b="1" dirty="0" smtClean="0"/>
              <a:t>	</a:t>
            </a:r>
            <a:r>
              <a:rPr lang="zh-TW" altLang="en-US" sz="2000" b="1" dirty="0" smtClean="0"/>
              <a:t>了解養魚基本知識，針對客戶做合適評估，和</a:t>
            </a:r>
            <a:r>
              <a:rPr lang="zh-TW" altLang="en-US" sz="2000" b="1" dirty="0"/>
              <a:t>客戶</a:t>
            </a:r>
            <a:r>
              <a:rPr lang="zh-TW" altLang="en-US" sz="2000" b="1" dirty="0" smtClean="0"/>
              <a:t>多次討論</a:t>
            </a:r>
            <a:endParaRPr lang="zh-TW" altLang="en-US" sz="2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0819" y="2045223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10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月中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-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期中考  </a:t>
            </a:r>
            <a:r>
              <a:rPr lang="en-US" altLang="zh-TW" sz="2000" b="1" dirty="0" smtClean="0">
                <a:solidFill>
                  <a:schemeClr val="accent2"/>
                </a:solidFill>
              </a:rPr>
              <a:t>Design</a:t>
            </a:r>
            <a:r>
              <a:rPr lang="zh-TW" altLang="en-US" sz="2000" b="1" dirty="0" smtClean="0"/>
              <a:t>─整體軟體構造設計、組織分類功能、介面初步設計</a:t>
            </a:r>
            <a:endParaRPr lang="zh-TW" altLang="en-US" sz="2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0820" y="2750990"/>
            <a:ext cx="8081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00B050"/>
                </a:solidFill>
              </a:rPr>
              <a:t>期中考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-12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月中  </a:t>
            </a:r>
            <a:r>
              <a:rPr lang="en-US" altLang="zh-TW" sz="2000" b="1" dirty="0" smtClean="0">
                <a:solidFill>
                  <a:schemeClr val="accent2"/>
                </a:solidFill>
              </a:rPr>
              <a:t>implementation</a:t>
            </a:r>
            <a:r>
              <a:rPr lang="zh-TW" altLang="en-US" sz="2000" b="1" dirty="0" smtClean="0"/>
              <a:t>─撰寫出各項功能，並組織連接各項介面</a:t>
            </a:r>
            <a:endParaRPr lang="zh-TW" altLang="en-US" sz="20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0820" y="3573016"/>
            <a:ext cx="7730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12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月中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-1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月  </a:t>
            </a:r>
            <a:r>
              <a:rPr lang="en-US" altLang="zh-TW" sz="2000" b="1" dirty="0" smtClean="0">
                <a:solidFill>
                  <a:schemeClr val="accent2"/>
                </a:solidFill>
              </a:rPr>
              <a:t>Verification</a:t>
            </a:r>
            <a:r>
              <a:rPr lang="zh-TW" altLang="en-US" sz="2000" b="1" dirty="0" smtClean="0"/>
              <a:t>─對系統不斷做測試，設想各種可能性作預防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0819" y="4221088"/>
            <a:ext cx="869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1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月後</a:t>
            </a:r>
            <a:r>
              <a:rPr lang="en-US" altLang="zh-TW" sz="2000" b="1" dirty="0">
                <a:solidFill>
                  <a:srgbClr val="00B050"/>
                </a:solidFill>
              </a:rPr>
              <a:t>-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000" b="1" dirty="0" smtClean="0">
                <a:solidFill>
                  <a:schemeClr val="accent2"/>
                </a:solidFill>
              </a:rPr>
              <a:t>Maintenance</a:t>
            </a:r>
            <a:r>
              <a:rPr lang="zh-TW" altLang="en-US" sz="2000" b="1" dirty="0" smtClean="0"/>
              <a:t>─</a:t>
            </a:r>
            <a:endParaRPr lang="en-US" altLang="zh-TW" sz="2000" b="1" dirty="0"/>
          </a:p>
          <a:p>
            <a:r>
              <a:rPr lang="en-US" altLang="zh-TW" sz="2000" b="1" dirty="0" smtClean="0"/>
              <a:t>		</a:t>
            </a:r>
            <a:r>
              <a:rPr lang="zh-TW" altLang="en-US" sz="2000" b="1" dirty="0" smtClean="0"/>
              <a:t>對</a:t>
            </a:r>
            <a:r>
              <a:rPr lang="zh-TW" altLang="en-US" sz="2000" b="1" dirty="0"/>
              <a:t>系統</a:t>
            </a:r>
            <a:r>
              <a:rPr lang="zh-TW" altLang="en-US" sz="2000" b="1" dirty="0" smtClean="0"/>
              <a:t>做持續保護以及擴充強化，免於重大風險和更利使用</a:t>
            </a:r>
            <a:endParaRPr lang="zh-TW" altLang="en-US" sz="20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3239" y="5229199"/>
            <a:ext cx="7526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鄒承皓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組織管理、連接介面 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蔡承峰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介面製作、多重測試</a:t>
            </a:r>
            <a:endParaRPr lang="zh-TW" altLang="en-US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陳育祥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環境設計、公式設計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朱冠穎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 架構設計、想法實現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04048" y="5712095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程式設計</a:t>
            </a:r>
            <a:r>
              <a:rPr lang="zh-TW" altLang="en-US" b="1" dirty="0" smtClean="0"/>
              <a:t>實作</a:t>
            </a:r>
            <a:r>
              <a:rPr lang="en-US" altLang="zh-TW" b="1" dirty="0" smtClean="0">
                <a:sym typeface="Wingdings" pitchFamily="2" charset="2"/>
              </a:rPr>
              <a:t></a:t>
            </a:r>
            <a:r>
              <a:rPr lang="zh-TW" altLang="en-US" b="1" dirty="0" smtClean="0">
                <a:sym typeface="Wingdings" pitchFamily="2" charset="2"/>
              </a:rPr>
              <a:t>依功能</a:t>
            </a:r>
            <a:r>
              <a:rPr lang="zh-TW" altLang="en-US" b="1" dirty="0" smtClean="0"/>
              <a:t>熟悉程度分配</a:t>
            </a:r>
            <a:endParaRPr lang="zh-TW" altLang="en-US" b="1" dirty="0"/>
          </a:p>
        </p:txBody>
      </p:sp>
      <p:sp>
        <p:nvSpPr>
          <p:cNvPr id="12" name="右大括弧 11"/>
          <p:cNvSpPr/>
          <p:nvPr/>
        </p:nvSpPr>
        <p:spPr>
          <a:xfrm>
            <a:off x="4196603" y="5314854"/>
            <a:ext cx="640627" cy="1152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3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The End</a:t>
            </a:r>
            <a:br>
              <a:rPr lang="en-US" altLang="zh-TW" sz="5400" dirty="0" smtClean="0"/>
            </a:br>
            <a:r>
              <a:rPr lang="en-US" altLang="zh-TW" sz="5400" dirty="0" smtClean="0"/>
              <a:t>Thank </a:t>
            </a:r>
            <a:r>
              <a:rPr lang="en-US" altLang="zh-TW" sz="5400" dirty="0"/>
              <a:t>Y</a:t>
            </a:r>
            <a:r>
              <a:rPr lang="en-US" altLang="zh-TW" sz="5400" dirty="0" smtClean="0"/>
              <a:t>ou </a:t>
            </a:r>
            <a:r>
              <a:rPr lang="en-US" altLang="zh-TW" sz="5400" dirty="0"/>
              <a:t>F</a:t>
            </a:r>
            <a:r>
              <a:rPr lang="en-US" altLang="zh-TW" sz="5400" dirty="0" smtClean="0"/>
              <a:t>or </a:t>
            </a:r>
            <a:r>
              <a:rPr lang="en-US" altLang="zh-TW" sz="5400" dirty="0"/>
              <a:t>Y</a:t>
            </a:r>
            <a:r>
              <a:rPr lang="en-US" altLang="zh-TW" sz="5400" dirty="0" smtClean="0"/>
              <a:t>our </a:t>
            </a:r>
            <a:r>
              <a:rPr lang="en-US" altLang="zh-TW" sz="5400" dirty="0"/>
              <a:t>L</a:t>
            </a:r>
            <a:r>
              <a:rPr lang="en-US" altLang="zh-TW" sz="5400" dirty="0" smtClean="0"/>
              <a:t>istening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147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系統概述</a:t>
            </a:r>
            <a:endParaRPr lang="zh-TW" altLang="en-US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目標：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讓想養魚的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模擬真實</a:t>
            </a:r>
            <a:r>
              <a:rPr lang="zh-TW" altLang="zh-TW" dirty="0">
                <a:latin typeface="微軟正黑體" pitchFamily="34" charset="-120"/>
                <a:ea typeface="微軟正黑體" pitchFamily="34" charset="-120"/>
              </a:rPr>
              <a:t>的飼養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情況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，並評估當中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可能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發生</a:t>
            </a:r>
            <a:r>
              <a:rPr lang="zh-TW" altLang="zh-TW" dirty="0" smtClean="0">
                <a:latin typeface="微軟正黑體" pitchFamily="34" charset="-120"/>
                <a:ea typeface="微軟正黑體" pitchFamily="34" charset="-120"/>
              </a:rPr>
              <a:t>的事件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使用環境：在電腦主機上呈現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技術：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Java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Swing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、資料庫相關技術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核心模組：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環境設置    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事件設計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狀態紀錄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加速模擬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18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系統特色</a:t>
            </a:r>
            <a:endParaRPr lang="zh-TW" altLang="en-US" b="1" dirty="0">
              <a:solidFill>
                <a:schemeClr val="accent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1.</a:t>
            </a:r>
            <a:r>
              <a:rPr lang="zh-TW" altLang="en-US" sz="3600" dirty="0" smtClean="0"/>
              <a:t>未實際養過魚的使用者也能</a:t>
            </a:r>
            <a:r>
              <a:rPr lang="zh-TW" altLang="en-US" sz="3600" dirty="0" smtClean="0">
                <a:solidFill>
                  <a:srgbClr val="FF0000"/>
                </a:solidFill>
              </a:rPr>
              <a:t>輕鬆上手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r>
              <a:rPr lang="en-US" altLang="zh-TW" sz="3600" dirty="0" smtClean="0"/>
              <a:t>2.</a:t>
            </a:r>
            <a:r>
              <a:rPr lang="zh-TW" altLang="en-US" sz="3600" dirty="0" smtClean="0"/>
              <a:t>長期的養魚週期透過</a:t>
            </a:r>
            <a:r>
              <a:rPr lang="zh-TW" altLang="en-US" sz="3600" dirty="0" smtClean="0">
                <a:solidFill>
                  <a:srgbClr val="FF0000"/>
                </a:solidFill>
              </a:rPr>
              <a:t>加速模擬</a:t>
            </a:r>
            <a:r>
              <a:rPr lang="zh-TW" altLang="en-US" sz="3600" dirty="0" smtClean="0"/>
              <a:t>濃縮</a:t>
            </a:r>
            <a:endParaRPr lang="en-US" altLang="zh-TW" sz="3600" dirty="0" smtClean="0"/>
          </a:p>
          <a:p>
            <a:r>
              <a:rPr lang="en-US" altLang="zh-TW" sz="3600" dirty="0" smtClean="0"/>
              <a:t>3.</a:t>
            </a:r>
            <a:r>
              <a:rPr lang="zh-TW" altLang="en-US" sz="3600" dirty="0"/>
              <a:t>多樣</a:t>
            </a:r>
            <a:r>
              <a:rPr lang="zh-TW" altLang="en-US" sz="3600" dirty="0" smtClean="0"/>
              <a:t>的環境變因更</a:t>
            </a:r>
            <a:r>
              <a:rPr lang="zh-TW" altLang="en-US" sz="3600" dirty="0" smtClean="0">
                <a:solidFill>
                  <a:srgbClr val="FF0000"/>
                </a:solidFill>
              </a:rPr>
              <a:t>貼近實際狀態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r>
              <a:rPr lang="en-US" altLang="zh-TW" sz="3600" dirty="0" smtClean="0"/>
              <a:t>4.</a:t>
            </a:r>
            <a:r>
              <a:rPr lang="zh-TW" altLang="en-US" sz="3600" dirty="0" smtClean="0"/>
              <a:t>提供使用者</a:t>
            </a:r>
            <a:r>
              <a:rPr lang="zh-TW" altLang="en-US" sz="3600" dirty="0">
                <a:solidFill>
                  <a:srgbClr val="FF0000"/>
                </a:solidFill>
              </a:rPr>
              <a:t>高</a:t>
            </a:r>
            <a:r>
              <a:rPr lang="zh-TW" altLang="en-US" sz="3600" dirty="0" smtClean="0">
                <a:solidFill>
                  <a:srgbClr val="FF0000"/>
                </a:solidFill>
              </a:rPr>
              <a:t>自由度</a:t>
            </a:r>
            <a:r>
              <a:rPr lang="zh-TW" altLang="en-US" sz="3600" dirty="0" smtClean="0"/>
              <a:t>貼近真實互動</a:t>
            </a:r>
            <a:endParaRPr lang="en-US" altLang="zh-TW" sz="3600" dirty="0" smtClean="0"/>
          </a:p>
          <a:p>
            <a:r>
              <a:rPr lang="en-US" altLang="zh-TW" sz="3600" dirty="0"/>
              <a:t>5</a:t>
            </a:r>
            <a:r>
              <a:rPr lang="en-US" altLang="zh-TW" sz="3600" dirty="0" smtClean="0"/>
              <a:t>.</a:t>
            </a:r>
            <a:r>
              <a:rPr lang="zh-TW" altLang="en-US" sz="3600" dirty="0"/>
              <a:t>背景</a:t>
            </a:r>
            <a:r>
              <a:rPr lang="zh-TW" altLang="en-US" sz="3600" dirty="0" smtClean="0"/>
              <a:t>資料庫可提供</a:t>
            </a:r>
            <a:r>
              <a:rPr lang="zh-TW" altLang="en-US" sz="3600" dirty="0" smtClean="0">
                <a:solidFill>
                  <a:srgbClr val="FF0000"/>
                </a:solidFill>
              </a:rPr>
              <a:t>紀錄、查詢</a:t>
            </a:r>
            <a:r>
              <a:rPr lang="zh-TW" altLang="en-US" sz="3600" dirty="0" smtClean="0"/>
              <a:t>功能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9395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標題畫面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3" y="1700808"/>
            <a:ext cx="5843440" cy="3312368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3419872" y="1844824"/>
            <a:ext cx="2736304" cy="1454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003263" y="1420551"/>
            <a:ext cx="310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+mn-ea"/>
              </a:rPr>
              <a:t>1.</a:t>
            </a:r>
            <a:r>
              <a:rPr lang="zh-TW" altLang="en-US" sz="2000" b="1" dirty="0" smtClean="0">
                <a:latin typeface="+mn-ea"/>
              </a:rPr>
              <a:t>開始新的模擬</a:t>
            </a:r>
            <a:r>
              <a:rPr lang="en-US" altLang="zh-TW" sz="2000" b="1" dirty="0" smtClean="0">
                <a:latin typeface="+mn-ea"/>
              </a:rPr>
              <a:t>(</a:t>
            </a:r>
            <a:r>
              <a:rPr lang="zh-TW" altLang="en-US" sz="2000" b="1" dirty="0" smtClean="0">
                <a:latin typeface="+mn-ea"/>
              </a:rPr>
              <a:t>初次使用</a:t>
            </a:r>
            <a:r>
              <a:rPr lang="en-US" altLang="zh-TW" sz="2000" b="1" dirty="0" smtClean="0">
                <a:latin typeface="+mn-ea"/>
              </a:rPr>
              <a:t>)</a:t>
            </a:r>
            <a:endParaRPr lang="zh-TW" altLang="en-US" sz="2000" b="1" dirty="0">
              <a:latin typeface="+mn-ea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419872" y="2780928"/>
            <a:ext cx="2808312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347864" y="3933056"/>
            <a:ext cx="2952328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275856" y="4653136"/>
            <a:ext cx="3024336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246440" y="2580873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+mn-ea"/>
              </a:rPr>
              <a:t>2.</a:t>
            </a:r>
            <a:r>
              <a:rPr lang="zh-TW" altLang="en-US" sz="2000" b="1" dirty="0" smtClean="0">
                <a:latin typeface="+mn-ea"/>
              </a:rPr>
              <a:t>繼續上次存檔的模擬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45141" y="3727008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+mn-ea"/>
              </a:rPr>
              <a:t>3.</a:t>
            </a:r>
            <a:r>
              <a:rPr lang="zh-TW" altLang="en-US" sz="2000" b="1" dirty="0" smtClean="0">
                <a:latin typeface="+mn-ea"/>
              </a:rPr>
              <a:t>離開程式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45141" y="464384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n-ea"/>
              </a:rPr>
              <a:t>4.</a:t>
            </a:r>
            <a:r>
              <a:rPr lang="zh-TW" altLang="en-US" b="1" dirty="0" smtClean="0">
                <a:latin typeface="+mn-ea"/>
              </a:rPr>
              <a:t>使用說明書</a:t>
            </a:r>
            <a:endParaRPr lang="zh-TW" altLang="en-US" b="1" dirty="0">
              <a:latin typeface="+mn-ea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029315" y="2163166"/>
            <a:ext cx="4104456" cy="349808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使用說明書</a:t>
            </a: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歡迎使用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!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以下是使用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方法</a:t>
            </a: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開始新的模擬</a:t>
            </a: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選擇物品</a:t>
            </a: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開始養魚</a:t>
            </a: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開心養魚</a:t>
            </a:r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……….</a:t>
            </a:r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51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開新模擬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50987"/>
            <a:ext cx="6385560" cy="3230880"/>
          </a:xfrm>
          <a:prstGeom prst="rect">
            <a:avLst/>
          </a:prstGeom>
        </p:spPr>
      </p:pic>
      <p:sp>
        <p:nvSpPr>
          <p:cNvPr id="5" name="左大括弧 4"/>
          <p:cNvSpPr/>
          <p:nvPr/>
        </p:nvSpPr>
        <p:spPr>
          <a:xfrm>
            <a:off x="1475656" y="2420888"/>
            <a:ext cx="792088" cy="20882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2341619"/>
            <a:ext cx="553998" cy="22018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b="1" dirty="0" smtClean="0"/>
              <a:t>選擇想要的設置</a:t>
            </a:r>
          </a:p>
        </p:txBody>
      </p:sp>
      <p:sp>
        <p:nvSpPr>
          <p:cNvPr id="8" name="右大括弧 7"/>
          <p:cNvSpPr/>
          <p:nvPr/>
        </p:nvSpPr>
        <p:spPr>
          <a:xfrm rot="5400000">
            <a:off x="6200917" y="2931943"/>
            <a:ext cx="432048" cy="45539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85725" y="560113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選擇物品、設備的種類</a:t>
            </a:r>
            <a:endParaRPr lang="zh-TW" altLang="en-US" sz="2400" b="1" dirty="0"/>
          </a:p>
        </p:txBody>
      </p:sp>
      <p:sp>
        <p:nvSpPr>
          <p:cNvPr id="11" name="圓角矩形 10"/>
          <p:cNvSpPr/>
          <p:nvPr/>
        </p:nvSpPr>
        <p:spPr>
          <a:xfrm>
            <a:off x="7020272" y="1772816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1000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20272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$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42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魚缸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畫面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484784"/>
            <a:ext cx="5736006" cy="3240360"/>
          </a:xfrm>
        </p:spPr>
      </p:pic>
      <p:sp>
        <p:nvSpPr>
          <p:cNvPr id="6" name="文字方塊 5"/>
          <p:cNvSpPr txBox="1"/>
          <p:nvPr/>
        </p:nvSpPr>
        <p:spPr>
          <a:xfrm>
            <a:off x="390572" y="1704570"/>
            <a:ext cx="41044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1.</a:t>
            </a:r>
            <a:r>
              <a:rPr lang="zh-TW" altLang="en-US" sz="2400" b="1" dirty="0" smtClean="0"/>
              <a:t>主要動態呈現的地方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2.</a:t>
            </a:r>
            <a:r>
              <a:rPr lang="zh-TW" altLang="en-US" sz="2400" b="1" dirty="0" smtClean="0"/>
              <a:t>環境變數在背景不斷運行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3.</a:t>
            </a:r>
            <a:r>
              <a:rPr lang="zh-TW" altLang="en-US" sz="2400" b="1" dirty="0" smtClean="0"/>
              <a:t>觸發事件視窗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4.</a:t>
            </a:r>
            <a:r>
              <a:rPr lang="zh-TW" altLang="en-US" sz="2400" b="1" dirty="0" smtClean="0"/>
              <a:t>畫面和狀態同時且一致</a:t>
            </a:r>
            <a:endParaRPr lang="en-US" altLang="zh-TW" sz="2400" b="1" dirty="0" smtClean="0"/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39552" y="505747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切換到</a:t>
            </a:r>
            <a:r>
              <a:rPr lang="zh-TW" altLang="en-US" sz="2400" b="1" dirty="0" smtClean="0"/>
              <a:t>狀態畫面</a:t>
            </a:r>
            <a:endParaRPr lang="zh-TW" altLang="en-US" sz="2400" b="1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987824" y="4437112"/>
            <a:ext cx="504056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5076056" y="2443234"/>
            <a:ext cx="2880320" cy="1800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你的 神仙魚 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因為</a:t>
            </a:r>
            <a:r>
              <a:rPr lang="zh-TW" altLang="en-US" b="1" u="sng" dirty="0" smtClean="0">
                <a:solidFill>
                  <a:schemeClr val="tx1"/>
                </a:solidFill>
              </a:rPr>
              <a:t>水質髒污</a:t>
            </a:r>
            <a:endParaRPr lang="en-US" altLang="zh-TW" b="1" u="sng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變得身體虛弱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Hint:</a:t>
            </a:r>
            <a:r>
              <a:rPr lang="zh-TW" altLang="en-US" b="1" dirty="0" smtClean="0">
                <a:solidFill>
                  <a:schemeClr val="tx1"/>
                </a:solidFill>
              </a:rPr>
              <a:t>可以裝設水質過濾器 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狀態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09" y="1196752"/>
            <a:ext cx="6328622" cy="4525963"/>
          </a:xfrm>
        </p:spPr>
      </p:pic>
      <p:cxnSp>
        <p:nvCxnSpPr>
          <p:cNvPr id="6" name="直線單箭頭接點 5"/>
          <p:cNvCxnSpPr>
            <a:endCxn id="15" idx="3"/>
          </p:cNvCxnSpPr>
          <p:nvPr/>
        </p:nvCxnSpPr>
        <p:spPr>
          <a:xfrm flipH="1" flipV="1">
            <a:off x="2485670" y="2306445"/>
            <a:ext cx="574162" cy="9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18" idx="3"/>
          </p:cNvCxnSpPr>
          <p:nvPr/>
        </p:nvCxnSpPr>
        <p:spPr>
          <a:xfrm flipH="1">
            <a:off x="2003921" y="2708921"/>
            <a:ext cx="1055912" cy="414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2057623" y="3140968"/>
            <a:ext cx="858193" cy="631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057623" y="3645024"/>
            <a:ext cx="892002" cy="993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5578" y="2121779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1.</a:t>
            </a:r>
            <a:r>
              <a:rPr lang="zh-TW" altLang="en-US" b="1" dirty="0" smtClean="0"/>
              <a:t>記錄曾經發生的事件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36102" y="2800264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2.</a:t>
            </a:r>
            <a:r>
              <a:rPr lang="zh-TW" altLang="en-US" b="1" dirty="0" smtClean="0"/>
              <a:t>查詢過去的</a:t>
            </a:r>
            <a:endParaRPr lang="en-US" altLang="zh-TW" b="1" dirty="0" smtClean="0"/>
          </a:p>
          <a:p>
            <a:r>
              <a:rPr lang="zh-TW" altLang="en-US" b="1" dirty="0"/>
              <a:t> </a:t>
            </a:r>
            <a:r>
              <a:rPr lang="zh-TW" altLang="en-US" b="1" dirty="0" smtClean="0"/>
              <a:t>         狀態和歷史</a:t>
            </a:r>
            <a:endParaRPr lang="zh-TW" altLang="en-US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2402" y="3772448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3.</a:t>
            </a:r>
            <a:r>
              <a:rPr lang="zh-TW" altLang="en-US" b="1" dirty="0" smtClean="0"/>
              <a:t>目前的設備使用</a:t>
            </a:r>
            <a:endParaRPr lang="zh-TW" altLang="en-US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5684" y="463853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4.</a:t>
            </a:r>
            <a:r>
              <a:rPr lang="zh-TW" altLang="en-US" b="1" dirty="0" smtClean="0"/>
              <a:t>環境擺設、設計</a:t>
            </a:r>
            <a:endParaRPr lang="zh-TW" altLang="en-US" b="1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119339" y="4437112"/>
            <a:ext cx="940493" cy="1141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13235" y="55786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5.</a:t>
            </a:r>
            <a:r>
              <a:rPr lang="zh-TW" altLang="en-US" b="1" dirty="0" smtClean="0"/>
              <a:t>加速程式時間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563888" y="5922159"/>
            <a:ext cx="53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※</a:t>
            </a:r>
            <a:r>
              <a:rPr lang="zh-TW" altLang="en-US" b="1" dirty="0" smtClean="0">
                <a:solidFill>
                  <a:srgbClr val="FF0000"/>
                </a:solidFill>
              </a:rPr>
              <a:t>魚的狀態</a:t>
            </a:r>
            <a:r>
              <a:rPr lang="zh-TW" altLang="en-US" b="1" dirty="0" smtClean="0"/>
              <a:t>顯示的是魚的</a:t>
            </a:r>
            <a:r>
              <a:rPr lang="zh-TW" altLang="en-US" b="1" u="sng" dirty="0" smtClean="0">
                <a:solidFill>
                  <a:srgbClr val="FF0000"/>
                </a:solidFill>
              </a:rPr>
              <a:t>主要資訊</a:t>
            </a:r>
            <a:endParaRPr lang="en-US" altLang="zh-TW" b="1" u="sng" dirty="0" smtClean="0">
              <a:solidFill>
                <a:srgbClr val="FF0000"/>
              </a:solidFill>
            </a:endParaRPr>
          </a:p>
          <a:p>
            <a:r>
              <a:rPr lang="zh-TW" altLang="en-US" b="1" dirty="0"/>
              <a:t>　</a:t>
            </a:r>
            <a:r>
              <a:rPr lang="zh-TW" altLang="en-US" b="1" dirty="0" smtClean="0">
                <a:solidFill>
                  <a:srgbClr val="FF0000"/>
                </a:solidFill>
              </a:rPr>
              <a:t>魚的詳細狀態</a:t>
            </a:r>
            <a:r>
              <a:rPr lang="zh-TW" altLang="en-US" b="1" dirty="0" smtClean="0"/>
              <a:t>可以觀看</a:t>
            </a:r>
            <a:r>
              <a:rPr lang="zh-TW" altLang="en-US" b="1" u="sng" dirty="0" smtClean="0">
                <a:solidFill>
                  <a:srgbClr val="FF0000"/>
                </a:solidFill>
              </a:rPr>
              <a:t>其他資訊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 flipV="1">
            <a:off x="2003921" y="1484784"/>
            <a:ext cx="105591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2339752" y="5157192"/>
            <a:ext cx="864096" cy="949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85181" y="12594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回到魚缸畫面</a:t>
            </a:r>
            <a:endParaRPr lang="zh-TW" altLang="en-US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16010" y="62453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回到標題畫面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1831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事件紀錄簿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691680" y="1268760"/>
            <a:ext cx="5873341" cy="41764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２０１７／１１／０１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１７：２１　</a:t>
            </a:r>
            <a:r>
              <a:rPr lang="zh-TW" altLang="en-US" u="sng" dirty="0" smtClean="0">
                <a:solidFill>
                  <a:schemeClr val="tx1"/>
                </a:solidFill>
              </a:rPr>
              <a:t>因為魚大便造成</a:t>
            </a:r>
            <a:r>
              <a:rPr lang="zh-TW" altLang="en-US" u="sng" dirty="0" smtClean="0">
                <a:solidFill>
                  <a:schemeClr val="accent1">
                    <a:lumMod val="75000"/>
                  </a:schemeClr>
                </a:solidFill>
              </a:rPr>
              <a:t>水質下降</a:t>
            </a:r>
            <a:endParaRPr lang="en-US" altLang="zh-TW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１９：４２　</a:t>
            </a:r>
            <a:r>
              <a:rPr lang="zh-TW" altLang="en-US" u="sng" dirty="0" smtClean="0">
                <a:solidFill>
                  <a:schemeClr val="tx1"/>
                </a:solidFill>
              </a:rPr>
              <a:t>因為加入紅閃電，讓金魚</a:t>
            </a:r>
            <a:r>
              <a:rPr lang="zh-TW" altLang="en-US" u="sng" dirty="0" smtClean="0">
                <a:solidFill>
                  <a:srgbClr val="FF0000"/>
                </a:solidFill>
              </a:rPr>
              <a:t>活動力下降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－－－－－－－－－－－－－－－－－－－－－－－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２０１７／１１／０２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００：００　</a:t>
            </a:r>
            <a:r>
              <a:rPr lang="zh-TW" altLang="en-US" u="sng" dirty="0" smtClean="0">
                <a:solidFill>
                  <a:schemeClr val="tx1"/>
                </a:solidFill>
              </a:rPr>
              <a:t>餵食器自動餵食</a:t>
            </a:r>
            <a:endParaRPr lang="en-US" altLang="zh-TW" u="sng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０５：１４　</a:t>
            </a:r>
            <a:r>
              <a:rPr lang="zh-TW" altLang="en-US" u="sng" dirty="0" smtClean="0">
                <a:solidFill>
                  <a:schemeClr val="tx1"/>
                </a:solidFill>
              </a:rPr>
              <a:t>溫度下降、造成全體魚</a:t>
            </a:r>
            <a:r>
              <a:rPr lang="zh-TW" altLang="en-US" u="sng" dirty="0" smtClean="0">
                <a:solidFill>
                  <a:srgbClr val="FF0000"/>
                </a:solidFill>
              </a:rPr>
              <a:t>活動力下降</a:t>
            </a:r>
            <a:endParaRPr lang="en-US" altLang="zh-TW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u="sng" dirty="0" smtClean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03648" y="5733256"/>
            <a:ext cx="7013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1.</a:t>
            </a:r>
            <a:r>
              <a:rPr lang="zh-TW" altLang="en-US" sz="2000" b="1" dirty="0" smtClean="0"/>
              <a:t>時間順序顯示事件</a:t>
            </a:r>
            <a:endParaRPr lang="en-US" altLang="zh-TW" sz="2000" b="1" dirty="0" smtClean="0"/>
          </a:p>
          <a:p>
            <a:r>
              <a:rPr lang="en-US" altLang="zh-TW" sz="2000" b="1" dirty="0" smtClean="0"/>
              <a:t>2.</a:t>
            </a:r>
            <a:r>
              <a:rPr lang="zh-TW" altLang="en-US" sz="2000" b="1" dirty="0" smtClean="0"/>
              <a:t>關鍵字用顏色特別標示，天與天事件隔開</a:t>
            </a: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客戶較容易觀看</a:t>
            </a:r>
            <a:r>
              <a:rPr lang="en-US" altLang="zh-TW" sz="2000" b="1" dirty="0" smtClean="0"/>
              <a:t>)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12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設備目錄、環境設置</a:t>
            </a:r>
            <a:endParaRPr lang="zh-TW" alt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632566" cy="26642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45024"/>
            <a:ext cx="4849155" cy="280220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532723" y="1385837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1.</a:t>
            </a:r>
            <a:r>
              <a:rPr lang="zh-TW" altLang="en-US" sz="2400" b="1" dirty="0" smtClean="0"/>
              <a:t>提供多樣選擇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2.</a:t>
            </a:r>
            <a:r>
              <a:rPr lang="zh-TW" altLang="en-US" sz="2400" b="1" dirty="0" smtClean="0"/>
              <a:t>即時儲存改變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3.</a:t>
            </a:r>
            <a:r>
              <a:rPr lang="zh-TW" altLang="en-US" sz="2400" b="1" dirty="0" smtClean="0"/>
              <a:t>可升級裝備</a:t>
            </a:r>
            <a:endParaRPr lang="en-US" altLang="zh-TW" sz="2400" b="1" dirty="0" smtClean="0"/>
          </a:p>
          <a:p>
            <a:endParaRPr lang="zh-TW" altLang="en-US" sz="24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528" y="4180438"/>
            <a:ext cx="3692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1.</a:t>
            </a:r>
            <a:r>
              <a:rPr lang="zh-TW" altLang="en-US" sz="2400" b="1" dirty="0" smtClean="0"/>
              <a:t>自由擺放設計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環境變因</a:t>
            </a:r>
            <a:r>
              <a:rPr lang="en-US" altLang="zh-TW" sz="2400" b="1" dirty="0" smtClean="0"/>
              <a:t>)</a:t>
            </a:r>
          </a:p>
          <a:p>
            <a:r>
              <a:rPr lang="en-US" altLang="zh-TW" sz="2400" b="1" dirty="0" smtClean="0"/>
              <a:t>2.</a:t>
            </a:r>
            <a:r>
              <a:rPr lang="zh-TW" altLang="en-US" sz="2400" b="1" dirty="0" smtClean="0"/>
              <a:t>二</a:t>
            </a:r>
            <a:r>
              <a:rPr lang="zh-TW" altLang="en-US" sz="2400" b="1" dirty="0"/>
              <a:t>維</a:t>
            </a:r>
            <a:r>
              <a:rPr lang="zh-TW" altLang="en-US" sz="2400" b="1" dirty="0" smtClean="0"/>
              <a:t>呈現足夠表達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3.</a:t>
            </a:r>
            <a:r>
              <a:rPr lang="zh-TW" altLang="en-US" sz="2400" b="1" dirty="0" smtClean="0"/>
              <a:t>可以添購想要的擺設</a:t>
            </a:r>
            <a:endParaRPr lang="en-US" altLang="zh-TW" sz="2400" b="1" dirty="0" smtClean="0"/>
          </a:p>
          <a:p>
            <a:endParaRPr lang="en-US" altLang="zh-TW" sz="2400" b="1" dirty="0" smtClean="0"/>
          </a:p>
          <a:p>
            <a:r>
              <a:rPr lang="en-US" altLang="zh-TW" sz="2400" b="1" dirty="0" smtClean="0"/>
              <a:t>※</a:t>
            </a:r>
            <a:r>
              <a:rPr lang="zh-TW" altLang="en-US" sz="2400" b="1" dirty="0" smtClean="0"/>
              <a:t>購買的資金皆會做記錄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63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631</Words>
  <Application>Microsoft Office PowerPoint</Application>
  <PresentationFormat>如螢幕大小 (4:3)</PresentationFormat>
  <Paragraphs>149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第7組</vt:lpstr>
      <vt:lpstr>系統概述</vt:lpstr>
      <vt:lpstr>系統特色</vt:lpstr>
      <vt:lpstr>標題畫面</vt:lpstr>
      <vt:lpstr>開新模擬</vt:lpstr>
      <vt:lpstr>魚缸畫面</vt:lpstr>
      <vt:lpstr>狀態畫面</vt:lpstr>
      <vt:lpstr>事件紀錄簿</vt:lpstr>
      <vt:lpstr>設備目錄、環境設置</vt:lpstr>
      <vt:lpstr>歷史紀錄(一)</vt:lpstr>
      <vt:lpstr>歷史紀錄(二)</vt:lpstr>
      <vt:lpstr>加速模擬</vt:lpstr>
      <vt:lpstr>工作分工與時程</vt:lpstr>
      <vt:lpstr>The End Thank You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UCCU</dc:creator>
  <cp:lastModifiedBy>UCCU</cp:lastModifiedBy>
  <cp:revision>29</cp:revision>
  <dcterms:created xsi:type="dcterms:W3CDTF">2017-11-03T10:29:15Z</dcterms:created>
  <dcterms:modified xsi:type="dcterms:W3CDTF">2018-01-13T12:31:58Z</dcterms:modified>
</cp:coreProperties>
</file>