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6B909-A8B2-45B1-901C-56973C454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視窗程式設計及實習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統測志願選填模擬系統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AE6730-9C90-455F-B8DB-874402B3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925" y="4895564"/>
            <a:ext cx="4197219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/>
              <a:t>四電二乙 </a:t>
            </a:r>
            <a:r>
              <a:rPr lang="en-US" altLang="zh-TW" sz="2400" dirty="0"/>
              <a:t>3A812074</a:t>
            </a:r>
            <a:r>
              <a:rPr lang="zh-TW" altLang="en-US" sz="2400" dirty="0"/>
              <a:t> 彭鴻耀</a:t>
            </a:r>
            <a:endParaRPr lang="en-US" altLang="zh-TW" sz="2400" dirty="0"/>
          </a:p>
          <a:p>
            <a:pPr algn="l"/>
            <a:r>
              <a:rPr lang="zh-TW" altLang="en-US" sz="2400" dirty="0"/>
              <a:t>四電二丙 </a:t>
            </a:r>
            <a:r>
              <a:rPr lang="en-US" altLang="zh-TW" sz="2400" dirty="0"/>
              <a:t>3A812130 </a:t>
            </a:r>
            <a:r>
              <a:rPr lang="zh-TW" altLang="en-US" sz="2400" dirty="0"/>
              <a:t>范姜士青</a:t>
            </a:r>
          </a:p>
        </p:txBody>
      </p:sp>
    </p:spTree>
    <p:extLst>
      <p:ext uri="{BB962C8B-B14F-4D97-AF65-F5344CB8AC3E}">
        <p14:creationId xmlns:p14="http://schemas.microsoft.com/office/powerpoint/2010/main" val="3525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統測志願選填模擬系統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BED71-5B6A-4620-BFCA-7904D4A4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3738"/>
            <a:ext cx="10983444" cy="521643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基本功能 </a:t>
            </a:r>
            <a:r>
              <a:rPr lang="en-US" altLang="zh-TW" sz="2800" dirty="0"/>
              <a:t>– </a:t>
            </a:r>
            <a:r>
              <a:rPr lang="zh-TW" altLang="en-US" sz="2800" dirty="0"/>
              <a:t>三個資料檔案</a:t>
            </a:r>
            <a:endParaRPr lang="en-US" altLang="zh-TW" sz="2800" dirty="0"/>
          </a:p>
          <a:p>
            <a:endParaRPr lang="en-US" altLang="zh-TW" sz="2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b="1" dirty="0"/>
              <a:t>school.csv		 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	 –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 </a:t>
            </a:r>
            <a:r>
              <a:rPr lang="zh-TW" altLang="en-US" sz="2400" b="1" dirty="0"/>
              <a:t>學校名稱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招生數量</a:t>
            </a:r>
            <a:endParaRPr lang="en-US" altLang="zh-TW" sz="2400" b="1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b="1" dirty="0"/>
              <a:t>grade.csv				 - </a:t>
            </a:r>
            <a:r>
              <a:rPr lang="zh-TW" altLang="en-US" sz="2400" b="1" dirty="0"/>
              <a:t> 學生考試編號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成績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成績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成績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成績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成績</a:t>
            </a:r>
            <a:endParaRPr lang="en-US" altLang="zh-TW" sz="2400" b="1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b="1" dirty="0"/>
              <a:t>aspiration.csv		 -  </a:t>
            </a:r>
            <a:r>
              <a:rPr lang="zh-TW" altLang="en-US" sz="2400" b="1" dirty="0"/>
              <a:t>學生志願</a:t>
            </a:r>
          </a:p>
        </p:txBody>
      </p:sp>
    </p:spTree>
    <p:extLst>
      <p:ext uri="{BB962C8B-B14F-4D97-AF65-F5344CB8AC3E}">
        <p14:creationId xmlns:p14="http://schemas.microsoft.com/office/powerpoint/2010/main" val="10036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統測志願選填模擬系統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BED71-5B6A-4620-BFCA-7904D4A4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3737"/>
            <a:ext cx="8596668" cy="586957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基本功能 </a:t>
            </a:r>
            <a:r>
              <a:rPr lang="en-US" altLang="zh-TW" sz="2800" dirty="0"/>
              <a:t>– </a:t>
            </a:r>
            <a:r>
              <a:rPr lang="zh-TW" altLang="en-US" sz="2800" dirty="0"/>
              <a:t>兩個執行檔</a:t>
            </a:r>
            <a:endParaRPr lang="en-US" altLang="zh-TW" sz="2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b="1" dirty="0"/>
              <a:t>build_file.exe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UcPeriod"/>
            </a:pPr>
            <a:r>
              <a:rPr lang="zh-TW" altLang="en-US" sz="2000" dirty="0"/>
              <a:t>建立學生成績</a:t>
            </a:r>
            <a:r>
              <a:rPr lang="en-US" altLang="zh-TW" sz="2000" dirty="0"/>
              <a:t>.csv</a:t>
            </a:r>
          </a:p>
          <a:p>
            <a:pPr marL="1257300" lvl="2" indent="-342900">
              <a:lnSpc>
                <a:spcPct val="120000"/>
              </a:lnSpc>
              <a:buFont typeface="+mj-lt"/>
              <a:buAutoNum type="alphaUcPeriod"/>
            </a:pPr>
            <a:r>
              <a:rPr lang="zh-TW" altLang="en-US" sz="2000" dirty="0"/>
              <a:t>建立學生志願</a:t>
            </a:r>
            <a:r>
              <a:rPr lang="en-US" altLang="zh-TW" sz="2000" dirty="0"/>
              <a:t>.csv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400" b="1" dirty="0"/>
              <a:t>main.exe</a:t>
            </a:r>
          </a:p>
          <a:p>
            <a:pPr marL="1314450" lvl="2" indent="-457200">
              <a:lnSpc>
                <a:spcPct val="120000"/>
              </a:lnSpc>
              <a:buFont typeface="+mj-lt"/>
              <a:buAutoNum type="alphaUcPeriod"/>
            </a:pPr>
            <a:r>
              <a:rPr lang="zh-TW" altLang="en-US" sz="2200" dirty="0"/>
              <a:t>分析並排序成績資料</a:t>
            </a:r>
            <a:endParaRPr lang="en-US" altLang="zh-TW" sz="2200" dirty="0"/>
          </a:p>
          <a:p>
            <a:pPr marL="1314450" lvl="2" indent="-457200">
              <a:lnSpc>
                <a:spcPct val="120000"/>
              </a:lnSpc>
              <a:buFont typeface="+mj-lt"/>
              <a:buAutoNum type="alphaUcPeriod"/>
            </a:pPr>
            <a:r>
              <a:rPr lang="zh-TW" altLang="en-US" sz="2200" dirty="0"/>
              <a:t>分配志願</a:t>
            </a:r>
            <a:endParaRPr lang="en-US" altLang="zh-TW" sz="2200" dirty="0"/>
          </a:p>
          <a:p>
            <a:pPr marL="1314450" lvl="2" indent="-457200">
              <a:lnSpc>
                <a:spcPct val="120000"/>
              </a:lnSpc>
              <a:buFont typeface="+mj-lt"/>
              <a:buAutoNum type="alphaUcPeriod"/>
            </a:pPr>
            <a:r>
              <a:rPr lang="zh-TW" altLang="en-US" sz="2200" dirty="0"/>
              <a:t>志願檔案資料輸出</a:t>
            </a:r>
            <a:endParaRPr lang="en-US" altLang="zh-TW" sz="2200" dirty="0"/>
          </a:p>
          <a:p>
            <a:pPr lvl="3">
              <a:lnSpc>
                <a:spcPct val="120000"/>
              </a:lnSpc>
            </a:pPr>
            <a:r>
              <a:rPr lang="zh-TW" altLang="en-US" sz="1800" dirty="0"/>
              <a:t>學校端錄取名單</a:t>
            </a:r>
            <a:endParaRPr lang="en-US" altLang="zh-TW" sz="1800" dirty="0"/>
          </a:p>
          <a:p>
            <a:pPr lvl="3">
              <a:lnSpc>
                <a:spcPct val="120000"/>
              </a:lnSpc>
            </a:pPr>
            <a:r>
              <a:rPr lang="zh-TW" altLang="en-US" sz="1800" dirty="0"/>
              <a:t>學生端錄取名單</a:t>
            </a:r>
            <a:endParaRPr lang="en-US" altLang="zh-TW" sz="18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zh-TW" altLang="en-US" sz="2000" dirty="0"/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9883134B-BD65-4C4E-AC9F-9C5E1B641A9E}"/>
              </a:ext>
            </a:extLst>
          </p:cNvPr>
          <p:cNvSpPr/>
          <p:nvPr/>
        </p:nvSpPr>
        <p:spPr>
          <a:xfrm>
            <a:off x="6945086" y="3429000"/>
            <a:ext cx="1789611" cy="1619794"/>
          </a:xfrm>
          <a:prstGeom prst="wedgeRoundRectCallout">
            <a:avLst>
              <a:gd name="adj1" fmla="val -185212"/>
              <a:gd name="adj2" fmla="val -202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志願分發</a:t>
            </a:r>
            <a:endParaRPr lang="en-US" altLang="zh-TW" dirty="0"/>
          </a:p>
          <a:p>
            <a:pPr algn="ctr"/>
            <a:r>
              <a:rPr lang="zh-TW" altLang="en-US" dirty="0"/>
              <a:t>主程式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3336DFBF-7F91-4C8C-B3BC-C50C9E4D71F1}"/>
              </a:ext>
            </a:extLst>
          </p:cNvPr>
          <p:cNvSpPr/>
          <p:nvPr/>
        </p:nvSpPr>
        <p:spPr>
          <a:xfrm>
            <a:off x="6945087" y="1470298"/>
            <a:ext cx="1789611" cy="1619794"/>
          </a:xfrm>
          <a:prstGeom prst="wedgeRoundRectCallout">
            <a:avLst>
              <a:gd name="adj1" fmla="val -191538"/>
              <a:gd name="adj2" fmla="val -19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測試資料建立</a:t>
            </a:r>
            <a:endParaRPr lang="en-US" altLang="zh-TW" dirty="0"/>
          </a:p>
          <a:p>
            <a:pPr algn="ctr"/>
            <a:r>
              <a:rPr lang="zh-TW" altLang="en-US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320146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/>
              <a:t>build_file.exe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6AB2284-3196-406A-9BB8-213B1A9E8130}"/>
              </a:ext>
            </a:extLst>
          </p:cNvPr>
          <p:cNvGrpSpPr/>
          <p:nvPr/>
        </p:nvGrpSpPr>
        <p:grpSpPr>
          <a:xfrm>
            <a:off x="2569027" y="1632858"/>
            <a:ext cx="5670523" cy="4343401"/>
            <a:chOff x="2569027" y="1632858"/>
            <a:chExt cx="5670523" cy="4343401"/>
          </a:xfrm>
        </p:grpSpPr>
        <p:sp>
          <p:nvSpPr>
            <p:cNvPr id="4" name="流程圖: 程序 3">
              <a:extLst>
                <a:ext uri="{FF2B5EF4-FFF2-40B4-BE49-F238E27FC236}">
                  <a16:creationId xmlns:a16="http://schemas.microsoft.com/office/drawing/2014/main" id="{259822EF-BE1A-4F6C-8C8A-390C8A51BC50}"/>
                </a:ext>
              </a:extLst>
            </p:cNvPr>
            <p:cNvSpPr/>
            <p:nvPr/>
          </p:nvSpPr>
          <p:spPr>
            <a:xfrm>
              <a:off x="2569027" y="3420293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建立成績資料</a:t>
              </a:r>
            </a:p>
          </p:txBody>
        </p:sp>
        <p:sp>
          <p:nvSpPr>
            <p:cNvPr id="8" name="流程圖: 程序 7">
              <a:extLst>
                <a:ext uri="{FF2B5EF4-FFF2-40B4-BE49-F238E27FC236}">
                  <a16:creationId xmlns:a16="http://schemas.microsoft.com/office/drawing/2014/main" id="{BD317FF9-71B2-4B35-B5BC-70DCABBDED41}"/>
                </a:ext>
              </a:extLst>
            </p:cNvPr>
            <p:cNvSpPr/>
            <p:nvPr/>
          </p:nvSpPr>
          <p:spPr>
            <a:xfrm>
              <a:off x="2569027" y="1796144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輸入學生數量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805E862-92BE-4881-8E03-76021A8F0200}"/>
                </a:ext>
              </a:extLst>
            </p:cNvPr>
            <p:cNvCxnSpPr>
              <a:stCxn id="8" idx="2"/>
              <a:endCxn id="4" idx="0"/>
            </p:cNvCxnSpPr>
            <p:nvPr/>
          </p:nvCxnSpPr>
          <p:spPr>
            <a:xfrm>
              <a:off x="3405050" y="2727961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圖: 程序 9">
              <a:extLst>
                <a:ext uri="{FF2B5EF4-FFF2-40B4-BE49-F238E27FC236}">
                  <a16:creationId xmlns:a16="http://schemas.microsoft.com/office/drawing/2014/main" id="{5D74E53A-715C-41DA-A482-35C254019902}"/>
                </a:ext>
              </a:extLst>
            </p:cNvPr>
            <p:cNvSpPr/>
            <p:nvPr/>
          </p:nvSpPr>
          <p:spPr>
            <a:xfrm>
              <a:off x="2569027" y="5044442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建立成績資料</a:t>
              </a:r>
              <a:endParaRPr lang="en-US" altLang="zh-TW" dirty="0"/>
            </a:p>
            <a:p>
              <a:pPr algn="ctr"/>
              <a:r>
                <a:rPr lang="en-US" altLang="zh-TW" dirty="0"/>
                <a:t>grade.csv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F6B908A-079F-44B6-8B79-B0CC4B579388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405050" y="4352110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EE07042-30F7-4506-B9DC-2D31BF1492D6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4241072" y="5503818"/>
              <a:ext cx="787202" cy="653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1285734B-7C00-4ADF-9C4B-02EC9C214AFA}"/>
                </a:ext>
              </a:extLst>
            </p:cNvPr>
            <p:cNvCxnSpPr/>
            <p:nvPr/>
          </p:nvCxnSpPr>
          <p:spPr>
            <a:xfrm rot="5400000" flipH="1" flipV="1">
              <a:off x="3972358" y="3164650"/>
              <a:ext cx="3407229" cy="1275465"/>
            </a:xfrm>
            <a:prstGeom prst="bentConnector3">
              <a:avLst>
                <a:gd name="adj1" fmla="val 10009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13CA1AA6-1B32-4959-BEBF-0A8C91FA3761}"/>
                </a:ext>
              </a:extLst>
            </p:cNvPr>
            <p:cNvSpPr/>
            <p:nvPr/>
          </p:nvSpPr>
          <p:spPr>
            <a:xfrm>
              <a:off x="6323667" y="1632858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建立志願資料</a:t>
              </a:r>
              <a:endParaRPr lang="en-US" altLang="zh-TW" dirty="0"/>
            </a:p>
            <a:p>
              <a:pPr algn="ctr"/>
              <a:r>
                <a:rPr lang="en-US" altLang="zh-TW" dirty="0"/>
                <a:t>aspiration.csv</a:t>
              </a:r>
              <a:endParaRPr lang="zh-TW" altLang="en-US" dirty="0"/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66F0496-19C1-4929-A405-A28E9B232EB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159690" y="2575561"/>
              <a:ext cx="0" cy="24688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流程圖: 結束點 25">
              <a:extLst>
                <a:ext uri="{FF2B5EF4-FFF2-40B4-BE49-F238E27FC236}">
                  <a16:creationId xmlns:a16="http://schemas.microsoft.com/office/drawing/2014/main" id="{9E4889D9-58CA-4269-8EDB-1C4102592A18}"/>
                </a:ext>
              </a:extLst>
            </p:cNvPr>
            <p:cNvSpPr/>
            <p:nvPr/>
          </p:nvSpPr>
          <p:spPr>
            <a:xfrm>
              <a:off x="6079830" y="5044442"/>
              <a:ext cx="2159720" cy="78377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39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流程圖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main</a:t>
            </a:r>
            <a:r>
              <a:rPr lang="en-US" altLang="zh-TW" sz="3600" dirty="0"/>
              <a:t>.exe</a:t>
            </a:r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BF54330-591D-406D-BF20-DF477E5AB9EF}"/>
              </a:ext>
            </a:extLst>
          </p:cNvPr>
          <p:cNvGrpSpPr/>
          <p:nvPr/>
        </p:nvGrpSpPr>
        <p:grpSpPr>
          <a:xfrm>
            <a:off x="2412271" y="896982"/>
            <a:ext cx="5860870" cy="5686700"/>
            <a:chOff x="2412271" y="896982"/>
            <a:chExt cx="5860870" cy="5686700"/>
          </a:xfrm>
        </p:grpSpPr>
        <p:sp>
          <p:nvSpPr>
            <p:cNvPr id="8" name="流程圖: 程序 7">
              <a:extLst>
                <a:ext uri="{FF2B5EF4-FFF2-40B4-BE49-F238E27FC236}">
                  <a16:creationId xmlns:a16="http://schemas.microsoft.com/office/drawing/2014/main" id="{BD317FF9-71B2-4B35-B5BC-70DCABBDED41}"/>
                </a:ext>
              </a:extLst>
            </p:cNvPr>
            <p:cNvSpPr/>
            <p:nvPr/>
          </p:nvSpPr>
          <p:spPr>
            <a:xfrm>
              <a:off x="2508066" y="1060268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grade.csv</a:t>
              </a:r>
            </a:p>
            <a:p>
              <a:pPr algn="ctr"/>
              <a:r>
                <a:rPr lang="zh-TW" altLang="en-US" dirty="0"/>
                <a:t>學生資料建立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F805E862-92BE-4881-8E03-76021A8F020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344089" y="1992085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8F60E290-349A-4615-A4B1-30DE2F13C2E4}"/>
                </a:ext>
              </a:extLst>
            </p:cNvPr>
            <p:cNvGrpSpPr/>
            <p:nvPr/>
          </p:nvGrpSpPr>
          <p:grpSpPr>
            <a:xfrm>
              <a:off x="4180112" y="1362891"/>
              <a:ext cx="2072633" cy="4754879"/>
              <a:chOff x="4241072" y="2098768"/>
              <a:chExt cx="2072633" cy="3411583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CEE07042-30F7-4506-B9DC-2D31BF149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072" y="5503818"/>
                <a:ext cx="787202" cy="653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接點: 肘形 19">
                <a:extLst>
                  <a:ext uri="{FF2B5EF4-FFF2-40B4-BE49-F238E27FC236}">
                    <a16:creationId xmlns:a16="http://schemas.microsoft.com/office/drawing/2014/main" id="{1285734B-7C00-4ADF-9C4B-02EC9C214A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72358" y="3164650"/>
                <a:ext cx="3407229" cy="1275465"/>
              </a:xfrm>
              <a:prstGeom prst="bentConnector3">
                <a:avLst>
                  <a:gd name="adj1" fmla="val 10009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圖: 程序 14">
              <a:extLst>
                <a:ext uri="{FF2B5EF4-FFF2-40B4-BE49-F238E27FC236}">
                  <a16:creationId xmlns:a16="http://schemas.microsoft.com/office/drawing/2014/main" id="{5E5EFA5D-87A2-47A2-96E2-09376666D2C5}"/>
                </a:ext>
              </a:extLst>
            </p:cNvPr>
            <p:cNvSpPr/>
            <p:nvPr/>
          </p:nvSpPr>
          <p:spPr>
            <a:xfrm>
              <a:off x="2412271" y="2684417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school.csv</a:t>
              </a:r>
            </a:p>
            <a:p>
              <a:pPr algn="ctr"/>
              <a:r>
                <a:rPr lang="zh-TW" altLang="en-US" dirty="0"/>
                <a:t>學校資料建立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296849B-400E-402F-9D1B-AE99F560ECAA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3344089" y="3616234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圖: 程序 16">
              <a:extLst>
                <a:ext uri="{FF2B5EF4-FFF2-40B4-BE49-F238E27FC236}">
                  <a16:creationId xmlns:a16="http://schemas.microsoft.com/office/drawing/2014/main" id="{06CDF993-BA6B-4A28-8EBA-B98BE8E24587}"/>
                </a:ext>
              </a:extLst>
            </p:cNvPr>
            <p:cNvSpPr/>
            <p:nvPr/>
          </p:nvSpPr>
          <p:spPr>
            <a:xfrm>
              <a:off x="2412271" y="4308566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讀取</a:t>
              </a:r>
              <a:r>
                <a:rPr lang="en-US" altLang="zh-TW" dirty="0"/>
                <a:t>aspiration.csv</a:t>
              </a:r>
            </a:p>
          </p:txBody>
        </p:sp>
        <p:sp>
          <p:nvSpPr>
            <p:cNvPr id="22" name="流程圖: 程序 21">
              <a:extLst>
                <a:ext uri="{FF2B5EF4-FFF2-40B4-BE49-F238E27FC236}">
                  <a16:creationId xmlns:a16="http://schemas.microsoft.com/office/drawing/2014/main" id="{D93ECB47-E0A9-4E9E-8731-36408C014AD0}"/>
                </a:ext>
              </a:extLst>
            </p:cNvPr>
            <p:cNvSpPr/>
            <p:nvPr/>
          </p:nvSpPr>
          <p:spPr>
            <a:xfrm>
              <a:off x="6252745" y="896982"/>
              <a:ext cx="1672046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排序成績</a:t>
              </a:r>
            </a:p>
          </p:txBody>
        </p:sp>
        <p:sp>
          <p:nvSpPr>
            <p:cNvPr id="28" name="流程圖: 程序 27">
              <a:extLst>
                <a:ext uri="{FF2B5EF4-FFF2-40B4-BE49-F238E27FC236}">
                  <a16:creationId xmlns:a16="http://schemas.microsoft.com/office/drawing/2014/main" id="{4EFAEC50-E974-48A7-A37C-89C7086CDC00}"/>
                </a:ext>
              </a:extLst>
            </p:cNvPr>
            <p:cNvSpPr/>
            <p:nvPr/>
          </p:nvSpPr>
          <p:spPr>
            <a:xfrm>
              <a:off x="2412271" y="5651865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成績、志願資料合併</a:t>
              </a:r>
              <a:endParaRPr lang="en-US" altLang="zh-TW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42E7115-F3B9-4CEA-8AFF-499A367A1C27}"/>
                </a:ext>
              </a:extLst>
            </p:cNvPr>
            <p:cNvCxnSpPr>
              <a:cxnSpLocks/>
            </p:cNvCxnSpPr>
            <p:nvPr/>
          </p:nvCxnSpPr>
          <p:spPr>
            <a:xfrm>
              <a:off x="7088769" y="1793764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1958B623-6395-4DB7-AD76-F21BCE634BFC}"/>
                </a:ext>
              </a:extLst>
            </p:cNvPr>
            <p:cNvSpPr/>
            <p:nvPr/>
          </p:nvSpPr>
          <p:spPr>
            <a:xfrm>
              <a:off x="6156951" y="2486096"/>
              <a:ext cx="1863635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依照排序成績</a:t>
              </a:r>
              <a:endParaRPr lang="en-US" altLang="zh-TW" dirty="0"/>
            </a:p>
            <a:p>
              <a:pPr algn="ctr"/>
              <a:r>
                <a:rPr lang="zh-TW" altLang="en-US" dirty="0"/>
                <a:t>分配志願</a:t>
              </a: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1CEBCB97-3645-455E-B0C0-2BCB7D86B662}"/>
                </a:ext>
              </a:extLst>
            </p:cNvPr>
            <p:cNvCxnSpPr>
              <a:cxnSpLocks/>
            </p:cNvCxnSpPr>
            <p:nvPr/>
          </p:nvCxnSpPr>
          <p:spPr>
            <a:xfrm>
              <a:off x="7114887" y="3410225"/>
              <a:ext cx="0" cy="6923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圖: 程序 32">
              <a:extLst>
                <a:ext uri="{FF2B5EF4-FFF2-40B4-BE49-F238E27FC236}">
                  <a16:creationId xmlns:a16="http://schemas.microsoft.com/office/drawing/2014/main" id="{91B75B64-4B4A-459C-B675-BD125AB0BCF4}"/>
                </a:ext>
              </a:extLst>
            </p:cNvPr>
            <p:cNvSpPr/>
            <p:nvPr/>
          </p:nvSpPr>
          <p:spPr>
            <a:xfrm>
              <a:off x="5956633" y="4102557"/>
              <a:ext cx="2316508" cy="9318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輸出學校端錄取名單</a:t>
              </a:r>
              <a:endParaRPr lang="en-US" altLang="zh-TW" dirty="0"/>
            </a:p>
            <a:p>
              <a:pPr algn="ctr"/>
              <a:r>
                <a:rPr lang="zh-TW" altLang="en-US" dirty="0"/>
                <a:t>輸出學生端錄取名單</a:t>
              </a: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E91D24C-339A-48FC-8849-126142E9A2F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344089" y="5240383"/>
              <a:ext cx="0" cy="4114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B999A6E3-E3E1-4A6B-BFF5-2E676CD1A1ED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7114887" y="5034374"/>
              <a:ext cx="4685" cy="7594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流程圖: 結束點 34">
              <a:extLst>
                <a:ext uri="{FF2B5EF4-FFF2-40B4-BE49-F238E27FC236}">
                  <a16:creationId xmlns:a16="http://schemas.microsoft.com/office/drawing/2014/main" id="{217267BB-3C4E-4E9F-8135-B195EB9171BD}"/>
                </a:ext>
              </a:extLst>
            </p:cNvPr>
            <p:cNvSpPr/>
            <p:nvPr/>
          </p:nvSpPr>
          <p:spPr>
            <a:xfrm>
              <a:off x="6039712" y="5793839"/>
              <a:ext cx="2159720" cy="783771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程式結束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28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設計技巧 </a:t>
            </a:r>
            <a:r>
              <a:rPr lang="en-US" altLang="zh-TW" sz="3600" dirty="0"/>
              <a:t>–</a:t>
            </a:r>
            <a:r>
              <a:rPr lang="zh-TW" altLang="en-US" sz="3600" dirty="0"/>
              <a:t> 使用 </a:t>
            </a:r>
            <a:r>
              <a:rPr lang="en-US" altLang="zh-TW" sz="3600" dirty="0"/>
              <a:t>vector</a:t>
            </a:r>
            <a:r>
              <a:rPr lang="zh-TW" altLang="en-US" sz="3600" dirty="0"/>
              <a:t> 函式庫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934144-DB65-4E79-8BA2-AB67548A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3738"/>
            <a:ext cx="10983444" cy="52164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3000" b="1" dirty="0"/>
              <a:t>vector</a:t>
            </a:r>
            <a:r>
              <a:rPr lang="zh-TW" altLang="en-US" sz="3000" dirty="0"/>
              <a:t> 是甚麼 </a:t>
            </a:r>
            <a:r>
              <a:rPr lang="en-US" altLang="zh-TW" sz="3000" dirty="0"/>
              <a:t>?</a:t>
            </a:r>
            <a:endParaRPr lang="en-US" altLang="zh-TW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TW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lang="zh-TW" alt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中一個非常好用的「容器」，</a:t>
            </a:r>
            <a:r>
              <a:rPr lang="zh-TW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可視為會自動擴展容量的陣列</a:t>
            </a:r>
            <a:r>
              <a:rPr lang="zh-TW" alt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0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/>
              <a:t>存取元素的用法  </a:t>
            </a:r>
            <a:r>
              <a:rPr lang="en-US" altLang="zh-TW" sz="2600" dirty="0"/>
              <a:t>vector&lt;int&gt; </a:t>
            </a:r>
            <a:r>
              <a:rPr lang="en-US" altLang="zh-TW" sz="2600" dirty="0" err="1"/>
              <a:t>vec</a:t>
            </a:r>
            <a:r>
              <a:rPr lang="en-US" altLang="zh-TW" sz="2600" dirty="0"/>
              <a:t>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]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存取索引值為 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的元素值。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vec.at(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存取索引值為 </a:t>
            </a: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的元素的值，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vec.front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回傳 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第一個元素的值。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200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vec.back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回傳 </a:t>
            </a:r>
            <a:r>
              <a:rPr lang="en-US" altLang="zh-TW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sz="2200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最尾元素的值。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545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設計技巧 </a:t>
            </a:r>
            <a:r>
              <a:rPr lang="en-US" altLang="zh-TW" sz="3600" dirty="0"/>
              <a:t>–</a:t>
            </a:r>
            <a:r>
              <a:rPr lang="zh-TW" altLang="en-US" sz="3600" dirty="0"/>
              <a:t> 使用 </a:t>
            </a:r>
            <a:r>
              <a:rPr lang="en-US" altLang="zh-TW" sz="3600" dirty="0"/>
              <a:t>vector</a:t>
            </a:r>
            <a:r>
              <a:rPr lang="zh-TW" altLang="en-US" sz="3600" dirty="0"/>
              <a:t> 函式庫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934144-DB65-4E79-8BA2-AB67548A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3738"/>
            <a:ext cx="10983444" cy="52164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dirty="0"/>
              <a:t>新增或移除元素的用法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vec.push_back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新增元素至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的尾端。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vec.pop_back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刪除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最尾端的元素。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vec.insert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插入一個或多個元素至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內的任意位置。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vec.erase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刪除 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vector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中一個或多個元素。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61605E"/>
                </a:solidFill>
                <a:latin typeface="Arial" panose="020B0604020202020204" pitchFamily="34" charset="0"/>
              </a:rPr>
              <a:t>vec.clear</a:t>
            </a:r>
            <a:r>
              <a:rPr lang="en-US" altLang="zh-TW" sz="2000" dirty="0">
                <a:solidFill>
                  <a:srgbClr val="61605E"/>
                </a:solidFill>
                <a:latin typeface="Arial" panose="020B0604020202020204" pitchFamily="34" charset="0"/>
              </a:rPr>
              <a:t>() - </a:t>
            </a:r>
            <a:r>
              <a:rPr lang="zh-TW" altLang="en-US" sz="2000" dirty="0">
                <a:solidFill>
                  <a:srgbClr val="61605E"/>
                </a:solidFill>
                <a:latin typeface="Arial" panose="020B0604020202020204" pitchFamily="34" charset="0"/>
              </a:rPr>
              <a:t>清空所有元素。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0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設計技巧 </a:t>
            </a:r>
            <a:r>
              <a:rPr lang="en-US" altLang="zh-TW" sz="3600" dirty="0"/>
              <a:t>–</a:t>
            </a:r>
            <a:r>
              <a:rPr lang="zh-TW" altLang="en-US" sz="3600" dirty="0"/>
              <a:t> 分配志願方法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364D87C7-036F-4E45-A3A0-DC9FFB46FBF6}"/>
              </a:ext>
            </a:extLst>
          </p:cNvPr>
          <p:cNvSpPr/>
          <p:nvPr/>
        </p:nvSpPr>
        <p:spPr>
          <a:xfrm>
            <a:off x="3912189" y="1026382"/>
            <a:ext cx="2721756" cy="931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取得第 </a:t>
            </a:r>
            <a:r>
              <a:rPr lang="en-US" altLang="zh-TW" dirty="0" err="1"/>
              <a:t>i</a:t>
            </a:r>
            <a:r>
              <a:rPr lang="zh-TW" altLang="en-US" dirty="0"/>
              <a:t> 位學生的</a:t>
            </a:r>
            <a:endParaRPr lang="en-US" altLang="zh-TW" dirty="0"/>
          </a:p>
          <a:p>
            <a:pPr algn="ctr"/>
            <a:r>
              <a:rPr lang="zh-TW" altLang="en-US" dirty="0"/>
              <a:t>志願名單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A5B481-6BDA-4E0A-8E62-3C6D44E575A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2387" y="1958199"/>
            <a:ext cx="680" cy="692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3E926A2-5223-4F85-9C3B-1A7A1E27055C}"/>
              </a:ext>
            </a:extLst>
          </p:cNvPr>
          <p:cNvCxnSpPr>
            <a:cxnSpLocks/>
            <a:stCxn id="29" idx="1"/>
            <a:endCxn id="7" idx="1"/>
          </p:cNvCxnSpPr>
          <p:nvPr/>
        </p:nvCxnSpPr>
        <p:spPr>
          <a:xfrm rot="10800000" flipH="1">
            <a:off x="1659501" y="1492291"/>
            <a:ext cx="2252687" cy="4795088"/>
          </a:xfrm>
          <a:prstGeom prst="bentConnector3">
            <a:avLst>
              <a:gd name="adj1" fmla="val -403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7A02D411-7096-40DE-ADE5-2D945C89877D}"/>
              </a:ext>
            </a:extLst>
          </p:cNvPr>
          <p:cNvSpPr/>
          <p:nvPr/>
        </p:nvSpPr>
        <p:spPr>
          <a:xfrm>
            <a:off x="4340569" y="5812971"/>
            <a:ext cx="1863635" cy="931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 + 1</a:t>
            </a:r>
            <a:endParaRPr lang="zh-TW" altLang="en-US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2FF1BE9D-E5F2-4D65-B68C-2DCB307DC6B5}"/>
              </a:ext>
            </a:extLst>
          </p:cNvPr>
          <p:cNvSpPr/>
          <p:nvPr/>
        </p:nvSpPr>
        <p:spPr>
          <a:xfrm>
            <a:off x="1659502" y="4041986"/>
            <a:ext cx="1672046" cy="931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填入志願排序成績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DB8C201-CF87-4C4B-A727-DFF619C0C3CD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2495525" y="4973803"/>
            <a:ext cx="0" cy="8476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1CDCB762-66BD-43B8-9ADB-14DEE449CB9B}"/>
              </a:ext>
            </a:extLst>
          </p:cNvPr>
          <p:cNvSpPr/>
          <p:nvPr/>
        </p:nvSpPr>
        <p:spPr>
          <a:xfrm>
            <a:off x="3179154" y="2650531"/>
            <a:ext cx="4182589" cy="15378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判斷第</a:t>
            </a:r>
            <a:r>
              <a:rPr lang="en-US" altLang="zh-TW" dirty="0"/>
              <a:t>j</a:t>
            </a:r>
            <a:r>
              <a:rPr lang="zh-TW" altLang="en-US" dirty="0"/>
              <a:t>志願學校</a:t>
            </a:r>
            <a:endParaRPr lang="en-US" altLang="zh-TW" dirty="0"/>
          </a:p>
          <a:p>
            <a:pPr algn="ctr"/>
            <a:r>
              <a:rPr lang="zh-TW" altLang="en-US" dirty="0"/>
              <a:t>是否額滿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63D5D0E2-DA3F-4E08-A0A1-47A8257167A2}"/>
              </a:ext>
            </a:extLst>
          </p:cNvPr>
          <p:cNvCxnSpPr>
            <a:cxnSpLocks/>
            <a:stCxn id="25" idx="1"/>
            <a:endCxn id="13" idx="0"/>
          </p:cNvCxnSpPr>
          <p:nvPr/>
        </p:nvCxnSpPr>
        <p:spPr>
          <a:xfrm rot="10800000" flipV="1">
            <a:off x="2495526" y="3419472"/>
            <a:ext cx="683629" cy="6225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4C15DD-34CC-4F76-AC6B-A30AE741FD46}"/>
              </a:ext>
            </a:extLst>
          </p:cNvPr>
          <p:cNvSpPr txBox="1"/>
          <p:nvPr/>
        </p:nvSpPr>
        <p:spPr>
          <a:xfrm>
            <a:off x="3179154" y="3026452"/>
            <a:ext cx="3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B0ACD2DA-50D0-4AA1-8727-0FA93C81B57A}"/>
              </a:ext>
            </a:extLst>
          </p:cNvPr>
          <p:cNvSpPr/>
          <p:nvPr/>
        </p:nvSpPr>
        <p:spPr>
          <a:xfrm>
            <a:off x="1659502" y="5821470"/>
            <a:ext cx="1672046" cy="9318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r>
              <a:rPr lang="en-US" altLang="zh-TW" dirty="0"/>
              <a:t> + 1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DD83467-C3D8-412A-8D93-329E3194F687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16200000" flipH="1">
            <a:off x="4459139" y="4999723"/>
            <a:ext cx="1624558" cy="19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C6B6439-F1E9-496D-A35B-109AF7C77D67}"/>
              </a:ext>
            </a:extLst>
          </p:cNvPr>
          <p:cNvSpPr txBox="1"/>
          <p:nvPr/>
        </p:nvSpPr>
        <p:spPr>
          <a:xfrm>
            <a:off x="4906793" y="4511413"/>
            <a:ext cx="3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15049630-3456-4D06-8A28-C64B9B0B8BFB}"/>
              </a:ext>
            </a:extLst>
          </p:cNvPr>
          <p:cNvCxnSpPr>
            <a:cxnSpLocks/>
            <a:stCxn id="10" idx="3"/>
            <a:endCxn id="25" idx="3"/>
          </p:cNvCxnSpPr>
          <p:nvPr/>
        </p:nvCxnSpPr>
        <p:spPr>
          <a:xfrm flipV="1">
            <a:off x="6204204" y="3419472"/>
            <a:ext cx="1157539" cy="2859408"/>
          </a:xfrm>
          <a:prstGeom prst="bentConnector3">
            <a:avLst>
              <a:gd name="adj1" fmla="val 170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95EA-3167-4DD4-B4D6-E83E400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9" y="113211"/>
            <a:ext cx="8596668" cy="7837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資料結果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5E2E18-347E-4E75-B3CF-42C6D694C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50" y="1325268"/>
            <a:ext cx="3129804" cy="1966571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2C7EEC-E04C-4866-9688-A4604139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77" y="1325268"/>
            <a:ext cx="3123254" cy="2035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5A9261-16F1-4363-B7B0-ECDD382A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04" y="896982"/>
            <a:ext cx="1681459" cy="24642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074E9E5-508C-449F-9830-FFFDBC9C5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691" y="2659650"/>
            <a:ext cx="1876687" cy="39248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5C932F0-AE70-4797-BF7E-54991670FB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377"/>
          <a:stretch/>
        </p:blipFill>
        <p:spPr>
          <a:xfrm>
            <a:off x="138029" y="4337383"/>
            <a:ext cx="9833644" cy="2172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8B7D46-981A-45BD-BA8D-79ABDBEDE59D}"/>
              </a:ext>
            </a:extLst>
          </p:cNvPr>
          <p:cNvSpPr txBox="1"/>
          <p:nvPr/>
        </p:nvSpPr>
        <p:spPr>
          <a:xfrm>
            <a:off x="827314" y="896982"/>
            <a:ext cx="21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grade.csv ( </a:t>
            </a:r>
            <a:r>
              <a:rPr lang="zh-TW" altLang="en-US" dirty="0"/>
              <a:t>成績</a:t>
            </a:r>
            <a:r>
              <a:rPr lang="en-US" altLang="zh-TW" dirty="0"/>
              <a:t> 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9F6746-2412-4B00-A291-10E2874C51AF}"/>
              </a:ext>
            </a:extLst>
          </p:cNvPr>
          <p:cNvSpPr txBox="1"/>
          <p:nvPr/>
        </p:nvSpPr>
        <p:spPr>
          <a:xfrm>
            <a:off x="3788030" y="831447"/>
            <a:ext cx="26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aspiration.csv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志願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3035EE-179F-46FE-A6A7-4BB280BE5589}"/>
              </a:ext>
            </a:extLst>
          </p:cNvPr>
          <p:cNvSpPr txBox="1"/>
          <p:nvPr/>
        </p:nvSpPr>
        <p:spPr>
          <a:xfrm>
            <a:off x="7595161" y="462115"/>
            <a:ext cx="21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school.csv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學校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1A98BE-C1E6-4522-B020-DAE404C44B1D}"/>
              </a:ext>
            </a:extLst>
          </p:cNvPr>
          <p:cNvSpPr txBox="1"/>
          <p:nvPr/>
        </p:nvSpPr>
        <p:spPr>
          <a:xfrm>
            <a:off x="9971673" y="1419532"/>
            <a:ext cx="213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student_aspiration_result.csv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 學生錄取名單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049BF9-574A-454E-8790-34B657361938}"/>
              </a:ext>
            </a:extLst>
          </p:cNvPr>
          <p:cNvSpPr txBox="1"/>
          <p:nvPr/>
        </p:nvSpPr>
        <p:spPr>
          <a:xfrm>
            <a:off x="2312570" y="3708692"/>
            <a:ext cx="378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school_aspiration_result.csv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 學校錄取名單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9378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489</Words>
  <Application>Microsoft Office PowerPoint</Application>
  <PresentationFormat>寬螢幕</PresentationFormat>
  <Paragraphs>84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Trebuchet MS</vt:lpstr>
      <vt:lpstr>Wingdings</vt:lpstr>
      <vt:lpstr>Wingdings 3</vt:lpstr>
      <vt:lpstr>多面向</vt:lpstr>
      <vt:lpstr>視窗程式設計及實習 期末專題  統測志願選填模擬系統</vt:lpstr>
      <vt:lpstr>統測志願選填模擬系統</vt:lpstr>
      <vt:lpstr>統測志願選填模擬系統</vt:lpstr>
      <vt:lpstr>流程圖 - build_file.exe</vt:lpstr>
      <vt:lpstr>流程圖 - main.exe</vt:lpstr>
      <vt:lpstr>設計技巧 – 使用 vector 函式庫</vt:lpstr>
      <vt:lpstr>設計技巧 – 使用 vector 函式庫</vt:lpstr>
      <vt:lpstr>設計技巧 – 分配志願方法</vt:lpstr>
      <vt:lpstr>資料結果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視窗程式設計及實習 期末專題  統測志願選填模擬系統</dc:title>
  <dc:creator>鴻耀 彭</dc:creator>
  <cp:lastModifiedBy>鴻耀 彭</cp:lastModifiedBy>
  <cp:revision>10</cp:revision>
  <dcterms:created xsi:type="dcterms:W3CDTF">2021-05-20T05:28:42Z</dcterms:created>
  <dcterms:modified xsi:type="dcterms:W3CDTF">2021-05-20T07:18:36Z</dcterms:modified>
</cp:coreProperties>
</file>