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1" r:id="rId4"/>
    <p:sldId id="262" r:id="rId5"/>
    <p:sldId id="258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0" r:id="rId18"/>
    <p:sldId id="276" r:id="rId19"/>
    <p:sldId id="271" r:id="rId20"/>
    <p:sldId id="277" r:id="rId21"/>
    <p:sldId id="272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FCA4-4631-41D7-8C45-1633767583EC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92F2-3D50-4020-BFB9-0FCEFB1AF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6B909-A8B2-45B1-901C-56973C454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視窗程式設計及實習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統測志願選填模擬系統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AE6730-9C90-455F-B8DB-874402B3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925" y="4895564"/>
            <a:ext cx="4197219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/>
              <a:t>四電二乙 </a:t>
            </a:r>
            <a:r>
              <a:rPr lang="en-US" altLang="zh-TW" sz="2400" dirty="0"/>
              <a:t>3A812074</a:t>
            </a:r>
            <a:r>
              <a:rPr lang="zh-TW" altLang="en-US" sz="2400" dirty="0"/>
              <a:t> 彭鴻耀</a:t>
            </a:r>
            <a:endParaRPr lang="en-US" altLang="zh-TW" sz="2400" dirty="0"/>
          </a:p>
          <a:p>
            <a:pPr algn="l"/>
            <a:r>
              <a:rPr lang="zh-TW" altLang="en-US" sz="2400" dirty="0"/>
              <a:t>四電二丙 </a:t>
            </a:r>
            <a:r>
              <a:rPr lang="en-US" altLang="zh-TW" sz="2400" dirty="0"/>
              <a:t>3A812130 </a:t>
            </a:r>
            <a:r>
              <a:rPr lang="zh-TW" altLang="en-US" sz="2400" dirty="0"/>
              <a:t>范姜士青</a:t>
            </a:r>
          </a:p>
        </p:txBody>
      </p:sp>
    </p:spTree>
    <p:extLst>
      <p:ext uri="{BB962C8B-B14F-4D97-AF65-F5344CB8AC3E}">
        <p14:creationId xmlns:p14="http://schemas.microsoft.com/office/powerpoint/2010/main" val="3525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34321" y="209155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217148" y="2193507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0" y="2776930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0800000">
            <a:off x="3859024" y="3064124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F00EF4-B330-4747-AA4E-E930FD000F94}"/>
              </a:ext>
            </a:extLst>
          </p:cNvPr>
          <p:cNvSpPr txBox="1"/>
          <p:nvPr/>
        </p:nvSpPr>
        <p:spPr>
          <a:xfrm>
            <a:off x="5633981" y="3709499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先選這個</a:t>
            </a:r>
          </a:p>
        </p:txBody>
      </p:sp>
    </p:spTree>
    <p:extLst>
      <p:ext uri="{BB962C8B-B14F-4D97-AF65-F5344CB8AC3E}">
        <p14:creationId xmlns:p14="http://schemas.microsoft.com/office/powerpoint/2010/main" val="303539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97959" y="2737266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考試編號查詢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6419CA-1568-4DCC-8B16-5EF170B5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0" y="3498664"/>
            <a:ext cx="3031308" cy="22935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63ACF3-56AE-4C82-A87F-BE6C07FD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305249"/>
            <a:ext cx="2409575" cy="1848522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E770A3F-9359-4891-A497-D2A4D2831FE4}"/>
              </a:ext>
            </a:extLst>
          </p:cNvPr>
          <p:cNvSpPr/>
          <p:nvPr/>
        </p:nvSpPr>
        <p:spPr>
          <a:xfrm rot="10800000">
            <a:off x="11315991" y="769777"/>
            <a:ext cx="303283" cy="364774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 flipV="1">
            <a:off x="9692640" y="818251"/>
            <a:ext cx="1559047" cy="364774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625085-3DB7-4203-94EC-54A6D3D1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04" y="1930400"/>
            <a:ext cx="2849269" cy="2136952"/>
          </a:xfrm>
          <a:prstGeom prst="rect">
            <a:avLst/>
          </a:prstGeom>
        </p:spPr>
      </p:pic>
      <p:sp>
        <p:nvSpPr>
          <p:cNvPr id="15" name="箭號: ＞形 14">
            <a:extLst>
              <a:ext uri="{FF2B5EF4-FFF2-40B4-BE49-F238E27FC236}">
                <a16:creationId xmlns:a16="http://schemas.microsoft.com/office/drawing/2014/main" id="{A194E981-519C-47F3-A358-F3E8019E7FF6}"/>
              </a:ext>
            </a:extLst>
          </p:cNvPr>
          <p:cNvSpPr/>
          <p:nvPr/>
        </p:nvSpPr>
        <p:spPr>
          <a:xfrm>
            <a:off x="3566919" y="3204755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DADE1B-CA7F-42C0-BEB3-30F5B7AB8CE0}"/>
              </a:ext>
            </a:extLst>
          </p:cNvPr>
          <p:cNvSpPr txBox="1"/>
          <p:nvPr/>
        </p:nvSpPr>
        <p:spPr>
          <a:xfrm>
            <a:off x="3609588" y="2508935"/>
            <a:ext cx="256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隨便</a:t>
            </a:r>
            <a:endParaRPr lang="en-US" altLang="zh-TW" sz="1600" dirty="0"/>
          </a:p>
          <a:p>
            <a:r>
              <a:rPr lang="zh-TW" altLang="en-US" sz="1600" dirty="0"/>
              <a:t>輸入</a:t>
            </a:r>
          </a:p>
        </p:txBody>
      </p:sp>
      <p:sp>
        <p:nvSpPr>
          <p:cNvPr id="20" name="箭號: ＞形 19">
            <a:extLst>
              <a:ext uri="{FF2B5EF4-FFF2-40B4-BE49-F238E27FC236}">
                <a16:creationId xmlns:a16="http://schemas.microsoft.com/office/drawing/2014/main" id="{3779DEE5-6B90-4A0A-9F9C-013B24D11EE2}"/>
              </a:ext>
            </a:extLst>
          </p:cNvPr>
          <p:cNvSpPr/>
          <p:nvPr/>
        </p:nvSpPr>
        <p:spPr>
          <a:xfrm>
            <a:off x="3526699" y="4988718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1E4CDD-E6D2-46A0-B332-832E5A4B3069}"/>
              </a:ext>
            </a:extLst>
          </p:cNvPr>
          <p:cNvSpPr txBox="1"/>
          <p:nvPr/>
        </p:nvSpPr>
        <p:spPr>
          <a:xfrm>
            <a:off x="3526699" y="4391307"/>
            <a:ext cx="256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認真</a:t>
            </a:r>
            <a:endParaRPr lang="en-US" altLang="zh-TW" sz="1600" dirty="0"/>
          </a:p>
          <a:p>
            <a:r>
              <a:rPr lang="zh-TW" altLang="en-US" sz="1600" dirty="0"/>
              <a:t>輸入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EEA3E4C-C88B-4B36-9B61-E9F80E153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04" y="4306909"/>
            <a:ext cx="2804265" cy="21494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19F465A-BA47-43D9-9156-06AC0B740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290" y="4234872"/>
            <a:ext cx="3011187" cy="2293567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28D869-0F1C-4D95-8921-BF379E0FD542}"/>
              </a:ext>
            </a:extLst>
          </p:cNvPr>
          <p:cNvSpPr/>
          <p:nvPr/>
        </p:nvSpPr>
        <p:spPr>
          <a:xfrm rot="6607964">
            <a:off x="8734143" y="4372673"/>
            <a:ext cx="1387589" cy="36933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B965CA3-0C02-48B2-85C3-17A8552C30B5}"/>
              </a:ext>
            </a:extLst>
          </p:cNvPr>
          <p:cNvSpPr txBox="1"/>
          <p:nvPr/>
        </p:nvSpPr>
        <p:spPr>
          <a:xfrm>
            <a:off x="9034364" y="3461461"/>
            <a:ext cx="13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錄取學校</a:t>
            </a:r>
          </a:p>
        </p:txBody>
      </p:sp>
    </p:spTree>
    <p:extLst>
      <p:ext uri="{BB962C8B-B14F-4D97-AF65-F5344CB8AC3E}">
        <p14:creationId xmlns:p14="http://schemas.microsoft.com/office/powerpoint/2010/main" val="102450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34321" y="209155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217148" y="2193507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0" y="2776930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0800000">
            <a:off x="3859024" y="3971109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F00EF4-B330-4747-AA4E-E930FD000F94}"/>
              </a:ext>
            </a:extLst>
          </p:cNvPr>
          <p:cNvSpPr txBox="1"/>
          <p:nvPr/>
        </p:nvSpPr>
        <p:spPr>
          <a:xfrm>
            <a:off x="5633981" y="4616484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接下來選這個</a:t>
            </a:r>
          </a:p>
        </p:txBody>
      </p:sp>
    </p:spTree>
    <p:extLst>
      <p:ext uri="{BB962C8B-B14F-4D97-AF65-F5344CB8AC3E}">
        <p14:creationId xmlns:p14="http://schemas.microsoft.com/office/powerpoint/2010/main" val="52296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4AB8FB0-9E3D-4708-A78A-7AA3A109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82" y="4007444"/>
            <a:ext cx="3244084" cy="25008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C64620-FE8F-47FF-AA77-0FC9325D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81" y="1481383"/>
            <a:ext cx="3010813" cy="23053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97959" y="2737266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依學校科系查詢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C63ACF3-56AE-4C82-A87F-BE6C07FD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305249"/>
            <a:ext cx="2409575" cy="1848522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E770A3F-9359-4891-A497-D2A4D2831FE4}"/>
              </a:ext>
            </a:extLst>
          </p:cNvPr>
          <p:cNvSpPr/>
          <p:nvPr/>
        </p:nvSpPr>
        <p:spPr>
          <a:xfrm rot="10800000">
            <a:off x="11300751" y="1354836"/>
            <a:ext cx="303283" cy="364774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 flipV="1">
            <a:off x="9677400" y="1403310"/>
            <a:ext cx="1559047" cy="364774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＞形 14">
            <a:extLst>
              <a:ext uri="{FF2B5EF4-FFF2-40B4-BE49-F238E27FC236}">
                <a16:creationId xmlns:a16="http://schemas.microsoft.com/office/drawing/2014/main" id="{A194E981-519C-47F3-A358-F3E8019E7FF6}"/>
              </a:ext>
            </a:extLst>
          </p:cNvPr>
          <p:cNvSpPr/>
          <p:nvPr/>
        </p:nvSpPr>
        <p:spPr>
          <a:xfrm>
            <a:off x="3566919" y="3204755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DADE1B-CA7F-42C0-BEB3-30F5B7AB8CE0}"/>
              </a:ext>
            </a:extLst>
          </p:cNvPr>
          <p:cNvSpPr txBox="1"/>
          <p:nvPr/>
        </p:nvSpPr>
        <p:spPr>
          <a:xfrm>
            <a:off x="3259068" y="2724630"/>
            <a:ext cx="2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輸入學校名稱</a:t>
            </a:r>
          </a:p>
        </p:txBody>
      </p:sp>
      <p:sp>
        <p:nvSpPr>
          <p:cNvPr id="20" name="箭號: ＞形 19">
            <a:extLst>
              <a:ext uri="{FF2B5EF4-FFF2-40B4-BE49-F238E27FC236}">
                <a16:creationId xmlns:a16="http://schemas.microsoft.com/office/drawing/2014/main" id="{3779DEE5-6B90-4A0A-9F9C-013B24D11EE2}"/>
              </a:ext>
            </a:extLst>
          </p:cNvPr>
          <p:cNvSpPr/>
          <p:nvPr/>
        </p:nvSpPr>
        <p:spPr>
          <a:xfrm>
            <a:off x="3526699" y="4988718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1E4CDD-E6D2-46A0-B332-832E5A4B3069}"/>
              </a:ext>
            </a:extLst>
          </p:cNvPr>
          <p:cNvSpPr txBox="1"/>
          <p:nvPr/>
        </p:nvSpPr>
        <p:spPr>
          <a:xfrm>
            <a:off x="3526699" y="4391307"/>
            <a:ext cx="8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選取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B965CA3-0C02-48B2-85C3-17A8552C30B5}"/>
              </a:ext>
            </a:extLst>
          </p:cNvPr>
          <p:cNvSpPr txBox="1"/>
          <p:nvPr/>
        </p:nvSpPr>
        <p:spPr>
          <a:xfrm>
            <a:off x="7917246" y="3602098"/>
            <a:ext cx="164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學生考試編號</a:t>
            </a: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28D869-0F1C-4D95-8921-BF379E0FD542}"/>
              </a:ext>
            </a:extLst>
          </p:cNvPr>
          <p:cNvSpPr/>
          <p:nvPr/>
        </p:nvSpPr>
        <p:spPr>
          <a:xfrm rot="7893313">
            <a:off x="6972959" y="4375918"/>
            <a:ext cx="1387589" cy="36933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4AE-24DB-4611-8F3B-42AF235006F9}"/>
              </a:ext>
            </a:extLst>
          </p:cNvPr>
          <p:cNvSpPr txBox="1"/>
          <p:nvPr/>
        </p:nvSpPr>
        <p:spPr>
          <a:xfrm>
            <a:off x="4797614" y="2439506"/>
            <a:ext cx="406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可以邊輸入邊預覽有哪些學校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95375A-28F2-4F20-9C2F-6B164098D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54" y="3429000"/>
            <a:ext cx="3095786" cy="2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33426-BB9C-411D-B939-A8C85B47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0" y="942975"/>
            <a:ext cx="10400240" cy="3285016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需求檔案</a:t>
            </a:r>
            <a:br>
              <a:rPr lang="en-US" altLang="zh-TW" sz="8000" dirty="0"/>
            </a:br>
            <a:r>
              <a:rPr lang="zh-TW" altLang="en-US" sz="8000" dirty="0"/>
              <a:t>自動建立檔案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ABCE-2ED5-4B67-BF01-0515DB4B1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4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85901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224878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011D14-8456-4D27-A0A2-B0280FEE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54" y="3862358"/>
            <a:ext cx="5032662" cy="9475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6ED3991-6BA2-4C56-8CEF-24DAFC94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6" y="3093782"/>
            <a:ext cx="1790950" cy="36676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school.csv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809503" y="2267051"/>
            <a:ext cx="113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科系名稱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4179761">
            <a:off x="6081787" y="3484457"/>
            <a:ext cx="814126" cy="67187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8C412AE-5CBE-4618-84F1-497A82CBE2FE}"/>
              </a:ext>
            </a:extLst>
          </p:cNvPr>
          <p:cNvSpPr/>
          <p:nvPr/>
        </p:nvSpPr>
        <p:spPr>
          <a:xfrm rot="5400000">
            <a:off x="1019757" y="2809712"/>
            <a:ext cx="542092" cy="40923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20FB7A-9253-4836-80C0-220D1AE52ADF}"/>
              </a:ext>
            </a:extLst>
          </p:cNvPr>
          <p:cNvSpPr txBox="1"/>
          <p:nvPr/>
        </p:nvSpPr>
        <p:spPr>
          <a:xfrm>
            <a:off x="1954377" y="2252524"/>
            <a:ext cx="113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錄取數量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5ECBC09B-BCE4-424C-A1C5-8E72E9E9FBB7}"/>
              </a:ext>
            </a:extLst>
          </p:cNvPr>
          <p:cNvSpPr/>
          <p:nvPr/>
        </p:nvSpPr>
        <p:spPr>
          <a:xfrm rot="5400000">
            <a:off x="2048576" y="2782534"/>
            <a:ext cx="542092" cy="40923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699914A-3385-4EC1-9F1A-75C203E0F3FB}"/>
              </a:ext>
            </a:extLst>
          </p:cNvPr>
          <p:cNvSpPr txBox="1"/>
          <p:nvPr/>
        </p:nvSpPr>
        <p:spPr>
          <a:xfrm>
            <a:off x="5452963" y="3007873"/>
            <a:ext cx="18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總共錄取數量</a:t>
            </a:r>
          </a:p>
        </p:txBody>
      </p:sp>
    </p:spTree>
    <p:extLst>
      <p:ext uri="{BB962C8B-B14F-4D97-AF65-F5344CB8AC3E}">
        <p14:creationId xmlns:p14="http://schemas.microsoft.com/office/powerpoint/2010/main" val="423591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6917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aspiration.csv 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zh-TW" altLang="en-US" sz="2400" dirty="0"/>
              <a:t>學生志願檔，可用建立測試資料</a:t>
            </a:r>
            <a:r>
              <a:rPr lang="en-US" altLang="zh-TW" sz="2400" dirty="0"/>
              <a:t>.exe</a:t>
            </a:r>
            <a:r>
              <a:rPr lang="zh-TW" altLang="en-US" sz="2400" dirty="0"/>
              <a:t>自動建立</a:t>
            </a:r>
            <a:r>
              <a:rPr lang="en-US" altLang="zh-TW" sz="2400" dirty="0"/>
              <a:t>)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1530283" y="273879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考試號碼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5400000">
            <a:off x="1874364" y="3127263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2C218941-41EF-47D4-A0C3-73AB331412AA}"/>
              </a:ext>
            </a:extLst>
          </p:cNvPr>
          <p:cNvSpPr/>
          <p:nvPr/>
        </p:nvSpPr>
        <p:spPr>
          <a:xfrm rot="5400000">
            <a:off x="4587872" y="1345597"/>
            <a:ext cx="173642" cy="404092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5F3790-83B5-4C8E-935B-B2F9A3F515C4}"/>
              </a:ext>
            </a:extLst>
          </p:cNvPr>
          <p:cNvSpPr txBox="1"/>
          <p:nvPr/>
        </p:nvSpPr>
        <p:spPr>
          <a:xfrm>
            <a:off x="4384954" y="2872512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志願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37728F-5310-4492-B332-96CEDC29A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04"/>
          <a:stretch/>
        </p:blipFill>
        <p:spPr>
          <a:xfrm>
            <a:off x="1463041" y="3527539"/>
            <a:ext cx="5373188" cy="32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33426-BB9C-411D-B939-A8C85B47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/>
              <a:t>程式介紹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ABCE-2ED5-4B67-BF01-0515DB4B1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18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0756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5" y="15357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88" y="91795"/>
            <a:ext cx="3485906" cy="265665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8517904" y="672157"/>
            <a:ext cx="826944" cy="243543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565241" y="409608"/>
            <a:ext cx="652374" cy="76863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68" y="1396032"/>
            <a:ext cx="8596668" cy="464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可用後端主程式</a:t>
            </a:r>
            <a:r>
              <a:rPr lang="en-US" altLang="zh-TW" sz="2400" dirty="0"/>
              <a:t>.exe</a:t>
            </a:r>
            <a:r>
              <a:rPr lang="zh-TW" altLang="en-US" sz="2400" dirty="0"/>
              <a:t>自動建立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524715" y="313491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考試號碼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5400000">
            <a:off x="914372" y="3514496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5F3790-83B5-4C8E-935B-B2F9A3F515C4}"/>
              </a:ext>
            </a:extLst>
          </p:cNvPr>
          <p:cNvSpPr txBox="1"/>
          <p:nvPr/>
        </p:nvSpPr>
        <p:spPr>
          <a:xfrm>
            <a:off x="1722456" y="3109649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CC56D51-4746-4D3D-A9F9-1C7EBB3FF862}"/>
              </a:ext>
            </a:extLst>
          </p:cNvPr>
          <p:cNvSpPr/>
          <p:nvPr/>
        </p:nvSpPr>
        <p:spPr>
          <a:xfrm rot="5400000">
            <a:off x="1871823" y="3529459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959F1B-E402-4819-9B95-4546DE1E5762}"/>
              </a:ext>
            </a:extLst>
          </p:cNvPr>
          <p:cNvSpPr txBox="1"/>
          <p:nvPr/>
        </p:nvSpPr>
        <p:spPr>
          <a:xfrm>
            <a:off x="59434" y="2498374"/>
            <a:ext cx="3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student_aspiration_result.csv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E03272-4C96-452E-A21A-7CB36FB5425B}"/>
              </a:ext>
            </a:extLst>
          </p:cNvPr>
          <p:cNvSpPr txBox="1"/>
          <p:nvPr/>
        </p:nvSpPr>
        <p:spPr>
          <a:xfrm>
            <a:off x="597650" y="2231167"/>
            <a:ext cx="20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學生端錄取名單</a:t>
            </a:r>
            <a:endParaRPr lang="en-US" altLang="zh-TW" sz="1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DFB558-D3B9-45A2-B7DC-E5A07A2D1AFD}"/>
              </a:ext>
            </a:extLst>
          </p:cNvPr>
          <p:cNvSpPr txBox="1"/>
          <p:nvPr/>
        </p:nvSpPr>
        <p:spPr>
          <a:xfrm>
            <a:off x="3999289" y="313491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學校名稱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A10CCC2-BF05-47B7-B657-964540A89F07}"/>
              </a:ext>
            </a:extLst>
          </p:cNvPr>
          <p:cNvSpPr/>
          <p:nvPr/>
        </p:nvSpPr>
        <p:spPr>
          <a:xfrm rot="5400000">
            <a:off x="4388946" y="3514496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7A3AAD1-35CA-4F45-B176-B2F685E4CBF0}"/>
              </a:ext>
            </a:extLst>
          </p:cNvPr>
          <p:cNvSpPr txBox="1"/>
          <p:nvPr/>
        </p:nvSpPr>
        <p:spPr>
          <a:xfrm>
            <a:off x="6361274" y="3290316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8C29E6-D9D2-4041-B0C1-D83F008B57EF}"/>
              </a:ext>
            </a:extLst>
          </p:cNvPr>
          <p:cNvSpPr txBox="1"/>
          <p:nvPr/>
        </p:nvSpPr>
        <p:spPr>
          <a:xfrm>
            <a:off x="4049791" y="2498374"/>
            <a:ext cx="3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school_aspiration_result.csv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C467D8B-4314-4B7D-A57B-61EFD7395CA3}"/>
              </a:ext>
            </a:extLst>
          </p:cNvPr>
          <p:cNvSpPr txBox="1"/>
          <p:nvPr/>
        </p:nvSpPr>
        <p:spPr>
          <a:xfrm>
            <a:off x="4588007" y="2231167"/>
            <a:ext cx="20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學校端錄取名單</a:t>
            </a:r>
            <a:endParaRPr lang="en-US" altLang="zh-TW" sz="1800" dirty="0"/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E304BD41-245E-42EB-BC07-5725870FDC84}"/>
              </a:ext>
            </a:extLst>
          </p:cNvPr>
          <p:cNvSpPr/>
          <p:nvPr/>
        </p:nvSpPr>
        <p:spPr>
          <a:xfrm rot="5400000">
            <a:off x="7314732" y="1766565"/>
            <a:ext cx="87564" cy="397266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191A9A-E27C-477E-AB85-DD7CEA5995FF}"/>
              </a:ext>
            </a:extLst>
          </p:cNvPr>
          <p:cNvSpPr/>
          <p:nvPr/>
        </p:nvSpPr>
        <p:spPr>
          <a:xfrm>
            <a:off x="59434" y="1930401"/>
            <a:ext cx="3273199" cy="492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69E029C3-6C5D-4CBE-BC0D-9247EA84D5F8}"/>
              </a:ext>
            </a:extLst>
          </p:cNvPr>
          <p:cNvSpPr/>
          <p:nvPr/>
        </p:nvSpPr>
        <p:spPr>
          <a:xfrm>
            <a:off x="3776468" y="2054996"/>
            <a:ext cx="6777232" cy="4507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D51B0F-8D23-4D81-A6E8-7D742C6B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2" y="3976322"/>
            <a:ext cx="1581371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82CF28-0878-41B8-B667-F8F8D5891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57"/>
          <a:stretch/>
        </p:blipFill>
        <p:spPr>
          <a:xfrm>
            <a:off x="4073888" y="3926852"/>
            <a:ext cx="5658640" cy="23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5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設計技巧 </a:t>
            </a:r>
            <a:r>
              <a:rPr lang="en-US" altLang="zh-TW" sz="3600" dirty="0"/>
              <a:t>–</a:t>
            </a:r>
            <a:r>
              <a:rPr lang="zh-TW" altLang="en-US" sz="3600" dirty="0"/>
              <a:t> 使用 </a:t>
            </a:r>
            <a:r>
              <a:rPr lang="en-US" altLang="zh-TW" sz="3600" dirty="0"/>
              <a:t>vector</a:t>
            </a:r>
            <a:r>
              <a:rPr lang="zh-TW" altLang="en-US" sz="3600" dirty="0"/>
              <a:t> 函式庫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934144-DB65-4E79-8BA2-AB67548A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3738"/>
            <a:ext cx="10983444" cy="52164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dirty="0"/>
              <a:t>vector</a:t>
            </a:r>
            <a:r>
              <a:rPr lang="zh-TW" altLang="en-US" sz="3000" dirty="0"/>
              <a:t> 是甚麼 </a:t>
            </a:r>
            <a:r>
              <a:rPr lang="en-US" altLang="zh-TW" sz="3000" dirty="0"/>
              <a:t>?</a:t>
            </a:r>
            <a:endParaRPr lang="en-US" altLang="zh-TW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TW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lang="zh-TW" alt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中一個非常好用的「容器」，</a:t>
            </a:r>
            <a:r>
              <a:rPr lang="zh-TW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可視為會自動擴展容量的陣列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/>
              <a:t>存取元素的用法  </a:t>
            </a:r>
            <a:r>
              <a:rPr lang="en-US" altLang="zh-TW" sz="2600" dirty="0"/>
              <a:t>vector&lt;int&gt; </a:t>
            </a:r>
            <a:r>
              <a:rPr lang="en-US" altLang="zh-TW" sz="2600" dirty="0" err="1"/>
              <a:t>vec</a:t>
            </a:r>
            <a:r>
              <a:rPr lang="en-US" altLang="zh-TW" sz="2600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]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存取索引值為 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的元素值。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vec.at(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存取索引值為 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的元素的值，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vec.front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回傳 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第一個元素的值。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vec.back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回傳 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最尾元素的值。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54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設計技巧 </a:t>
            </a:r>
            <a:r>
              <a:rPr lang="en-US" altLang="zh-TW" sz="3600" dirty="0"/>
              <a:t>–</a:t>
            </a:r>
            <a:r>
              <a:rPr lang="zh-TW" altLang="en-US" sz="3600" dirty="0"/>
              <a:t> 使用 </a:t>
            </a:r>
            <a:r>
              <a:rPr lang="en-US" altLang="zh-TW" sz="3600" dirty="0"/>
              <a:t>vector</a:t>
            </a:r>
            <a:r>
              <a:rPr lang="zh-TW" altLang="en-US" sz="3600" dirty="0"/>
              <a:t> 函式庫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934144-DB65-4E79-8BA2-AB67548A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3738"/>
            <a:ext cx="10983444" cy="52164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dirty="0"/>
              <a:t>新增或移除元素的用法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vec.push_back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新增元素至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的尾端。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vec.pop_back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刪除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最尾端的元素。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vec.insert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插入一個或多個元素至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內的任意位置。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vec.erase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刪除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中一個或多個元素。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vec.clear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清空所有元素。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程式結構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910BE-9305-4602-9FBF-95C6560E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TW" altLang="en-US" sz="2400" dirty="0"/>
              <a:t>我們的程式分成兩個部分</a:t>
            </a:r>
            <a:endParaRPr lang="en-US" altLang="zh-TW" sz="2400" dirty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/>
              <a:t>建立資料</a:t>
            </a:r>
            <a:endParaRPr lang="en-US" altLang="zh-TW" sz="2000" dirty="0"/>
          </a:p>
          <a:p>
            <a:pPr marL="800100" lvl="1" indent="-342900">
              <a:lnSpc>
                <a:spcPct val="300000"/>
              </a:lnSpc>
              <a:buFont typeface="+mj-lt"/>
              <a:buAutoNum type="arabicPeriod"/>
            </a:pPr>
            <a:r>
              <a:rPr lang="zh-TW" altLang="en-US" sz="2000" dirty="0"/>
              <a:t>資料查詢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28" y="1114697"/>
            <a:ext cx="4410767" cy="3361509"/>
          </a:xfrm>
          <a:prstGeom prst="rect">
            <a:avLst/>
          </a:prstGeom>
        </p:spPr>
      </p:pic>
      <p:sp>
        <p:nvSpPr>
          <p:cNvPr id="7" name="左右中括弧 6">
            <a:extLst>
              <a:ext uri="{FF2B5EF4-FFF2-40B4-BE49-F238E27FC236}">
                <a16:creationId xmlns:a16="http://schemas.microsoft.com/office/drawing/2014/main" id="{58AC7EFF-CAAB-4414-B0E6-52166864F33F}"/>
              </a:ext>
            </a:extLst>
          </p:cNvPr>
          <p:cNvSpPr/>
          <p:nvPr/>
        </p:nvSpPr>
        <p:spPr>
          <a:xfrm>
            <a:off x="6592749" y="2705550"/>
            <a:ext cx="2681253" cy="615406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有線條的向右箭號 7">
            <a:extLst>
              <a:ext uri="{FF2B5EF4-FFF2-40B4-BE49-F238E27FC236}">
                <a16:creationId xmlns:a16="http://schemas.microsoft.com/office/drawing/2014/main" id="{9C55FFC6-B76C-43F2-B4C5-BBE38F286B73}"/>
              </a:ext>
            </a:extLst>
          </p:cNvPr>
          <p:cNvSpPr/>
          <p:nvPr/>
        </p:nvSpPr>
        <p:spPr>
          <a:xfrm rot="21311293">
            <a:off x="2854712" y="2811925"/>
            <a:ext cx="3530128" cy="6161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右中括弧 8">
            <a:extLst>
              <a:ext uri="{FF2B5EF4-FFF2-40B4-BE49-F238E27FC236}">
                <a16:creationId xmlns:a16="http://schemas.microsoft.com/office/drawing/2014/main" id="{38295784-9E79-4D66-A4C7-F00865C35023}"/>
              </a:ext>
            </a:extLst>
          </p:cNvPr>
          <p:cNvSpPr/>
          <p:nvPr/>
        </p:nvSpPr>
        <p:spPr>
          <a:xfrm>
            <a:off x="6592749" y="3488128"/>
            <a:ext cx="2681253" cy="390176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有線條的向右箭號 9">
            <a:extLst>
              <a:ext uri="{FF2B5EF4-FFF2-40B4-BE49-F238E27FC236}">
                <a16:creationId xmlns:a16="http://schemas.microsoft.com/office/drawing/2014/main" id="{70EA6522-8470-4017-AAAE-F5C28A8FABE5}"/>
              </a:ext>
            </a:extLst>
          </p:cNvPr>
          <p:cNvSpPr/>
          <p:nvPr/>
        </p:nvSpPr>
        <p:spPr>
          <a:xfrm rot="20975738">
            <a:off x="2833075" y="3768825"/>
            <a:ext cx="3573403" cy="583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6600831" y="2263123"/>
            <a:ext cx="2673171" cy="321781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328D0457-A470-4367-975D-1EF7FE9234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52776" y="1954832"/>
            <a:ext cx="648055" cy="46918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CD1E1E-DFD1-4D20-BE3E-BF8BAD13C7A0}"/>
              </a:ext>
            </a:extLst>
          </p:cNvPr>
          <p:cNvSpPr txBox="1"/>
          <p:nvPr/>
        </p:nvSpPr>
        <p:spPr>
          <a:xfrm>
            <a:off x="4857379" y="1733196"/>
            <a:ext cx="12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D816E60-2A42-48A6-902E-F5938E9F9358}"/>
              </a:ext>
            </a:extLst>
          </p:cNvPr>
          <p:cNvSpPr txBox="1">
            <a:spLocks/>
          </p:cNvSpPr>
          <p:nvPr/>
        </p:nvSpPr>
        <p:spPr>
          <a:xfrm>
            <a:off x="677334" y="5185729"/>
            <a:ext cx="8596668" cy="18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400" dirty="0"/>
              <a:t>需要一個</a:t>
            </a:r>
            <a:r>
              <a:rPr lang="en-US" altLang="zh-TW" sz="2400" dirty="0"/>
              <a:t>CSV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000" dirty="0"/>
              <a:t>School.csv (</a:t>
            </a:r>
            <a:r>
              <a:rPr lang="zh-TW" altLang="en-US" sz="2000" dirty="0"/>
              <a:t>放進</a:t>
            </a:r>
            <a:r>
              <a:rPr lang="en-US" altLang="zh-TW" sz="2000" dirty="0"/>
              <a:t>file</a:t>
            </a:r>
            <a:r>
              <a:rPr lang="zh-TW" altLang="en-US" sz="2000" dirty="0"/>
              <a:t>資料夾裡面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68CC60A-0AA5-4522-922F-C4EC2D09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9" y="5537403"/>
            <a:ext cx="3581389" cy="8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2DEC1814-603D-4575-A3E3-369E8D99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11" y="1606348"/>
            <a:ext cx="7607940" cy="477665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程式說明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65639" y="1175275"/>
            <a:ext cx="2066635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172498" y="843069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600" dirty="0"/>
              <a:t>建立測試資料</a:t>
            </a:r>
            <a:r>
              <a:rPr lang="en-US" altLang="zh-TW" sz="3600" dirty="0"/>
              <a:t>.exe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6AB2284-3196-406A-9BB8-213B1A9E8130}"/>
              </a:ext>
            </a:extLst>
          </p:cNvPr>
          <p:cNvGrpSpPr/>
          <p:nvPr/>
        </p:nvGrpSpPr>
        <p:grpSpPr>
          <a:xfrm>
            <a:off x="2569027" y="1632858"/>
            <a:ext cx="5670523" cy="4343401"/>
            <a:chOff x="2569027" y="1632858"/>
            <a:chExt cx="5670523" cy="4343401"/>
          </a:xfrm>
        </p:grpSpPr>
        <p:sp>
          <p:nvSpPr>
            <p:cNvPr id="4" name="流程圖: 程序 3">
              <a:extLst>
                <a:ext uri="{FF2B5EF4-FFF2-40B4-BE49-F238E27FC236}">
                  <a16:creationId xmlns:a16="http://schemas.microsoft.com/office/drawing/2014/main" id="{259822EF-BE1A-4F6C-8C8A-390C8A51BC50}"/>
                </a:ext>
              </a:extLst>
            </p:cNvPr>
            <p:cNvSpPr/>
            <p:nvPr/>
          </p:nvSpPr>
          <p:spPr>
            <a:xfrm>
              <a:off x="2569027" y="3420293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建立成績資料</a:t>
              </a:r>
            </a:p>
          </p:txBody>
        </p:sp>
        <p:sp>
          <p:nvSpPr>
            <p:cNvPr id="8" name="流程圖: 程序 7">
              <a:extLst>
                <a:ext uri="{FF2B5EF4-FFF2-40B4-BE49-F238E27FC236}">
                  <a16:creationId xmlns:a16="http://schemas.microsoft.com/office/drawing/2014/main" id="{BD317FF9-71B2-4B35-B5BC-70DCABBDED41}"/>
                </a:ext>
              </a:extLst>
            </p:cNvPr>
            <p:cNvSpPr/>
            <p:nvPr/>
          </p:nvSpPr>
          <p:spPr>
            <a:xfrm>
              <a:off x="2569027" y="1796144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輸入學生數量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805E862-92BE-4881-8E03-76021A8F0200}"/>
                </a:ext>
              </a:extLst>
            </p:cNvPr>
            <p:cNvCxnSpPr>
              <a:stCxn id="8" idx="2"/>
              <a:endCxn id="4" idx="0"/>
            </p:cNvCxnSpPr>
            <p:nvPr/>
          </p:nvCxnSpPr>
          <p:spPr>
            <a:xfrm>
              <a:off x="3405050" y="2727961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5D74E53A-715C-41DA-A482-35C254019902}"/>
                </a:ext>
              </a:extLst>
            </p:cNvPr>
            <p:cNvSpPr/>
            <p:nvPr/>
          </p:nvSpPr>
          <p:spPr>
            <a:xfrm>
              <a:off x="2569027" y="5044442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建立成績資料</a:t>
              </a:r>
              <a:endParaRPr lang="en-US" altLang="zh-TW" dirty="0"/>
            </a:p>
            <a:p>
              <a:pPr algn="ctr"/>
              <a:r>
                <a:rPr lang="en-US" altLang="zh-TW" dirty="0"/>
                <a:t>grade.csv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F6B908A-079F-44B6-8B79-B0CC4B579388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405050" y="4352110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EE07042-30F7-4506-B9DC-2D31BF1492D6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241072" y="5503818"/>
              <a:ext cx="787202" cy="65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1285734B-7C00-4ADF-9C4B-02EC9C214AFA}"/>
                </a:ext>
              </a:extLst>
            </p:cNvPr>
            <p:cNvCxnSpPr/>
            <p:nvPr/>
          </p:nvCxnSpPr>
          <p:spPr>
            <a:xfrm rot="5400000" flipH="1" flipV="1">
              <a:off x="3972358" y="3164650"/>
              <a:ext cx="3407229" cy="1275465"/>
            </a:xfrm>
            <a:prstGeom prst="bentConnector3">
              <a:avLst>
                <a:gd name="adj1" fmla="val 10009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13CA1AA6-1B32-4959-BEBF-0A8C91FA3761}"/>
                </a:ext>
              </a:extLst>
            </p:cNvPr>
            <p:cNvSpPr/>
            <p:nvPr/>
          </p:nvSpPr>
          <p:spPr>
            <a:xfrm>
              <a:off x="6323667" y="1632858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建立志願資料</a:t>
              </a:r>
              <a:endParaRPr lang="en-US" altLang="zh-TW" dirty="0"/>
            </a:p>
            <a:p>
              <a:pPr algn="ctr"/>
              <a:r>
                <a:rPr lang="en-US" altLang="zh-TW" dirty="0"/>
                <a:t>aspiration.csv</a:t>
              </a:r>
              <a:endParaRPr lang="zh-TW" altLang="en-US" dirty="0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66F0496-19C1-4929-A405-A28E9B232EB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159690" y="2575561"/>
              <a:ext cx="0" cy="24688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圖: 結束點 25">
              <a:extLst>
                <a:ext uri="{FF2B5EF4-FFF2-40B4-BE49-F238E27FC236}">
                  <a16:creationId xmlns:a16="http://schemas.microsoft.com/office/drawing/2014/main" id="{9E4889D9-58CA-4269-8EDB-1C4102592A18}"/>
                </a:ext>
              </a:extLst>
            </p:cNvPr>
            <p:cNvSpPr/>
            <p:nvPr/>
          </p:nvSpPr>
          <p:spPr>
            <a:xfrm>
              <a:off x="6079830" y="5044442"/>
              <a:ext cx="2159720" cy="78377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39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主程式</a:t>
            </a:r>
            <a:r>
              <a:rPr lang="en-US" altLang="zh-TW" sz="3600" dirty="0"/>
              <a:t>.exe</a:t>
            </a:r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BF54330-591D-406D-BF20-DF477E5AB9EF}"/>
              </a:ext>
            </a:extLst>
          </p:cNvPr>
          <p:cNvGrpSpPr/>
          <p:nvPr/>
        </p:nvGrpSpPr>
        <p:grpSpPr>
          <a:xfrm>
            <a:off x="2412271" y="896982"/>
            <a:ext cx="5860870" cy="5686700"/>
            <a:chOff x="2412271" y="896982"/>
            <a:chExt cx="5860870" cy="5686700"/>
          </a:xfrm>
        </p:grpSpPr>
        <p:sp>
          <p:nvSpPr>
            <p:cNvPr id="8" name="流程圖: 程序 7">
              <a:extLst>
                <a:ext uri="{FF2B5EF4-FFF2-40B4-BE49-F238E27FC236}">
                  <a16:creationId xmlns:a16="http://schemas.microsoft.com/office/drawing/2014/main" id="{BD317FF9-71B2-4B35-B5BC-70DCABBDED41}"/>
                </a:ext>
              </a:extLst>
            </p:cNvPr>
            <p:cNvSpPr/>
            <p:nvPr/>
          </p:nvSpPr>
          <p:spPr>
            <a:xfrm>
              <a:off x="2508066" y="1060268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grade.csv</a:t>
              </a:r>
            </a:p>
            <a:p>
              <a:pPr algn="ctr"/>
              <a:r>
                <a:rPr lang="zh-TW" altLang="en-US" dirty="0"/>
                <a:t>學生資料建立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805E862-92BE-4881-8E03-76021A8F020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344089" y="1992085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F60E290-349A-4615-A4B1-30DE2F13C2E4}"/>
                </a:ext>
              </a:extLst>
            </p:cNvPr>
            <p:cNvGrpSpPr/>
            <p:nvPr/>
          </p:nvGrpSpPr>
          <p:grpSpPr>
            <a:xfrm>
              <a:off x="4180112" y="1362891"/>
              <a:ext cx="2072633" cy="4754879"/>
              <a:chOff x="4241072" y="2098768"/>
              <a:chExt cx="2072633" cy="3411583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CEE07042-30F7-4506-B9DC-2D31BF149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072" y="5503818"/>
                <a:ext cx="787202" cy="653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接點: 肘形 19">
                <a:extLst>
                  <a:ext uri="{FF2B5EF4-FFF2-40B4-BE49-F238E27FC236}">
                    <a16:creationId xmlns:a16="http://schemas.microsoft.com/office/drawing/2014/main" id="{1285734B-7C00-4ADF-9C4B-02EC9C214A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72358" y="3164650"/>
                <a:ext cx="3407229" cy="1275465"/>
              </a:xfrm>
              <a:prstGeom prst="bentConnector3">
                <a:avLst>
                  <a:gd name="adj1" fmla="val 10009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圖: 程序 14">
              <a:extLst>
                <a:ext uri="{FF2B5EF4-FFF2-40B4-BE49-F238E27FC236}">
                  <a16:creationId xmlns:a16="http://schemas.microsoft.com/office/drawing/2014/main" id="{5E5EFA5D-87A2-47A2-96E2-09376666D2C5}"/>
                </a:ext>
              </a:extLst>
            </p:cNvPr>
            <p:cNvSpPr/>
            <p:nvPr/>
          </p:nvSpPr>
          <p:spPr>
            <a:xfrm>
              <a:off x="2412271" y="2684417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school.csv</a:t>
              </a:r>
            </a:p>
            <a:p>
              <a:pPr algn="ctr"/>
              <a:r>
                <a:rPr lang="zh-TW" altLang="en-US" dirty="0"/>
                <a:t>學校資料建立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296849B-400E-402F-9D1B-AE99F560ECAA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344089" y="3616234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圖: 程序 16">
              <a:extLst>
                <a:ext uri="{FF2B5EF4-FFF2-40B4-BE49-F238E27FC236}">
                  <a16:creationId xmlns:a16="http://schemas.microsoft.com/office/drawing/2014/main" id="{06CDF993-BA6B-4A28-8EBA-B98BE8E24587}"/>
                </a:ext>
              </a:extLst>
            </p:cNvPr>
            <p:cNvSpPr/>
            <p:nvPr/>
          </p:nvSpPr>
          <p:spPr>
            <a:xfrm>
              <a:off x="2412271" y="4308566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aspiration.csv</a:t>
              </a:r>
            </a:p>
          </p:txBody>
        </p:sp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D93ECB47-E0A9-4E9E-8731-36408C014AD0}"/>
                </a:ext>
              </a:extLst>
            </p:cNvPr>
            <p:cNvSpPr/>
            <p:nvPr/>
          </p:nvSpPr>
          <p:spPr>
            <a:xfrm>
              <a:off x="6252745" y="896982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排序成績</a:t>
              </a:r>
            </a:p>
          </p:txBody>
        </p:sp>
        <p:sp>
          <p:nvSpPr>
            <p:cNvPr id="28" name="流程圖: 程序 27">
              <a:extLst>
                <a:ext uri="{FF2B5EF4-FFF2-40B4-BE49-F238E27FC236}">
                  <a16:creationId xmlns:a16="http://schemas.microsoft.com/office/drawing/2014/main" id="{4EFAEC50-E974-48A7-A37C-89C7086CDC00}"/>
                </a:ext>
              </a:extLst>
            </p:cNvPr>
            <p:cNvSpPr/>
            <p:nvPr/>
          </p:nvSpPr>
          <p:spPr>
            <a:xfrm>
              <a:off x="2412271" y="5651865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成績、志願資料合併</a:t>
              </a:r>
              <a:endParaRPr lang="en-US" altLang="zh-TW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2E7115-F3B9-4CEA-8AFF-499A367A1C27}"/>
                </a:ext>
              </a:extLst>
            </p:cNvPr>
            <p:cNvCxnSpPr>
              <a:cxnSpLocks/>
            </p:cNvCxnSpPr>
            <p:nvPr/>
          </p:nvCxnSpPr>
          <p:spPr>
            <a:xfrm>
              <a:off x="7088769" y="1793764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1958B623-6395-4DB7-AD76-F21BCE634BFC}"/>
                </a:ext>
              </a:extLst>
            </p:cNvPr>
            <p:cNvSpPr/>
            <p:nvPr/>
          </p:nvSpPr>
          <p:spPr>
            <a:xfrm>
              <a:off x="6156951" y="2486096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依照排序成績</a:t>
              </a:r>
              <a:endParaRPr lang="en-US" altLang="zh-TW" dirty="0"/>
            </a:p>
            <a:p>
              <a:pPr algn="ctr"/>
              <a:r>
                <a:rPr lang="zh-TW" altLang="en-US" dirty="0"/>
                <a:t>分配志願</a:t>
              </a: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1CEBCB97-3645-455E-B0C0-2BCB7D86B662}"/>
                </a:ext>
              </a:extLst>
            </p:cNvPr>
            <p:cNvCxnSpPr>
              <a:cxnSpLocks/>
            </p:cNvCxnSpPr>
            <p:nvPr/>
          </p:nvCxnSpPr>
          <p:spPr>
            <a:xfrm>
              <a:off x="7114887" y="3410225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圖: 程序 32">
              <a:extLst>
                <a:ext uri="{FF2B5EF4-FFF2-40B4-BE49-F238E27FC236}">
                  <a16:creationId xmlns:a16="http://schemas.microsoft.com/office/drawing/2014/main" id="{91B75B64-4B4A-459C-B675-BD125AB0BCF4}"/>
                </a:ext>
              </a:extLst>
            </p:cNvPr>
            <p:cNvSpPr/>
            <p:nvPr/>
          </p:nvSpPr>
          <p:spPr>
            <a:xfrm>
              <a:off x="5956633" y="4102557"/>
              <a:ext cx="2316508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輸出學校端錄取名單</a:t>
              </a:r>
              <a:endParaRPr lang="en-US" altLang="zh-TW" dirty="0"/>
            </a:p>
            <a:p>
              <a:pPr algn="ctr"/>
              <a:r>
                <a:rPr lang="zh-TW" altLang="en-US" dirty="0"/>
                <a:t>輸出學生端錄取名單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E91D24C-339A-48FC-8849-126142E9A2F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344089" y="5240383"/>
              <a:ext cx="0" cy="4114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B999A6E3-E3E1-4A6B-BFF5-2E676CD1A1ED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7114887" y="5034374"/>
              <a:ext cx="4685" cy="7594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217267BB-3C4E-4E9F-8135-B195EB9171BD}"/>
                </a:ext>
              </a:extLst>
            </p:cNvPr>
            <p:cNvSpPr/>
            <p:nvPr/>
          </p:nvSpPr>
          <p:spPr>
            <a:xfrm>
              <a:off x="6039712" y="5793839"/>
              <a:ext cx="2159720" cy="78377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28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建立測試資料</a:t>
            </a:r>
            <a:r>
              <a:rPr lang="en-US" altLang="zh-TW" sz="4400" dirty="0"/>
              <a:t>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74348" y="1572874"/>
            <a:ext cx="2423686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578619" y="1240668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223E001-4B84-4695-906F-F72C141D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179" y="2346882"/>
            <a:ext cx="7247107" cy="17873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53576CE-7F78-4E71-9DD4-D2C0B24BC54B}"/>
              </a:ext>
            </a:extLst>
          </p:cNvPr>
          <p:cNvSpPr/>
          <p:nvPr/>
        </p:nvSpPr>
        <p:spPr>
          <a:xfrm rot="16200000">
            <a:off x="5439085" y="3070353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312BFD-0F79-4FD0-9DD3-51FBEE4D4D0A}"/>
              </a:ext>
            </a:extLst>
          </p:cNvPr>
          <p:cNvSpPr txBox="1"/>
          <p:nvPr/>
        </p:nvSpPr>
        <p:spPr>
          <a:xfrm>
            <a:off x="4763591" y="4934383"/>
            <a:ext cx="35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使用者自行輸入建立資料之大小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0EB249C-57BC-45F7-9603-EF3BE2B7275E}"/>
              </a:ext>
            </a:extLst>
          </p:cNvPr>
          <p:cNvSpPr/>
          <p:nvPr/>
        </p:nvSpPr>
        <p:spPr>
          <a:xfrm rot="16200000">
            <a:off x="749519" y="3771393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B018CA-F6E9-4966-ABBB-68292E821DF2}"/>
              </a:ext>
            </a:extLst>
          </p:cNvPr>
          <p:cNvSpPr txBox="1"/>
          <p:nvPr/>
        </p:nvSpPr>
        <p:spPr>
          <a:xfrm>
            <a:off x="492036" y="5635423"/>
            <a:ext cx="35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自動建立必要之測試檔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37BE5BA-3218-40CB-9714-5C94E5C27EFC}"/>
              </a:ext>
            </a:extLst>
          </p:cNvPr>
          <p:cNvCxnSpPr/>
          <p:nvPr/>
        </p:nvCxnSpPr>
        <p:spPr>
          <a:xfrm>
            <a:off x="5710120" y="2981511"/>
            <a:ext cx="1211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後端主程式</a:t>
            </a:r>
            <a:r>
              <a:rPr lang="en-US" altLang="zh-TW" sz="4400" dirty="0"/>
              <a:t>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006510"/>
            <a:ext cx="2423686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604744" y="167430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CB80FDB-C900-4552-AF9F-5E60239F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706"/>
          <a:stretch/>
        </p:blipFill>
        <p:spPr>
          <a:xfrm>
            <a:off x="296000" y="1674304"/>
            <a:ext cx="5673850" cy="3376155"/>
          </a:xfr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2638113">
            <a:off x="5014498" y="3675052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6662057" y="4860470"/>
            <a:ext cx="349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依照志願及成績檔案</a:t>
            </a:r>
            <a:endParaRPr lang="en-US" altLang="zh-TW" sz="2800" dirty="0"/>
          </a:p>
          <a:p>
            <a:r>
              <a:rPr lang="zh-TW" altLang="en-US" sz="2800" dirty="0"/>
              <a:t>自動分配志願</a:t>
            </a:r>
          </a:p>
        </p:txBody>
      </p:sp>
    </p:spTree>
    <p:extLst>
      <p:ext uri="{BB962C8B-B14F-4D97-AF65-F5344CB8AC3E}">
        <p14:creationId xmlns:p14="http://schemas.microsoft.com/office/powerpoint/2010/main" val="345933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46293" y="2093773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5485329" y="4927601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8" y="2093773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2638113">
            <a:off x="3777626" y="3699077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844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672</Words>
  <Application>Microsoft Office PowerPoint</Application>
  <PresentationFormat>寬螢幕</PresentationFormat>
  <Paragraphs>131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視窗程式設計及實習 期末專題  統測志願選填模擬系統</vt:lpstr>
      <vt:lpstr>程式介紹</vt:lpstr>
      <vt:lpstr>程式結構</vt:lpstr>
      <vt:lpstr>程式說明</vt:lpstr>
      <vt:lpstr>流程圖 – 建立測試資料.exe</vt:lpstr>
      <vt:lpstr>流程圖 – 主程式.exe</vt:lpstr>
      <vt:lpstr>建立測試資料.exe</vt:lpstr>
      <vt:lpstr>後端主程式.exe</vt:lpstr>
      <vt:lpstr>錄取查詢(GUI).exe</vt:lpstr>
      <vt:lpstr>錄取查詢(GUI).exe</vt:lpstr>
      <vt:lpstr>錄取查詢(GUI).exe</vt:lpstr>
      <vt:lpstr>錄取查詢(GUI).exe</vt:lpstr>
      <vt:lpstr>錄取查詢(GUI).exe</vt:lpstr>
      <vt:lpstr>需求檔案 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設計技巧 – 使用 vector 函式庫</vt:lpstr>
      <vt:lpstr>設計技巧 – 使用 vector 函式庫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視窗程式設計及實習 期末專題  統測志願選填模擬系統</dc:title>
  <dc:creator>鴻耀 彭</dc:creator>
  <cp:lastModifiedBy>鴻耀 彭</cp:lastModifiedBy>
  <cp:revision>17</cp:revision>
  <dcterms:created xsi:type="dcterms:W3CDTF">2021-05-27T05:36:29Z</dcterms:created>
  <dcterms:modified xsi:type="dcterms:W3CDTF">2021-06-10T06:26:11Z</dcterms:modified>
</cp:coreProperties>
</file>