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8" r:id="rId4"/>
    <p:sldId id="269" r:id="rId5"/>
    <p:sldId id="259" r:id="rId6"/>
    <p:sldId id="261" r:id="rId7"/>
    <p:sldId id="262" r:id="rId8"/>
    <p:sldId id="266" r:id="rId9"/>
    <p:sldId id="288" r:id="rId10"/>
    <p:sldId id="268" r:id="rId11"/>
    <p:sldId id="282" r:id="rId12"/>
    <p:sldId id="289" r:id="rId13"/>
    <p:sldId id="275" r:id="rId14"/>
    <p:sldId id="292" r:id="rId15"/>
    <p:sldId id="284" r:id="rId16"/>
    <p:sldId id="286" r:id="rId17"/>
    <p:sldId id="287" r:id="rId18"/>
    <p:sldId id="271" r:id="rId19"/>
    <p:sldId id="270" r:id="rId20"/>
    <p:sldId id="279" r:id="rId21"/>
    <p:sldId id="272" r:id="rId22"/>
    <p:sldId id="280" r:id="rId23"/>
    <p:sldId id="278" r:id="rId24"/>
    <p:sldId id="290" r:id="rId25"/>
    <p:sldId id="277" r:id="rId26"/>
    <p:sldId id="293" r:id="rId27"/>
    <p:sldId id="294" r:id="rId28"/>
    <p:sldId id="283" r:id="rId29"/>
    <p:sldId id="26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6"/>
    <p:restoredTop sz="91401"/>
  </p:normalViewPr>
  <p:slideViewPr>
    <p:cSldViewPr snapToGrid="0" snapToObjects="1">
      <p:cViewPr>
        <p:scale>
          <a:sx n="96" d="100"/>
          <a:sy n="96" d="100"/>
        </p:scale>
        <p:origin x="135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3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29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835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9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53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90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4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6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0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2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5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2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46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801666" y="3129234"/>
            <a:ext cx="7315200" cy="685800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en-US" sz="2200" b="1" dirty="0" err="1">
                <a:solidFill>
                  <a:srgbClr val="FFFF00"/>
                </a:solidFill>
                <a:ea typeface="ＭＳ Ｐゴシック" charset="-128"/>
              </a:rPr>
              <a:t>João</a:t>
            </a:r>
            <a:r>
              <a:rPr lang="en-US" altLang="en-US" sz="2200" b="1" dirty="0">
                <a:solidFill>
                  <a:srgbClr val="FFFF00"/>
                </a:solidFill>
                <a:ea typeface="ＭＳ Ｐゴシック" charset="-128"/>
              </a:rPr>
              <a:t> André </a:t>
            </a:r>
            <a:r>
              <a:rPr lang="en-US" altLang="en-US" sz="2200" b="1" dirty="0" err="1">
                <a:solidFill>
                  <a:srgbClr val="FFFF00"/>
                </a:solidFill>
                <a:ea typeface="ＭＳ Ｐゴシック" charset="-128"/>
              </a:rPr>
              <a:t>Carriço</a:t>
            </a:r>
            <a:r>
              <a:rPr lang="en-US" altLang="en-US" sz="2200" b="1" dirty="0">
                <a:solidFill>
                  <a:srgbClr val="FFFF00"/>
                </a:solidFill>
                <a:ea typeface="ＭＳ Ｐゴシック" charset="-128"/>
              </a:rPr>
              <a:t>, PhD</a:t>
            </a:r>
          </a:p>
          <a:p>
            <a:pPr eaLnBrk="1" hangingPunct="1"/>
            <a:r>
              <a:rPr lang="en-US" altLang="en-US" sz="1500" dirty="0">
                <a:solidFill>
                  <a:srgbClr val="FFFF00"/>
                </a:solidFill>
                <a:ea typeface="ＭＳ Ｐゴシック" charset="-128"/>
              </a:rPr>
              <a:t>Microbiology Institute/Institute for Molecular Medicine</a:t>
            </a:r>
          </a:p>
          <a:p>
            <a:pPr eaLnBrk="1" hangingPunct="1"/>
            <a:r>
              <a:rPr lang="en-US" altLang="en-US" sz="1500" dirty="0">
                <a:solidFill>
                  <a:srgbClr val="FFFF00"/>
                </a:solidFill>
                <a:ea typeface="ＭＳ Ｐゴシック" charset="-128"/>
              </a:rPr>
              <a:t>Faculty of Medicine, University of Lisbon</a:t>
            </a:r>
          </a:p>
          <a:p>
            <a:pPr eaLnBrk="1" hangingPunct="1"/>
            <a:r>
              <a:rPr lang="en-US" altLang="en-US" sz="1500" dirty="0" smtClean="0">
                <a:solidFill>
                  <a:srgbClr val="FFFF00"/>
                </a:solidFill>
                <a:ea typeface="ＭＳ Ｐゴシック" charset="-128"/>
              </a:rPr>
              <a:t>Portugal</a:t>
            </a:r>
          </a:p>
          <a:p>
            <a:pPr eaLnBrk="1" hangingPunct="1"/>
            <a:endParaRPr lang="en-US" altLang="en-US" sz="1500" dirty="0">
              <a:solidFill>
                <a:srgbClr val="FFFF00"/>
              </a:solidFill>
              <a:ea typeface="ＭＳ Ｐゴシック" charset="-128"/>
            </a:endParaRPr>
          </a:p>
          <a:p>
            <a:pPr eaLnBrk="1" hangingPunct="1"/>
            <a:r>
              <a:rPr lang="en-US" altLang="en-US" sz="1500" dirty="0" smtClean="0">
                <a:solidFill>
                  <a:srgbClr val="FFFF00"/>
                </a:solidFill>
                <a:ea typeface="ＭＳ Ｐゴシック" charset="-128"/>
              </a:rPr>
              <a:t>U Helsinki, 20 May 2016</a:t>
            </a:r>
            <a:endParaRPr lang="en-US" altLang="en-US" sz="1500" dirty="0">
              <a:solidFill>
                <a:srgbClr val="FFFF00"/>
              </a:solidFill>
              <a:ea typeface="ＭＳ Ｐゴシック" charset="-128"/>
            </a:endParaRPr>
          </a:p>
          <a:p>
            <a:pPr eaLnBrk="1" hangingPunct="1"/>
            <a:endParaRPr lang="en-US" altLang="en-US" dirty="0">
              <a:solidFill>
                <a:srgbClr val="FFFF00"/>
              </a:solidFill>
              <a:ea typeface="ＭＳ Ｐゴシック" charset="-128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573066" y="1180056"/>
            <a:ext cx="7772400" cy="14700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200" b="1" i="1" dirty="0"/>
              <a:t>Minimum Spanning Trees in Genomics Epidemiology: The Importance of models and metadata integration</a:t>
            </a:r>
            <a:endParaRPr lang="en-US" altLang="en-US" sz="3600" cap="none" dirty="0">
              <a:latin typeface="Arial Black" charset="0"/>
              <a:ea typeface="ＭＳ Ｐゴシック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9075" y="5470525"/>
            <a:ext cx="8838428" cy="12303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5495925"/>
            <a:ext cx="1525587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iMMLisboa_logo_assinatur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6" b="2"/>
          <a:stretch>
            <a:fillRect/>
          </a:stretch>
        </p:blipFill>
        <p:spPr bwMode="auto">
          <a:xfrm>
            <a:off x="2041525" y="5495925"/>
            <a:ext cx="2093913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logo_horizontal_1_POSITIV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5588000"/>
            <a:ext cx="22098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372551" y="5500509"/>
            <a:ext cx="26193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chemeClr val="bg1"/>
                </a:solidFill>
              </a:rPr>
              <a:t>http://</a:t>
            </a:r>
            <a:r>
              <a:rPr lang="en-US" altLang="en-US" sz="1800" b="1" dirty="0" err="1">
                <a:solidFill>
                  <a:schemeClr val="bg1"/>
                </a:solidFill>
              </a:rPr>
              <a:t>im.fm.ul.pt</a:t>
            </a:r>
            <a:endParaRPr lang="en-US" altLang="en-US" sz="1800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1800" b="1" dirty="0">
                <a:solidFill>
                  <a:schemeClr val="bg1"/>
                </a:solidFill>
              </a:rPr>
              <a:t>http://</a:t>
            </a:r>
            <a:r>
              <a:rPr lang="en-US" altLang="en-US" sz="1800" b="1" dirty="0" err="1">
                <a:solidFill>
                  <a:schemeClr val="bg1"/>
                </a:solidFill>
              </a:rPr>
              <a:t>imm.fm.ul.pt</a:t>
            </a:r>
            <a:endParaRPr lang="en-US" altLang="en-US" sz="1800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1800" b="1" dirty="0">
                <a:solidFill>
                  <a:schemeClr val="bg1"/>
                </a:solidFill>
              </a:rPr>
              <a:t>http://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www.joaocarrico.info</a:t>
            </a:r>
          </a:p>
          <a:p>
            <a:pPr eaLnBrk="1" hangingPunct="1"/>
            <a:r>
              <a:rPr lang="en-US" altLang="en-US" sz="1800" b="1" dirty="0" smtClean="0">
                <a:solidFill>
                  <a:schemeClr val="bg1"/>
                </a:solidFill>
              </a:rPr>
              <a:t>Twitter: @</a:t>
            </a:r>
            <a:r>
              <a:rPr lang="en-US" altLang="en-US" sz="1800" b="1" dirty="0" err="1" smtClean="0">
                <a:solidFill>
                  <a:schemeClr val="bg1"/>
                </a:solidFill>
              </a:rPr>
              <a:t>jacarrico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 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407583" y="208051"/>
            <a:ext cx="9170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b="1" dirty="0" err="1">
                <a:solidFill>
                  <a:srgbClr val="FFFF00"/>
                </a:solidFill>
                <a:latin typeface="Arial" charset="0"/>
              </a:rPr>
              <a:t>Infering</a:t>
            </a:r>
            <a:r>
              <a:rPr lang="en-US" altLang="en-US" b="1" dirty="0">
                <a:solidFill>
                  <a:srgbClr val="FFFF00"/>
                </a:solidFill>
                <a:latin typeface="Arial" charset="0"/>
              </a:rPr>
              <a:t> phylogeny from allelic profiles</a:t>
            </a:r>
          </a:p>
        </p:txBody>
      </p:sp>
      <p:sp>
        <p:nvSpPr>
          <p:cNvPr id="3" name="TextBox 16"/>
          <p:cNvSpPr txBox="1">
            <a:spLocks noChangeArrowheads="1"/>
          </p:cNvSpPr>
          <p:nvPr/>
        </p:nvSpPr>
        <p:spPr bwMode="auto">
          <a:xfrm>
            <a:off x="379412" y="608075"/>
            <a:ext cx="87645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Arial" charset="0"/>
              </a:rPr>
              <a:t>Assume that you have only 3 genes and each number corresponds to a different allele for each gene. The minimum assumption is assuming that a SLV may correspond to a possible phylogenetic descent.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182688" y="2455863"/>
            <a:ext cx="1077912" cy="976312"/>
            <a:chOff x="406401" y="1714506"/>
            <a:chExt cx="1077912" cy="97630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06401" y="1714506"/>
              <a:ext cx="1077912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en-US" altLang="en-US" sz="2800" b="1">
                  <a:solidFill>
                    <a:srgbClr val="FFFFFF"/>
                  </a:solidFill>
                </a:rPr>
                <a:t>1-1-1</a:t>
              </a:r>
            </a:p>
          </p:txBody>
        </p:sp>
        <p:sp>
          <p:nvSpPr>
            <p:cNvPr id="6" name="Oval 29"/>
            <p:cNvSpPr>
              <a:spLocks noChangeArrowheads="1"/>
            </p:cNvSpPr>
            <p:nvPr/>
          </p:nvSpPr>
          <p:spPr bwMode="auto">
            <a:xfrm>
              <a:off x="719137" y="2330453"/>
              <a:ext cx="358775" cy="360362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408238" y="2455863"/>
            <a:ext cx="1044575" cy="976312"/>
            <a:chOff x="1632014" y="1714506"/>
            <a:chExt cx="1044575" cy="976309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632014" y="1714506"/>
              <a:ext cx="1044575" cy="5016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en-US" altLang="en-US" sz="2800" b="1">
                  <a:solidFill>
                    <a:srgbClr val="FFFFFF"/>
                  </a:solidFill>
                </a:rPr>
                <a:t>1-1-</a:t>
              </a:r>
              <a:r>
                <a:rPr lang="en-US" altLang="en-US" sz="28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9" name="Oval 30"/>
            <p:cNvSpPr>
              <a:spLocks noChangeArrowheads="1"/>
            </p:cNvSpPr>
            <p:nvPr/>
          </p:nvSpPr>
          <p:spPr bwMode="auto">
            <a:xfrm>
              <a:off x="1923321" y="2330453"/>
              <a:ext cx="360362" cy="3603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759200" y="2455863"/>
            <a:ext cx="1022350" cy="976312"/>
            <a:chOff x="2983390" y="1714506"/>
            <a:chExt cx="1023307" cy="976309"/>
          </a:xfrm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983390" y="1714506"/>
              <a:ext cx="1023307" cy="5016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en-US" altLang="en-US" sz="2800" b="1">
                  <a:solidFill>
                    <a:srgbClr val="FFFFFF"/>
                  </a:solidFill>
                </a:rPr>
                <a:t>1-</a:t>
              </a:r>
              <a:r>
                <a:rPr lang="en-US" altLang="en-US" sz="2800" b="1">
                  <a:solidFill>
                    <a:srgbClr val="FFFF00"/>
                  </a:solidFill>
                </a:rPr>
                <a:t>2</a:t>
              </a:r>
              <a:r>
                <a:rPr lang="en-US" altLang="en-US" sz="2800" b="1">
                  <a:solidFill>
                    <a:srgbClr val="FFFFFF"/>
                  </a:solidFill>
                </a:rPr>
                <a:t>-1</a:t>
              </a:r>
            </a:p>
          </p:txBody>
        </p:sp>
        <p:sp>
          <p:nvSpPr>
            <p:cNvPr id="12" name="Oval 31"/>
            <p:cNvSpPr>
              <a:spLocks noChangeArrowheads="1"/>
            </p:cNvSpPr>
            <p:nvPr/>
          </p:nvSpPr>
          <p:spPr bwMode="auto">
            <a:xfrm>
              <a:off x="3268662" y="2330453"/>
              <a:ext cx="360363" cy="3603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5091113" y="2455863"/>
            <a:ext cx="1135062" cy="976312"/>
            <a:chOff x="4316088" y="1714506"/>
            <a:chExt cx="1135063" cy="976309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316088" y="1714506"/>
              <a:ext cx="1135063" cy="5016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en-US" altLang="en-US" sz="2800" b="1">
                  <a:solidFill>
                    <a:srgbClr val="FFFFFF"/>
                  </a:solidFill>
                </a:rPr>
                <a:t>1-</a:t>
              </a:r>
              <a:r>
                <a:rPr lang="en-US" altLang="en-US" sz="2800" b="1">
                  <a:solidFill>
                    <a:srgbClr val="FFFF00"/>
                  </a:solidFill>
                </a:rPr>
                <a:t>2</a:t>
              </a:r>
              <a:r>
                <a:rPr lang="en-US" altLang="en-US" sz="2800" b="1">
                  <a:solidFill>
                    <a:srgbClr val="FFFFFF"/>
                  </a:solidFill>
                </a:rPr>
                <a:t>-</a:t>
              </a:r>
              <a:r>
                <a:rPr lang="en-US" altLang="en-US" sz="28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15" name="Oval 32"/>
            <p:cNvSpPr>
              <a:spLocks noChangeArrowheads="1"/>
            </p:cNvSpPr>
            <p:nvPr/>
          </p:nvSpPr>
          <p:spPr bwMode="auto">
            <a:xfrm>
              <a:off x="4622963" y="2330453"/>
              <a:ext cx="360362" cy="3603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6586538" y="2455863"/>
            <a:ext cx="1135062" cy="976312"/>
            <a:chOff x="5811155" y="1714506"/>
            <a:chExt cx="1135063" cy="976309"/>
          </a:xfrm>
        </p:grpSpPr>
        <p:sp>
          <p:nvSpPr>
            <p:cNvPr id="17" name="Oval 32"/>
            <p:cNvSpPr>
              <a:spLocks noChangeArrowheads="1"/>
            </p:cNvSpPr>
            <p:nvPr/>
          </p:nvSpPr>
          <p:spPr bwMode="auto">
            <a:xfrm>
              <a:off x="6151153" y="2330453"/>
              <a:ext cx="359731" cy="36036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5811155" y="1714506"/>
              <a:ext cx="1135063" cy="5016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en-US" altLang="en-US" sz="2800" b="1">
                  <a:solidFill>
                    <a:srgbClr val="FFFFFF"/>
                  </a:solidFill>
                </a:rPr>
                <a:t>1-</a:t>
              </a:r>
              <a:r>
                <a:rPr lang="en-US" altLang="en-US" sz="2800" b="1">
                  <a:solidFill>
                    <a:srgbClr val="FFFF00"/>
                  </a:solidFill>
                </a:rPr>
                <a:t>2</a:t>
              </a:r>
              <a:r>
                <a:rPr lang="en-US" altLang="en-US" sz="2800" b="1">
                  <a:solidFill>
                    <a:srgbClr val="FFFFFF"/>
                  </a:solidFill>
                </a:rPr>
                <a:t>-</a:t>
              </a:r>
              <a:r>
                <a:rPr lang="en-US" altLang="en-US" sz="2800" b="1">
                  <a:solidFill>
                    <a:srgbClr val="FFFF00"/>
                  </a:solidFill>
                </a:rPr>
                <a:t>3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681163" y="1360488"/>
            <a:ext cx="5483225" cy="2708275"/>
            <a:chOff x="1680496" y="1360353"/>
            <a:chExt cx="5483122" cy="2708620"/>
          </a:xfrm>
        </p:grpSpPr>
        <p:grpSp>
          <p:nvGrpSpPr>
            <p:cNvPr id="20" name="Group 63"/>
            <p:cNvGrpSpPr>
              <a:grpSpLocks/>
            </p:cNvGrpSpPr>
            <p:nvPr/>
          </p:nvGrpSpPr>
          <p:grpSpPr bwMode="auto">
            <a:xfrm>
              <a:off x="1680496" y="3426604"/>
              <a:ext cx="1204977" cy="629667"/>
              <a:chOff x="904874" y="2684465"/>
              <a:chExt cx="1204977" cy="629667"/>
            </a:xfrm>
          </p:grpSpPr>
          <p:cxnSp>
            <p:nvCxnSpPr>
              <p:cNvPr id="33" name="Curved Connector 16"/>
              <p:cNvCxnSpPr>
                <a:cxnSpLocks noChangeShapeType="1"/>
              </p:cNvCxnSpPr>
              <p:nvPr/>
            </p:nvCxnSpPr>
            <p:spPr bwMode="auto">
              <a:xfrm rot="16200000" flipH="1">
                <a:off x="1501013" y="2088326"/>
                <a:ext cx="12700" cy="1204977"/>
              </a:xfrm>
              <a:prstGeom prst="curvedConnector3">
                <a:avLst>
                  <a:gd name="adj1" fmla="val 1800000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TextBox 14"/>
              <p:cNvSpPr txBox="1">
                <a:spLocks noChangeArrowheads="1"/>
              </p:cNvSpPr>
              <p:nvPr/>
            </p:nvSpPr>
            <p:spPr bwMode="auto">
              <a:xfrm flipH="1">
                <a:off x="1077912" y="2944800"/>
                <a:ext cx="86395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pt-PT" altLang="en-US" sz="1800" b="1">
                    <a:solidFill>
                      <a:srgbClr val="FFFF00"/>
                    </a:solidFill>
                    <a:latin typeface="Arial" charset="0"/>
                  </a:rPr>
                  <a:t>SLV</a:t>
                </a:r>
                <a:endParaRPr lang="en-GB" altLang="en-US" sz="1800" b="1">
                  <a:solidFill>
                    <a:srgbClr val="FFFF00"/>
                  </a:solidFill>
                  <a:latin typeface="Arial" charset="0"/>
                </a:endParaRPr>
              </a:p>
            </p:txBody>
          </p:sp>
        </p:grpSp>
        <p:grpSp>
          <p:nvGrpSpPr>
            <p:cNvPr id="21" name="Group 65"/>
            <p:cNvGrpSpPr>
              <a:grpSpLocks/>
            </p:cNvGrpSpPr>
            <p:nvPr/>
          </p:nvGrpSpPr>
          <p:grpSpPr bwMode="auto">
            <a:xfrm>
              <a:off x="4231609" y="3426604"/>
              <a:ext cx="1204977" cy="642369"/>
              <a:chOff x="3455987" y="2684465"/>
              <a:chExt cx="1204977" cy="642369"/>
            </a:xfrm>
          </p:grpSpPr>
          <p:cxnSp>
            <p:nvCxnSpPr>
              <p:cNvPr id="31" name="Curved Connector 16"/>
              <p:cNvCxnSpPr>
                <a:cxnSpLocks noChangeShapeType="1"/>
              </p:cNvCxnSpPr>
              <p:nvPr/>
            </p:nvCxnSpPr>
            <p:spPr bwMode="auto">
              <a:xfrm rot="16200000" flipH="1">
                <a:off x="4052126" y="2088326"/>
                <a:ext cx="12700" cy="1204977"/>
              </a:xfrm>
              <a:prstGeom prst="curvedConnector3">
                <a:avLst>
                  <a:gd name="adj1" fmla="val 1800000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TextBox 14"/>
              <p:cNvSpPr txBox="1">
                <a:spLocks noChangeArrowheads="1"/>
              </p:cNvSpPr>
              <p:nvPr/>
            </p:nvSpPr>
            <p:spPr bwMode="auto">
              <a:xfrm flipH="1">
                <a:off x="3759012" y="2957502"/>
                <a:ext cx="86395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pt-PT" altLang="en-US" sz="1800" b="1">
                    <a:solidFill>
                      <a:srgbClr val="FFFF00"/>
                    </a:solidFill>
                    <a:latin typeface="Arial" charset="0"/>
                  </a:rPr>
                  <a:t>SLV</a:t>
                </a:r>
                <a:endParaRPr lang="en-GB" altLang="en-US" sz="1800" b="1">
                  <a:solidFill>
                    <a:srgbClr val="FFFF00"/>
                  </a:solidFill>
                  <a:latin typeface="Arial" charset="0"/>
                </a:endParaRPr>
              </a:p>
            </p:txBody>
          </p:sp>
        </p:grpSp>
        <p:grpSp>
          <p:nvGrpSpPr>
            <p:cNvPr id="22" name="Group 66"/>
            <p:cNvGrpSpPr>
              <a:grpSpLocks/>
            </p:cNvGrpSpPr>
            <p:nvPr/>
          </p:nvGrpSpPr>
          <p:grpSpPr bwMode="auto">
            <a:xfrm>
              <a:off x="5721797" y="3439306"/>
              <a:ext cx="1204978" cy="616965"/>
              <a:chOff x="4946175" y="2697167"/>
              <a:chExt cx="1204978" cy="616965"/>
            </a:xfrm>
          </p:grpSpPr>
          <p:cxnSp>
            <p:nvCxnSpPr>
              <p:cNvPr id="29" name="Curved Connector 16"/>
              <p:cNvCxnSpPr>
                <a:cxnSpLocks noChangeShapeType="1"/>
              </p:cNvCxnSpPr>
              <p:nvPr/>
            </p:nvCxnSpPr>
            <p:spPr bwMode="auto">
              <a:xfrm rot="16200000" flipH="1">
                <a:off x="5542314" y="2101028"/>
                <a:ext cx="12700" cy="1204977"/>
              </a:xfrm>
              <a:prstGeom prst="curvedConnector3">
                <a:avLst>
                  <a:gd name="adj1" fmla="val 1800000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TextBox 14"/>
              <p:cNvSpPr txBox="1">
                <a:spLocks noChangeArrowheads="1"/>
              </p:cNvSpPr>
              <p:nvPr/>
            </p:nvSpPr>
            <p:spPr bwMode="auto">
              <a:xfrm flipH="1">
                <a:off x="5287202" y="2944800"/>
                <a:ext cx="86395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pt-PT" altLang="en-US" sz="1800" b="1">
                    <a:solidFill>
                      <a:srgbClr val="FFFF00"/>
                    </a:solidFill>
                    <a:latin typeface="Arial" charset="0"/>
                  </a:rPr>
                  <a:t>SLV</a:t>
                </a:r>
                <a:endParaRPr lang="en-GB" altLang="en-US" sz="1800" b="1">
                  <a:solidFill>
                    <a:srgbClr val="FFFF00"/>
                  </a:solidFill>
                  <a:latin typeface="Arial" charset="0"/>
                </a:endParaRPr>
              </a:p>
            </p:txBody>
          </p:sp>
        </p:grpSp>
        <p:cxnSp>
          <p:nvCxnSpPr>
            <p:cNvPr id="23" name="Curved Connector 16"/>
            <p:cNvCxnSpPr>
              <a:cxnSpLocks noChangeShapeType="1"/>
            </p:cNvCxnSpPr>
            <p:nvPr/>
          </p:nvCxnSpPr>
          <p:spPr bwMode="auto">
            <a:xfrm rot="5400000" flipH="1" flipV="1">
              <a:off x="2995822" y="1181802"/>
              <a:ext cx="12700" cy="2549687"/>
            </a:xfrm>
            <a:prstGeom prst="curvedConnector3">
              <a:avLst>
                <a:gd name="adj1" fmla="val 1800000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14"/>
            <p:cNvSpPr txBox="1">
              <a:spLocks noChangeArrowheads="1"/>
            </p:cNvSpPr>
            <p:nvPr/>
          </p:nvSpPr>
          <p:spPr bwMode="auto">
            <a:xfrm flipH="1">
              <a:off x="2831499" y="1851189"/>
              <a:ext cx="863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pt-PT" altLang="en-US" sz="1800" b="1">
                  <a:solidFill>
                    <a:srgbClr val="FFFF00"/>
                  </a:solidFill>
                  <a:latin typeface="Arial" charset="0"/>
                </a:rPr>
                <a:t>SLV</a:t>
              </a:r>
              <a:endParaRPr lang="en-GB" altLang="en-US" sz="1800" b="1">
                <a:solidFill>
                  <a:srgbClr val="FFFF00"/>
                </a:solidFill>
                <a:latin typeface="Arial" charset="0"/>
              </a:endParaRPr>
            </a:p>
          </p:txBody>
        </p:sp>
        <p:cxnSp>
          <p:nvCxnSpPr>
            <p:cNvPr id="25" name="Curved Connector 16"/>
            <p:cNvCxnSpPr>
              <a:cxnSpLocks noChangeShapeType="1"/>
            </p:cNvCxnSpPr>
            <p:nvPr/>
          </p:nvCxnSpPr>
          <p:spPr bwMode="auto">
            <a:xfrm rot="5400000" flipH="1" flipV="1">
              <a:off x="5715447" y="1027525"/>
              <a:ext cx="12700" cy="2883643"/>
            </a:xfrm>
            <a:prstGeom prst="curvedConnector3">
              <a:avLst>
                <a:gd name="adj1" fmla="val 1800000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14"/>
            <p:cNvSpPr txBox="1">
              <a:spLocks noChangeArrowheads="1"/>
            </p:cNvSpPr>
            <p:nvPr/>
          </p:nvSpPr>
          <p:spPr bwMode="auto">
            <a:xfrm flipH="1">
              <a:off x="5327921" y="1895437"/>
              <a:ext cx="863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pt-PT" altLang="en-US" sz="1800" b="1">
                  <a:solidFill>
                    <a:srgbClr val="FFFF00"/>
                  </a:solidFill>
                  <a:latin typeface="Arial" charset="0"/>
                </a:rPr>
                <a:t>SLV</a:t>
              </a:r>
              <a:endParaRPr lang="en-GB" altLang="en-US" sz="1800" b="1">
                <a:solidFill>
                  <a:srgbClr val="FFFF00"/>
                </a:solidFill>
                <a:latin typeface="Arial" charset="0"/>
              </a:endParaRPr>
            </a:p>
          </p:txBody>
        </p:sp>
        <p:cxnSp>
          <p:nvCxnSpPr>
            <p:cNvPr id="27" name="Curved Connector 16"/>
            <p:cNvCxnSpPr>
              <a:cxnSpLocks noChangeShapeType="1"/>
            </p:cNvCxnSpPr>
            <p:nvPr/>
          </p:nvCxnSpPr>
          <p:spPr bwMode="auto">
            <a:xfrm rot="5400000" flipH="1" flipV="1">
              <a:off x="4225259" y="459966"/>
              <a:ext cx="12700" cy="2883643"/>
            </a:xfrm>
            <a:prstGeom prst="curvedConnector3">
              <a:avLst>
                <a:gd name="adj1" fmla="val 1800000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14"/>
            <p:cNvSpPr txBox="1">
              <a:spLocks noChangeArrowheads="1"/>
            </p:cNvSpPr>
            <p:nvPr/>
          </p:nvSpPr>
          <p:spPr bwMode="auto">
            <a:xfrm flipH="1">
              <a:off x="3972671" y="1360353"/>
              <a:ext cx="863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pt-PT" altLang="en-US" sz="1800" b="1">
                  <a:solidFill>
                    <a:srgbClr val="FFFF00"/>
                  </a:solidFill>
                  <a:latin typeface="Arial" charset="0"/>
                </a:rPr>
                <a:t>SLV</a:t>
              </a:r>
              <a:endParaRPr lang="en-GB" altLang="en-US" sz="1800" b="1">
                <a:solidFill>
                  <a:srgbClr val="FFFF00"/>
                </a:solidFill>
                <a:latin typeface="Arial" charset="0"/>
              </a:endParaRP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0325" y="4208463"/>
            <a:ext cx="8809038" cy="2419350"/>
            <a:chOff x="61058" y="4209180"/>
            <a:chExt cx="8808482" cy="2419158"/>
          </a:xfrm>
        </p:grpSpPr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>
              <a:off x="61058" y="5612675"/>
              <a:ext cx="277044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3000"/>
                <a:t>11 possible trees….</a:t>
              </a:r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231606" y="4452717"/>
              <a:ext cx="300121" cy="308009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771823" y="4452717"/>
              <a:ext cx="300121" cy="30800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1865739" y="4452717"/>
              <a:ext cx="300121" cy="30800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1311016" y="4452717"/>
              <a:ext cx="300121" cy="3080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cxnSp>
          <p:nvCxnSpPr>
            <p:cNvPr id="41" name="Straight Connector 40"/>
            <p:cNvCxnSpPr>
              <a:cxnSpLocks noChangeShapeType="1"/>
            </p:cNvCxnSpPr>
            <p:nvPr/>
          </p:nvCxnSpPr>
          <p:spPr bwMode="auto">
            <a:xfrm>
              <a:off x="531727" y="4606722"/>
              <a:ext cx="2400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Connector 41"/>
            <p:cNvCxnSpPr>
              <a:cxnSpLocks noChangeShapeType="1"/>
            </p:cNvCxnSpPr>
            <p:nvPr/>
          </p:nvCxnSpPr>
          <p:spPr bwMode="auto">
            <a:xfrm>
              <a:off x="2165860" y="4606722"/>
              <a:ext cx="2350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Connector 44"/>
            <p:cNvCxnSpPr>
              <a:cxnSpLocks noChangeShapeType="1"/>
            </p:cNvCxnSpPr>
            <p:nvPr/>
          </p:nvCxnSpPr>
          <p:spPr bwMode="auto">
            <a:xfrm>
              <a:off x="1071944" y="4606722"/>
              <a:ext cx="2448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41"/>
            <p:cNvCxnSpPr>
              <a:cxnSpLocks noChangeShapeType="1"/>
            </p:cNvCxnSpPr>
            <p:nvPr/>
          </p:nvCxnSpPr>
          <p:spPr bwMode="auto">
            <a:xfrm>
              <a:off x="1611137" y="4606722"/>
              <a:ext cx="2546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Oval 32"/>
            <p:cNvSpPr>
              <a:spLocks noChangeArrowheads="1"/>
            </p:cNvSpPr>
            <p:nvPr/>
          </p:nvSpPr>
          <p:spPr bwMode="auto">
            <a:xfrm>
              <a:off x="2400929" y="4452718"/>
              <a:ext cx="299893" cy="30800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46" name="Oval 33"/>
            <p:cNvSpPr>
              <a:spLocks noChangeArrowheads="1"/>
            </p:cNvSpPr>
            <p:nvPr/>
          </p:nvSpPr>
          <p:spPr bwMode="auto">
            <a:xfrm>
              <a:off x="751205" y="5029999"/>
              <a:ext cx="300121" cy="308009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47" name="Oval 34"/>
            <p:cNvSpPr>
              <a:spLocks noChangeArrowheads="1"/>
            </p:cNvSpPr>
            <p:nvPr/>
          </p:nvSpPr>
          <p:spPr bwMode="auto">
            <a:xfrm>
              <a:off x="231606" y="5029999"/>
              <a:ext cx="300121" cy="30800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1280022" y="5029999"/>
              <a:ext cx="300121" cy="30800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49" name="Oval 38"/>
            <p:cNvSpPr>
              <a:spLocks noChangeArrowheads="1"/>
            </p:cNvSpPr>
            <p:nvPr/>
          </p:nvSpPr>
          <p:spPr bwMode="auto">
            <a:xfrm>
              <a:off x="1865739" y="5029999"/>
              <a:ext cx="300121" cy="3080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cxnSp>
          <p:nvCxnSpPr>
            <p:cNvPr id="50" name="Straight Connector 40"/>
            <p:cNvCxnSpPr>
              <a:cxnSpLocks noChangeShapeType="1"/>
            </p:cNvCxnSpPr>
            <p:nvPr/>
          </p:nvCxnSpPr>
          <p:spPr bwMode="auto">
            <a:xfrm>
              <a:off x="531727" y="5184004"/>
              <a:ext cx="219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41"/>
            <p:cNvCxnSpPr>
              <a:cxnSpLocks noChangeShapeType="1"/>
            </p:cNvCxnSpPr>
            <p:nvPr/>
          </p:nvCxnSpPr>
          <p:spPr bwMode="auto">
            <a:xfrm flipV="1">
              <a:off x="2165860" y="5184003"/>
              <a:ext cx="23506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44"/>
            <p:cNvCxnSpPr>
              <a:cxnSpLocks noChangeShapeType="1"/>
            </p:cNvCxnSpPr>
            <p:nvPr/>
          </p:nvCxnSpPr>
          <p:spPr bwMode="auto">
            <a:xfrm>
              <a:off x="1051326" y="5184004"/>
              <a:ext cx="228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41"/>
            <p:cNvCxnSpPr>
              <a:cxnSpLocks noChangeShapeType="1"/>
            </p:cNvCxnSpPr>
            <p:nvPr/>
          </p:nvCxnSpPr>
          <p:spPr bwMode="auto">
            <a:xfrm>
              <a:off x="1580142" y="5184004"/>
              <a:ext cx="2855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32"/>
            <p:cNvSpPr>
              <a:spLocks noChangeArrowheads="1"/>
            </p:cNvSpPr>
            <p:nvPr/>
          </p:nvSpPr>
          <p:spPr bwMode="auto">
            <a:xfrm>
              <a:off x="2400929" y="5029999"/>
              <a:ext cx="299893" cy="30800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55" name="Oval 33"/>
            <p:cNvSpPr>
              <a:spLocks noChangeArrowheads="1"/>
            </p:cNvSpPr>
            <p:nvPr/>
          </p:nvSpPr>
          <p:spPr bwMode="auto">
            <a:xfrm>
              <a:off x="3542131" y="4236656"/>
              <a:ext cx="300121" cy="308009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56" name="Oval 34"/>
            <p:cNvSpPr>
              <a:spLocks noChangeArrowheads="1"/>
            </p:cNvSpPr>
            <p:nvPr/>
          </p:nvSpPr>
          <p:spPr bwMode="auto">
            <a:xfrm>
              <a:off x="3022532" y="4236656"/>
              <a:ext cx="300121" cy="30800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57" name="Oval 37"/>
            <p:cNvSpPr>
              <a:spLocks noChangeArrowheads="1"/>
            </p:cNvSpPr>
            <p:nvPr/>
          </p:nvSpPr>
          <p:spPr bwMode="auto">
            <a:xfrm>
              <a:off x="4070948" y="4236656"/>
              <a:ext cx="300121" cy="30800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58" name="Oval 38"/>
            <p:cNvSpPr>
              <a:spLocks noChangeArrowheads="1"/>
            </p:cNvSpPr>
            <p:nvPr/>
          </p:nvSpPr>
          <p:spPr bwMode="auto">
            <a:xfrm>
              <a:off x="5179162" y="4236655"/>
              <a:ext cx="300121" cy="3080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cxnSp>
          <p:nvCxnSpPr>
            <p:cNvPr id="59" name="Straight Connector 40"/>
            <p:cNvCxnSpPr>
              <a:cxnSpLocks noChangeShapeType="1"/>
            </p:cNvCxnSpPr>
            <p:nvPr/>
          </p:nvCxnSpPr>
          <p:spPr bwMode="auto">
            <a:xfrm>
              <a:off x="3322653" y="4390661"/>
              <a:ext cx="219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41"/>
            <p:cNvCxnSpPr>
              <a:cxnSpLocks noChangeShapeType="1"/>
            </p:cNvCxnSpPr>
            <p:nvPr/>
          </p:nvCxnSpPr>
          <p:spPr bwMode="auto">
            <a:xfrm>
              <a:off x="4956559" y="4390660"/>
              <a:ext cx="2226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Connector 44"/>
            <p:cNvCxnSpPr>
              <a:cxnSpLocks noChangeShapeType="1"/>
            </p:cNvCxnSpPr>
            <p:nvPr/>
          </p:nvCxnSpPr>
          <p:spPr bwMode="auto">
            <a:xfrm>
              <a:off x="3842252" y="4390661"/>
              <a:ext cx="228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Connector 41"/>
            <p:cNvCxnSpPr>
              <a:cxnSpLocks noChangeShapeType="1"/>
            </p:cNvCxnSpPr>
            <p:nvPr/>
          </p:nvCxnSpPr>
          <p:spPr bwMode="auto">
            <a:xfrm flipV="1">
              <a:off x="4371069" y="4390660"/>
              <a:ext cx="2855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Oval 32"/>
            <p:cNvSpPr>
              <a:spLocks noChangeArrowheads="1"/>
            </p:cNvSpPr>
            <p:nvPr/>
          </p:nvSpPr>
          <p:spPr bwMode="auto">
            <a:xfrm>
              <a:off x="4656666" y="4236656"/>
              <a:ext cx="299893" cy="30800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64" name="Oval 33"/>
            <p:cNvSpPr>
              <a:spLocks noChangeArrowheads="1"/>
            </p:cNvSpPr>
            <p:nvPr/>
          </p:nvSpPr>
          <p:spPr bwMode="auto">
            <a:xfrm>
              <a:off x="3010204" y="4672823"/>
              <a:ext cx="300121" cy="308009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65" name="Oval 34"/>
            <p:cNvSpPr>
              <a:spLocks noChangeArrowheads="1"/>
            </p:cNvSpPr>
            <p:nvPr/>
          </p:nvSpPr>
          <p:spPr bwMode="auto">
            <a:xfrm>
              <a:off x="5186594" y="4693616"/>
              <a:ext cx="300121" cy="30800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66" name="Oval 37"/>
            <p:cNvSpPr>
              <a:spLocks noChangeArrowheads="1"/>
            </p:cNvSpPr>
            <p:nvPr/>
          </p:nvSpPr>
          <p:spPr bwMode="auto">
            <a:xfrm>
              <a:off x="3539021" y="4672823"/>
              <a:ext cx="300121" cy="30800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67" name="Oval 38"/>
            <p:cNvSpPr>
              <a:spLocks noChangeArrowheads="1"/>
            </p:cNvSpPr>
            <p:nvPr/>
          </p:nvSpPr>
          <p:spPr bwMode="auto">
            <a:xfrm>
              <a:off x="4647235" y="4672823"/>
              <a:ext cx="300121" cy="3080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cxnSp>
          <p:nvCxnSpPr>
            <p:cNvPr id="68" name="Straight Connector 40"/>
            <p:cNvCxnSpPr>
              <a:cxnSpLocks noChangeShapeType="1"/>
            </p:cNvCxnSpPr>
            <p:nvPr/>
          </p:nvCxnSpPr>
          <p:spPr bwMode="auto">
            <a:xfrm>
              <a:off x="4959822" y="4826370"/>
              <a:ext cx="219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Straight Connector 41"/>
            <p:cNvCxnSpPr>
              <a:cxnSpLocks noChangeShapeType="1"/>
            </p:cNvCxnSpPr>
            <p:nvPr/>
          </p:nvCxnSpPr>
          <p:spPr bwMode="auto">
            <a:xfrm>
              <a:off x="4424631" y="4826828"/>
              <a:ext cx="2226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Straight Connector 44"/>
            <p:cNvCxnSpPr>
              <a:cxnSpLocks noChangeShapeType="1"/>
            </p:cNvCxnSpPr>
            <p:nvPr/>
          </p:nvCxnSpPr>
          <p:spPr bwMode="auto">
            <a:xfrm>
              <a:off x="3310325" y="4826829"/>
              <a:ext cx="228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41"/>
            <p:cNvCxnSpPr>
              <a:cxnSpLocks noChangeShapeType="1"/>
            </p:cNvCxnSpPr>
            <p:nvPr/>
          </p:nvCxnSpPr>
          <p:spPr bwMode="auto">
            <a:xfrm flipV="1">
              <a:off x="3839142" y="4826828"/>
              <a:ext cx="2855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32"/>
            <p:cNvSpPr>
              <a:spLocks noChangeArrowheads="1"/>
            </p:cNvSpPr>
            <p:nvPr/>
          </p:nvSpPr>
          <p:spPr bwMode="auto">
            <a:xfrm>
              <a:off x="4124738" y="4672823"/>
              <a:ext cx="299893" cy="30800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73" name="Oval 33"/>
            <p:cNvSpPr>
              <a:spLocks noChangeArrowheads="1"/>
            </p:cNvSpPr>
            <p:nvPr/>
          </p:nvSpPr>
          <p:spPr bwMode="auto">
            <a:xfrm>
              <a:off x="5211062" y="5142740"/>
              <a:ext cx="300121" cy="308009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74" name="Oval 34"/>
            <p:cNvSpPr>
              <a:spLocks noChangeArrowheads="1"/>
            </p:cNvSpPr>
            <p:nvPr/>
          </p:nvSpPr>
          <p:spPr bwMode="auto">
            <a:xfrm>
              <a:off x="4681910" y="5142740"/>
              <a:ext cx="300121" cy="30800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75" name="Oval 37"/>
            <p:cNvSpPr>
              <a:spLocks noChangeArrowheads="1"/>
            </p:cNvSpPr>
            <p:nvPr/>
          </p:nvSpPr>
          <p:spPr bwMode="auto">
            <a:xfrm>
              <a:off x="3034337" y="5121947"/>
              <a:ext cx="300121" cy="30800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76" name="Oval 38"/>
            <p:cNvSpPr>
              <a:spLocks noChangeArrowheads="1"/>
            </p:cNvSpPr>
            <p:nvPr/>
          </p:nvSpPr>
          <p:spPr bwMode="auto">
            <a:xfrm>
              <a:off x="4142551" y="5121946"/>
              <a:ext cx="300121" cy="3080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cxnSp>
          <p:nvCxnSpPr>
            <p:cNvPr id="77" name="Straight Connector 40"/>
            <p:cNvCxnSpPr>
              <a:cxnSpLocks noChangeShapeType="1"/>
            </p:cNvCxnSpPr>
            <p:nvPr/>
          </p:nvCxnSpPr>
          <p:spPr bwMode="auto">
            <a:xfrm>
              <a:off x="4455138" y="5275493"/>
              <a:ext cx="219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Straight Connector 41"/>
            <p:cNvCxnSpPr>
              <a:cxnSpLocks noChangeShapeType="1"/>
            </p:cNvCxnSpPr>
            <p:nvPr/>
          </p:nvCxnSpPr>
          <p:spPr bwMode="auto">
            <a:xfrm>
              <a:off x="3919947" y="5275951"/>
              <a:ext cx="2226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44"/>
            <p:cNvCxnSpPr>
              <a:cxnSpLocks noChangeShapeType="1"/>
            </p:cNvCxnSpPr>
            <p:nvPr/>
          </p:nvCxnSpPr>
          <p:spPr bwMode="auto">
            <a:xfrm flipH="1">
              <a:off x="4982030" y="5296745"/>
              <a:ext cx="229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Straight Connector 41"/>
            <p:cNvCxnSpPr>
              <a:cxnSpLocks noChangeShapeType="1"/>
            </p:cNvCxnSpPr>
            <p:nvPr/>
          </p:nvCxnSpPr>
          <p:spPr bwMode="auto">
            <a:xfrm flipV="1">
              <a:off x="3334458" y="5275951"/>
              <a:ext cx="2855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Oval 32"/>
            <p:cNvSpPr>
              <a:spLocks noChangeArrowheads="1"/>
            </p:cNvSpPr>
            <p:nvPr/>
          </p:nvSpPr>
          <p:spPr bwMode="auto">
            <a:xfrm>
              <a:off x="3620054" y="5121947"/>
              <a:ext cx="299893" cy="30800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82" name="Oval 33"/>
            <p:cNvSpPr>
              <a:spLocks noChangeArrowheads="1"/>
            </p:cNvSpPr>
            <p:nvPr/>
          </p:nvSpPr>
          <p:spPr bwMode="auto">
            <a:xfrm>
              <a:off x="4632975" y="5633467"/>
              <a:ext cx="300121" cy="308009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83" name="Oval 34"/>
            <p:cNvSpPr>
              <a:spLocks noChangeArrowheads="1"/>
            </p:cNvSpPr>
            <p:nvPr/>
          </p:nvSpPr>
          <p:spPr bwMode="auto">
            <a:xfrm>
              <a:off x="4103822" y="5633467"/>
              <a:ext cx="300121" cy="30800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84" name="Oval 37"/>
            <p:cNvSpPr>
              <a:spLocks noChangeArrowheads="1"/>
            </p:cNvSpPr>
            <p:nvPr/>
          </p:nvSpPr>
          <p:spPr bwMode="auto">
            <a:xfrm>
              <a:off x="5186594" y="5634708"/>
              <a:ext cx="300121" cy="30800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85" name="Oval 38"/>
            <p:cNvSpPr>
              <a:spLocks noChangeArrowheads="1"/>
            </p:cNvSpPr>
            <p:nvPr/>
          </p:nvSpPr>
          <p:spPr bwMode="auto">
            <a:xfrm>
              <a:off x="3564463" y="5612674"/>
              <a:ext cx="300121" cy="3080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cxnSp>
          <p:nvCxnSpPr>
            <p:cNvPr id="86" name="Straight Connector 40"/>
            <p:cNvCxnSpPr>
              <a:cxnSpLocks noChangeShapeType="1"/>
            </p:cNvCxnSpPr>
            <p:nvPr/>
          </p:nvCxnSpPr>
          <p:spPr bwMode="auto">
            <a:xfrm>
              <a:off x="3877050" y="5766221"/>
              <a:ext cx="219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Connector 41"/>
            <p:cNvCxnSpPr>
              <a:cxnSpLocks noChangeShapeType="1"/>
            </p:cNvCxnSpPr>
            <p:nvPr/>
          </p:nvCxnSpPr>
          <p:spPr bwMode="auto">
            <a:xfrm>
              <a:off x="3341860" y="5766679"/>
              <a:ext cx="2226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44"/>
            <p:cNvCxnSpPr>
              <a:cxnSpLocks noChangeShapeType="1"/>
            </p:cNvCxnSpPr>
            <p:nvPr/>
          </p:nvCxnSpPr>
          <p:spPr bwMode="auto">
            <a:xfrm flipH="1">
              <a:off x="4403943" y="5787473"/>
              <a:ext cx="229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Connector 41"/>
            <p:cNvCxnSpPr>
              <a:cxnSpLocks noChangeShapeType="1"/>
            </p:cNvCxnSpPr>
            <p:nvPr/>
          </p:nvCxnSpPr>
          <p:spPr bwMode="auto">
            <a:xfrm>
              <a:off x="4933095" y="5787473"/>
              <a:ext cx="253498" cy="1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Oval 32"/>
            <p:cNvSpPr>
              <a:spLocks noChangeArrowheads="1"/>
            </p:cNvSpPr>
            <p:nvPr/>
          </p:nvSpPr>
          <p:spPr bwMode="auto">
            <a:xfrm>
              <a:off x="3041967" y="5612675"/>
              <a:ext cx="299893" cy="30800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grpSp>
          <p:nvGrpSpPr>
            <p:cNvPr id="91" name="Group 286"/>
            <p:cNvGrpSpPr>
              <a:grpSpLocks/>
            </p:cNvGrpSpPr>
            <p:nvPr/>
          </p:nvGrpSpPr>
          <p:grpSpPr bwMode="auto">
            <a:xfrm>
              <a:off x="7481492" y="4209180"/>
              <a:ext cx="1359306" cy="907112"/>
              <a:chOff x="7481202" y="4434275"/>
              <a:chExt cx="1359306" cy="907112"/>
            </a:xfrm>
          </p:grpSpPr>
          <p:sp>
            <p:nvSpPr>
              <p:cNvPr id="129" name="Oval 33"/>
              <p:cNvSpPr>
                <a:spLocks noChangeArrowheads="1"/>
              </p:cNvSpPr>
              <p:nvPr/>
            </p:nvSpPr>
            <p:spPr bwMode="auto">
              <a:xfrm>
                <a:off x="7481202" y="4434275"/>
                <a:ext cx="300121" cy="308009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endParaRPr lang="en-GB" altLang="en-US" sz="1800"/>
              </a:p>
            </p:txBody>
          </p:sp>
          <p:sp>
            <p:nvSpPr>
              <p:cNvPr id="130" name="Oval 34"/>
              <p:cNvSpPr>
                <a:spLocks noChangeArrowheads="1"/>
              </p:cNvSpPr>
              <p:nvPr/>
            </p:nvSpPr>
            <p:spPr bwMode="auto">
              <a:xfrm>
                <a:off x="7481202" y="5033378"/>
                <a:ext cx="300121" cy="30800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endParaRPr lang="en-GB" altLang="en-US" sz="1800"/>
              </a:p>
            </p:txBody>
          </p:sp>
          <p:sp>
            <p:nvSpPr>
              <p:cNvPr id="131" name="Oval 37"/>
              <p:cNvSpPr>
                <a:spLocks noChangeArrowheads="1"/>
              </p:cNvSpPr>
              <p:nvPr/>
            </p:nvSpPr>
            <p:spPr bwMode="auto">
              <a:xfrm>
                <a:off x="7972091" y="4435515"/>
                <a:ext cx="300121" cy="30800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endParaRPr lang="en-GB" altLang="en-US" sz="1800"/>
              </a:p>
            </p:txBody>
          </p:sp>
          <p:sp>
            <p:nvSpPr>
              <p:cNvPr id="132" name="Oval 38"/>
              <p:cNvSpPr>
                <a:spLocks noChangeArrowheads="1"/>
              </p:cNvSpPr>
              <p:nvPr/>
            </p:nvSpPr>
            <p:spPr bwMode="auto">
              <a:xfrm>
                <a:off x="7972091" y="5029999"/>
                <a:ext cx="300121" cy="30800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endParaRPr lang="en-GB" altLang="en-US" sz="1800"/>
              </a:p>
            </p:txBody>
          </p:sp>
          <p:cxnSp>
            <p:nvCxnSpPr>
              <p:cNvPr id="133" name="Straight Connector 40"/>
              <p:cNvCxnSpPr>
                <a:cxnSpLocks noChangeShapeType="1"/>
              </p:cNvCxnSpPr>
              <p:nvPr/>
            </p:nvCxnSpPr>
            <p:spPr bwMode="auto">
              <a:xfrm flipV="1">
                <a:off x="8122152" y="4743524"/>
                <a:ext cx="0" cy="2864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8272212" y="4589520"/>
                <a:ext cx="26840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5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7631263" y="4742284"/>
                <a:ext cx="0" cy="2910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6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7781322" y="4588280"/>
                <a:ext cx="190769" cy="1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7" name="Oval 32"/>
              <p:cNvSpPr>
                <a:spLocks noChangeArrowheads="1"/>
              </p:cNvSpPr>
              <p:nvPr/>
            </p:nvSpPr>
            <p:spPr bwMode="auto">
              <a:xfrm>
                <a:off x="8540615" y="4435516"/>
                <a:ext cx="299893" cy="30800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endParaRPr lang="en-GB" altLang="en-US" sz="1800"/>
              </a:p>
            </p:txBody>
          </p:sp>
        </p:grpSp>
        <p:grpSp>
          <p:nvGrpSpPr>
            <p:cNvPr id="92" name="Group 287"/>
            <p:cNvGrpSpPr>
              <a:grpSpLocks/>
            </p:cNvGrpSpPr>
            <p:nvPr/>
          </p:nvGrpSpPr>
          <p:grpSpPr bwMode="auto">
            <a:xfrm>
              <a:off x="5804313" y="4293266"/>
              <a:ext cx="1359306" cy="890737"/>
              <a:chOff x="5804023" y="4518361"/>
              <a:chExt cx="1359306" cy="890737"/>
            </a:xfrm>
          </p:grpSpPr>
          <p:sp>
            <p:nvSpPr>
              <p:cNvPr id="120" name="Oval 33"/>
              <p:cNvSpPr>
                <a:spLocks noChangeArrowheads="1"/>
              </p:cNvSpPr>
              <p:nvPr/>
            </p:nvSpPr>
            <p:spPr bwMode="auto">
              <a:xfrm>
                <a:off x="5804023" y="4518361"/>
                <a:ext cx="300121" cy="308009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endParaRPr lang="en-GB" altLang="en-US" sz="1800"/>
              </a:p>
            </p:txBody>
          </p:sp>
          <p:sp>
            <p:nvSpPr>
              <p:cNvPr id="121" name="Oval 34"/>
              <p:cNvSpPr>
                <a:spLocks noChangeArrowheads="1"/>
              </p:cNvSpPr>
              <p:nvPr/>
            </p:nvSpPr>
            <p:spPr bwMode="auto">
              <a:xfrm>
                <a:off x="5804023" y="5100660"/>
                <a:ext cx="300121" cy="30800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endParaRPr lang="en-GB" altLang="en-US" sz="1800"/>
              </a:p>
            </p:txBody>
          </p:sp>
          <p:sp>
            <p:nvSpPr>
              <p:cNvPr id="122" name="Oval 37"/>
              <p:cNvSpPr>
                <a:spLocks noChangeArrowheads="1"/>
              </p:cNvSpPr>
              <p:nvPr/>
            </p:nvSpPr>
            <p:spPr bwMode="auto">
              <a:xfrm>
                <a:off x="6294912" y="4519601"/>
                <a:ext cx="300121" cy="30800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endParaRPr lang="en-GB" altLang="en-US" sz="1800"/>
              </a:p>
            </p:txBody>
          </p:sp>
          <p:sp>
            <p:nvSpPr>
              <p:cNvPr id="123" name="Oval 38"/>
              <p:cNvSpPr>
                <a:spLocks noChangeArrowheads="1"/>
              </p:cNvSpPr>
              <p:nvPr/>
            </p:nvSpPr>
            <p:spPr bwMode="auto">
              <a:xfrm>
                <a:off x="6278983" y="5101089"/>
                <a:ext cx="300121" cy="30800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endParaRPr lang="en-GB" altLang="en-US" sz="1800"/>
              </a:p>
            </p:txBody>
          </p:sp>
          <p:cxnSp>
            <p:nvCxnSpPr>
              <p:cNvPr id="124" name="Straight Connector 40"/>
              <p:cNvCxnSpPr>
                <a:cxnSpLocks noChangeShapeType="1"/>
              </p:cNvCxnSpPr>
              <p:nvPr/>
            </p:nvCxnSpPr>
            <p:spPr bwMode="auto">
              <a:xfrm flipV="1">
                <a:off x="6429044" y="4827610"/>
                <a:ext cx="15929" cy="27347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6595033" y="4673606"/>
                <a:ext cx="26840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" name="Straight Connector 44"/>
              <p:cNvCxnSpPr>
                <a:cxnSpLocks noChangeShapeType="1"/>
              </p:cNvCxnSpPr>
              <p:nvPr/>
            </p:nvCxnSpPr>
            <p:spPr bwMode="auto">
              <a:xfrm flipH="1" flipV="1">
                <a:off x="6104144" y="5254665"/>
                <a:ext cx="174839" cy="4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6104143" y="4672366"/>
                <a:ext cx="190769" cy="1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8" name="Oval 32"/>
              <p:cNvSpPr>
                <a:spLocks noChangeArrowheads="1"/>
              </p:cNvSpPr>
              <p:nvPr/>
            </p:nvSpPr>
            <p:spPr bwMode="auto">
              <a:xfrm>
                <a:off x="6863436" y="4519602"/>
                <a:ext cx="299893" cy="30800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endParaRPr lang="en-GB" altLang="en-US" sz="1800"/>
              </a:p>
            </p:txBody>
          </p:sp>
        </p:grpSp>
        <p:sp>
          <p:nvSpPr>
            <p:cNvPr id="93" name="Oval 33"/>
            <p:cNvSpPr>
              <a:spLocks noChangeArrowheads="1"/>
            </p:cNvSpPr>
            <p:nvPr/>
          </p:nvSpPr>
          <p:spPr bwMode="auto">
            <a:xfrm>
              <a:off x="7510234" y="5554790"/>
              <a:ext cx="300121" cy="308009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94" name="Oval 34"/>
            <p:cNvSpPr>
              <a:spLocks noChangeArrowheads="1"/>
            </p:cNvSpPr>
            <p:nvPr/>
          </p:nvSpPr>
          <p:spPr bwMode="auto">
            <a:xfrm>
              <a:off x="7510234" y="6137089"/>
              <a:ext cx="300121" cy="30800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95" name="Oval 37"/>
            <p:cNvSpPr>
              <a:spLocks noChangeArrowheads="1"/>
            </p:cNvSpPr>
            <p:nvPr/>
          </p:nvSpPr>
          <p:spPr bwMode="auto">
            <a:xfrm>
              <a:off x="8001123" y="5556030"/>
              <a:ext cx="300121" cy="30800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96" name="Oval 38"/>
            <p:cNvSpPr>
              <a:spLocks noChangeArrowheads="1"/>
            </p:cNvSpPr>
            <p:nvPr/>
          </p:nvSpPr>
          <p:spPr bwMode="auto">
            <a:xfrm>
              <a:off x="7985194" y="6137518"/>
              <a:ext cx="300121" cy="3080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cxnSp>
          <p:nvCxnSpPr>
            <p:cNvPr id="97" name="Straight Connector 40"/>
            <p:cNvCxnSpPr>
              <a:cxnSpLocks noChangeShapeType="1"/>
            </p:cNvCxnSpPr>
            <p:nvPr/>
          </p:nvCxnSpPr>
          <p:spPr bwMode="auto">
            <a:xfrm flipV="1">
              <a:off x="8135255" y="5864039"/>
              <a:ext cx="15929" cy="273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Straight Connector 41"/>
            <p:cNvCxnSpPr>
              <a:cxnSpLocks noChangeShapeType="1"/>
            </p:cNvCxnSpPr>
            <p:nvPr/>
          </p:nvCxnSpPr>
          <p:spPr bwMode="auto">
            <a:xfrm>
              <a:off x="8285315" y="6291523"/>
              <a:ext cx="2843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44"/>
            <p:cNvCxnSpPr>
              <a:cxnSpLocks noChangeShapeType="1"/>
            </p:cNvCxnSpPr>
            <p:nvPr/>
          </p:nvCxnSpPr>
          <p:spPr bwMode="auto">
            <a:xfrm flipH="1" flipV="1">
              <a:off x="7810355" y="6291094"/>
              <a:ext cx="174839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Straight Connector 41"/>
            <p:cNvCxnSpPr>
              <a:cxnSpLocks noChangeShapeType="1"/>
            </p:cNvCxnSpPr>
            <p:nvPr/>
          </p:nvCxnSpPr>
          <p:spPr bwMode="auto">
            <a:xfrm>
              <a:off x="7810354" y="5708795"/>
              <a:ext cx="190769" cy="1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" name="Oval 32"/>
            <p:cNvSpPr>
              <a:spLocks noChangeArrowheads="1"/>
            </p:cNvSpPr>
            <p:nvPr/>
          </p:nvSpPr>
          <p:spPr bwMode="auto">
            <a:xfrm>
              <a:off x="8569647" y="6137519"/>
              <a:ext cx="299893" cy="30800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102" name="Oval 33"/>
            <p:cNvSpPr>
              <a:spLocks noChangeArrowheads="1"/>
            </p:cNvSpPr>
            <p:nvPr/>
          </p:nvSpPr>
          <p:spPr bwMode="auto">
            <a:xfrm>
              <a:off x="5759237" y="5581023"/>
              <a:ext cx="300121" cy="308009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103" name="Oval 34"/>
            <p:cNvSpPr>
              <a:spLocks noChangeArrowheads="1"/>
            </p:cNvSpPr>
            <p:nvPr/>
          </p:nvSpPr>
          <p:spPr bwMode="auto">
            <a:xfrm>
              <a:off x="5759237" y="6163322"/>
              <a:ext cx="300121" cy="30800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104" name="Oval 37"/>
            <p:cNvSpPr>
              <a:spLocks noChangeArrowheads="1"/>
            </p:cNvSpPr>
            <p:nvPr/>
          </p:nvSpPr>
          <p:spPr bwMode="auto">
            <a:xfrm>
              <a:off x="6250126" y="5582263"/>
              <a:ext cx="300121" cy="30800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105" name="Oval 38"/>
            <p:cNvSpPr>
              <a:spLocks noChangeArrowheads="1"/>
            </p:cNvSpPr>
            <p:nvPr/>
          </p:nvSpPr>
          <p:spPr bwMode="auto">
            <a:xfrm>
              <a:off x="6234197" y="6163751"/>
              <a:ext cx="300121" cy="3080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cxnSp>
          <p:nvCxnSpPr>
            <p:cNvPr id="106" name="Straight Connector 40"/>
            <p:cNvCxnSpPr>
              <a:cxnSpLocks noChangeShapeType="1"/>
            </p:cNvCxnSpPr>
            <p:nvPr/>
          </p:nvCxnSpPr>
          <p:spPr bwMode="auto">
            <a:xfrm flipV="1">
              <a:off x="6384258" y="5890272"/>
              <a:ext cx="15929" cy="273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Straight Connector 41"/>
            <p:cNvCxnSpPr>
              <a:cxnSpLocks noChangeShapeType="1"/>
            </p:cNvCxnSpPr>
            <p:nvPr/>
          </p:nvCxnSpPr>
          <p:spPr bwMode="auto">
            <a:xfrm>
              <a:off x="6534318" y="6317756"/>
              <a:ext cx="2843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Straight Connector 44"/>
            <p:cNvCxnSpPr>
              <a:cxnSpLocks noChangeShapeType="1"/>
            </p:cNvCxnSpPr>
            <p:nvPr/>
          </p:nvCxnSpPr>
          <p:spPr bwMode="auto">
            <a:xfrm flipH="1" flipV="1">
              <a:off x="6059358" y="6317327"/>
              <a:ext cx="174839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Straight Connector 41"/>
            <p:cNvCxnSpPr>
              <a:cxnSpLocks noChangeShapeType="1"/>
            </p:cNvCxnSpPr>
            <p:nvPr/>
          </p:nvCxnSpPr>
          <p:spPr bwMode="auto">
            <a:xfrm>
              <a:off x="5909298" y="5889032"/>
              <a:ext cx="0" cy="2742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" name="Oval 32"/>
            <p:cNvSpPr>
              <a:spLocks noChangeArrowheads="1"/>
            </p:cNvSpPr>
            <p:nvPr/>
          </p:nvSpPr>
          <p:spPr bwMode="auto">
            <a:xfrm>
              <a:off x="6818650" y="6163752"/>
              <a:ext cx="299893" cy="30800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4155017" y="6099013"/>
              <a:ext cx="300121" cy="308009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112" name="Oval 34"/>
            <p:cNvSpPr>
              <a:spLocks noChangeArrowheads="1"/>
            </p:cNvSpPr>
            <p:nvPr/>
          </p:nvSpPr>
          <p:spPr bwMode="auto">
            <a:xfrm>
              <a:off x="3625864" y="6099013"/>
              <a:ext cx="300121" cy="30800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113" name="Oval 37"/>
            <p:cNvSpPr>
              <a:spLocks noChangeArrowheads="1"/>
            </p:cNvSpPr>
            <p:nvPr/>
          </p:nvSpPr>
          <p:spPr bwMode="auto">
            <a:xfrm>
              <a:off x="4708636" y="6100254"/>
              <a:ext cx="300121" cy="30800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114" name="Oval 38"/>
            <p:cNvSpPr>
              <a:spLocks noChangeArrowheads="1"/>
            </p:cNvSpPr>
            <p:nvPr/>
          </p:nvSpPr>
          <p:spPr bwMode="auto">
            <a:xfrm>
              <a:off x="3086505" y="6078220"/>
              <a:ext cx="300121" cy="3080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cxnSp>
          <p:nvCxnSpPr>
            <p:cNvPr id="115" name="Straight Connector 40"/>
            <p:cNvCxnSpPr>
              <a:cxnSpLocks noChangeShapeType="1"/>
            </p:cNvCxnSpPr>
            <p:nvPr/>
          </p:nvCxnSpPr>
          <p:spPr bwMode="auto">
            <a:xfrm>
              <a:off x="3399092" y="6231767"/>
              <a:ext cx="219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Straight Connector 41"/>
            <p:cNvCxnSpPr>
              <a:cxnSpLocks noChangeShapeType="1"/>
            </p:cNvCxnSpPr>
            <p:nvPr/>
          </p:nvCxnSpPr>
          <p:spPr bwMode="auto">
            <a:xfrm>
              <a:off x="4980408" y="6254259"/>
              <a:ext cx="2226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Straight Connector 44"/>
            <p:cNvCxnSpPr>
              <a:cxnSpLocks noChangeShapeType="1"/>
            </p:cNvCxnSpPr>
            <p:nvPr/>
          </p:nvCxnSpPr>
          <p:spPr bwMode="auto">
            <a:xfrm flipH="1">
              <a:off x="3925985" y="6253019"/>
              <a:ext cx="229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Straight Connector 41"/>
            <p:cNvCxnSpPr>
              <a:cxnSpLocks noChangeShapeType="1"/>
            </p:cNvCxnSpPr>
            <p:nvPr/>
          </p:nvCxnSpPr>
          <p:spPr bwMode="auto">
            <a:xfrm>
              <a:off x="4455137" y="6253019"/>
              <a:ext cx="253498" cy="1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" name="Oval 32"/>
            <p:cNvSpPr>
              <a:spLocks noChangeArrowheads="1"/>
            </p:cNvSpPr>
            <p:nvPr/>
          </p:nvSpPr>
          <p:spPr bwMode="auto">
            <a:xfrm>
              <a:off x="5203012" y="6100555"/>
              <a:ext cx="299893" cy="30800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9283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/>
          <p:cNvSpPr txBox="1">
            <a:spLocks noChangeArrowheads="1"/>
          </p:cNvSpPr>
          <p:nvPr/>
        </p:nvSpPr>
        <p:spPr bwMode="auto">
          <a:xfrm>
            <a:off x="5699051" y="19497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b="1" dirty="0" err="1">
                <a:solidFill>
                  <a:srgbClr val="FFFF00"/>
                </a:solidFill>
                <a:latin typeface="Arial" charset="0"/>
              </a:rPr>
              <a:t>eBURST</a:t>
            </a:r>
            <a:r>
              <a:rPr lang="en-US" altLang="en-US" b="1" dirty="0">
                <a:solidFill>
                  <a:srgbClr val="FFFF00"/>
                </a:solidFill>
                <a:latin typeface="Arial" charset="0"/>
              </a:rPr>
              <a:t> model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11150" y="715963"/>
            <a:ext cx="8734425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2700">
                <a:latin typeface="+mn-lt"/>
              </a:rPr>
              <a:t>More similar STs should denote closely related strains from an evolutionary point of view.</a:t>
            </a:r>
            <a:endParaRPr lang="en-US" altLang="en-US" sz="3200">
              <a:latin typeface="+mn-lt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n-US" sz="2700" dirty="0">
                <a:latin typeface="+mn-lt"/>
              </a:rPr>
              <a:t> </a:t>
            </a:r>
            <a:endParaRPr lang="en-US" altLang="en-US" sz="3200" dirty="0">
              <a:latin typeface="+mn-lt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n-US" sz="2700" dirty="0">
                <a:latin typeface="+mn-lt"/>
              </a:rPr>
              <a:t>STs with more SLVs can be regarded has a common ancestor. </a:t>
            </a:r>
            <a:endParaRPr lang="en-US" altLang="en-US" sz="3200" dirty="0">
              <a:latin typeface="+mn-lt"/>
            </a:endParaRPr>
          </a:p>
          <a:p>
            <a:pPr eaLnBrk="1" hangingPunct="1">
              <a:lnSpc>
                <a:spcPct val="95000"/>
              </a:lnSpc>
            </a:pPr>
            <a:endParaRPr lang="en-US" altLang="en-US" sz="2700" dirty="0">
              <a:latin typeface="+mn-lt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n-US" sz="2700" dirty="0">
                <a:latin typeface="+mn-lt"/>
              </a:rPr>
              <a:t>Links between STs depict descent relations.</a:t>
            </a:r>
            <a:endParaRPr lang="en-US" altLang="en-US" sz="3200" dirty="0">
              <a:latin typeface="+mn-lt"/>
            </a:endParaRPr>
          </a:p>
          <a:p>
            <a:pPr eaLnBrk="1" hangingPunct="1">
              <a:lnSpc>
                <a:spcPct val="95000"/>
              </a:lnSpc>
            </a:pPr>
            <a:endParaRPr lang="en-US" altLang="en-US" sz="2700" dirty="0">
              <a:latin typeface="+mn-lt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n-US" sz="2700" dirty="0">
                <a:latin typeface="+mn-lt"/>
              </a:rPr>
              <a:t>With these assumptions, connected STs should share an evolutionary path.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343400"/>
            <a:ext cx="48006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15"/>
          <p:cNvSpPr>
            <a:spLocks noChangeArrowheads="1"/>
          </p:cNvSpPr>
          <p:nvPr/>
        </p:nvSpPr>
        <p:spPr bwMode="auto">
          <a:xfrm>
            <a:off x="4876800" y="6580188"/>
            <a:ext cx="38703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FFFFFF"/>
                </a:solidFill>
                <a:latin typeface="Arial" charset="0"/>
              </a:rPr>
              <a:t>Maynard Smith J.,  et al</a:t>
            </a:r>
            <a:r>
              <a:rPr lang="en-US" altLang="en-US" sz="1200">
                <a:solidFill>
                  <a:srgbClr val="FFFFFF"/>
                </a:solidFill>
                <a:latin typeface="Arial" charset="0"/>
              </a:rPr>
              <a:t>. 2000. Bioessays </a:t>
            </a:r>
            <a:r>
              <a:rPr lang="en-US" altLang="en-US" sz="1200" b="1">
                <a:solidFill>
                  <a:srgbClr val="FFFFFF"/>
                </a:solidFill>
                <a:latin typeface="Arial" charset="0"/>
              </a:rPr>
              <a:t>22</a:t>
            </a:r>
            <a:r>
              <a:rPr lang="en-US" altLang="en-US" sz="1200">
                <a:solidFill>
                  <a:srgbClr val="FFFFFF"/>
                </a:solidFill>
                <a:latin typeface="Arial" charset="0"/>
              </a:rPr>
              <a:t>:1115-22</a:t>
            </a:r>
            <a:endParaRPr lang="en-GB" altLang="en-US" sz="1200"/>
          </a:p>
        </p:txBody>
      </p:sp>
      <p:sp>
        <p:nvSpPr>
          <p:cNvPr id="6" name="Down Arrow 5"/>
          <p:cNvSpPr/>
          <p:nvPr/>
        </p:nvSpPr>
        <p:spPr>
          <a:xfrm>
            <a:off x="1219200" y="4724400"/>
            <a:ext cx="533400" cy="762000"/>
          </a:xfrm>
          <a:prstGeom prst="downArrow">
            <a:avLst/>
          </a:prstGeom>
          <a:gradFill>
            <a:gsLst>
              <a:gs pos="0">
                <a:srgbClr val="0000FF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Down Arrow 6"/>
          <p:cNvSpPr/>
          <p:nvPr/>
        </p:nvSpPr>
        <p:spPr>
          <a:xfrm rot="5400000">
            <a:off x="3086100" y="5372100"/>
            <a:ext cx="533400" cy="762000"/>
          </a:xfrm>
          <a:prstGeom prst="downArrow">
            <a:avLst/>
          </a:prstGeom>
          <a:gradFill>
            <a:gsLst>
              <a:gs pos="0">
                <a:srgbClr val="0000FF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63" name="TextBox 4"/>
          <p:cNvSpPr txBox="1">
            <a:spLocks noChangeArrowheads="1"/>
          </p:cNvSpPr>
          <p:nvPr/>
        </p:nvSpPr>
        <p:spPr bwMode="auto">
          <a:xfrm>
            <a:off x="685800" y="5562600"/>
            <a:ext cx="1943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00"/>
                </a:solidFill>
                <a:latin typeface="Arial Black" charset="0"/>
              </a:rPr>
              <a:t>eBURST</a:t>
            </a:r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457200" y="6019800"/>
            <a:ext cx="2133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FFFFFF"/>
                </a:solidFill>
                <a:latin typeface="Arial" charset="0"/>
              </a:rPr>
              <a:t>Feil E. </a:t>
            </a:r>
            <a:r>
              <a:rPr lang="en-US" altLang="en-US" sz="1200" b="1" i="1">
                <a:solidFill>
                  <a:srgbClr val="FFFFFF"/>
                </a:solidFill>
                <a:latin typeface="Arial" charset="0"/>
              </a:rPr>
              <a:t>et al</a:t>
            </a:r>
            <a:r>
              <a:rPr lang="en-US" altLang="en-US" sz="1200" b="1">
                <a:solidFill>
                  <a:srgbClr val="FFFFFF"/>
                </a:solidFill>
                <a:latin typeface="Arial" charset="0"/>
              </a:rPr>
              <a:t>, J Bac 2004</a:t>
            </a:r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3802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65188" y="1419225"/>
            <a:ext cx="104298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1600" b="1">
                <a:solidFill>
                  <a:srgbClr val="FFFFFF"/>
                </a:solidFill>
              </a:rPr>
              <a:t>1-1-1</a:t>
            </a:r>
          </a:p>
        </p:txBody>
      </p:sp>
      <p:sp>
        <p:nvSpPr>
          <p:cNvPr id="4" name="Oval 29"/>
          <p:cNvSpPr>
            <a:spLocks noChangeArrowheads="1"/>
          </p:cNvSpPr>
          <p:nvPr/>
        </p:nvSpPr>
        <p:spPr bwMode="auto">
          <a:xfrm>
            <a:off x="419100" y="1419225"/>
            <a:ext cx="347663" cy="3556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60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98525" y="1982788"/>
            <a:ext cx="1009650" cy="3286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1600" b="1">
                <a:solidFill>
                  <a:srgbClr val="FFFFFF"/>
                </a:solidFill>
              </a:rPr>
              <a:t>1-1-</a:t>
            </a:r>
            <a:r>
              <a:rPr lang="en-US" altLang="en-US" sz="16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85825" y="2568575"/>
            <a:ext cx="989013" cy="3286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1600" b="1">
                <a:solidFill>
                  <a:srgbClr val="FFFFFF"/>
                </a:solidFill>
              </a:rPr>
              <a:t>1-</a:t>
            </a:r>
            <a:r>
              <a:rPr lang="en-US" altLang="en-US" sz="1600" b="1">
                <a:solidFill>
                  <a:srgbClr val="FFFF00"/>
                </a:solidFill>
              </a:rPr>
              <a:t>2</a:t>
            </a:r>
            <a:r>
              <a:rPr lang="en-US" altLang="en-US" sz="1600" b="1">
                <a:solidFill>
                  <a:srgbClr val="FFFFFF"/>
                </a:solidFill>
              </a:rPr>
              <a:t>-1</a:t>
            </a:r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417513" y="2568575"/>
            <a:ext cx="349250" cy="35401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60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85825" y="3079750"/>
            <a:ext cx="1098550" cy="3286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1600" b="1">
                <a:solidFill>
                  <a:srgbClr val="FFFFFF"/>
                </a:solidFill>
              </a:rPr>
              <a:t>1-</a:t>
            </a:r>
            <a:r>
              <a:rPr lang="en-US" altLang="en-US" sz="1600" b="1">
                <a:solidFill>
                  <a:srgbClr val="FFFF00"/>
                </a:solidFill>
              </a:rPr>
              <a:t>2</a:t>
            </a:r>
            <a:r>
              <a:rPr lang="en-US" altLang="en-US" sz="1600" b="1">
                <a:solidFill>
                  <a:srgbClr val="FFFFFF"/>
                </a:solidFill>
              </a:rPr>
              <a:t>-</a:t>
            </a:r>
            <a:r>
              <a:rPr lang="en-US" altLang="en-US" sz="16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9" name="Oval 32"/>
          <p:cNvSpPr>
            <a:spLocks noChangeArrowheads="1"/>
          </p:cNvSpPr>
          <p:nvPr/>
        </p:nvSpPr>
        <p:spPr bwMode="auto">
          <a:xfrm>
            <a:off x="419100" y="3070225"/>
            <a:ext cx="349250" cy="354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600"/>
          </a:p>
        </p:txBody>
      </p:sp>
      <p:sp>
        <p:nvSpPr>
          <p:cNvPr id="10" name="Oval 32"/>
          <p:cNvSpPr>
            <a:spLocks noChangeArrowheads="1"/>
          </p:cNvSpPr>
          <p:nvPr/>
        </p:nvSpPr>
        <p:spPr bwMode="auto">
          <a:xfrm>
            <a:off x="390525" y="3630613"/>
            <a:ext cx="347663" cy="35401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600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885825" y="3689350"/>
            <a:ext cx="1098550" cy="3286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1600" b="1">
                <a:solidFill>
                  <a:srgbClr val="FFFFFF"/>
                </a:solidFill>
              </a:rPr>
              <a:t>1-</a:t>
            </a:r>
            <a:r>
              <a:rPr lang="en-US" altLang="en-US" sz="1600" b="1">
                <a:solidFill>
                  <a:srgbClr val="FFFF00"/>
                </a:solidFill>
              </a:rPr>
              <a:t>2</a:t>
            </a:r>
            <a:r>
              <a:rPr lang="en-US" altLang="en-US" sz="1600" b="1">
                <a:solidFill>
                  <a:srgbClr val="FFFFFF"/>
                </a:solidFill>
              </a:rPr>
              <a:t>-</a:t>
            </a:r>
            <a:r>
              <a:rPr lang="en-US" altLang="en-US" sz="16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417513" y="1957388"/>
            <a:ext cx="349250" cy="3540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60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420139" y="13047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b="1" dirty="0" err="1">
                <a:solidFill>
                  <a:srgbClr val="FFFF00"/>
                </a:solidFill>
                <a:latin typeface="+mj-lt"/>
              </a:rPr>
              <a:t>goeBURST</a:t>
            </a:r>
            <a:endParaRPr lang="en-US" altLang="en-US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493838" y="1069975"/>
            <a:ext cx="669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/>
              <a:t>#</a:t>
            </a:r>
            <a:r>
              <a:rPr lang="en-US" altLang="en-US" sz="1800" dirty="0" smtClean="0"/>
              <a:t>SLV #DLVs #TLV  </a:t>
            </a:r>
            <a:r>
              <a:rPr lang="en-US" altLang="en-US" sz="1800" dirty="0" err="1" smtClean="0"/>
              <a:t>Freq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STid</a:t>
            </a:r>
            <a:endParaRPr lang="en-US" altLang="en-US" sz="1800" dirty="0"/>
          </a:p>
        </p:txBody>
      </p: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1689100" y="1389063"/>
            <a:ext cx="5130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/>
              <a:t>2	2	</a:t>
            </a:r>
            <a:r>
              <a:rPr lang="en-US" altLang="en-US" sz="1800" dirty="0" smtClean="0"/>
              <a:t>  0 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   1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   1</a:t>
            </a:r>
            <a:r>
              <a:rPr lang="en-US" altLang="en-US" sz="1800" dirty="0"/>
              <a:t>	</a:t>
            </a:r>
          </a:p>
        </p:txBody>
      </p:sp>
      <p:sp>
        <p:nvSpPr>
          <p:cNvPr id="16" name="TextBox 56"/>
          <p:cNvSpPr txBox="1">
            <a:spLocks noChangeArrowheads="1"/>
          </p:cNvSpPr>
          <p:nvPr/>
        </p:nvSpPr>
        <p:spPr bwMode="auto">
          <a:xfrm>
            <a:off x="1689100" y="1941513"/>
            <a:ext cx="513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/>
              <a:t>2	2	</a:t>
            </a:r>
            <a:r>
              <a:rPr lang="en-US" altLang="en-US" sz="1800" dirty="0" smtClean="0"/>
              <a:t>  0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   1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   2</a:t>
            </a:r>
            <a:r>
              <a:rPr lang="en-US" altLang="en-US" sz="1800" dirty="0"/>
              <a:t>	</a:t>
            </a:r>
          </a:p>
        </p:txBody>
      </p:sp>
      <p:sp>
        <p:nvSpPr>
          <p:cNvPr id="17" name="TextBox 57"/>
          <p:cNvSpPr txBox="1">
            <a:spLocks noChangeArrowheads="1"/>
          </p:cNvSpPr>
          <p:nvPr/>
        </p:nvSpPr>
        <p:spPr bwMode="auto">
          <a:xfrm>
            <a:off x="1689100" y="2527300"/>
            <a:ext cx="513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/>
              <a:t>3	1	</a:t>
            </a:r>
            <a:r>
              <a:rPr lang="en-US" altLang="en-US" sz="1800" dirty="0" smtClean="0"/>
              <a:t>  0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   1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   3</a:t>
            </a:r>
            <a:r>
              <a:rPr lang="en-US" altLang="en-US" sz="1800" dirty="0"/>
              <a:t>	</a:t>
            </a:r>
          </a:p>
        </p:txBody>
      </p:sp>
      <p:sp>
        <p:nvSpPr>
          <p:cNvPr id="18" name="TextBox 58"/>
          <p:cNvSpPr txBox="1">
            <a:spLocks noChangeArrowheads="1"/>
          </p:cNvSpPr>
          <p:nvPr/>
        </p:nvSpPr>
        <p:spPr bwMode="auto">
          <a:xfrm>
            <a:off x="1689100" y="3043238"/>
            <a:ext cx="5130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/>
              <a:t>3	1	</a:t>
            </a:r>
            <a:r>
              <a:rPr lang="en-US" altLang="en-US" sz="1800" dirty="0" smtClean="0"/>
              <a:t>  0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   1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   4</a:t>
            </a:r>
            <a:r>
              <a:rPr lang="en-US" altLang="en-US" sz="1800" dirty="0"/>
              <a:t>	</a:t>
            </a:r>
          </a:p>
        </p:txBody>
      </p:sp>
      <p:sp>
        <p:nvSpPr>
          <p:cNvPr id="19" name="TextBox 59"/>
          <p:cNvSpPr txBox="1">
            <a:spLocks noChangeArrowheads="1"/>
          </p:cNvSpPr>
          <p:nvPr/>
        </p:nvSpPr>
        <p:spPr bwMode="auto">
          <a:xfrm>
            <a:off x="1689100" y="3624263"/>
            <a:ext cx="513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/>
              <a:t>2	2	</a:t>
            </a:r>
            <a:r>
              <a:rPr lang="en-US" altLang="en-US" sz="1800" dirty="0" smtClean="0"/>
              <a:t>  0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   1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   5</a:t>
            </a:r>
            <a:r>
              <a:rPr lang="en-US" altLang="en-US" sz="1800" dirty="0"/>
              <a:t>	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4276" y="5988844"/>
            <a:ext cx="58928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1800">
                <a:solidFill>
                  <a:srgbClr val="FFFFFF"/>
                </a:solidFill>
                <a:latin typeface="+mn-lt"/>
              </a:rPr>
              <a:t>Implementation of the </a:t>
            </a:r>
            <a:r>
              <a:rPr lang="en-US" altLang="en-US" sz="1800" dirty="0" err="1">
                <a:solidFill>
                  <a:srgbClr val="FFFFFF"/>
                </a:solidFill>
                <a:latin typeface="+mn-lt"/>
              </a:rPr>
              <a:t>eBURST</a:t>
            </a:r>
            <a:r>
              <a:rPr lang="en-US" altLang="en-US" sz="1800" dirty="0">
                <a:solidFill>
                  <a:srgbClr val="FFFFFF"/>
                </a:solidFill>
                <a:latin typeface="+mn-lt"/>
              </a:rPr>
              <a:t> rules as a graphic </a:t>
            </a:r>
            <a:r>
              <a:rPr lang="en-US" altLang="en-US" sz="1800" dirty="0" err="1">
                <a:solidFill>
                  <a:srgbClr val="FFFFFF"/>
                </a:solidFill>
                <a:latin typeface="+mn-lt"/>
              </a:rPr>
              <a:t>matroid</a:t>
            </a:r>
            <a:r>
              <a:rPr lang="en-US" altLang="en-US" sz="1800" dirty="0">
                <a:solidFill>
                  <a:srgbClr val="FFFFFF"/>
                </a:solidFill>
                <a:latin typeface="+mn-lt"/>
              </a:rPr>
              <a:t> problem, allows for a </a:t>
            </a:r>
            <a:r>
              <a:rPr lang="en-US" altLang="en-US" sz="1800" b="1" u="sng" dirty="0">
                <a:solidFill>
                  <a:srgbClr val="FFFF00"/>
                </a:solidFill>
                <a:latin typeface="+mn-lt"/>
              </a:rPr>
              <a:t>g</a:t>
            </a:r>
            <a:r>
              <a:rPr lang="en-US" altLang="en-US" sz="1800" u="sng" dirty="0">
                <a:solidFill>
                  <a:srgbClr val="FFFF00"/>
                </a:solidFill>
                <a:latin typeface="+mn-lt"/>
              </a:rPr>
              <a:t>lobally </a:t>
            </a:r>
            <a:r>
              <a:rPr lang="en-US" altLang="en-US" sz="1800" b="1" u="sng" dirty="0">
                <a:solidFill>
                  <a:srgbClr val="FFFF00"/>
                </a:solidFill>
                <a:latin typeface="+mn-lt"/>
              </a:rPr>
              <a:t>o</a:t>
            </a:r>
            <a:r>
              <a:rPr lang="en-US" altLang="en-US" sz="1800" u="sng" dirty="0">
                <a:solidFill>
                  <a:srgbClr val="FFFF00"/>
                </a:solidFill>
                <a:latin typeface="+mn-lt"/>
              </a:rPr>
              <a:t>ptimal </a:t>
            </a:r>
            <a:r>
              <a:rPr lang="en-US" altLang="en-US" sz="1800" dirty="0">
                <a:solidFill>
                  <a:srgbClr val="FFFFFF"/>
                </a:solidFill>
                <a:latin typeface="+mn-lt"/>
              </a:rPr>
              <a:t>solution of the placement of the ST links.</a:t>
            </a:r>
          </a:p>
        </p:txBody>
      </p: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6186488" y="939800"/>
            <a:ext cx="29610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FFFFFF"/>
                </a:solidFill>
                <a:latin typeface="+mn-lt"/>
              </a:rPr>
              <a:t>Francisco </a:t>
            </a:r>
            <a:r>
              <a:rPr lang="en-US" altLang="en-US" sz="1400" i="1" dirty="0">
                <a:solidFill>
                  <a:srgbClr val="FFFFFF"/>
                </a:solidFill>
                <a:latin typeface="+mn-lt"/>
              </a:rPr>
              <a:t>et al</a:t>
            </a:r>
            <a:r>
              <a:rPr lang="en-US" altLang="en-US" sz="1400" dirty="0">
                <a:solidFill>
                  <a:srgbClr val="FFFFFF"/>
                </a:solidFill>
                <a:latin typeface="+mn-lt"/>
              </a:rPr>
              <a:t>, BMC </a:t>
            </a:r>
            <a:r>
              <a:rPr lang="en-US" altLang="en-US" sz="1400" dirty="0" err="1">
                <a:solidFill>
                  <a:srgbClr val="FFFFFF"/>
                </a:solidFill>
                <a:latin typeface="+mn-lt"/>
              </a:rPr>
              <a:t>Bioinf</a:t>
            </a:r>
            <a:r>
              <a:rPr lang="en-US" altLang="en-US" sz="1400" dirty="0">
                <a:solidFill>
                  <a:srgbClr val="FFFFFF"/>
                </a:solidFill>
                <a:latin typeface="+mn-lt"/>
              </a:rPr>
              <a:t>, 2009</a:t>
            </a:r>
          </a:p>
        </p:txBody>
      </p:sp>
      <p:sp>
        <p:nvSpPr>
          <p:cNvPr id="22" name="Oval 31"/>
          <p:cNvSpPr>
            <a:spLocks noChangeArrowheads="1"/>
          </p:cNvSpPr>
          <p:nvPr/>
        </p:nvSpPr>
        <p:spPr bwMode="auto">
          <a:xfrm>
            <a:off x="6135688" y="5322888"/>
            <a:ext cx="349250" cy="355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60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186488" y="2505075"/>
            <a:ext cx="2496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More SLVs / lower ID </a:t>
            </a:r>
          </a:p>
        </p:txBody>
      </p:sp>
      <p:sp>
        <p:nvSpPr>
          <p:cNvPr id="24" name="Left Arrow 23"/>
          <p:cNvSpPr/>
          <p:nvPr/>
        </p:nvSpPr>
        <p:spPr>
          <a:xfrm>
            <a:off x="5870765" y="2553376"/>
            <a:ext cx="315723" cy="2974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32"/>
          <p:cNvSpPr>
            <a:spLocks noChangeArrowheads="1"/>
          </p:cNvSpPr>
          <p:nvPr/>
        </p:nvSpPr>
        <p:spPr bwMode="auto">
          <a:xfrm>
            <a:off x="6673850" y="4632325"/>
            <a:ext cx="347663" cy="354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600"/>
          </a:p>
        </p:txBody>
      </p:sp>
      <p:sp>
        <p:nvSpPr>
          <p:cNvPr id="26" name="Oval 32"/>
          <p:cNvSpPr>
            <a:spLocks noChangeArrowheads="1"/>
          </p:cNvSpPr>
          <p:nvPr/>
        </p:nvSpPr>
        <p:spPr bwMode="auto">
          <a:xfrm>
            <a:off x="5522913" y="4784725"/>
            <a:ext cx="347662" cy="35401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60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124575" y="6016625"/>
            <a:ext cx="347663" cy="3556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60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5819775" y="5087938"/>
            <a:ext cx="366713" cy="287337"/>
          </a:xfrm>
          <a:prstGeom prst="line">
            <a:avLst/>
          </a:prstGeom>
          <a:ln w="393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432550" y="4933950"/>
            <a:ext cx="292100" cy="441325"/>
          </a:xfrm>
          <a:prstGeom prst="line">
            <a:avLst/>
          </a:prstGeom>
          <a:ln w="393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299200" y="5678488"/>
            <a:ext cx="11113" cy="338137"/>
          </a:xfrm>
          <a:prstGeom prst="line">
            <a:avLst/>
          </a:prstGeom>
          <a:ln w="393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504113" y="4276725"/>
            <a:ext cx="349250" cy="355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60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7021513" y="4579938"/>
            <a:ext cx="533400" cy="228600"/>
          </a:xfrm>
          <a:prstGeom prst="line">
            <a:avLst/>
          </a:prstGeom>
          <a:ln w="3937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Left Arrow 32"/>
          <p:cNvSpPr/>
          <p:nvPr/>
        </p:nvSpPr>
        <p:spPr>
          <a:xfrm>
            <a:off x="5801544" y="1982981"/>
            <a:ext cx="315723" cy="2974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224588" y="1949450"/>
            <a:ext cx="30315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Connects to ST4 </a:t>
            </a:r>
            <a:r>
              <a:rPr lang="en-US" altLang="en-US" sz="1800" dirty="0" smtClean="0">
                <a:latin typeface="+mn-lt"/>
              </a:rPr>
              <a:t>because</a:t>
            </a:r>
          </a:p>
          <a:p>
            <a:pPr eaLnBrk="1" hangingPunct="1"/>
            <a:r>
              <a:rPr lang="en-US" altLang="en-US" sz="1800" dirty="0" smtClean="0"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#SLVs 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4275" y="4827588"/>
            <a:ext cx="592806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3000">
                <a:solidFill>
                  <a:srgbClr val="FFFFFF"/>
                </a:solidFill>
                <a:latin typeface="+mn-lt"/>
              </a:rPr>
              <a:t>Final </a:t>
            </a:r>
            <a:r>
              <a:rPr lang="en-US" altLang="en-US" sz="3000" dirty="0" err="1">
                <a:solidFill>
                  <a:srgbClr val="FFFFFF"/>
                </a:solidFill>
                <a:latin typeface="+mn-lt"/>
              </a:rPr>
              <a:t>goeBURST</a:t>
            </a:r>
            <a:r>
              <a:rPr lang="en-US" altLang="en-US" sz="3000" dirty="0">
                <a:solidFill>
                  <a:srgbClr val="FFFFFF"/>
                </a:solidFill>
                <a:latin typeface="+mn-lt"/>
              </a:rPr>
              <a:t> tree :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3000" dirty="0">
                <a:solidFill>
                  <a:srgbClr val="FFFFFF"/>
                </a:solidFill>
                <a:latin typeface="+mn-lt"/>
              </a:rPr>
              <a:t>	unique solution guaranteed </a:t>
            </a:r>
          </a:p>
        </p:txBody>
      </p:sp>
    </p:spTree>
    <p:extLst>
      <p:ext uri="{BB962C8B-B14F-4D97-AF65-F5344CB8AC3E}">
        <p14:creationId xmlns:p14="http://schemas.microsoft.com/office/powerpoint/2010/main" val="50225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5" grpId="0" animBg="1"/>
      <p:bldP spid="26" grpId="0" animBg="1"/>
      <p:bldP spid="27" grpId="0" animBg="1"/>
      <p:bldP spid="31" grpId="0" animBg="1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2"/>
          <p:cNvSpPr txBox="1">
            <a:spLocks noChangeArrowheads="1"/>
          </p:cNvSpPr>
          <p:nvPr/>
        </p:nvSpPr>
        <p:spPr bwMode="auto">
          <a:xfrm>
            <a:off x="4998947" y="53762"/>
            <a:ext cx="7086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b="1">
                <a:solidFill>
                  <a:srgbClr val="FFFF00"/>
                </a:solidFill>
                <a:latin typeface="Arial" charset="0"/>
              </a:rPr>
              <a:t>Applying </a:t>
            </a:r>
            <a:r>
              <a:rPr lang="en-US" altLang="en-US" b="1" dirty="0" err="1">
                <a:solidFill>
                  <a:srgbClr val="FFFF00"/>
                </a:solidFill>
                <a:latin typeface="Arial" charset="0"/>
              </a:rPr>
              <a:t>goeBURST</a:t>
            </a:r>
            <a:r>
              <a:rPr lang="en-US" altLang="en-US" b="1" dirty="0">
                <a:solidFill>
                  <a:srgbClr val="FFFF00"/>
                </a:solidFill>
                <a:latin typeface="Arial" charset="0"/>
              </a:rPr>
              <a:t> </a:t>
            </a:r>
          </a:p>
        </p:txBody>
      </p:sp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2808288" y="390525"/>
            <a:ext cx="6329362" cy="2665413"/>
            <a:chOff x="1182023" y="1360353"/>
            <a:chExt cx="6539817" cy="2708620"/>
          </a:xfrm>
        </p:grpSpPr>
        <p:grpSp>
          <p:nvGrpSpPr>
            <p:cNvPr id="32878" name="Group 18"/>
            <p:cNvGrpSpPr>
              <a:grpSpLocks/>
            </p:cNvGrpSpPr>
            <p:nvPr/>
          </p:nvGrpSpPr>
          <p:grpSpPr bwMode="auto">
            <a:xfrm>
              <a:off x="1182023" y="2456645"/>
              <a:ext cx="1077912" cy="976309"/>
              <a:chOff x="406401" y="1714506"/>
              <a:chExt cx="1077912" cy="976309"/>
            </a:xfrm>
          </p:grpSpPr>
          <p:sp>
            <p:nvSpPr>
              <p:cNvPr id="32907" name="Rectangle 4"/>
              <p:cNvSpPr>
                <a:spLocks noChangeArrowheads="1"/>
              </p:cNvSpPr>
              <p:nvPr/>
            </p:nvSpPr>
            <p:spPr bwMode="auto">
              <a:xfrm>
                <a:off x="406401" y="1714506"/>
                <a:ext cx="1077912" cy="501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</a:pPr>
                <a:r>
                  <a:rPr lang="en-US" altLang="en-US" sz="2800" b="1">
                    <a:solidFill>
                      <a:srgbClr val="FFFFFF"/>
                    </a:solidFill>
                  </a:rPr>
                  <a:t>1-1-1</a:t>
                </a:r>
              </a:p>
            </p:txBody>
          </p:sp>
          <p:sp>
            <p:nvSpPr>
              <p:cNvPr id="32908" name="Oval 29"/>
              <p:cNvSpPr>
                <a:spLocks noChangeArrowheads="1"/>
              </p:cNvSpPr>
              <p:nvPr/>
            </p:nvSpPr>
            <p:spPr bwMode="auto">
              <a:xfrm>
                <a:off x="719137" y="2330453"/>
                <a:ext cx="358775" cy="360362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endParaRPr lang="en-GB" altLang="en-US" sz="1800"/>
              </a:p>
            </p:txBody>
          </p:sp>
        </p:grpSp>
        <p:grpSp>
          <p:nvGrpSpPr>
            <p:cNvPr id="32879" name="Group 19"/>
            <p:cNvGrpSpPr>
              <a:grpSpLocks/>
            </p:cNvGrpSpPr>
            <p:nvPr/>
          </p:nvGrpSpPr>
          <p:grpSpPr bwMode="auto">
            <a:xfrm>
              <a:off x="2407636" y="2456645"/>
              <a:ext cx="1044575" cy="976309"/>
              <a:chOff x="1632014" y="1714506"/>
              <a:chExt cx="1044575" cy="976309"/>
            </a:xfrm>
          </p:grpSpPr>
          <p:sp>
            <p:nvSpPr>
              <p:cNvPr id="32905" name="Rectangle 11"/>
              <p:cNvSpPr>
                <a:spLocks noChangeArrowheads="1"/>
              </p:cNvSpPr>
              <p:nvPr/>
            </p:nvSpPr>
            <p:spPr bwMode="auto">
              <a:xfrm>
                <a:off x="1632014" y="1714506"/>
                <a:ext cx="1044575" cy="50165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</a:pPr>
                <a:r>
                  <a:rPr lang="en-US" altLang="en-US" sz="2800" b="1">
                    <a:solidFill>
                      <a:srgbClr val="FFFFFF"/>
                    </a:solidFill>
                  </a:rPr>
                  <a:t>1-1-</a:t>
                </a:r>
                <a:r>
                  <a:rPr lang="en-US" altLang="en-US" sz="2800" b="1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32906" name="Oval 30"/>
              <p:cNvSpPr>
                <a:spLocks noChangeArrowheads="1"/>
              </p:cNvSpPr>
              <p:nvPr/>
            </p:nvSpPr>
            <p:spPr bwMode="auto">
              <a:xfrm>
                <a:off x="1923321" y="2330453"/>
                <a:ext cx="360362" cy="36036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endParaRPr lang="en-GB" altLang="en-US" sz="1800"/>
              </a:p>
            </p:txBody>
          </p:sp>
        </p:grpSp>
        <p:grpSp>
          <p:nvGrpSpPr>
            <p:cNvPr id="32880" name="Group 20"/>
            <p:cNvGrpSpPr>
              <a:grpSpLocks/>
            </p:cNvGrpSpPr>
            <p:nvPr/>
          </p:nvGrpSpPr>
          <p:grpSpPr bwMode="auto">
            <a:xfrm>
              <a:off x="3759012" y="2456645"/>
              <a:ext cx="1023307" cy="976309"/>
              <a:chOff x="2983390" y="1714506"/>
              <a:chExt cx="1023307" cy="976309"/>
            </a:xfrm>
          </p:grpSpPr>
          <p:sp>
            <p:nvSpPr>
              <p:cNvPr id="32903" name="Rectangle 12"/>
              <p:cNvSpPr>
                <a:spLocks noChangeArrowheads="1"/>
              </p:cNvSpPr>
              <p:nvPr/>
            </p:nvSpPr>
            <p:spPr bwMode="auto">
              <a:xfrm>
                <a:off x="2983390" y="1714506"/>
                <a:ext cx="1023307" cy="50165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</a:pPr>
                <a:r>
                  <a:rPr lang="en-US" altLang="en-US" sz="2800" b="1">
                    <a:solidFill>
                      <a:srgbClr val="FFFFFF"/>
                    </a:solidFill>
                  </a:rPr>
                  <a:t>1-</a:t>
                </a:r>
                <a:r>
                  <a:rPr lang="en-US" altLang="en-US" sz="2800" b="1">
                    <a:solidFill>
                      <a:srgbClr val="FFFF00"/>
                    </a:solidFill>
                  </a:rPr>
                  <a:t>2</a:t>
                </a:r>
                <a:r>
                  <a:rPr lang="en-US" altLang="en-US" sz="2800" b="1">
                    <a:solidFill>
                      <a:srgbClr val="FFFFFF"/>
                    </a:solidFill>
                  </a:rPr>
                  <a:t>-1</a:t>
                </a:r>
              </a:p>
            </p:txBody>
          </p:sp>
          <p:sp>
            <p:nvSpPr>
              <p:cNvPr id="32904" name="Oval 31"/>
              <p:cNvSpPr>
                <a:spLocks noChangeArrowheads="1"/>
              </p:cNvSpPr>
              <p:nvPr/>
            </p:nvSpPr>
            <p:spPr bwMode="auto">
              <a:xfrm>
                <a:off x="3268662" y="2330453"/>
                <a:ext cx="360363" cy="3603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endParaRPr lang="en-GB" altLang="en-US" sz="1800"/>
              </a:p>
            </p:txBody>
          </p:sp>
        </p:grpSp>
        <p:grpSp>
          <p:nvGrpSpPr>
            <p:cNvPr id="32881" name="Group 21"/>
            <p:cNvGrpSpPr>
              <a:grpSpLocks/>
            </p:cNvGrpSpPr>
            <p:nvPr/>
          </p:nvGrpSpPr>
          <p:grpSpPr bwMode="auto">
            <a:xfrm>
              <a:off x="5091710" y="2456645"/>
              <a:ext cx="1135063" cy="976309"/>
              <a:chOff x="4316088" y="1714506"/>
              <a:chExt cx="1135063" cy="976309"/>
            </a:xfrm>
          </p:grpSpPr>
          <p:sp>
            <p:nvSpPr>
              <p:cNvPr id="32901" name="Rectangle 13"/>
              <p:cNvSpPr>
                <a:spLocks noChangeArrowheads="1"/>
              </p:cNvSpPr>
              <p:nvPr/>
            </p:nvSpPr>
            <p:spPr bwMode="auto">
              <a:xfrm>
                <a:off x="4316088" y="1714506"/>
                <a:ext cx="1135063" cy="50165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</a:pPr>
                <a:r>
                  <a:rPr lang="en-US" altLang="en-US" sz="2800" b="1">
                    <a:solidFill>
                      <a:srgbClr val="FFFFFF"/>
                    </a:solidFill>
                  </a:rPr>
                  <a:t>1-</a:t>
                </a:r>
                <a:r>
                  <a:rPr lang="en-US" altLang="en-US" sz="2800" b="1">
                    <a:solidFill>
                      <a:srgbClr val="FFFF00"/>
                    </a:solidFill>
                  </a:rPr>
                  <a:t>2</a:t>
                </a:r>
                <a:r>
                  <a:rPr lang="en-US" altLang="en-US" sz="2800" b="1">
                    <a:solidFill>
                      <a:srgbClr val="FFFFFF"/>
                    </a:solidFill>
                  </a:rPr>
                  <a:t>-</a:t>
                </a:r>
                <a:r>
                  <a:rPr lang="en-US" altLang="en-US" sz="2800" b="1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32902" name="Oval 32"/>
              <p:cNvSpPr>
                <a:spLocks noChangeArrowheads="1"/>
              </p:cNvSpPr>
              <p:nvPr/>
            </p:nvSpPr>
            <p:spPr bwMode="auto">
              <a:xfrm>
                <a:off x="4622963" y="2330453"/>
                <a:ext cx="360362" cy="3603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endParaRPr lang="en-GB" altLang="en-US" sz="1800"/>
              </a:p>
            </p:txBody>
          </p:sp>
        </p:grpSp>
        <p:grpSp>
          <p:nvGrpSpPr>
            <p:cNvPr id="32882" name="Group 22"/>
            <p:cNvGrpSpPr>
              <a:grpSpLocks/>
            </p:cNvGrpSpPr>
            <p:nvPr/>
          </p:nvGrpSpPr>
          <p:grpSpPr bwMode="auto">
            <a:xfrm>
              <a:off x="6586777" y="2456645"/>
              <a:ext cx="1135063" cy="976309"/>
              <a:chOff x="5811155" y="1714506"/>
              <a:chExt cx="1135063" cy="976309"/>
            </a:xfrm>
          </p:grpSpPr>
          <p:sp>
            <p:nvSpPr>
              <p:cNvPr id="32899" name="Oval 32"/>
              <p:cNvSpPr>
                <a:spLocks noChangeArrowheads="1"/>
              </p:cNvSpPr>
              <p:nvPr/>
            </p:nvSpPr>
            <p:spPr bwMode="auto">
              <a:xfrm>
                <a:off x="6151153" y="2330453"/>
                <a:ext cx="359731" cy="36036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endParaRPr lang="en-GB" altLang="en-US" sz="1800"/>
              </a:p>
            </p:txBody>
          </p:sp>
          <p:sp>
            <p:nvSpPr>
              <p:cNvPr id="32900" name="Rectangle 13"/>
              <p:cNvSpPr>
                <a:spLocks noChangeArrowheads="1"/>
              </p:cNvSpPr>
              <p:nvPr/>
            </p:nvSpPr>
            <p:spPr bwMode="auto">
              <a:xfrm>
                <a:off x="5811155" y="1714506"/>
                <a:ext cx="1135063" cy="50165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</a:pPr>
                <a:r>
                  <a:rPr lang="en-US" altLang="en-US" sz="2800" b="1">
                    <a:solidFill>
                      <a:srgbClr val="FFFFFF"/>
                    </a:solidFill>
                  </a:rPr>
                  <a:t>1-</a:t>
                </a:r>
                <a:r>
                  <a:rPr lang="en-US" altLang="en-US" sz="2800" b="1">
                    <a:solidFill>
                      <a:srgbClr val="FFFF00"/>
                    </a:solidFill>
                  </a:rPr>
                  <a:t>2</a:t>
                </a:r>
                <a:r>
                  <a:rPr lang="en-US" altLang="en-US" sz="2800" b="1">
                    <a:solidFill>
                      <a:srgbClr val="FFFFFF"/>
                    </a:solidFill>
                  </a:rPr>
                  <a:t>-</a:t>
                </a:r>
                <a:r>
                  <a:rPr lang="en-US" altLang="en-US" sz="2800" b="1">
                    <a:solidFill>
                      <a:srgbClr val="FFFF00"/>
                    </a:solidFill>
                  </a:rPr>
                  <a:t>3</a:t>
                </a:r>
              </a:p>
            </p:txBody>
          </p:sp>
        </p:grpSp>
        <p:grpSp>
          <p:nvGrpSpPr>
            <p:cNvPr id="32883" name="Group 69"/>
            <p:cNvGrpSpPr>
              <a:grpSpLocks/>
            </p:cNvGrpSpPr>
            <p:nvPr/>
          </p:nvGrpSpPr>
          <p:grpSpPr bwMode="auto">
            <a:xfrm>
              <a:off x="1680496" y="1360353"/>
              <a:ext cx="5483122" cy="2708620"/>
              <a:chOff x="1680496" y="1360353"/>
              <a:chExt cx="5483122" cy="2708620"/>
            </a:xfrm>
          </p:grpSpPr>
          <p:grpSp>
            <p:nvGrpSpPr>
              <p:cNvPr id="32884" name="Group 63"/>
              <p:cNvGrpSpPr>
                <a:grpSpLocks/>
              </p:cNvGrpSpPr>
              <p:nvPr/>
            </p:nvGrpSpPr>
            <p:grpSpPr bwMode="auto">
              <a:xfrm>
                <a:off x="1680496" y="3426604"/>
                <a:ext cx="1204977" cy="629667"/>
                <a:chOff x="904874" y="2684465"/>
                <a:chExt cx="1204977" cy="629667"/>
              </a:xfrm>
            </p:grpSpPr>
            <p:cxnSp>
              <p:nvCxnSpPr>
                <p:cNvPr id="32897" name="Curved Connector 16"/>
                <p:cNvCxnSpPr>
                  <a:cxnSpLocks noChangeShapeType="1"/>
                  <a:stCxn id="32908" idx="4"/>
                  <a:endCxn id="32906" idx="4"/>
                </p:cNvCxnSpPr>
                <p:nvPr/>
              </p:nvCxnSpPr>
              <p:spPr bwMode="auto">
                <a:xfrm rot="16200000" flipH="1">
                  <a:off x="1501013" y="2088326"/>
                  <a:ext cx="12700" cy="1204977"/>
                </a:xfrm>
                <a:prstGeom prst="curvedConnector3">
                  <a:avLst>
                    <a:gd name="adj1" fmla="val 1800000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2898" name="TextBox 14"/>
                <p:cNvSpPr txBox="1">
                  <a:spLocks noChangeArrowheads="1"/>
                </p:cNvSpPr>
                <p:nvPr/>
              </p:nvSpPr>
              <p:spPr bwMode="auto">
                <a:xfrm flipH="1">
                  <a:off x="1077912" y="2944800"/>
                  <a:ext cx="86395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pt-PT" altLang="en-US" sz="1800" b="1">
                      <a:solidFill>
                        <a:srgbClr val="FFFF00"/>
                      </a:solidFill>
                      <a:latin typeface="Arial" charset="0"/>
                    </a:rPr>
                    <a:t>SLV</a:t>
                  </a:r>
                  <a:endParaRPr lang="en-GB" altLang="en-US" sz="1800" b="1">
                    <a:solidFill>
                      <a:srgbClr val="FFFF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2885" name="Group 65"/>
              <p:cNvGrpSpPr>
                <a:grpSpLocks/>
              </p:cNvGrpSpPr>
              <p:nvPr/>
            </p:nvGrpSpPr>
            <p:grpSpPr bwMode="auto">
              <a:xfrm>
                <a:off x="4231609" y="3426604"/>
                <a:ext cx="1204977" cy="642369"/>
                <a:chOff x="3455987" y="2684465"/>
                <a:chExt cx="1204977" cy="642369"/>
              </a:xfrm>
            </p:grpSpPr>
            <p:cxnSp>
              <p:nvCxnSpPr>
                <p:cNvPr id="32895" name="Curved Connector 16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4052126" y="2088326"/>
                  <a:ext cx="12700" cy="1204977"/>
                </a:xfrm>
                <a:prstGeom prst="curvedConnector3">
                  <a:avLst>
                    <a:gd name="adj1" fmla="val 1800000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2896" name="TextBox 14"/>
                <p:cNvSpPr txBox="1">
                  <a:spLocks noChangeArrowheads="1"/>
                </p:cNvSpPr>
                <p:nvPr/>
              </p:nvSpPr>
              <p:spPr bwMode="auto">
                <a:xfrm flipH="1">
                  <a:off x="3759012" y="2957502"/>
                  <a:ext cx="86395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pt-PT" altLang="en-US" sz="1800" b="1">
                      <a:solidFill>
                        <a:srgbClr val="FFFF00"/>
                      </a:solidFill>
                      <a:latin typeface="Arial" charset="0"/>
                    </a:rPr>
                    <a:t>SLV</a:t>
                  </a:r>
                  <a:endParaRPr lang="en-GB" altLang="en-US" sz="1800" b="1">
                    <a:solidFill>
                      <a:srgbClr val="FFFF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2886" name="Group 66"/>
              <p:cNvGrpSpPr>
                <a:grpSpLocks/>
              </p:cNvGrpSpPr>
              <p:nvPr/>
            </p:nvGrpSpPr>
            <p:grpSpPr bwMode="auto">
              <a:xfrm>
                <a:off x="5721797" y="3439306"/>
                <a:ext cx="1204978" cy="616965"/>
                <a:chOff x="4946175" y="2697167"/>
                <a:chExt cx="1204978" cy="616965"/>
              </a:xfrm>
            </p:grpSpPr>
            <p:cxnSp>
              <p:nvCxnSpPr>
                <p:cNvPr id="32893" name="Curved Connector 16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5542314" y="2101028"/>
                  <a:ext cx="12700" cy="1204977"/>
                </a:xfrm>
                <a:prstGeom prst="curvedConnector3">
                  <a:avLst>
                    <a:gd name="adj1" fmla="val 1800000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2894" name="TextBox 14"/>
                <p:cNvSpPr txBox="1">
                  <a:spLocks noChangeArrowheads="1"/>
                </p:cNvSpPr>
                <p:nvPr/>
              </p:nvSpPr>
              <p:spPr bwMode="auto">
                <a:xfrm flipH="1">
                  <a:off x="5287202" y="2944800"/>
                  <a:ext cx="86395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Narrow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pt-PT" altLang="en-US" sz="1800" b="1">
                      <a:solidFill>
                        <a:srgbClr val="FFFF00"/>
                      </a:solidFill>
                      <a:latin typeface="Arial" charset="0"/>
                    </a:rPr>
                    <a:t>SLV</a:t>
                  </a:r>
                  <a:endParaRPr lang="en-GB" altLang="en-US" sz="1800" b="1">
                    <a:solidFill>
                      <a:srgbClr val="FFFF00"/>
                    </a:solidFill>
                    <a:latin typeface="Arial" charset="0"/>
                  </a:endParaRPr>
                </a:p>
              </p:txBody>
            </p:sp>
          </p:grpSp>
          <p:cxnSp>
            <p:nvCxnSpPr>
              <p:cNvPr id="32887" name="Curved Connector 16"/>
              <p:cNvCxnSpPr>
                <a:cxnSpLocks noChangeShapeType="1"/>
                <a:stCxn id="32907" idx="0"/>
                <a:endCxn id="32903" idx="0"/>
              </p:cNvCxnSpPr>
              <p:nvPr/>
            </p:nvCxnSpPr>
            <p:spPr bwMode="auto">
              <a:xfrm rot="5400000" flipH="1" flipV="1">
                <a:off x="2995822" y="1181802"/>
                <a:ext cx="12700" cy="2549687"/>
              </a:xfrm>
              <a:prstGeom prst="curvedConnector3">
                <a:avLst>
                  <a:gd name="adj1" fmla="val 1800000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888" name="TextBox 14"/>
              <p:cNvSpPr txBox="1">
                <a:spLocks noChangeArrowheads="1"/>
              </p:cNvSpPr>
              <p:nvPr/>
            </p:nvSpPr>
            <p:spPr bwMode="auto">
              <a:xfrm flipH="1">
                <a:off x="2831499" y="1851189"/>
                <a:ext cx="86395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pt-PT" altLang="en-US" sz="1800" b="1">
                    <a:solidFill>
                      <a:srgbClr val="FFFF00"/>
                    </a:solidFill>
                    <a:latin typeface="Arial" charset="0"/>
                  </a:rPr>
                  <a:t>SLV</a:t>
                </a:r>
                <a:endParaRPr lang="en-GB" altLang="en-US" sz="1800" b="1">
                  <a:solidFill>
                    <a:srgbClr val="FFFF00"/>
                  </a:solidFill>
                  <a:latin typeface="Arial" charset="0"/>
                </a:endParaRPr>
              </a:p>
            </p:txBody>
          </p:sp>
          <p:cxnSp>
            <p:nvCxnSpPr>
              <p:cNvPr id="32889" name="Curved Connector 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715447" y="1027525"/>
                <a:ext cx="12700" cy="2883643"/>
              </a:xfrm>
              <a:prstGeom prst="curvedConnector3">
                <a:avLst>
                  <a:gd name="adj1" fmla="val 1800000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890" name="TextBox 14"/>
              <p:cNvSpPr txBox="1">
                <a:spLocks noChangeArrowheads="1"/>
              </p:cNvSpPr>
              <p:nvPr/>
            </p:nvSpPr>
            <p:spPr bwMode="auto">
              <a:xfrm flipH="1">
                <a:off x="5327921" y="1895437"/>
                <a:ext cx="86395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pt-PT" altLang="en-US" sz="1800" b="1">
                    <a:solidFill>
                      <a:srgbClr val="FFFF00"/>
                    </a:solidFill>
                    <a:latin typeface="Arial" charset="0"/>
                  </a:rPr>
                  <a:t>SLV</a:t>
                </a:r>
                <a:endParaRPr lang="en-GB" altLang="en-US" sz="1800" b="1">
                  <a:solidFill>
                    <a:srgbClr val="FFFF00"/>
                  </a:solidFill>
                  <a:latin typeface="Arial" charset="0"/>
                </a:endParaRPr>
              </a:p>
            </p:txBody>
          </p:sp>
          <p:cxnSp>
            <p:nvCxnSpPr>
              <p:cNvPr id="32891" name="Curved Connector 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25259" y="459966"/>
                <a:ext cx="12700" cy="2883643"/>
              </a:xfrm>
              <a:prstGeom prst="curvedConnector3">
                <a:avLst>
                  <a:gd name="adj1" fmla="val 1800000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892" name="TextBox 14"/>
              <p:cNvSpPr txBox="1">
                <a:spLocks noChangeArrowheads="1"/>
              </p:cNvSpPr>
              <p:nvPr/>
            </p:nvSpPr>
            <p:spPr bwMode="auto">
              <a:xfrm flipH="1">
                <a:off x="3972671" y="1360353"/>
                <a:ext cx="86395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pt-PT" altLang="en-US" sz="1800" b="1">
                    <a:solidFill>
                      <a:srgbClr val="FFFF00"/>
                    </a:solidFill>
                    <a:latin typeface="Arial" charset="0"/>
                  </a:rPr>
                  <a:t>SLV</a:t>
                </a:r>
                <a:endParaRPr lang="en-GB" altLang="en-US" sz="1800" b="1">
                  <a:solidFill>
                    <a:srgbClr val="FFFF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32771" name="TextBox 11"/>
          <p:cNvSpPr txBox="1">
            <a:spLocks noChangeArrowheads="1"/>
          </p:cNvSpPr>
          <p:nvPr/>
        </p:nvSpPr>
        <p:spPr bwMode="auto">
          <a:xfrm>
            <a:off x="60325" y="5613400"/>
            <a:ext cx="27717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000"/>
              <a:t>11 possible trees….</a:t>
            </a:r>
          </a:p>
        </p:txBody>
      </p:sp>
      <p:sp>
        <p:nvSpPr>
          <p:cNvPr id="32772" name="Oval 33"/>
          <p:cNvSpPr>
            <a:spLocks noChangeArrowheads="1"/>
          </p:cNvSpPr>
          <p:nvPr/>
        </p:nvSpPr>
        <p:spPr bwMode="auto">
          <a:xfrm>
            <a:off x="231775" y="3060700"/>
            <a:ext cx="300038" cy="30797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773" name="Oval 34"/>
          <p:cNvSpPr>
            <a:spLocks noChangeArrowheads="1"/>
          </p:cNvSpPr>
          <p:nvPr/>
        </p:nvSpPr>
        <p:spPr bwMode="auto">
          <a:xfrm>
            <a:off x="771525" y="3060700"/>
            <a:ext cx="300038" cy="3079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774" name="Oval 37"/>
          <p:cNvSpPr>
            <a:spLocks noChangeArrowheads="1"/>
          </p:cNvSpPr>
          <p:nvPr/>
        </p:nvSpPr>
        <p:spPr bwMode="auto">
          <a:xfrm>
            <a:off x="1865313" y="3060700"/>
            <a:ext cx="300037" cy="3079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775" name="Oval 38"/>
          <p:cNvSpPr>
            <a:spLocks noChangeArrowheads="1"/>
          </p:cNvSpPr>
          <p:nvPr/>
        </p:nvSpPr>
        <p:spPr bwMode="auto">
          <a:xfrm>
            <a:off x="1311275" y="3060700"/>
            <a:ext cx="300038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cxnSp>
        <p:nvCxnSpPr>
          <p:cNvPr id="32776" name="Straight Connector 40"/>
          <p:cNvCxnSpPr>
            <a:cxnSpLocks noChangeShapeType="1"/>
            <a:stCxn id="32772" idx="6"/>
            <a:endCxn id="32773" idx="2"/>
          </p:cNvCxnSpPr>
          <p:nvPr/>
        </p:nvCxnSpPr>
        <p:spPr bwMode="auto">
          <a:xfrm>
            <a:off x="531813" y="3214688"/>
            <a:ext cx="239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Straight Connector 41"/>
          <p:cNvCxnSpPr>
            <a:cxnSpLocks noChangeShapeType="1"/>
            <a:stCxn id="32774" idx="6"/>
            <a:endCxn id="32780" idx="2"/>
          </p:cNvCxnSpPr>
          <p:nvPr/>
        </p:nvCxnSpPr>
        <p:spPr bwMode="auto">
          <a:xfrm>
            <a:off x="2165350" y="3214688"/>
            <a:ext cx="234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Straight Connector 44"/>
          <p:cNvCxnSpPr>
            <a:cxnSpLocks noChangeShapeType="1"/>
            <a:stCxn id="32773" idx="6"/>
          </p:cNvCxnSpPr>
          <p:nvPr/>
        </p:nvCxnSpPr>
        <p:spPr bwMode="auto">
          <a:xfrm>
            <a:off x="1071563" y="3214688"/>
            <a:ext cx="244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Straight Connector 41"/>
          <p:cNvCxnSpPr>
            <a:cxnSpLocks noChangeShapeType="1"/>
            <a:stCxn id="32775" idx="6"/>
            <a:endCxn id="32774" idx="2"/>
          </p:cNvCxnSpPr>
          <p:nvPr/>
        </p:nvCxnSpPr>
        <p:spPr bwMode="auto">
          <a:xfrm>
            <a:off x="1611313" y="3214688"/>
            <a:ext cx="25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0" name="Oval 32"/>
          <p:cNvSpPr>
            <a:spLocks noChangeArrowheads="1"/>
          </p:cNvSpPr>
          <p:nvPr/>
        </p:nvSpPr>
        <p:spPr bwMode="auto">
          <a:xfrm>
            <a:off x="2400300" y="3060700"/>
            <a:ext cx="300038" cy="3079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781" name="Oval 33"/>
          <p:cNvSpPr>
            <a:spLocks noChangeArrowheads="1"/>
          </p:cNvSpPr>
          <p:nvPr/>
        </p:nvSpPr>
        <p:spPr bwMode="auto">
          <a:xfrm>
            <a:off x="750888" y="3638550"/>
            <a:ext cx="300037" cy="30797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782" name="Oval 34"/>
          <p:cNvSpPr>
            <a:spLocks noChangeArrowheads="1"/>
          </p:cNvSpPr>
          <p:nvPr/>
        </p:nvSpPr>
        <p:spPr bwMode="auto">
          <a:xfrm>
            <a:off x="231775" y="3638550"/>
            <a:ext cx="300038" cy="3079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783" name="Oval 37"/>
          <p:cNvSpPr>
            <a:spLocks noChangeArrowheads="1"/>
          </p:cNvSpPr>
          <p:nvPr/>
        </p:nvSpPr>
        <p:spPr bwMode="auto">
          <a:xfrm>
            <a:off x="1279525" y="3638550"/>
            <a:ext cx="300038" cy="3079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784" name="Oval 38"/>
          <p:cNvSpPr>
            <a:spLocks noChangeArrowheads="1"/>
          </p:cNvSpPr>
          <p:nvPr/>
        </p:nvSpPr>
        <p:spPr bwMode="auto">
          <a:xfrm>
            <a:off x="1865313" y="3638550"/>
            <a:ext cx="300037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cxnSp>
        <p:nvCxnSpPr>
          <p:cNvPr id="32785" name="Straight Connector 40"/>
          <p:cNvCxnSpPr>
            <a:cxnSpLocks noChangeShapeType="1"/>
            <a:stCxn id="32782" idx="6"/>
            <a:endCxn id="32781" idx="2"/>
          </p:cNvCxnSpPr>
          <p:nvPr/>
        </p:nvCxnSpPr>
        <p:spPr bwMode="auto">
          <a:xfrm>
            <a:off x="531813" y="3792538"/>
            <a:ext cx="219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6" name="Straight Connector 41"/>
          <p:cNvCxnSpPr>
            <a:cxnSpLocks noChangeShapeType="1"/>
            <a:stCxn id="32784" idx="6"/>
            <a:endCxn id="32789" idx="2"/>
          </p:cNvCxnSpPr>
          <p:nvPr/>
        </p:nvCxnSpPr>
        <p:spPr bwMode="auto">
          <a:xfrm flipV="1">
            <a:off x="2165350" y="3792538"/>
            <a:ext cx="234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7" name="Straight Connector 44"/>
          <p:cNvCxnSpPr>
            <a:cxnSpLocks noChangeShapeType="1"/>
            <a:stCxn id="32781" idx="6"/>
            <a:endCxn id="32783" idx="2"/>
          </p:cNvCxnSpPr>
          <p:nvPr/>
        </p:nvCxnSpPr>
        <p:spPr bwMode="auto">
          <a:xfrm>
            <a:off x="1050925" y="379253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8" name="Straight Connector 41"/>
          <p:cNvCxnSpPr>
            <a:cxnSpLocks noChangeShapeType="1"/>
            <a:stCxn id="32783" idx="6"/>
            <a:endCxn id="32784" idx="2"/>
          </p:cNvCxnSpPr>
          <p:nvPr/>
        </p:nvCxnSpPr>
        <p:spPr bwMode="auto">
          <a:xfrm>
            <a:off x="1579563" y="3792538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9" name="Oval 32"/>
          <p:cNvSpPr>
            <a:spLocks noChangeArrowheads="1"/>
          </p:cNvSpPr>
          <p:nvPr/>
        </p:nvSpPr>
        <p:spPr bwMode="auto">
          <a:xfrm>
            <a:off x="2400300" y="3638550"/>
            <a:ext cx="300038" cy="3079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790" name="Oval 33"/>
          <p:cNvSpPr>
            <a:spLocks noChangeArrowheads="1"/>
          </p:cNvSpPr>
          <p:nvPr/>
        </p:nvSpPr>
        <p:spPr bwMode="auto">
          <a:xfrm>
            <a:off x="2535238" y="4256088"/>
            <a:ext cx="300037" cy="30797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791" name="Oval 34"/>
          <p:cNvSpPr>
            <a:spLocks noChangeArrowheads="1"/>
          </p:cNvSpPr>
          <p:nvPr/>
        </p:nvSpPr>
        <p:spPr bwMode="auto">
          <a:xfrm>
            <a:off x="2016125" y="4256088"/>
            <a:ext cx="300038" cy="3079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792" name="Oval 37"/>
          <p:cNvSpPr>
            <a:spLocks noChangeArrowheads="1"/>
          </p:cNvSpPr>
          <p:nvPr/>
        </p:nvSpPr>
        <p:spPr bwMode="auto">
          <a:xfrm>
            <a:off x="3063875" y="4256088"/>
            <a:ext cx="300038" cy="3079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793" name="Oval 38"/>
          <p:cNvSpPr>
            <a:spLocks noChangeArrowheads="1"/>
          </p:cNvSpPr>
          <p:nvPr/>
        </p:nvSpPr>
        <p:spPr bwMode="auto">
          <a:xfrm>
            <a:off x="4171950" y="4256088"/>
            <a:ext cx="300038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cxnSp>
        <p:nvCxnSpPr>
          <p:cNvPr id="32794" name="Straight Connector 40"/>
          <p:cNvCxnSpPr>
            <a:cxnSpLocks noChangeShapeType="1"/>
            <a:stCxn id="32791" idx="6"/>
            <a:endCxn id="32790" idx="2"/>
          </p:cNvCxnSpPr>
          <p:nvPr/>
        </p:nvCxnSpPr>
        <p:spPr bwMode="auto">
          <a:xfrm>
            <a:off x="2316163" y="4410075"/>
            <a:ext cx="219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5" name="Straight Connector 41"/>
          <p:cNvCxnSpPr>
            <a:cxnSpLocks noChangeShapeType="1"/>
            <a:stCxn id="32798" idx="6"/>
            <a:endCxn id="32793" idx="2"/>
          </p:cNvCxnSpPr>
          <p:nvPr/>
        </p:nvCxnSpPr>
        <p:spPr bwMode="auto">
          <a:xfrm>
            <a:off x="3949700" y="4410075"/>
            <a:ext cx="222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Straight Connector 44"/>
          <p:cNvCxnSpPr>
            <a:cxnSpLocks noChangeShapeType="1"/>
            <a:stCxn id="32790" idx="6"/>
            <a:endCxn id="32792" idx="2"/>
          </p:cNvCxnSpPr>
          <p:nvPr/>
        </p:nvCxnSpPr>
        <p:spPr bwMode="auto">
          <a:xfrm>
            <a:off x="2835275" y="441007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7" name="Straight Connector 41"/>
          <p:cNvCxnSpPr>
            <a:cxnSpLocks noChangeShapeType="1"/>
            <a:stCxn id="32792" idx="6"/>
            <a:endCxn id="32798" idx="2"/>
          </p:cNvCxnSpPr>
          <p:nvPr/>
        </p:nvCxnSpPr>
        <p:spPr bwMode="auto">
          <a:xfrm flipV="1">
            <a:off x="3363913" y="4410075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8" name="Oval 32"/>
          <p:cNvSpPr>
            <a:spLocks noChangeArrowheads="1"/>
          </p:cNvSpPr>
          <p:nvPr/>
        </p:nvSpPr>
        <p:spPr bwMode="auto">
          <a:xfrm>
            <a:off x="3649663" y="4256088"/>
            <a:ext cx="300037" cy="3079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799" name="Oval 33"/>
          <p:cNvSpPr>
            <a:spLocks noChangeArrowheads="1"/>
          </p:cNvSpPr>
          <p:nvPr/>
        </p:nvSpPr>
        <p:spPr bwMode="auto">
          <a:xfrm>
            <a:off x="2003425" y="4692650"/>
            <a:ext cx="300038" cy="30797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800" name="Oval 34"/>
          <p:cNvSpPr>
            <a:spLocks noChangeArrowheads="1"/>
          </p:cNvSpPr>
          <p:nvPr/>
        </p:nvSpPr>
        <p:spPr bwMode="auto">
          <a:xfrm>
            <a:off x="4179888" y="4713288"/>
            <a:ext cx="300037" cy="3079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801" name="Oval 37"/>
          <p:cNvSpPr>
            <a:spLocks noChangeArrowheads="1"/>
          </p:cNvSpPr>
          <p:nvPr/>
        </p:nvSpPr>
        <p:spPr bwMode="auto">
          <a:xfrm>
            <a:off x="2532063" y="4692650"/>
            <a:ext cx="300037" cy="3079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802" name="Oval 38"/>
          <p:cNvSpPr>
            <a:spLocks noChangeArrowheads="1"/>
          </p:cNvSpPr>
          <p:nvPr/>
        </p:nvSpPr>
        <p:spPr bwMode="auto">
          <a:xfrm>
            <a:off x="3640138" y="4692650"/>
            <a:ext cx="300037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cxnSp>
        <p:nvCxnSpPr>
          <p:cNvPr id="32803" name="Straight Connector 40"/>
          <p:cNvCxnSpPr>
            <a:cxnSpLocks noChangeShapeType="1"/>
          </p:cNvCxnSpPr>
          <p:nvPr/>
        </p:nvCxnSpPr>
        <p:spPr bwMode="auto">
          <a:xfrm>
            <a:off x="3952875" y="4846638"/>
            <a:ext cx="219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4" name="Straight Connector 41"/>
          <p:cNvCxnSpPr>
            <a:cxnSpLocks noChangeShapeType="1"/>
            <a:stCxn id="32807" idx="6"/>
            <a:endCxn id="32802" idx="2"/>
          </p:cNvCxnSpPr>
          <p:nvPr/>
        </p:nvCxnSpPr>
        <p:spPr bwMode="auto">
          <a:xfrm>
            <a:off x="3417888" y="4846638"/>
            <a:ext cx="222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5" name="Straight Connector 44"/>
          <p:cNvCxnSpPr>
            <a:cxnSpLocks noChangeShapeType="1"/>
            <a:stCxn id="32799" idx="6"/>
            <a:endCxn id="32801" idx="2"/>
          </p:cNvCxnSpPr>
          <p:nvPr/>
        </p:nvCxnSpPr>
        <p:spPr bwMode="auto">
          <a:xfrm>
            <a:off x="2303463" y="484663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6" name="Straight Connector 41"/>
          <p:cNvCxnSpPr>
            <a:cxnSpLocks noChangeShapeType="1"/>
            <a:stCxn id="32801" idx="6"/>
            <a:endCxn id="32807" idx="2"/>
          </p:cNvCxnSpPr>
          <p:nvPr/>
        </p:nvCxnSpPr>
        <p:spPr bwMode="auto">
          <a:xfrm flipV="1">
            <a:off x="2832100" y="4846638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7" name="Oval 32"/>
          <p:cNvSpPr>
            <a:spLocks noChangeArrowheads="1"/>
          </p:cNvSpPr>
          <p:nvPr/>
        </p:nvSpPr>
        <p:spPr bwMode="auto">
          <a:xfrm>
            <a:off x="3117850" y="4692650"/>
            <a:ext cx="300038" cy="3079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808" name="Oval 33"/>
          <p:cNvSpPr>
            <a:spLocks noChangeArrowheads="1"/>
          </p:cNvSpPr>
          <p:nvPr/>
        </p:nvSpPr>
        <p:spPr bwMode="auto">
          <a:xfrm>
            <a:off x="4203700" y="5162550"/>
            <a:ext cx="300038" cy="30797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809" name="Oval 34"/>
          <p:cNvSpPr>
            <a:spLocks noChangeArrowheads="1"/>
          </p:cNvSpPr>
          <p:nvPr/>
        </p:nvSpPr>
        <p:spPr bwMode="auto">
          <a:xfrm>
            <a:off x="3675063" y="5162550"/>
            <a:ext cx="300037" cy="3079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810" name="Oval 37"/>
          <p:cNvSpPr>
            <a:spLocks noChangeArrowheads="1"/>
          </p:cNvSpPr>
          <p:nvPr/>
        </p:nvSpPr>
        <p:spPr bwMode="auto">
          <a:xfrm>
            <a:off x="2027238" y="5141913"/>
            <a:ext cx="300037" cy="3079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811" name="Oval 38"/>
          <p:cNvSpPr>
            <a:spLocks noChangeArrowheads="1"/>
          </p:cNvSpPr>
          <p:nvPr/>
        </p:nvSpPr>
        <p:spPr bwMode="auto">
          <a:xfrm>
            <a:off x="3135313" y="5141913"/>
            <a:ext cx="300037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cxnSp>
        <p:nvCxnSpPr>
          <p:cNvPr id="32812" name="Straight Connector 40"/>
          <p:cNvCxnSpPr>
            <a:cxnSpLocks noChangeShapeType="1"/>
          </p:cNvCxnSpPr>
          <p:nvPr/>
        </p:nvCxnSpPr>
        <p:spPr bwMode="auto">
          <a:xfrm>
            <a:off x="3448050" y="5295900"/>
            <a:ext cx="219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3" name="Straight Connector 41"/>
          <p:cNvCxnSpPr>
            <a:cxnSpLocks noChangeShapeType="1"/>
            <a:stCxn id="32816" idx="6"/>
            <a:endCxn id="32811" idx="2"/>
          </p:cNvCxnSpPr>
          <p:nvPr/>
        </p:nvCxnSpPr>
        <p:spPr bwMode="auto">
          <a:xfrm>
            <a:off x="2913063" y="5295900"/>
            <a:ext cx="222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4" name="Straight Connector 44"/>
          <p:cNvCxnSpPr>
            <a:cxnSpLocks noChangeShapeType="1"/>
            <a:stCxn id="32808" idx="2"/>
            <a:endCxn id="32809" idx="6"/>
          </p:cNvCxnSpPr>
          <p:nvPr/>
        </p:nvCxnSpPr>
        <p:spPr bwMode="auto">
          <a:xfrm flipH="1">
            <a:off x="3975100" y="531653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5" name="Straight Connector 41"/>
          <p:cNvCxnSpPr>
            <a:cxnSpLocks noChangeShapeType="1"/>
            <a:stCxn id="32810" idx="6"/>
            <a:endCxn id="32816" idx="2"/>
          </p:cNvCxnSpPr>
          <p:nvPr/>
        </p:nvCxnSpPr>
        <p:spPr bwMode="auto">
          <a:xfrm flipV="1">
            <a:off x="2327275" y="5295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6" name="Oval 32"/>
          <p:cNvSpPr>
            <a:spLocks noChangeArrowheads="1"/>
          </p:cNvSpPr>
          <p:nvPr/>
        </p:nvSpPr>
        <p:spPr bwMode="auto">
          <a:xfrm>
            <a:off x="2613025" y="5141913"/>
            <a:ext cx="300038" cy="3079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817" name="Oval 33"/>
          <p:cNvSpPr>
            <a:spLocks noChangeArrowheads="1"/>
          </p:cNvSpPr>
          <p:nvPr/>
        </p:nvSpPr>
        <p:spPr bwMode="auto">
          <a:xfrm>
            <a:off x="3625850" y="5653088"/>
            <a:ext cx="300038" cy="30797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818" name="Oval 34"/>
          <p:cNvSpPr>
            <a:spLocks noChangeArrowheads="1"/>
          </p:cNvSpPr>
          <p:nvPr/>
        </p:nvSpPr>
        <p:spPr bwMode="auto">
          <a:xfrm>
            <a:off x="3097213" y="5653088"/>
            <a:ext cx="300037" cy="3079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819" name="Oval 37"/>
          <p:cNvSpPr>
            <a:spLocks noChangeArrowheads="1"/>
          </p:cNvSpPr>
          <p:nvPr/>
        </p:nvSpPr>
        <p:spPr bwMode="auto">
          <a:xfrm>
            <a:off x="4179888" y="5654675"/>
            <a:ext cx="300037" cy="3079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820" name="Oval 38"/>
          <p:cNvSpPr>
            <a:spLocks noChangeArrowheads="1"/>
          </p:cNvSpPr>
          <p:nvPr/>
        </p:nvSpPr>
        <p:spPr bwMode="auto">
          <a:xfrm>
            <a:off x="2557463" y="5632450"/>
            <a:ext cx="300037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cxnSp>
        <p:nvCxnSpPr>
          <p:cNvPr id="32821" name="Straight Connector 40"/>
          <p:cNvCxnSpPr>
            <a:cxnSpLocks noChangeShapeType="1"/>
          </p:cNvCxnSpPr>
          <p:nvPr/>
        </p:nvCxnSpPr>
        <p:spPr bwMode="auto">
          <a:xfrm>
            <a:off x="2870200" y="5786438"/>
            <a:ext cx="219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2" name="Straight Connector 41"/>
          <p:cNvCxnSpPr>
            <a:cxnSpLocks noChangeShapeType="1"/>
            <a:stCxn id="32825" idx="6"/>
            <a:endCxn id="32820" idx="2"/>
          </p:cNvCxnSpPr>
          <p:nvPr/>
        </p:nvCxnSpPr>
        <p:spPr bwMode="auto">
          <a:xfrm>
            <a:off x="2335213" y="5786438"/>
            <a:ext cx="222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3" name="Straight Connector 44"/>
          <p:cNvCxnSpPr>
            <a:cxnSpLocks noChangeShapeType="1"/>
            <a:stCxn id="32817" idx="2"/>
            <a:endCxn id="32818" idx="6"/>
          </p:cNvCxnSpPr>
          <p:nvPr/>
        </p:nvCxnSpPr>
        <p:spPr bwMode="auto">
          <a:xfrm flipH="1">
            <a:off x="3397250" y="580707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4" name="Straight Connector 41"/>
          <p:cNvCxnSpPr>
            <a:cxnSpLocks noChangeShapeType="1"/>
            <a:stCxn id="32817" idx="6"/>
            <a:endCxn id="32819" idx="2"/>
          </p:cNvCxnSpPr>
          <p:nvPr/>
        </p:nvCxnSpPr>
        <p:spPr bwMode="auto">
          <a:xfrm>
            <a:off x="3925888" y="5807075"/>
            <a:ext cx="2540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5" name="Oval 32"/>
          <p:cNvSpPr>
            <a:spLocks noChangeArrowheads="1"/>
          </p:cNvSpPr>
          <p:nvPr/>
        </p:nvSpPr>
        <p:spPr bwMode="auto">
          <a:xfrm>
            <a:off x="2035175" y="5632450"/>
            <a:ext cx="300038" cy="3079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grpSp>
        <p:nvGrpSpPr>
          <p:cNvPr id="32826" name="Group 286"/>
          <p:cNvGrpSpPr>
            <a:grpSpLocks/>
          </p:cNvGrpSpPr>
          <p:nvPr/>
        </p:nvGrpSpPr>
        <p:grpSpPr bwMode="auto">
          <a:xfrm>
            <a:off x="7286625" y="3376613"/>
            <a:ext cx="1360488" cy="908050"/>
            <a:chOff x="7481202" y="4434275"/>
            <a:chExt cx="1359306" cy="907112"/>
          </a:xfrm>
        </p:grpSpPr>
        <p:sp>
          <p:nvSpPr>
            <p:cNvPr id="32869" name="Oval 33"/>
            <p:cNvSpPr>
              <a:spLocks noChangeArrowheads="1"/>
            </p:cNvSpPr>
            <p:nvPr/>
          </p:nvSpPr>
          <p:spPr bwMode="auto">
            <a:xfrm>
              <a:off x="7481202" y="4434275"/>
              <a:ext cx="300121" cy="308009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32870" name="Oval 34"/>
            <p:cNvSpPr>
              <a:spLocks noChangeArrowheads="1"/>
            </p:cNvSpPr>
            <p:nvPr/>
          </p:nvSpPr>
          <p:spPr bwMode="auto">
            <a:xfrm>
              <a:off x="7481202" y="5033378"/>
              <a:ext cx="300121" cy="30800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32871" name="Oval 37"/>
            <p:cNvSpPr>
              <a:spLocks noChangeArrowheads="1"/>
            </p:cNvSpPr>
            <p:nvPr/>
          </p:nvSpPr>
          <p:spPr bwMode="auto">
            <a:xfrm>
              <a:off x="7972091" y="4435515"/>
              <a:ext cx="300121" cy="30800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32872" name="Oval 38"/>
            <p:cNvSpPr>
              <a:spLocks noChangeArrowheads="1"/>
            </p:cNvSpPr>
            <p:nvPr/>
          </p:nvSpPr>
          <p:spPr bwMode="auto">
            <a:xfrm>
              <a:off x="7972091" y="5029999"/>
              <a:ext cx="300121" cy="3080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cxnSp>
          <p:nvCxnSpPr>
            <p:cNvPr id="32873" name="Straight Connector 40"/>
            <p:cNvCxnSpPr>
              <a:cxnSpLocks noChangeShapeType="1"/>
              <a:stCxn id="32872" idx="0"/>
              <a:endCxn id="32871" idx="4"/>
            </p:cNvCxnSpPr>
            <p:nvPr/>
          </p:nvCxnSpPr>
          <p:spPr bwMode="auto">
            <a:xfrm flipV="1">
              <a:off x="8122152" y="4743524"/>
              <a:ext cx="0" cy="2864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4" name="Straight Connector 41"/>
            <p:cNvCxnSpPr>
              <a:cxnSpLocks noChangeShapeType="1"/>
              <a:stCxn id="32871" idx="6"/>
              <a:endCxn id="32877" idx="2"/>
            </p:cNvCxnSpPr>
            <p:nvPr/>
          </p:nvCxnSpPr>
          <p:spPr bwMode="auto">
            <a:xfrm>
              <a:off x="8272212" y="4589520"/>
              <a:ext cx="2684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5" name="Straight Connector 44"/>
            <p:cNvCxnSpPr>
              <a:cxnSpLocks noChangeShapeType="1"/>
              <a:stCxn id="32869" idx="4"/>
            </p:cNvCxnSpPr>
            <p:nvPr/>
          </p:nvCxnSpPr>
          <p:spPr bwMode="auto">
            <a:xfrm>
              <a:off x="7631263" y="4742284"/>
              <a:ext cx="0" cy="2910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6" name="Straight Connector 41"/>
            <p:cNvCxnSpPr>
              <a:cxnSpLocks noChangeShapeType="1"/>
              <a:stCxn id="32869" idx="6"/>
              <a:endCxn id="32871" idx="2"/>
            </p:cNvCxnSpPr>
            <p:nvPr/>
          </p:nvCxnSpPr>
          <p:spPr bwMode="auto">
            <a:xfrm>
              <a:off x="7781322" y="4588280"/>
              <a:ext cx="190769" cy="1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77" name="Oval 32"/>
            <p:cNvSpPr>
              <a:spLocks noChangeArrowheads="1"/>
            </p:cNvSpPr>
            <p:nvPr/>
          </p:nvSpPr>
          <p:spPr bwMode="auto">
            <a:xfrm>
              <a:off x="8540615" y="4435516"/>
              <a:ext cx="299893" cy="30800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</p:grpSp>
      <p:grpSp>
        <p:nvGrpSpPr>
          <p:cNvPr id="32827" name="Group 287"/>
          <p:cNvGrpSpPr>
            <a:grpSpLocks/>
          </p:cNvGrpSpPr>
          <p:nvPr/>
        </p:nvGrpSpPr>
        <p:grpSpPr bwMode="auto">
          <a:xfrm>
            <a:off x="5246688" y="3394075"/>
            <a:ext cx="1358900" cy="890588"/>
            <a:chOff x="5804023" y="4518361"/>
            <a:chExt cx="1359306" cy="890737"/>
          </a:xfrm>
        </p:grpSpPr>
        <p:sp>
          <p:nvSpPr>
            <p:cNvPr id="32860" name="Oval 33"/>
            <p:cNvSpPr>
              <a:spLocks noChangeArrowheads="1"/>
            </p:cNvSpPr>
            <p:nvPr/>
          </p:nvSpPr>
          <p:spPr bwMode="auto">
            <a:xfrm>
              <a:off x="5804023" y="4518361"/>
              <a:ext cx="300121" cy="308009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32861" name="Oval 34"/>
            <p:cNvSpPr>
              <a:spLocks noChangeArrowheads="1"/>
            </p:cNvSpPr>
            <p:nvPr/>
          </p:nvSpPr>
          <p:spPr bwMode="auto">
            <a:xfrm>
              <a:off x="5804023" y="5100660"/>
              <a:ext cx="300121" cy="30800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32862" name="Oval 37"/>
            <p:cNvSpPr>
              <a:spLocks noChangeArrowheads="1"/>
            </p:cNvSpPr>
            <p:nvPr/>
          </p:nvSpPr>
          <p:spPr bwMode="auto">
            <a:xfrm>
              <a:off x="6294912" y="4519601"/>
              <a:ext cx="300121" cy="30800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32863" name="Oval 38"/>
            <p:cNvSpPr>
              <a:spLocks noChangeArrowheads="1"/>
            </p:cNvSpPr>
            <p:nvPr/>
          </p:nvSpPr>
          <p:spPr bwMode="auto">
            <a:xfrm>
              <a:off x="6278983" y="5101089"/>
              <a:ext cx="300121" cy="3080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cxnSp>
          <p:nvCxnSpPr>
            <p:cNvPr id="32864" name="Straight Connector 40"/>
            <p:cNvCxnSpPr>
              <a:cxnSpLocks noChangeShapeType="1"/>
              <a:stCxn id="32863" idx="0"/>
              <a:endCxn id="32862" idx="4"/>
            </p:cNvCxnSpPr>
            <p:nvPr/>
          </p:nvCxnSpPr>
          <p:spPr bwMode="auto">
            <a:xfrm flipV="1">
              <a:off x="6429044" y="4827610"/>
              <a:ext cx="15929" cy="273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65" name="Straight Connector 41"/>
            <p:cNvCxnSpPr>
              <a:cxnSpLocks noChangeShapeType="1"/>
              <a:stCxn id="32862" idx="6"/>
              <a:endCxn id="32868" idx="2"/>
            </p:cNvCxnSpPr>
            <p:nvPr/>
          </p:nvCxnSpPr>
          <p:spPr bwMode="auto">
            <a:xfrm>
              <a:off x="6595033" y="4673606"/>
              <a:ext cx="2684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66" name="Straight Connector 44"/>
            <p:cNvCxnSpPr>
              <a:cxnSpLocks noChangeShapeType="1"/>
              <a:stCxn id="32863" idx="2"/>
              <a:endCxn id="32861" idx="6"/>
            </p:cNvCxnSpPr>
            <p:nvPr/>
          </p:nvCxnSpPr>
          <p:spPr bwMode="auto">
            <a:xfrm flipH="1" flipV="1">
              <a:off x="6104144" y="5254665"/>
              <a:ext cx="174839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67" name="Straight Connector 41"/>
            <p:cNvCxnSpPr>
              <a:cxnSpLocks noChangeShapeType="1"/>
              <a:stCxn id="32860" idx="6"/>
              <a:endCxn id="32862" idx="2"/>
            </p:cNvCxnSpPr>
            <p:nvPr/>
          </p:nvCxnSpPr>
          <p:spPr bwMode="auto">
            <a:xfrm>
              <a:off x="6104143" y="4672366"/>
              <a:ext cx="190769" cy="1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68" name="Oval 32"/>
            <p:cNvSpPr>
              <a:spLocks noChangeArrowheads="1"/>
            </p:cNvSpPr>
            <p:nvPr/>
          </p:nvSpPr>
          <p:spPr bwMode="auto">
            <a:xfrm>
              <a:off x="6863436" y="4519602"/>
              <a:ext cx="299893" cy="30800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</p:grpSp>
      <p:grpSp>
        <p:nvGrpSpPr>
          <p:cNvPr id="32828" name="Group 3"/>
          <p:cNvGrpSpPr>
            <a:grpSpLocks/>
          </p:cNvGrpSpPr>
          <p:nvPr/>
        </p:nvGrpSpPr>
        <p:grpSpPr bwMode="auto">
          <a:xfrm>
            <a:off x="7229475" y="4530725"/>
            <a:ext cx="1358900" cy="890588"/>
            <a:chOff x="7510234" y="5554790"/>
            <a:chExt cx="1359306" cy="890737"/>
          </a:xfrm>
        </p:grpSpPr>
        <p:sp>
          <p:nvSpPr>
            <p:cNvPr id="32851" name="Oval 33"/>
            <p:cNvSpPr>
              <a:spLocks noChangeArrowheads="1"/>
            </p:cNvSpPr>
            <p:nvPr/>
          </p:nvSpPr>
          <p:spPr bwMode="auto">
            <a:xfrm>
              <a:off x="7510234" y="5554790"/>
              <a:ext cx="300121" cy="308009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32852" name="Oval 34"/>
            <p:cNvSpPr>
              <a:spLocks noChangeArrowheads="1"/>
            </p:cNvSpPr>
            <p:nvPr/>
          </p:nvSpPr>
          <p:spPr bwMode="auto">
            <a:xfrm>
              <a:off x="7510234" y="6137089"/>
              <a:ext cx="300121" cy="30800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32853" name="Oval 37"/>
            <p:cNvSpPr>
              <a:spLocks noChangeArrowheads="1"/>
            </p:cNvSpPr>
            <p:nvPr/>
          </p:nvSpPr>
          <p:spPr bwMode="auto">
            <a:xfrm>
              <a:off x="8001123" y="5556030"/>
              <a:ext cx="300121" cy="30800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32854" name="Oval 38"/>
            <p:cNvSpPr>
              <a:spLocks noChangeArrowheads="1"/>
            </p:cNvSpPr>
            <p:nvPr/>
          </p:nvSpPr>
          <p:spPr bwMode="auto">
            <a:xfrm>
              <a:off x="7985194" y="6137518"/>
              <a:ext cx="300121" cy="3080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cxnSp>
          <p:nvCxnSpPr>
            <p:cNvPr id="32855" name="Straight Connector 40"/>
            <p:cNvCxnSpPr>
              <a:cxnSpLocks noChangeShapeType="1"/>
              <a:stCxn id="32854" idx="0"/>
              <a:endCxn id="32853" idx="4"/>
            </p:cNvCxnSpPr>
            <p:nvPr/>
          </p:nvCxnSpPr>
          <p:spPr bwMode="auto">
            <a:xfrm flipV="1">
              <a:off x="8135255" y="5864039"/>
              <a:ext cx="15929" cy="273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56" name="Straight Connector 41"/>
            <p:cNvCxnSpPr>
              <a:cxnSpLocks noChangeShapeType="1"/>
              <a:stCxn id="32854" idx="6"/>
              <a:endCxn id="32859" idx="2"/>
            </p:cNvCxnSpPr>
            <p:nvPr/>
          </p:nvCxnSpPr>
          <p:spPr bwMode="auto">
            <a:xfrm>
              <a:off x="8285315" y="6291523"/>
              <a:ext cx="2843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57" name="Straight Connector 44"/>
            <p:cNvCxnSpPr>
              <a:cxnSpLocks noChangeShapeType="1"/>
              <a:stCxn id="32854" idx="2"/>
              <a:endCxn id="32852" idx="6"/>
            </p:cNvCxnSpPr>
            <p:nvPr/>
          </p:nvCxnSpPr>
          <p:spPr bwMode="auto">
            <a:xfrm flipH="1" flipV="1">
              <a:off x="7810355" y="6291094"/>
              <a:ext cx="174839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58" name="Straight Connector 41"/>
            <p:cNvCxnSpPr>
              <a:cxnSpLocks noChangeShapeType="1"/>
              <a:stCxn id="32851" idx="6"/>
              <a:endCxn id="32853" idx="2"/>
            </p:cNvCxnSpPr>
            <p:nvPr/>
          </p:nvCxnSpPr>
          <p:spPr bwMode="auto">
            <a:xfrm>
              <a:off x="7810354" y="5708795"/>
              <a:ext cx="190769" cy="1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59" name="Oval 32"/>
            <p:cNvSpPr>
              <a:spLocks noChangeArrowheads="1"/>
            </p:cNvSpPr>
            <p:nvPr/>
          </p:nvSpPr>
          <p:spPr bwMode="auto">
            <a:xfrm>
              <a:off x="8569647" y="6137519"/>
              <a:ext cx="299893" cy="30800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</p:grpSp>
      <p:grpSp>
        <p:nvGrpSpPr>
          <p:cNvPr id="32829" name="Group 4"/>
          <p:cNvGrpSpPr>
            <a:grpSpLocks/>
          </p:cNvGrpSpPr>
          <p:nvPr/>
        </p:nvGrpSpPr>
        <p:grpSpPr bwMode="auto">
          <a:xfrm>
            <a:off x="5238750" y="4533900"/>
            <a:ext cx="1358900" cy="890588"/>
            <a:chOff x="5759237" y="5581023"/>
            <a:chExt cx="1359306" cy="890737"/>
          </a:xfrm>
        </p:grpSpPr>
        <p:sp>
          <p:nvSpPr>
            <p:cNvPr id="32842" name="Oval 33"/>
            <p:cNvSpPr>
              <a:spLocks noChangeArrowheads="1"/>
            </p:cNvSpPr>
            <p:nvPr/>
          </p:nvSpPr>
          <p:spPr bwMode="auto">
            <a:xfrm>
              <a:off x="5759237" y="5581023"/>
              <a:ext cx="300121" cy="308009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32843" name="Oval 34"/>
            <p:cNvSpPr>
              <a:spLocks noChangeArrowheads="1"/>
            </p:cNvSpPr>
            <p:nvPr/>
          </p:nvSpPr>
          <p:spPr bwMode="auto">
            <a:xfrm>
              <a:off x="5759237" y="6163322"/>
              <a:ext cx="300121" cy="30800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32844" name="Oval 37"/>
            <p:cNvSpPr>
              <a:spLocks noChangeArrowheads="1"/>
            </p:cNvSpPr>
            <p:nvPr/>
          </p:nvSpPr>
          <p:spPr bwMode="auto">
            <a:xfrm>
              <a:off x="6250126" y="5582263"/>
              <a:ext cx="300121" cy="30800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sp>
          <p:nvSpPr>
            <p:cNvPr id="32845" name="Oval 38"/>
            <p:cNvSpPr>
              <a:spLocks noChangeArrowheads="1"/>
            </p:cNvSpPr>
            <p:nvPr/>
          </p:nvSpPr>
          <p:spPr bwMode="auto">
            <a:xfrm>
              <a:off x="6234197" y="6163751"/>
              <a:ext cx="300121" cy="3080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  <p:cxnSp>
          <p:nvCxnSpPr>
            <p:cNvPr id="32846" name="Straight Connector 40"/>
            <p:cNvCxnSpPr>
              <a:cxnSpLocks noChangeShapeType="1"/>
              <a:stCxn id="32845" idx="0"/>
              <a:endCxn id="32844" idx="4"/>
            </p:cNvCxnSpPr>
            <p:nvPr/>
          </p:nvCxnSpPr>
          <p:spPr bwMode="auto">
            <a:xfrm flipV="1">
              <a:off x="6384258" y="5890272"/>
              <a:ext cx="15929" cy="273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47" name="Straight Connector 41"/>
            <p:cNvCxnSpPr>
              <a:cxnSpLocks noChangeShapeType="1"/>
              <a:stCxn id="32845" idx="6"/>
              <a:endCxn id="32850" idx="2"/>
            </p:cNvCxnSpPr>
            <p:nvPr/>
          </p:nvCxnSpPr>
          <p:spPr bwMode="auto">
            <a:xfrm>
              <a:off x="6534318" y="6317756"/>
              <a:ext cx="2843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48" name="Straight Connector 44"/>
            <p:cNvCxnSpPr>
              <a:cxnSpLocks noChangeShapeType="1"/>
              <a:stCxn id="32845" idx="2"/>
              <a:endCxn id="32843" idx="6"/>
            </p:cNvCxnSpPr>
            <p:nvPr/>
          </p:nvCxnSpPr>
          <p:spPr bwMode="auto">
            <a:xfrm flipH="1" flipV="1">
              <a:off x="6059358" y="6317327"/>
              <a:ext cx="174839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49" name="Straight Connector 41"/>
            <p:cNvCxnSpPr>
              <a:cxnSpLocks noChangeShapeType="1"/>
              <a:stCxn id="32842" idx="4"/>
              <a:endCxn id="32843" idx="0"/>
            </p:cNvCxnSpPr>
            <p:nvPr/>
          </p:nvCxnSpPr>
          <p:spPr bwMode="auto">
            <a:xfrm>
              <a:off x="5909298" y="5889032"/>
              <a:ext cx="0" cy="2742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50" name="Oval 32"/>
            <p:cNvSpPr>
              <a:spLocks noChangeArrowheads="1"/>
            </p:cNvSpPr>
            <p:nvPr/>
          </p:nvSpPr>
          <p:spPr bwMode="auto">
            <a:xfrm>
              <a:off x="6818650" y="6163752"/>
              <a:ext cx="299893" cy="30800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endParaRPr lang="en-GB" altLang="en-US" sz="1800"/>
            </a:p>
          </p:txBody>
        </p:sp>
      </p:grpSp>
      <p:sp>
        <p:nvSpPr>
          <p:cNvPr id="32830" name="Oval 33"/>
          <p:cNvSpPr>
            <a:spLocks noChangeArrowheads="1"/>
          </p:cNvSpPr>
          <p:nvPr/>
        </p:nvSpPr>
        <p:spPr bwMode="auto">
          <a:xfrm>
            <a:off x="3148013" y="6118225"/>
            <a:ext cx="300037" cy="30797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831" name="Oval 34"/>
          <p:cNvSpPr>
            <a:spLocks noChangeArrowheads="1"/>
          </p:cNvSpPr>
          <p:nvPr/>
        </p:nvSpPr>
        <p:spPr bwMode="auto">
          <a:xfrm>
            <a:off x="2619375" y="6118225"/>
            <a:ext cx="300038" cy="3079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832" name="Oval 37"/>
          <p:cNvSpPr>
            <a:spLocks noChangeArrowheads="1"/>
          </p:cNvSpPr>
          <p:nvPr/>
        </p:nvSpPr>
        <p:spPr bwMode="auto">
          <a:xfrm>
            <a:off x="3702050" y="6119813"/>
            <a:ext cx="300038" cy="3079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32833" name="Oval 38"/>
          <p:cNvSpPr>
            <a:spLocks noChangeArrowheads="1"/>
          </p:cNvSpPr>
          <p:nvPr/>
        </p:nvSpPr>
        <p:spPr bwMode="auto">
          <a:xfrm>
            <a:off x="2079625" y="6097588"/>
            <a:ext cx="300038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cxnSp>
        <p:nvCxnSpPr>
          <p:cNvPr id="32834" name="Straight Connector 40"/>
          <p:cNvCxnSpPr>
            <a:cxnSpLocks noChangeShapeType="1"/>
          </p:cNvCxnSpPr>
          <p:nvPr/>
        </p:nvCxnSpPr>
        <p:spPr bwMode="auto">
          <a:xfrm>
            <a:off x="2392363" y="6251575"/>
            <a:ext cx="219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35" name="Straight Connector 41"/>
          <p:cNvCxnSpPr>
            <a:cxnSpLocks noChangeShapeType="1"/>
          </p:cNvCxnSpPr>
          <p:nvPr/>
        </p:nvCxnSpPr>
        <p:spPr bwMode="auto">
          <a:xfrm>
            <a:off x="3973513" y="6273800"/>
            <a:ext cx="222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36" name="Straight Connector 44"/>
          <p:cNvCxnSpPr>
            <a:cxnSpLocks noChangeShapeType="1"/>
            <a:stCxn id="32830" idx="2"/>
            <a:endCxn id="32831" idx="6"/>
          </p:cNvCxnSpPr>
          <p:nvPr/>
        </p:nvCxnSpPr>
        <p:spPr bwMode="auto">
          <a:xfrm flipH="1">
            <a:off x="2919413" y="6272213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37" name="Straight Connector 41"/>
          <p:cNvCxnSpPr>
            <a:cxnSpLocks noChangeShapeType="1"/>
            <a:stCxn id="32830" idx="6"/>
            <a:endCxn id="32832" idx="2"/>
          </p:cNvCxnSpPr>
          <p:nvPr/>
        </p:nvCxnSpPr>
        <p:spPr bwMode="auto">
          <a:xfrm>
            <a:off x="3448050" y="6272213"/>
            <a:ext cx="2540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38" name="Oval 32"/>
          <p:cNvSpPr>
            <a:spLocks noChangeArrowheads="1"/>
          </p:cNvSpPr>
          <p:nvPr/>
        </p:nvSpPr>
        <p:spPr bwMode="auto">
          <a:xfrm>
            <a:off x="4195763" y="6119813"/>
            <a:ext cx="300037" cy="3079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GB" altLang="en-US" sz="1800"/>
          </a:p>
        </p:txBody>
      </p:sp>
      <p:sp>
        <p:nvSpPr>
          <p:cNvPr id="6" name="Rectangle 5"/>
          <p:cNvSpPr/>
          <p:nvPr/>
        </p:nvSpPr>
        <p:spPr>
          <a:xfrm>
            <a:off x="5140325" y="3271838"/>
            <a:ext cx="1573213" cy="104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840" name="TextBox 6"/>
          <p:cNvSpPr txBox="1">
            <a:spLocks noChangeArrowheads="1"/>
          </p:cNvSpPr>
          <p:nvPr/>
        </p:nvSpPr>
        <p:spPr bwMode="auto">
          <a:xfrm>
            <a:off x="5099050" y="5672138"/>
            <a:ext cx="3919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All these  are valid goeBURST solutions. The tie break would need to be the ST ID if all of them would have the same frequency in the dataset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099050" y="3214688"/>
            <a:ext cx="3790950" cy="2570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5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198" y="484774"/>
            <a:ext cx="42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</a:rPr>
              <a:t>How reliable are the trees</a:t>
            </a:r>
            <a:r>
              <a:rPr lang="en-US" sz="2400" b="1" i="1" smtClean="0">
                <a:solidFill>
                  <a:srgbClr val="FFFF00"/>
                </a:solidFill>
              </a:rPr>
              <a:t>? </a:t>
            </a:r>
            <a:endParaRPr lang="en-US" sz="2400" b="1" i="1" dirty="0" smtClean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9" y="1050144"/>
            <a:ext cx="8636000" cy="55245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007165" y="4794974"/>
            <a:ext cx="4187687" cy="1115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678146" y="4442710"/>
            <a:ext cx="2743200" cy="11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07165" y="4611758"/>
            <a:ext cx="7050157" cy="397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6631" y="197436"/>
            <a:ext cx="3826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smtClean="0">
                <a:solidFill>
                  <a:srgbClr val="FFFF00"/>
                </a:solidFill>
              </a:rPr>
              <a:t>Counting the trees</a:t>
            </a:r>
            <a:endParaRPr lang="en-US" sz="3200" b="1" i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2571" y="967573"/>
            <a:ext cx="3974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/>
              <a:t>Kirchhoff's Matrix Tree theorem</a:t>
            </a:r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3070769" y="1731603"/>
            <a:ext cx="1579563" cy="1536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070769" y="1731603"/>
            <a:ext cx="1573213" cy="153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56670" y="3207923"/>
            <a:ext cx="180975" cy="1793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99332" y="1647466"/>
            <a:ext cx="179387" cy="180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60439" y="3187077"/>
            <a:ext cx="179387" cy="1793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61432" y="1641116"/>
            <a:ext cx="179387" cy="180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161"/>
          <p:cNvSpPr txBox="1">
            <a:spLocks noChangeArrowheads="1"/>
          </p:cNvSpPr>
          <p:nvPr/>
        </p:nvSpPr>
        <p:spPr bwMode="auto">
          <a:xfrm>
            <a:off x="2072231" y="1948581"/>
            <a:ext cx="957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/>
              <a:t>Graph </a:t>
            </a:r>
          </a:p>
          <a:p>
            <a:pPr algn="ctr"/>
            <a:r>
              <a:rPr lang="en-US" altLang="en-US" sz="2400" i="1"/>
              <a:t>G</a:t>
            </a:r>
          </a:p>
        </p:txBody>
      </p:sp>
      <p:sp>
        <p:nvSpPr>
          <p:cNvPr id="11" name="TextBox 162"/>
          <p:cNvSpPr txBox="1">
            <a:spLocks noChangeArrowheads="1"/>
          </p:cNvSpPr>
          <p:nvPr/>
        </p:nvSpPr>
        <p:spPr bwMode="auto">
          <a:xfrm>
            <a:off x="2700882" y="1399816"/>
            <a:ext cx="400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/>
              <a:t>0</a:t>
            </a:r>
            <a:endParaRPr lang="en-US" altLang="en-US" sz="2400" i="1"/>
          </a:p>
        </p:txBody>
      </p:sp>
      <p:sp>
        <p:nvSpPr>
          <p:cNvPr id="12" name="TextBox 163"/>
          <p:cNvSpPr txBox="1">
            <a:spLocks noChangeArrowheads="1"/>
          </p:cNvSpPr>
          <p:nvPr/>
        </p:nvSpPr>
        <p:spPr bwMode="auto">
          <a:xfrm>
            <a:off x="2631826" y="3180727"/>
            <a:ext cx="400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/>
              <a:t>1</a:t>
            </a:r>
            <a:endParaRPr lang="en-US" altLang="en-US" sz="2400" i="1"/>
          </a:p>
        </p:txBody>
      </p:sp>
      <p:sp>
        <p:nvSpPr>
          <p:cNvPr id="13" name="TextBox 164"/>
          <p:cNvSpPr txBox="1">
            <a:spLocks noChangeArrowheads="1"/>
          </p:cNvSpPr>
          <p:nvPr/>
        </p:nvSpPr>
        <p:spPr bwMode="auto">
          <a:xfrm>
            <a:off x="4650332" y="3184111"/>
            <a:ext cx="398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/>
              <a:t>2</a:t>
            </a:r>
            <a:endParaRPr lang="en-US" altLang="en-US" sz="2400" i="1"/>
          </a:p>
        </p:txBody>
      </p:sp>
      <p:sp>
        <p:nvSpPr>
          <p:cNvPr id="14" name="TextBox 165"/>
          <p:cNvSpPr txBox="1">
            <a:spLocks noChangeArrowheads="1"/>
          </p:cNvSpPr>
          <p:nvPr/>
        </p:nvSpPr>
        <p:spPr bwMode="auto">
          <a:xfrm>
            <a:off x="4691607" y="1417278"/>
            <a:ext cx="400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/>
              <a:t>3</a:t>
            </a:r>
            <a:endParaRPr lang="en-US" altLang="en-US" sz="2400" i="1"/>
          </a:p>
        </p:txBody>
      </p:sp>
      <p:pic>
        <p:nvPicPr>
          <p:cNvPr id="15" name="Picture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04" y="5449983"/>
            <a:ext cx="3929397" cy="120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35" y="3758034"/>
            <a:ext cx="3929397" cy="120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r="38554"/>
          <a:stretch>
            <a:fillRect/>
          </a:stretch>
        </p:blipFill>
        <p:spPr bwMode="auto">
          <a:xfrm>
            <a:off x="3660881" y="3821603"/>
            <a:ext cx="1978901" cy="107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1731753" y="5449983"/>
            <a:ext cx="0" cy="1222849"/>
          </a:xfrm>
          <a:prstGeom prst="line">
            <a:avLst/>
          </a:prstGeom>
          <a:ln w="1270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25858" y="5637141"/>
            <a:ext cx="1825039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791" y="5298048"/>
            <a:ext cx="3929397" cy="134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947497" y="492871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Degree </a:t>
            </a:r>
            <a:r>
              <a:rPr lang="en-US" dirty="0" err="1" smtClean="0"/>
              <a:t>mtx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89576" y="494993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Adjacency </a:t>
            </a:r>
            <a:r>
              <a:rPr lang="en-US" dirty="0" err="1" smtClean="0"/>
              <a:t>mtx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569609" y="435519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of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7898" y="365908"/>
            <a:ext cx="490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FFFF00"/>
                </a:solidFill>
              </a:rPr>
              <a:t>Counting edges in trees</a:t>
            </a:r>
            <a:endParaRPr lang="en-US" sz="3200" b="1" i="1" dirty="0">
              <a:solidFill>
                <a:srgbClr val="FFFF00"/>
              </a:solidFill>
            </a:endParaRPr>
          </a:p>
        </p:txBody>
      </p:sp>
      <p:pic>
        <p:nvPicPr>
          <p:cNvPr id="3" name="Picture 1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28" y="4045154"/>
            <a:ext cx="52705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83"/>
          <a:stretch>
            <a:fillRect/>
          </a:stretch>
        </p:blipFill>
        <p:spPr bwMode="auto">
          <a:xfrm>
            <a:off x="4701765" y="4383292"/>
            <a:ext cx="3895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77"/>
          <p:cNvSpPr txBox="1">
            <a:spLocks noChangeArrowheads="1"/>
          </p:cNvSpPr>
          <p:nvPr/>
        </p:nvSpPr>
        <p:spPr bwMode="auto">
          <a:xfrm>
            <a:off x="4016683" y="1216833"/>
            <a:ext cx="448003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/>
            <a:r>
              <a:rPr lang="en-US" altLang="en-US" sz="2000" dirty="0">
                <a:latin typeface="+mn-lt"/>
              </a:rPr>
              <a:t>To calculate the number of times an edge is present in all possible trees, the lines and columns corresponding to the nodes of the edge, must be deleted  on the </a:t>
            </a:r>
            <a:r>
              <a:rPr lang="en-US" altLang="en-US" sz="2000" dirty="0" err="1">
                <a:latin typeface="+mn-lt"/>
              </a:rPr>
              <a:t>Laplacian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i="1" dirty="0">
                <a:latin typeface="+mn-lt"/>
              </a:rPr>
              <a:t>Q</a:t>
            </a:r>
            <a:r>
              <a:rPr lang="en-US" altLang="en-US" sz="2000" dirty="0">
                <a:latin typeface="+mn-lt"/>
              </a:rPr>
              <a:t>  and the determinant of the resulting matrix calculated.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655478" y="3803854"/>
            <a:ext cx="0" cy="2057400"/>
          </a:xfrm>
          <a:prstGeom prst="line">
            <a:avLst/>
          </a:prstGeom>
          <a:ln w="1270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03015" y="4197554"/>
            <a:ext cx="2449513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03015" y="4621417"/>
            <a:ext cx="2449513" cy="0"/>
          </a:xfrm>
          <a:prstGeom prst="line">
            <a:avLst/>
          </a:prstGeom>
          <a:ln w="1270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14278" y="3803854"/>
            <a:ext cx="0" cy="2057400"/>
          </a:xfrm>
          <a:prstGeom prst="line">
            <a:avLst/>
          </a:prstGeom>
          <a:ln w="127000">
            <a:solidFill>
              <a:srgbClr val="0000FF">
                <a:alpha val="99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8108" y="1519482"/>
            <a:ext cx="1579563" cy="1536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38108" y="1519482"/>
            <a:ext cx="1573213" cy="153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824009" y="2995802"/>
            <a:ext cx="180975" cy="1793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66671" y="1435345"/>
            <a:ext cx="179387" cy="180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27778" y="2974956"/>
            <a:ext cx="179387" cy="1793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28771" y="1428995"/>
            <a:ext cx="179387" cy="180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extBox 161"/>
          <p:cNvSpPr txBox="1">
            <a:spLocks noChangeArrowheads="1"/>
          </p:cNvSpPr>
          <p:nvPr/>
        </p:nvSpPr>
        <p:spPr bwMode="auto">
          <a:xfrm>
            <a:off x="339570" y="1736460"/>
            <a:ext cx="957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/>
              <a:t>Graph </a:t>
            </a:r>
          </a:p>
          <a:p>
            <a:pPr algn="ctr"/>
            <a:r>
              <a:rPr lang="en-US" altLang="en-US" sz="2400" i="1"/>
              <a:t>G</a:t>
            </a:r>
          </a:p>
        </p:txBody>
      </p:sp>
      <p:sp>
        <p:nvSpPr>
          <p:cNvPr id="17" name="TextBox 162"/>
          <p:cNvSpPr txBox="1">
            <a:spLocks noChangeArrowheads="1"/>
          </p:cNvSpPr>
          <p:nvPr/>
        </p:nvSpPr>
        <p:spPr bwMode="auto">
          <a:xfrm>
            <a:off x="968221" y="1187695"/>
            <a:ext cx="400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/>
              <a:t>0</a:t>
            </a:r>
            <a:endParaRPr lang="en-US" altLang="en-US" sz="2400" i="1"/>
          </a:p>
        </p:txBody>
      </p:sp>
      <p:sp>
        <p:nvSpPr>
          <p:cNvPr id="18" name="TextBox 163"/>
          <p:cNvSpPr txBox="1">
            <a:spLocks noChangeArrowheads="1"/>
          </p:cNvSpPr>
          <p:nvPr/>
        </p:nvSpPr>
        <p:spPr bwMode="auto">
          <a:xfrm>
            <a:off x="899165" y="2968606"/>
            <a:ext cx="400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/>
              <a:t>1</a:t>
            </a:r>
            <a:endParaRPr lang="en-US" altLang="en-US" sz="2400" i="1"/>
          </a:p>
        </p:txBody>
      </p:sp>
      <p:sp>
        <p:nvSpPr>
          <p:cNvPr id="19" name="TextBox 164"/>
          <p:cNvSpPr txBox="1">
            <a:spLocks noChangeArrowheads="1"/>
          </p:cNvSpPr>
          <p:nvPr/>
        </p:nvSpPr>
        <p:spPr bwMode="auto">
          <a:xfrm>
            <a:off x="2917671" y="2971990"/>
            <a:ext cx="398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/>
              <a:t>2</a:t>
            </a:r>
            <a:endParaRPr lang="en-US" altLang="en-US" sz="2400" i="1"/>
          </a:p>
        </p:txBody>
      </p:sp>
      <p:sp>
        <p:nvSpPr>
          <p:cNvPr id="20" name="TextBox 165"/>
          <p:cNvSpPr txBox="1">
            <a:spLocks noChangeArrowheads="1"/>
          </p:cNvSpPr>
          <p:nvPr/>
        </p:nvSpPr>
        <p:spPr bwMode="auto">
          <a:xfrm>
            <a:off x="2958946" y="1205157"/>
            <a:ext cx="400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/>
              <a:t>3</a:t>
            </a:r>
            <a:endParaRPr lang="en-US" altLang="en-US" sz="2400" i="1"/>
          </a:p>
        </p:txBody>
      </p:sp>
      <p:sp>
        <p:nvSpPr>
          <p:cNvPr id="21" name="TextBox 20"/>
          <p:cNvSpPr txBox="1"/>
          <p:nvPr/>
        </p:nvSpPr>
        <p:spPr>
          <a:xfrm>
            <a:off x="1168246" y="5834276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Spanning Edge </a:t>
            </a:r>
            <a:r>
              <a:rPr lang="en-US" b="1" dirty="0" err="1" smtClean="0"/>
              <a:t>Betweeness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00549" y="6335319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to bootstrap but without </a:t>
            </a:r>
            <a:r>
              <a:rPr lang="en-US" dirty="0" err="1" smtClean="0"/>
              <a:t>ressampling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0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8" y="2203914"/>
            <a:ext cx="7036918" cy="35184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8" y="1594314"/>
            <a:ext cx="1739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neumoCC3518goeburst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21955" r="49666" b="20783"/>
          <a:stretch/>
        </p:blipFill>
        <p:spPr>
          <a:xfrm>
            <a:off x="10747" y="1202690"/>
            <a:ext cx="6026268" cy="3765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60634" y="1029808"/>
            <a:ext cx="296125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# STs = 19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# drawn edges = 27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# edges without ties = 6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# tiebreaks by SLV = 8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# tiebreaks by DLV = 4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# tiebreaks by ID = 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3520" y="5327823"/>
            <a:ext cx="4057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This is the tree selected by goeBURST.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How many trees can this data produce?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9199" y="381442"/>
            <a:ext cx="5681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</a:rPr>
              <a:t>Streptococcus </a:t>
            </a:r>
            <a:r>
              <a:rPr lang="en-US" sz="2400" b="1" i="1" dirty="0" err="1" smtClean="0">
                <a:solidFill>
                  <a:srgbClr val="FFFF00"/>
                </a:solidFill>
              </a:rPr>
              <a:t>pneumoniae</a:t>
            </a:r>
            <a:r>
              <a:rPr lang="en-US" sz="2400" b="1" i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CC 3518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72455" y="3632433"/>
            <a:ext cx="167780" cy="4530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8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8"/>
          <p:cNvSpPr txBox="1">
            <a:spLocks noChangeArrowheads="1"/>
          </p:cNvSpPr>
          <p:nvPr/>
        </p:nvSpPr>
        <p:spPr bwMode="auto">
          <a:xfrm>
            <a:off x="3421208" y="364708"/>
            <a:ext cx="5767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400" b="1" i="1" dirty="0">
                <a:solidFill>
                  <a:srgbClr val="FFFF00"/>
                </a:solidFill>
                <a:latin typeface="+mj-lt"/>
              </a:rPr>
              <a:t>Streptococcus </a:t>
            </a:r>
            <a:r>
              <a:rPr lang="en-US" altLang="en-US" sz="2400" b="1" i="1" dirty="0" err="1">
                <a:solidFill>
                  <a:srgbClr val="FFFF00"/>
                </a:solidFill>
                <a:latin typeface="+mj-lt"/>
              </a:rPr>
              <a:t>pneumoniae</a:t>
            </a:r>
            <a:r>
              <a:rPr lang="en-US" altLang="en-US" sz="2400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altLang="en-US" sz="2400" b="1" dirty="0" smtClean="0">
                <a:solidFill>
                  <a:srgbClr val="FFFF00"/>
                </a:solidFill>
                <a:latin typeface="+mj-lt"/>
              </a:rPr>
              <a:t>CC 3518 </a:t>
            </a:r>
            <a:endParaRPr lang="en-US" altLang="en-US" sz="2400" b="1" i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" name="TextBox 90"/>
          <p:cNvSpPr txBox="1">
            <a:spLocks noChangeArrowheads="1"/>
          </p:cNvSpPr>
          <p:nvPr/>
        </p:nvSpPr>
        <p:spPr bwMode="auto">
          <a:xfrm>
            <a:off x="6700695" y="2184628"/>
            <a:ext cx="23647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200">
                <a:solidFill>
                  <a:srgbClr val="FFFF00"/>
                </a:solidFill>
                <a:latin typeface="+mn-lt"/>
              </a:rPr>
              <a:t>MSN : 6912</a:t>
            </a:r>
            <a:r>
              <a:rPr lang="en-US" altLang="en-US" sz="2200" baseline="3000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en-US" sz="2200">
                <a:solidFill>
                  <a:srgbClr val="FFFF00"/>
                </a:solidFill>
                <a:latin typeface="+mn-lt"/>
              </a:rPr>
              <a:t>trees</a:t>
            </a:r>
          </a:p>
        </p:txBody>
      </p:sp>
      <p:sp>
        <p:nvSpPr>
          <p:cNvPr id="4" name="TextBox 91"/>
          <p:cNvSpPr txBox="1">
            <a:spLocks noChangeArrowheads="1"/>
          </p:cNvSpPr>
          <p:nvPr/>
        </p:nvSpPr>
        <p:spPr bwMode="auto">
          <a:xfrm>
            <a:off x="6938820" y="2686278"/>
            <a:ext cx="1479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000" b="1">
                <a:solidFill>
                  <a:srgbClr val="FFFF00"/>
                </a:solidFill>
                <a:latin typeface="+mn-lt"/>
              </a:rPr>
              <a:t>#SLVs rule </a:t>
            </a:r>
          </a:p>
        </p:txBody>
      </p:sp>
      <p:sp>
        <p:nvSpPr>
          <p:cNvPr id="5" name="TextBox 92"/>
          <p:cNvSpPr txBox="1">
            <a:spLocks noChangeArrowheads="1"/>
          </p:cNvSpPr>
          <p:nvPr/>
        </p:nvSpPr>
        <p:spPr bwMode="auto">
          <a:xfrm>
            <a:off x="7672245" y="3122840"/>
            <a:ext cx="132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400">
                <a:solidFill>
                  <a:srgbClr val="FFFF00"/>
                </a:solidFill>
                <a:latin typeface="+mn-lt"/>
              </a:rPr>
              <a:t>16 trees</a:t>
            </a:r>
          </a:p>
        </p:txBody>
      </p:sp>
      <p:sp>
        <p:nvSpPr>
          <p:cNvPr id="6" name="Down Arrow 5"/>
          <p:cNvSpPr/>
          <p:nvPr/>
        </p:nvSpPr>
        <p:spPr>
          <a:xfrm>
            <a:off x="8213583" y="2627540"/>
            <a:ext cx="144462" cy="495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TextBox 94"/>
          <p:cNvSpPr txBox="1">
            <a:spLocks noChangeArrowheads="1"/>
          </p:cNvSpPr>
          <p:nvPr/>
        </p:nvSpPr>
        <p:spPr bwMode="auto">
          <a:xfrm>
            <a:off x="7689708" y="4078515"/>
            <a:ext cx="1157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400">
                <a:solidFill>
                  <a:srgbClr val="FFFF00"/>
                </a:solidFill>
                <a:latin typeface="+mn-lt"/>
              </a:rPr>
              <a:t>2 trees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8213583" y="3583215"/>
            <a:ext cx="144462" cy="495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TextBox 96"/>
          <p:cNvSpPr txBox="1">
            <a:spLocks noChangeArrowheads="1"/>
          </p:cNvSpPr>
          <p:nvPr/>
        </p:nvSpPr>
        <p:spPr bwMode="auto">
          <a:xfrm>
            <a:off x="6943583" y="3678465"/>
            <a:ext cx="15263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000" b="1">
                <a:solidFill>
                  <a:srgbClr val="FFFF00"/>
                </a:solidFill>
                <a:latin typeface="+mn-lt"/>
              </a:rPr>
              <a:t>#DLVs rule </a:t>
            </a:r>
          </a:p>
        </p:txBody>
      </p:sp>
      <p:sp>
        <p:nvSpPr>
          <p:cNvPr id="10" name="TextBox 97"/>
          <p:cNvSpPr txBox="1">
            <a:spLocks noChangeArrowheads="1"/>
          </p:cNvSpPr>
          <p:nvPr/>
        </p:nvSpPr>
        <p:spPr bwMode="auto">
          <a:xfrm>
            <a:off x="7707170" y="5029428"/>
            <a:ext cx="1037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400">
                <a:solidFill>
                  <a:srgbClr val="FFFF00"/>
                </a:solidFill>
                <a:latin typeface="+mn-lt"/>
              </a:rPr>
              <a:t>1 tree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8231045" y="4534128"/>
            <a:ext cx="144463" cy="495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6961045" y="4629378"/>
            <a:ext cx="1281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000" b="1">
                <a:solidFill>
                  <a:srgbClr val="FFFF00"/>
                </a:solidFill>
                <a:latin typeface="+mn-lt"/>
              </a:rPr>
              <a:t>STID rule </a:t>
            </a:r>
          </a:p>
        </p:txBody>
      </p:sp>
      <p:pic>
        <p:nvPicPr>
          <p:cNvPr id="13" name="Picture 101" descr="PneumoCC3518slvgrah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t="14159" r="49192" b="25763"/>
          <a:stretch/>
        </p:blipFill>
        <p:spPr bwMode="auto">
          <a:xfrm>
            <a:off x="0" y="1497467"/>
            <a:ext cx="6749143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03"/>
          <p:cNvSpPr txBox="1">
            <a:spLocks noChangeArrowheads="1"/>
          </p:cNvSpPr>
          <p:nvPr/>
        </p:nvSpPr>
        <p:spPr bwMode="auto">
          <a:xfrm>
            <a:off x="865188" y="4551817"/>
            <a:ext cx="5413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5" name="TextBox 104"/>
          <p:cNvSpPr txBox="1">
            <a:spLocks noChangeArrowheads="1"/>
          </p:cNvSpPr>
          <p:nvPr/>
        </p:nvSpPr>
        <p:spPr bwMode="auto">
          <a:xfrm>
            <a:off x="1657350" y="4977267"/>
            <a:ext cx="5413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16" name="TextBox 105"/>
          <p:cNvSpPr txBox="1">
            <a:spLocks noChangeArrowheads="1"/>
          </p:cNvSpPr>
          <p:nvPr/>
        </p:nvSpPr>
        <p:spPr bwMode="auto">
          <a:xfrm>
            <a:off x="3824288" y="2997654"/>
            <a:ext cx="5413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7" name="TextBox 106"/>
          <p:cNvSpPr txBox="1">
            <a:spLocks noChangeArrowheads="1"/>
          </p:cNvSpPr>
          <p:nvPr/>
        </p:nvSpPr>
        <p:spPr bwMode="auto">
          <a:xfrm>
            <a:off x="5918200" y="2583317"/>
            <a:ext cx="5413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8" name="TextBox 107"/>
          <p:cNvSpPr txBox="1">
            <a:spLocks noChangeArrowheads="1"/>
          </p:cNvSpPr>
          <p:nvPr/>
        </p:nvSpPr>
        <p:spPr bwMode="auto">
          <a:xfrm>
            <a:off x="1520825" y="4378779"/>
            <a:ext cx="5413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19" name="TextBox 108"/>
          <p:cNvSpPr txBox="1">
            <a:spLocks noChangeArrowheads="1"/>
          </p:cNvSpPr>
          <p:nvPr/>
        </p:nvSpPr>
        <p:spPr bwMode="auto">
          <a:xfrm>
            <a:off x="2114550" y="4496254"/>
            <a:ext cx="5413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20" name="TextBox 109"/>
          <p:cNvSpPr txBox="1">
            <a:spLocks noChangeArrowheads="1"/>
          </p:cNvSpPr>
          <p:nvPr/>
        </p:nvSpPr>
        <p:spPr bwMode="auto">
          <a:xfrm>
            <a:off x="3079750" y="5094742"/>
            <a:ext cx="542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1" name="TextBox 110"/>
          <p:cNvSpPr txBox="1">
            <a:spLocks noChangeArrowheads="1"/>
          </p:cNvSpPr>
          <p:nvPr/>
        </p:nvSpPr>
        <p:spPr bwMode="auto">
          <a:xfrm>
            <a:off x="2344738" y="5131254"/>
            <a:ext cx="542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2" name="TextBox 111"/>
          <p:cNvSpPr txBox="1">
            <a:spLocks noChangeArrowheads="1"/>
          </p:cNvSpPr>
          <p:nvPr/>
        </p:nvSpPr>
        <p:spPr bwMode="auto">
          <a:xfrm>
            <a:off x="3622675" y="4675642"/>
            <a:ext cx="5413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23" name="TextBox 112"/>
          <p:cNvSpPr txBox="1">
            <a:spLocks noChangeArrowheads="1"/>
          </p:cNvSpPr>
          <p:nvPr/>
        </p:nvSpPr>
        <p:spPr bwMode="auto">
          <a:xfrm>
            <a:off x="4300538" y="4675642"/>
            <a:ext cx="5413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24" name="TextBox 113"/>
          <p:cNvSpPr txBox="1">
            <a:spLocks noChangeArrowheads="1"/>
          </p:cNvSpPr>
          <p:nvPr/>
        </p:nvSpPr>
        <p:spPr bwMode="auto">
          <a:xfrm>
            <a:off x="3911600" y="5074104"/>
            <a:ext cx="5413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25" name="TextBox 114"/>
          <p:cNvSpPr txBox="1">
            <a:spLocks noChangeArrowheads="1"/>
          </p:cNvSpPr>
          <p:nvPr/>
        </p:nvSpPr>
        <p:spPr bwMode="auto">
          <a:xfrm>
            <a:off x="4241800" y="4247017"/>
            <a:ext cx="5413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6" name="TextBox 115"/>
          <p:cNvSpPr txBox="1">
            <a:spLocks noChangeArrowheads="1"/>
          </p:cNvSpPr>
          <p:nvPr/>
        </p:nvSpPr>
        <p:spPr bwMode="auto">
          <a:xfrm>
            <a:off x="4130675" y="2054679"/>
            <a:ext cx="542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27" name="TextBox 116"/>
          <p:cNvSpPr txBox="1">
            <a:spLocks noChangeArrowheads="1"/>
          </p:cNvSpPr>
          <p:nvPr/>
        </p:nvSpPr>
        <p:spPr bwMode="auto">
          <a:xfrm>
            <a:off x="3879850" y="2502354"/>
            <a:ext cx="542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28" name="TextBox 117"/>
          <p:cNvSpPr txBox="1">
            <a:spLocks noChangeArrowheads="1"/>
          </p:cNvSpPr>
          <p:nvPr/>
        </p:nvSpPr>
        <p:spPr bwMode="auto">
          <a:xfrm>
            <a:off x="4381500" y="2456317"/>
            <a:ext cx="5413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29" name="TextBox 118"/>
          <p:cNvSpPr txBox="1">
            <a:spLocks noChangeArrowheads="1"/>
          </p:cNvSpPr>
          <p:nvPr/>
        </p:nvSpPr>
        <p:spPr bwMode="auto">
          <a:xfrm>
            <a:off x="4511675" y="2962729"/>
            <a:ext cx="542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0" name="TextBox 119"/>
          <p:cNvSpPr txBox="1">
            <a:spLocks noChangeArrowheads="1"/>
          </p:cNvSpPr>
          <p:nvPr/>
        </p:nvSpPr>
        <p:spPr bwMode="auto">
          <a:xfrm>
            <a:off x="4156075" y="3361192"/>
            <a:ext cx="542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1" name="TextBox 120"/>
          <p:cNvSpPr txBox="1">
            <a:spLocks noChangeArrowheads="1"/>
          </p:cNvSpPr>
          <p:nvPr/>
        </p:nvSpPr>
        <p:spPr bwMode="auto">
          <a:xfrm>
            <a:off x="4641850" y="3746954"/>
            <a:ext cx="5413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2" name="TextBox 121"/>
          <p:cNvSpPr txBox="1">
            <a:spLocks noChangeArrowheads="1"/>
          </p:cNvSpPr>
          <p:nvPr/>
        </p:nvSpPr>
        <p:spPr bwMode="auto">
          <a:xfrm>
            <a:off x="4408488" y="3442154"/>
            <a:ext cx="5413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3" name="TextBox 122"/>
          <p:cNvSpPr txBox="1">
            <a:spLocks noChangeArrowheads="1"/>
          </p:cNvSpPr>
          <p:nvPr/>
        </p:nvSpPr>
        <p:spPr bwMode="auto">
          <a:xfrm>
            <a:off x="4572000" y="3196092"/>
            <a:ext cx="5413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4" name="TextBox 123"/>
          <p:cNvSpPr txBox="1">
            <a:spLocks noChangeArrowheads="1"/>
          </p:cNvSpPr>
          <p:nvPr/>
        </p:nvSpPr>
        <p:spPr bwMode="auto">
          <a:xfrm>
            <a:off x="4938713" y="3302454"/>
            <a:ext cx="5413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5" name="TextBox 124"/>
          <p:cNvSpPr txBox="1">
            <a:spLocks noChangeArrowheads="1"/>
          </p:cNvSpPr>
          <p:nvPr/>
        </p:nvSpPr>
        <p:spPr bwMode="auto">
          <a:xfrm>
            <a:off x="4949825" y="2707142"/>
            <a:ext cx="5413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6" name="TextBox 125"/>
          <p:cNvSpPr txBox="1">
            <a:spLocks noChangeArrowheads="1"/>
          </p:cNvSpPr>
          <p:nvPr/>
        </p:nvSpPr>
        <p:spPr bwMode="auto">
          <a:xfrm>
            <a:off x="5189538" y="3032579"/>
            <a:ext cx="5413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7" name="TextBox 126"/>
          <p:cNvSpPr txBox="1">
            <a:spLocks noChangeArrowheads="1"/>
          </p:cNvSpPr>
          <p:nvPr/>
        </p:nvSpPr>
        <p:spPr bwMode="auto">
          <a:xfrm>
            <a:off x="5553075" y="3169104"/>
            <a:ext cx="542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8" name="TextBox 127"/>
          <p:cNvSpPr txBox="1">
            <a:spLocks noChangeArrowheads="1"/>
          </p:cNvSpPr>
          <p:nvPr/>
        </p:nvSpPr>
        <p:spPr bwMode="auto">
          <a:xfrm>
            <a:off x="5484813" y="2476954"/>
            <a:ext cx="5413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9" name="TextBox 128"/>
          <p:cNvSpPr txBox="1">
            <a:spLocks noChangeArrowheads="1"/>
          </p:cNvSpPr>
          <p:nvPr/>
        </p:nvSpPr>
        <p:spPr bwMode="auto">
          <a:xfrm>
            <a:off x="5121275" y="3270704"/>
            <a:ext cx="542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40" name="TextBox 129"/>
          <p:cNvSpPr txBox="1">
            <a:spLocks noChangeArrowheads="1"/>
          </p:cNvSpPr>
          <p:nvPr/>
        </p:nvSpPr>
        <p:spPr bwMode="auto">
          <a:xfrm>
            <a:off x="123825" y="2608717"/>
            <a:ext cx="319563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400">
                <a:solidFill>
                  <a:schemeClr val="bg1"/>
                </a:solidFill>
              </a:rPr>
              <a:t>The values represented on the edges are </a:t>
            </a:r>
          </a:p>
          <a:p>
            <a:r>
              <a:rPr lang="en-US" altLang="en-US" sz="1400">
                <a:solidFill>
                  <a:schemeClr val="bg1"/>
                </a:solidFill>
              </a:rPr>
              <a:t>the percentage of the total number of trees  where the link was present, calculated by the adapted Kirchhoff theorem.</a:t>
            </a:r>
          </a:p>
        </p:txBody>
      </p:sp>
      <p:sp>
        <p:nvSpPr>
          <p:cNvPr id="41" name="TextBox 130"/>
          <p:cNvSpPr txBox="1">
            <a:spLocks noChangeArrowheads="1"/>
          </p:cNvSpPr>
          <p:nvPr/>
        </p:nvSpPr>
        <p:spPr bwMode="auto">
          <a:xfrm>
            <a:off x="5330825" y="2767467"/>
            <a:ext cx="5413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000" i="1">
                <a:solidFill>
                  <a:schemeClr val="bg1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378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3" descr="DarwinSketch.articl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79488"/>
            <a:ext cx="5324475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5692775" y="4257675"/>
            <a:ext cx="32797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Charles Darwin ‘s “tree of life” in Notebook B, 1837-1838 </a:t>
            </a:r>
          </a:p>
        </p:txBody>
      </p:sp>
      <p:pic>
        <p:nvPicPr>
          <p:cNvPr id="17411" name="Picture 5" descr="charles-darwin_1238293c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25" y="1727200"/>
            <a:ext cx="3006725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4629150" y="190004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b="1">
                <a:solidFill>
                  <a:srgbClr val="FFFF00"/>
                </a:solidFill>
                <a:latin typeface="+mj-lt"/>
              </a:rPr>
              <a:t>Darwin and the tree of life</a:t>
            </a:r>
          </a:p>
        </p:txBody>
      </p:sp>
    </p:spTree>
    <p:extLst>
      <p:ext uri="{BB962C8B-B14F-4D97-AF65-F5344CB8AC3E}">
        <p14:creationId xmlns:p14="http://schemas.microsoft.com/office/powerpoint/2010/main" val="981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mpyCC177goeburst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6" r="43968"/>
          <a:stretch/>
        </p:blipFill>
        <p:spPr>
          <a:xfrm>
            <a:off x="491491" y="1184066"/>
            <a:ext cx="5081822" cy="5395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82747" y="1184066"/>
            <a:ext cx="296125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# STs = 68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# drawn edges = 67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# edges without ties = 13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# tiebreaks by SLV = 44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# tiebreaks by DLV = 9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# tiebreaks by TLV =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9098" y="309314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</a:rPr>
              <a:t>Campylobacter </a:t>
            </a:r>
            <a:r>
              <a:rPr lang="en-US" sz="2400" b="1" i="1" dirty="0" err="1" smtClean="0">
                <a:solidFill>
                  <a:srgbClr val="FFFF00"/>
                </a:solidFill>
              </a:rPr>
              <a:t>jejuni</a:t>
            </a:r>
            <a:r>
              <a:rPr lang="en-US" sz="2400" b="1" i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 CC 177 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2" descr="CampyCC177slvgraph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8" r="18018"/>
          <a:stretch>
            <a:fillRect/>
          </a:stretch>
        </p:blipFill>
        <p:spPr bwMode="auto">
          <a:xfrm>
            <a:off x="0" y="1312864"/>
            <a:ext cx="6134344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5"/>
          <p:cNvSpPr>
            <a:spLocks noChangeArrowheads="1"/>
          </p:cNvSpPr>
          <p:nvPr/>
        </p:nvSpPr>
        <p:spPr bwMode="auto">
          <a:xfrm>
            <a:off x="6228730" y="907900"/>
            <a:ext cx="38211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800" dirty="0">
                <a:solidFill>
                  <a:srgbClr val="FFFF00"/>
                </a:solidFill>
                <a:latin typeface="+mn-lt"/>
              </a:rPr>
              <a:t># STs = 68</a:t>
            </a:r>
          </a:p>
          <a:p>
            <a:r>
              <a:rPr lang="en-US" altLang="en-US" sz="1800" dirty="0">
                <a:solidFill>
                  <a:srgbClr val="FFFF00"/>
                </a:solidFill>
                <a:latin typeface="+mn-lt"/>
              </a:rPr>
              <a:t># SLV links = 100</a:t>
            </a:r>
          </a:p>
          <a:p>
            <a:r>
              <a:rPr lang="en-US" altLang="en-US" sz="1800" dirty="0">
                <a:solidFill>
                  <a:srgbClr val="FFFF00"/>
                </a:solidFill>
                <a:latin typeface="+mn-lt"/>
              </a:rPr>
              <a:t># edges without ties = 13</a:t>
            </a:r>
          </a:p>
          <a:p>
            <a:r>
              <a:rPr lang="en-US" altLang="en-US" sz="1800" dirty="0">
                <a:solidFill>
                  <a:srgbClr val="FFFF00"/>
                </a:solidFill>
                <a:latin typeface="+mn-lt"/>
              </a:rPr>
              <a:t># tiebreaks by SLV = 44</a:t>
            </a:r>
          </a:p>
          <a:p>
            <a:r>
              <a:rPr lang="en-US" altLang="en-US" sz="1800" dirty="0">
                <a:solidFill>
                  <a:srgbClr val="FFFF00"/>
                </a:solidFill>
                <a:latin typeface="+mn-lt"/>
              </a:rPr>
              <a:t># tiebreaks by DLV = 9 </a:t>
            </a:r>
          </a:p>
          <a:p>
            <a:r>
              <a:rPr lang="en-US" altLang="en-US" sz="1800" dirty="0">
                <a:solidFill>
                  <a:srgbClr val="FFFF00"/>
                </a:solidFill>
                <a:latin typeface="+mn-lt"/>
              </a:rPr>
              <a:t># tiebreaks by TLV = 1</a:t>
            </a:r>
          </a:p>
        </p:txBody>
      </p:sp>
      <p:sp>
        <p:nvSpPr>
          <p:cNvPr id="5" name="TextBox 58"/>
          <p:cNvSpPr txBox="1">
            <a:spLocks noChangeArrowheads="1"/>
          </p:cNvSpPr>
          <p:nvPr/>
        </p:nvSpPr>
        <p:spPr bwMode="auto">
          <a:xfrm>
            <a:off x="6281738" y="2894805"/>
            <a:ext cx="2353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400" dirty="0">
                <a:solidFill>
                  <a:srgbClr val="FFFF00"/>
                </a:solidFill>
                <a:latin typeface="+mn-lt"/>
              </a:rPr>
              <a:t>MSN </a:t>
            </a:r>
            <a:r>
              <a:rPr lang="en-US" altLang="en-US" sz="2400" dirty="0" smtClean="0">
                <a:solidFill>
                  <a:srgbClr val="FFFF00"/>
                </a:solidFill>
                <a:latin typeface="+mn-lt"/>
              </a:rPr>
              <a:t>:</a:t>
            </a:r>
          </a:p>
          <a:p>
            <a:r>
              <a:rPr lang="en-US" altLang="en-US" sz="2400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en-US" sz="2400" dirty="0">
                <a:solidFill>
                  <a:srgbClr val="FFFF00"/>
                </a:solidFill>
                <a:latin typeface="+mn-lt"/>
              </a:rPr>
              <a:t>4.03x10</a:t>
            </a:r>
            <a:r>
              <a:rPr lang="en-US" altLang="en-US" sz="2400" baseline="30000" dirty="0">
                <a:solidFill>
                  <a:srgbClr val="FFFF00"/>
                </a:solidFill>
                <a:latin typeface="+mn-lt"/>
              </a:rPr>
              <a:t>16 </a:t>
            </a:r>
            <a:r>
              <a:rPr lang="en-US" altLang="en-US" sz="2400" dirty="0">
                <a:solidFill>
                  <a:srgbClr val="FFFF00"/>
                </a:solidFill>
                <a:latin typeface="+mn-lt"/>
              </a:rPr>
              <a:t>trees</a:t>
            </a:r>
          </a:p>
        </p:txBody>
      </p:sp>
      <p:sp>
        <p:nvSpPr>
          <p:cNvPr id="6" name="TextBox 59"/>
          <p:cNvSpPr txBox="1">
            <a:spLocks noChangeArrowheads="1"/>
          </p:cNvSpPr>
          <p:nvPr/>
        </p:nvSpPr>
        <p:spPr bwMode="auto">
          <a:xfrm>
            <a:off x="6972301" y="3705501"/>
            <a:ext cx="1479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000" b="1" dirty="0">
                <a:solidFill>
                  <a:srgbClr val="FFFF00"/>
                </a:solidFill>
                <a:latin typeface="+mn-lt"/>
              </a:rPr>
              <a:t>#SLVs rule </a:t>
            </a:r>
          </a:p>
        </p:txBody>
      </p:sp>
      <p:sp>
        <p:nvSpPr>
          <p:cNvPr id="7" name="TextBox 60"/>
          <p:cNvSpPr txBox="1">
            <a:spLocks noChangeArrowheads="1"/>
          </p:cNvSpPr>
          <p:nvPr/>
        </p:nvSpPr>
        <p:spPr bwMode="auto">
          <a:xfrm>
            <a:off x="7546702" y="4142064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400">
                <a:solidFill>
                  <a:srgbClr val="FFFF00"/>
                </a:solidFill>
                <a:latin typeface="+mn-lt"/>
              </a:rPr>
              <a:t>1280</a:t>
            </a:r>
            <a:r>
              <a:rPr lang="en-US" altLang="en-US" sz="2400" baseline="3000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en-US" sz="2400">
                <a:solidFill>
                  <a:srgbClr val="FFFF00"/>
                </a:solidFill>
                <a:latin typeface="+mn-lt"/>
              </a:rPr>
              <a:t>trees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8247063" y="3646764"/>
            <a:ext cx="144463" cy="495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TextBox 63"/>
          <p:cNvSpPr txBox="1">
            <a:spLocks noChangeArrowheads="1"/>
          </p:cNvSpPr>
          <p:nvPr/>
        </p:nvSpPr>
        <p:spPr bwMode="auto">
          <a:xfrm>
            <a:off x="7723188" y="5097739"/>
            <a:ext cx="1157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400">
                <a:solidFill>
                  <a:srgbClr val="FFFF00"/>
                </a:solidFill>
                <a:latin typeface="+mn-lt"/>
              </a:rPr>
              <a:t>2 trees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8247063" y="4602439"/>
            <a:ext cx="144463" cy="495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TextBox 65"/>
          <p:cNvSpPr txBox="1">
            <a:spLocks noChangeArrowheads="1"/>
          </p:cNvSpPr>
          <p:nvPr/>
        </p:nvSpPr>
        <p:spPr bwMode="auto">
          <a:xfrm>
            <a:off x="6977063" y="4697689"/>
            <a:ext cx="15263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000" b="1">
                <a:solidFill>
                  <a:srgbClr val="FFFF00"/>
                </a:solidFill>
                <a:latin typeface="+mn-lt"/>
              </a:rPr>
              <a:t>#DLVs rule </a:t>
            </a:r>
          </a:p>
        </p:txBody>
      </p:sp>
      <p:sp>
        <p:nvSpPr>
          <p:cNvPr id="12" name="TextBox 66"/>
          <p:cNvSpPr txBox="1">
            <a:spLocks noChangeArrowheads="1"/>
          </p:cNvSpPr>
          <p:nvPr/>
        </p:nvSpPr>
        <p:spPr bwMode="auto">
          <a:xfrm>
            <a:off x="7740651" y="6050239"/>
            <a:ext cx="1037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400">
                <a:solidFill>
                  <a:srgbClr val="FFFF00"/>
                </a:solidFill>
                <a:latin typeface="+mn-lt"/>
              </a:rPr>
              <a:t>1 tree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264526" y="5554939"/>
            <a:ext cx="144462" cy="495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TextBox 68"/>
          <p:cNvSpPr txBox="1">
            <a:spLocks noChangeArrowheads="1"/>
          </p:cNvSpPr>
          <p:nvPr/>
        </p:nvSpPr>
        <p:spPr bwMode="auto">
          <a:xfrm>
            <a:off x="6994526" y="5648601"/>
            <a:ext cx="1454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000" b="1">
                <a:solidFill>
                  <a:srgbClr val="FFFF00"/>
                </a:solidFill>
                <a:latin typeface="+mn-lt"/>
              </a:rPr>
              <a:t>#TLVs rule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49098" y="309314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</a:rPr>
              <a:t>Campylobacter </a:t>
            </a:r>
            <a:r>
              <a:rPr lang="en-US" sz="2400" b="1" i="1" dirty="0" err="1" smtClean="0">
                <a:solidFill>
                  <a:srgbClr val="FFFF00"/>
                </a:solidFill>
              </a:rPr>
              <a:t>jejuni</a:t>
            </a:r>
            <a:r>
              <a:rPr lang="en-US" sz="2400" b="1" i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 CC 177 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96945" y="1586551"/>
            <a:ext cx="29612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# STs = 23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# drawn edges = 22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# edges without ties = 2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# tiebreaks by SLV = 18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# tiebreaks by DLV =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3656" y="168958"/>
            <a:ext cx="467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</a:rPr>
              <a:t>Staphylococcus </a:t>
            </a:r>
            <a:r>
              <a:rPr lang="en-US" sz="2400" b="1" i="1" dirty="0" err="1" smtClean="0">
                <a:solidFill>
                  <a:srgbClr val="FFFF00"/>
                </a:solidFill>
              </a:rPr>
              <a:t>aureus</a:t>
            </a:r>
            <a:r>
              <a:rPr lang="en-US" sz="2400" b="1" i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 CC89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pic>
        <p:nvPicPr>
          <p:cNvPr id="5" name="Picture 4" descr="saureusCC89goeburst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1" t="12740" r="21261" b="10274"/>
          <a:stretch/>
        </p:blipFill>
        <p:spPr>
          <a:xfrm>
            <a:off x="546099" y="753733"/>
            <a:ext cx="5245101" cy="46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4" descr="saureusCC89slvgraph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r="17976" b="10969"/>
          <a:stretch/>
        </p:blipFill>
        <p:spPr bwMode="auto">
          <a:xfrm>
            <a:off x="217714" y="954088"/>
            <a:ext cx="5747657" cy="492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2"/>
          <p:cNvSpPr txBox="1">
            <a:spLocks noChangeArrowheads="1"/>
          </p:cNvSpPr>
          <p:nvPr/>
        </p:nvSpPr>
        <p:spPr bwMode="auto">
          <a:xfrm>
            <a:off x="544966" y="430213"/>
            <a:ext cx="7373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3200" b="1" i="1">
                <a:solidFill>
                  <a:srgbClr val="FFFF00"/>
                </a:solidFill>
              </a:rPr>
              <a:t>Staphylococcus </a:t>
            </a:r>
            <a:r>
              <a:rPr lang="en-US" altLang="en-US" sz="3200" b="1" i="1" dirty="0" err="1">
                <a:solidFill>
                  <a:srgbClr val="FFFF00"/>
                </a:solidFill>
              </a:rPr>
              <a:t>aureus</a:t>
            </a:r>
            <a:r>
              <a:rPr lang="en-US" altLang="en-US" sz="3200" b="1" i="1" dirty="0">
                <a:solidFill>
                  <a:srgbClr val="FFFF00"/>
                </a:solidFill>
              </a:rPr>
              <a:t> </a:t>
            </a:r>
            <a:r>
              <a:rPr lang="en-US" altLang="en-US" sz="3200" b="1" dirty="0">
                <a:solidFill>
                  <a:srgbClr val="FFFF00"/>
                </a:solidFill>
              </a:rPr>
              <a:t>Clonal Complex 10</a:t>
            </a:r>
            <a:endParaRPr lang="en-US" altLang="en-US" sz="3200" b="1" i="1" dirty="0">
              <a:solidFill>
                <a:srgbClr val="FFFF00"/>
              </a:solidFill>
            </a:endParaRPr>
          </a:p>
        </p:txBody>
      </p:sp>
      <p:sp>
        <p:nvSpPr>
          <p:cNvPr id="7" name="Rectangle 133"/>
          <p:cNvSpPr>
            <a:spLocks noChangeArrowheads="1"/>
          </p:cNvSpPr>
          <p:nvPr/>
        </p:nvSpPr>
        <p:spPr bwMode="auto">
          <a:xfrm>
            <a:off x="6323466" y="1047750"/>
            <a:ext cx="38195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rgbClr val="FFFF00"/>
                </a:solidFill>
              </a:rPr>
              <a:t># STs = 23</a:t>
            </a:r>
          </a:p>
          <a:p>
            <a:r>
              <a:rPr lang="en-US" altLang="en-US" sz="2000">
                <a:solidFill>
                  <a:srgbClr val="FFFF00"/>
                </a:solidFill>
              </a:rPr>
              <a:t># SLV links = 38</a:t>
            </a:r>
          </a:p>
          <a:p>
            <a:r>
              <a:rPr lang="en-US" altLang="en-US" sz="2000">
                <a:solidFill>
                  <a:srgbClr val="FFFF00"/>
                </a:solidFill>
              </a:rPr>
              <a:t># edges without ties = 2</a:t>
            </a:r>
          </a:p>
          <a:p>
            <a:r>
              <a:rPr lang="en-US" altLang="en-US" sz="2000">
                <a:solidFill>
                  <a:srgbClr val="FFFF00"/>
                </a:solidFill>
              </a:rPr>
              <a:t># tiebreaks by SLV = 18</a:t>
            </a:r>
          </a:p>
          <a:p>
            <a:r>
              <a:rPr lang="en-US" altLang="en-US" sz="2000">
                <a:solidFill>
                  <a:srgbClr val="FFFF00"/>
                </a:solidFill>
              </a:rPr>
              <a:t># tiebreaks by DLV = 2 </a:t>
            </a:r>
          </a:p>
        </p:txBody>
      </p:sp>
      <p:sp>
        <p:nvSpPr>
          <p:cNvPr id="8" name="TextBox 134"/>
          <p:cNvSpPr txBox="1">
            <a:spLocks noChangeArrowheads="1"/>
          </p:cNvSpPr>
          <p:nvPr/>
        </p:nvSpPr>
        <p:spPr bwMode="auto">
          <a:xfrm>
            <a:off x="6249180" y="3145959"/>
            <a:ext cx="29186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400" dirty="0">
                <a:solidFill>
                  <a:srgbClr val="FFFF00"/>
                </a:solidFill>
              </a:rPr>
              <a:t>MSN :  </a:t>
            </a:r>
            <a:r>
              <a:rPr lang="en-US" altLang="en-US" sz="2400" dirty="0" smtClean="0">
                <a:solidFill>
                  <a:srgbClr val="FFFF00"/>
                </a:solidFill>
              </a:rPr>
              <a:t>7.7*10</a:t>
            </a:r>
            <a:r>
              <a:rPr lang="pt-PT" altLang="en-US" sz="2400" dirty="0" smtClean="0">
                <a:solidFill>
                  <a:srgbClr val="FFFF00"/>
                </a:solidFill>
              </a:rPr>
              <a:t>^6</a:t>
            </a:r>
            <a:r>
              <a:rPr lang="en-US" altLang="en-US" sz="2400" baseline="30000" dirty="0" smtClean="0">
                <a:solidFill>
                  <a:srgbClr val="FFFF00"/>
                </a:solidFill>
              </a:rPr>
              <a:t> </a:t>
            </a:r>
            <a:r>
              <a:rPr lang="en-US" altLang="en-US" sz="2400" dirty="0">
                <a:solidFill>
                  <a:srgbClr val="FFFF00"/>
                </a:solidFill>
              </a:rPr>
              <a:t>trees</a:t>
            </a:r>
          </a:p>
        </p:txBody>
      </p:sp>
      <p:sp>
        <p:nvSpPr>
          <p:cNvPr id="9" name="TextBox 135"/>
          <p:cNvSpPr txBox="1">
            <a:spLocks noChangeArrowheads="1"/>
          </p:cNvSpPr>
          <p:nvPr/>
        </p:nvSpPr>
        <p:spPr bwMode="auto">
          <a:xfrm>
            <a:off x="6725103" y="3684588"/>
            <a:ext cx="13051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000" b="1">
                <a:solidFill>
                  <a:srgbClr val="FFFF00"/>
                </a:solidFill>
              </a:rPr>
              <a:t>#SLVs rule </a:t>
            </a:r>
          </a:p>
        </p:txBody>
      </p:sp>
      <p:sp>
        <p:nvSpPr>
          <p:cNvPr id="10" name="TextBox 136"/>
          <p:cNvSpPr txBox="1">
            <a:spLocks noChangeArrowheads="1"/>
          </p:cNvSpPr>
          <p:nvPr/>
        </p:nvSpPr>
        <p:spPr bwMode="auto">
          <a:xfrm>
            <a:off x="7460116" y="4121150"/>
            <a:ext cx="1116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400">
                <a:solidFill>
                  <a:srgbClr val="FFFF00"/>
                </a:solidFill>
              </a:rPr>
              <a:t> 4 trees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7999866" y="3625850"/>
            <a:ext cx="144462" cy="495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TextBox 138"/>
          <p:cNvSpPr txBox="1">
            <a:spLocks noChangeArrowheads="1"/>
          </p:cNvSpPr>
          <p:nvPr/>
        </p:nvSpPr>
        <p:spPr bwMode="auto">
          <a:xfrm>
            <a:off x="7477578" y="5078413"/>
            <a:ext cx="1046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400">
                <a:solidFill>
                  <a:srgbClr val="FFFF00"/>
                </a:solidFill>
              </a:rPr>
              <a:t>1 trees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7999866" y="4583113"/>
            <a:ext cx="144462" cy="495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TextBox 140"/>
          <p:cNvSpPr txBox="1">
            <a:spLocks noChangeArrowheads="1"/>
          </p:cNvSpPr>
          <p:nvPr/>
        </p:nvSpPr>
        <p:spPr bwMode="auto">
          <a:xfrm>
            <a:off x="6729866" y="4678363"/>
            <a:ext cx="13451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057400" fontAlgn="base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2000" b="1">
                <a:solidFill>
                  <a:srgbClr val="FFFF00"/>
                </a:solidFill>
              </a:rPr>
              <a:t>#DLVs rule </a:t>
            </a:r>
          </a:p>
        </p:txBody>
      </p:sp>
    </p:spTree>
    <p:extLst>
      <p:ext uri="{BB962C8B-B14F-4D97-AF65-F5344CB8AC3E}">
        <p14:creationId xmlns:p14="http://schemas.microsoft.com/office/powerpoint/2010/main" val="9019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Elbow Connector 19"/>
          <p:cNvCxnSpPr>
            <a:cxnSpLocks noChangeShapeType="1"/>
          </p:cNvCxnSpPr>
          <p:nvPr/>
        </p:nvCxnSpPr>
        <p:spPr bwMode="auto">
          <a:xfrm>
            <a:off x="3438155" y="1998314"/>
            <a:ext cx="816661" cy="1140519"/>
          </a:xfrm>
          <a:prstGeom prst="bentConnector2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nip Single Corner Rectangle 3"/>
          <p:cNvSpPr/>
          <p:nvPr/>
        </p:nvSpPr>
        <p:spPr bwMode="auto">
          <a:xfrm>
            <a:off x="762000" y="1484313"/>
            <a:ext cx="2667000" cy="1084262"/>
          </a:xfrm>
          <a:prstGeom prst="snip1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Arial" pitchFamily="-105" charset="0"/>
              <a:cs typeface="Arial" pitchFamily="-105" charset="0"/>
            </a:endParaRPr>
          </a:p>
        </p:txBody>
      </p:sp>
      <p:sp>
        <p:nvSpPr>
          <p:cNvPr id="36866" name="TextBox 5"/>
          <p:cNvSpPr txBox="1">
            <a:spLocks noChangeArrowheads="1"/>
          </p:cNvSpPr>
          <p:nvPr/>
        </p:nvSpPr>
        <p:spPr bwMode="auto">
          <a:xfrm>
            <a:off x="990600" y="1793875"/>
            <a:ext cx="2183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Allelic profiles</a:t>
            </a:r>
          </a:p>
        </p:txBody>
      </p:sp>
      <p:sp>
        <p:nvSpPr>
          <p:cNvPr id="5" name="Snip Single Corner Rectangle 4"/>
          <p:cNvSpPr/>
          <p:nvPr/>
        </p:nvSpPr>
        <p:spPr bwMode="auto">
          <a:xfrm>
            <a:off x="5181600" y="1460500"/>
            <a:ext cx="3048000" cy="1108075"/>
          </a:xfrm>
          <a:prstGeom prst="snip1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Arial" pitchFamily="-105" charset="0"/>
              <a:cs typeface="Arial" pitchFamily="-105" charset="0"/>
            </a:endParaRPr>
          </a:p>
        </p:txBody>
      </p:sp>
      <p:sp>
        <p:nvSpPr>
          <p:cNvPr id="36868" name="TextBox 6"/>
          <p:cNvSpPr txBox="1">
            <a:spLocks noChangeArrowheads="1"/>
          </p:cNvSpPr>
          <p:nvPr/>
        </p:nvSpPr>
        <p:spPr bwMode="auto">
          <a:xfrm>
            <a:off x="5517656" y="1628775"/>
            <a:ext cx="25314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>
                <a:latin typeface="+mn-lt"/>
              </a:rPr>
              <a:t>Accessory data</a:t>
            </a:r>
          </a:p>
          <a:p>
            <a:pPr algn="ctr" eaLnBrk="1" hangingPunct="1"/>
            <a:r>
              <a:rPr lang="en-US" altLang="en-US">
                <a:latin typeface="+mn-lt"/>
              </a:rPr>
              <a:t>(</a:t>
            </a:r>
            <a:r>
              <a:rPr lang="ja-JP" altLang="en-US">
                <a:latin typeface="+mn-lt"/>
              </a:rPr>
              <a:t>“</a:t>
            </a:r>
            <a:r>
              <a:rPr lang="en-US" altLang="ja-JP">
                <a:latin typeface="+mn-lt"/>
              </a:rPr>
              <a:t>metadata</a:t>
            </a:r>
            <a:r>
              <a:rPr lang="ja-JP" altLang="en-US">
                <a:latin typeface="+mn-lt"/>
              </a:rPr>
              <a:t>”</a:t>
            </a:r>
            <a:r>
              <a:rPr lang="en-US" altLang="ja-JP">
                <a:latin typeface="+mn-lt"/>
              </a:rPr>
              <a:t>)</a:t>
            </a:r>
            <a:endParaRPr lang="en-US" altLang="en-US">
              <a:latin typeface="+mn-lt"/>
            </a:endParaRPr>
          </a:p>
        </p:txBody>
      </p:sp>
      <p:sp>
        <p:nvSpPr>
          <p:cNvPr id="36869" name="TextBox 9"/>
          <p:cNvSpPr txBox="1">
            <a:spLocks noChangeArrowheads="1"/>
          </p:cNvSpPr>
          <p:nvPr/>
        </p:nvSpPr>
        <p:spPr bwMode="auto">
          <a:xfrm>
            <a:off x="5292725" y="2617788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latin typeface="+mn-lt"/>
              </a:rPr>
              <a:t>Antibiogram</a:t>
            </a:r>
          </a:p>
        </p:txBody>
      </p:sp>
      <p:sp>
        <p:nvSpPr>
          <p:cNvPr id="36870" name="TextBox 10"/>
          <p:cNvSpPr txBox="1">
            <a:spLocks noChangeArrowheads="1"/>
          </p:cNvSpPr>
          <p:nvPr/>
        </p:nvSpPr>
        <p:spPr bwMode="auto">
          <a:xfrm>
            <a:off x="5292725" y="3030538"/>
            <a:ext cx="17347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latin typeface="+mn-lt"/>
              </a:rPr>
              <a:t>Serotype</a:t>
            </a:r>
          </a:p>
        </p:txBody>
      </p:sp>
      <p:sp>
        <p:nvSpPr>
          <p:cNvPr id="36871" name="TextBox 11"/>
          <p:cNvSpPr txBox="1">
            <a:spLocks noChangeArrowheads="1"/>
          </p:cNvSpPr>
          <p:nvPr/>
        </p:nvSpPr>
        <p:spPr bwMode="auto">
          <a:xfrm>
            <a:off x="5292725" y="3481388"/>
            <a:ext cx="35750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latin typeface="+mn-lt"/>
              </a:rPr>
              <a:t>Origin info (patient)</a:t>
            </a:r>
          </a:p>
        </p:txBody>
      </p:sp>
      <p:sp>
        <p:nvSpPr>
          <p:cNvPr id="36872" name="TextBox 13"/>
          <p:cNvSpPr txBox="1">
            <a:spLocks noChangeArrowheads="1"/>
          </p:cNvSpPr>
          <p:nvPr/>
        </p:nvSpPr>
        <p:spPr bwMode="auto">
          <a:xfrm>
            <a:off x="5292725" y="4202113"/>
            <a:ext cx="6429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latin typeface="+mn-lt"/>
              </a:rPr>
              <a:t>….</a:t>
            </a:r>
          </a:p>
        </p:txBody>
      </p:sp>
      <p:sp>
        <p:nvSpPr>
          <p:cNvPr id="36873" name="Oval 14"/>
          <p:cNvSpPr>
            <a:spLocks noChangeArrowheads="1"/>
          </p:cNvSpPr>
          <p:nvPr/>
        </p:nvSpPr>
        <p:spPr bwMode="auto">
          <a:xfrm>
            <a:off x="731838" y="2900363"/>
            <a:ext cx="2735262" cy="1223962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>
                <a:latin typeface="+mn-lt"/>
              </a:rPr>
              <a:t>Analysis</a:t>
            </a:r>
          </a:p>
          <a:p>
            <a:pPr algn="ctr"/>
            <a:r>
              <a:rPr lang="en-US" altLang="en-US" sz="1800">
                <a:latin typeface="+mn-lt"/>
              </a:rPr>
              <a:t>(goeBURST)</a:t>
            </a:r>
          </a:p>
        </p:txBody>
      </p:sp>
      <p:cxnSp>
        <p:nvCxnSpPr>
          <p:cNvPr id="36874" name="Straight Connector 16"/>
          <p:cNvCxnSpPr>
            <a:cxnSpLocks noChangeShapeType="1"/>
            <a:stCxn id="36873" idx="0"/>
            <a:endCxn id="4" idx="1"/>
          </p:cNvCxnSpPr>
          <p:nvPr/>
        </p:nvCxnSpPr>
        <p:spPr bwMode="auto">
          <a:xfrm rot="16200000" flipV="1">
            <a:off x="1931194" y="2732881"/>
            <a:ext cx="331788" cy="3175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67100" y="2014538"/>
            <a:ext cx="1714500" cy="2638425"/>
            <a:chOff x="3467496" y="2014736"/>
            <a:chExt cx="1714104" cy="2638400"/>
          </a:xfrm>
        </p:grpSpPr>
        <p:cxnSp>
          <p:nvCxnSpPr>
            <p:cNvPr id="36881" name="Elbow Connector 19"/>
            <p:cNvCxnSpPr>
              <a:cxnSpLocks noChangeShapeType="1"/>
              <a:stCxn id="36873" idx="6"/>
            </p:cNvCxnSpPr>
            <p:nvPr/>
          </p:nvCxnSpPr>
          <p:spPr bwMode="auto">
            <a:xfrm>
              <a:off x="3467496" y="3512628"/>
              <a:ext cx="816472" cy="1140508"/>
            </a:xfrm>
            <a:prstGeom prst="bentConnector2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2" name="Elbow Connector 19"/>
            <p:cNvCxnSpPr>
              <a:cxnSpLocks noChangeShapeType="1"/>
              <a:stCxn id="5" idx="2"/>
            </p:cNvCxnSpPr>
            <p:nvPr/>
          </p:nvCxnSpPr>
          <p:spPr bwMode="auto">
            <a:xfrm rot="10800000" flipV="1">
              <a:off x="4355976" y="2014736"/>
              <a:ext cx="825624" cy="2638400"/>
            </a:xfrm>
            <a:prstGeom prst="bentConnector2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876" name="TextBox 30"/>
          <p:cNvSpPr txBox="1">
            <a:spLocks noChangeArrowheads="1"/>
          </p:cNvSpPr>
          <p:nvPr/>
        </p:nvSpPr>
        <p:spPr bwMode="auto">
          <a:xfrm>
            <a:off x="5292725" y="3933825"/>
            <a:ext cx="38651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latin typeface="+mn-lt"/>
              </a:rPr>
              <a:t>Other typing method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080247" y="4934277"/>
            <a:ext cx="76546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FFFF00"/>
                </a:solidFill>
                <a:latin typeface="+mn-lt"/>
              </a:rPr>
              <a:t>Present the data in a meaningful way</a:t>
            </a:r>
          </a:p>
        </p:txBody>
      </p:sp>
      <p:sp>
        <p:nvSpPr>
          <p:cNvPr id="36878" name="Text Box 2"/>
          <p:cNvSpPr txBox="1">
            <a:spLocks noChangeArrowheads="1"/>
          </p:cNvSpPr>
          <p:nvPr/>
        </p:nvSpPr>
        <p:spPr bwMode="auto">
          <a:xfrm>
            <a:off x="2782887" y="467014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b="1">
                <a:solidFill>
                  <a:srgbClr val="FFFF00"/>
                </a:solidFill>
                <a:latin typeface="Arial" charset="0"/>
              </a:rPr>
              <a:t>Integrating Data Analysis and Visualization</a:t>
            </a:r>
          </a:p>
        </p:txBody>
      </p:sp>
      <p:pic>
        <p:nvPicPr>
          <p:cNvPr id="20" name="Picture 19" descr="CC1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" y="593864"/>
            <a:ext cx="9144000" cy="591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CC156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" y="783104"/>
            <a:ext cx="9144000" cy="591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78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2"/>
          <p:cNvSpPr txBox="1">
            <a:spLocks noChangeArrowheads="1"/>
          </p:cNvSpPr>
          <p:nvPr/>
        </p:nvSpPr>
        <p:spPr bwMode="auto">
          <a:xfrm>
            <a:off x="5533887" y="183504"/>
            <a:ext cx="3610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b="1" dirty="0">
                <a:solidFill>
                  <a:srgbClr val="FFFF00"/>
                </a:solidFill>
                <a:latin typeface="+mj-lt"/>
              </a:rPr>
              <a:t>Using </a:t>
            </a:r>
            <a:r>
              <a:rPr lang="en-US" altLang="en-US" b="1" dirty="0" err="1" smtClean="0">
                <a:solidFill>
                  <a:srgbClr val="FFFF00"/>
                </a:solidFill>
                <a:latin typeface="+mj-lt"/>
              </a:rPr>
              <a:t>PHYLOViZ</a:t>
            </a:r>
            <a:endParaRPr lang="en-US" altLang="en-US" b="1" dirty="0">
              <a:solidFill>
                <a:srgbClr val="FFFF00"/>
              </a:solidFill>
              <a:latin typeface="+mj-lt"/>
            </a:endParaRPr>
          </a:p>
        </p:txBody>
      </p:sp>
      <p:pic>
        <p:nvPicPr>
          <p:cNvPr id="37891" name="Picture 1" descr="screen-capture-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7900"/>
            <a:ext cx="9144000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screen-capture-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928938"/>
            <a:ext cx="5575300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104900"/>
            <a:ext cx="2692400" cy="269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41184" y="6252577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FF00"/>
                </a:solidFill>
              </a:rPr>
              <a:t>(http://</a:t>
            </a:r>
            <a:r>
              <a:rPr lang="en-US" altLang="en-US" b="1" dirty="0" err="1">
                <a:solidFill>
                  <a:srgbClr val="FFFF00"/>
                </a:solidFill>
              </a:rPr>
              <a:t>www.phyloviz.net</a:t>
            </a:r>
            <a:r>
              <a:rPr lang="en-US" altLang="en-US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80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_Enterococcus_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33" y="1822276"/>
            <a:ext cx="3309265" cy="2483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509776"/>
            <a:ext cx="9277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Handles thousands of profiles</a:t>
            </a:r>
          </a:p>
          <a:p>
            <a:r>
              <a:rPr lang="en-US" dirty="0" smtClean="0"/>
              <a:t>Fast calculation</a:t>
            </a:r>
          </a:p>
          <a:p>
            <a:r>
              <a:rPr lang="en-US" dirty="0" smtClean="0"/>
              <a:t>Easy to annotate and explore metadata</a:t>
            </a:r>
          </a:p>
          <a:p>
            <a:r>
              <a:rPr lang="en-US" dirty="0" smtClean="0"/>
              <a:t>Allows for basic statistics on profiles and metadata</a:t>
            </a:r>
          </a:p>
          <a:p>
            <a:r>
              <a:rPr lang="en-US" dirty="0" smtClean="0"/>
              <a:t>Allows for advanced statistics </a:t>
            </a:r>
            <a:r>
              <a:rPr lang="en-US" dirty="0"/>
              <a:t>on </a:t>
            </a:r>
            <a:r>
              <a:rPr lang="en-US" dirty="0" smtClean="0"/>
              <a:t>MSTs</a:t>
            </a:r>
          </a:p>
          <a:p>
            <a:r>
              <a:rPr lang="en-US" dirty="0" smtClean="0"/>
              <a:t> (</a:t>
            </a:r>
            <a:r>
              <a:rPr lang="en-US" dirty="0" err="1" smtClean="0"/>
              <a:t>PLoS</a:t>
            </a:r>
            <a:r>
              <a:rPr lang="en-US" dirty="0" smtClean="0"/>
              <a:t> </a:t>
            </a:r>
            <a:r>
              <a:rPr lang="en-US" dirty="0"/>
              <a:t>One. 2015 Mar 23;10(3):</a:t>
            </a:r>
            <a:r>
              <a:rPr lang="en-US" dirty="0" smtClean="0"/>
              <a:t>e0119315) </a:t>
            </a:r>
          </a:p>
          <a:p>
            <a:r>
              <a:rPr lang="en-US" dirty="0" smtClean="0"/>
              <a:t>Exports high quality graphical formats</a:t>
            </a:r>
          </a:p>
          <a:p>
            <a:r>
              <a:rPr lang="en-US" dirty="0" smtClean="0"/>
              <a:t>Allows plugin development</a:t>
            </a:r>
          </a:p>
          <a:p>
            <a:endParaRPr lang="en-US" sz="2400" dirty="0" smtClean="0"/>
          </a:p>
          <a:p>
            <a:r>
              <a:rPr lang="en-US" sz="2400" b="1" dirty="0" smtClean="0"/>
              <a:t>CONs</a:t>
            </a:r>
            <a:r>
              <a:rPr lang="en-US" sz="2400" dirty="0" smtClean="0"/>
              <a:t>: </a:t>
            </a:r>
          </a:p>
          <a:p>
            <a:r>
              <a:rPr lang="en-US" dirty="0" smtClean="0"/>
              <a:t>goeBURST and goeBURST MST only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Neighbour</a:t>
            </a:r>
            <a:r>
              <a:rPr lang="en-US" dirty="0" smtClean="0"/>
              <a:t> Joining and UPGMA soon)</a:t>
            </a:r>
          </a:p>
          <a:p>
            <a:r>
              <a:rPr lang="en-US" dirty="0" smtClean="0"/>
              <a:t>JAVA knowledge to code new plugins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CC156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370" y="4305300"/>
            <a:ext cx="3943028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533887" y="183504"/>
            <a:ext cx="3610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b="1" dirty="0" err="1" smtClean="0">
                <a:solidFill>
                  <a:srgbClr val="FFFF00"/>
                </a:solidFill>
                <a:latin typeface="+mj-lt"/>
              </a:rPr>
              <a:t>PHYLOViZ</a:t>
            </a:r>
            <a:r>
              <a:rPr lang="en-US" altLang="en-US" b="1" dirty="0" smtClean="0">
                <a:solidFill>
                  <a:srgbClr val="FFFF00"/>
                </a:solidFill>
                <a:latin typeface="+mj-lt"/>
              </a:rPr>
              <a:t> 2.0</a:t>
            </a:r>
            <a:endParaRPr lang="en-US" altLang="en-US" b="1" dirty="0">
              <a:solidFill>
                <a:srgbClr val="FFFF0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851"/>
            <a:ext cx="9144000" cy="49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81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34069" y="353116"/>
            <a:ext cx="25510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sz="2800" b="1" smtClean="0">
                <a:solidFill>
                  <a:srgbClr val="FFFF00"/>
                </a:solidFill>
                <a:latin typeface="Arial" charset="0"/>
              </a:rPr>
              <a:t>Conclusions</a:t>
            </a:r>
            <a:endParaRPr lang="en-US" altLang="en-US" sz="2800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122" y="1075774"/>
            <a:ext cx="767300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Be aware of the limitations of the MST representation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goeBURST</a:t>
            </a:r>
            <a:r>
              <a:rPr lang="en-US" sz="2000" dirty="0" smtClean="0"/>
              <a:t> full MST gives an unique solution as an expansion of the </a:t>
            </a:r>
            <a:r>
              <a:rPr lang="en-US" sz="2000" dirty="0" err="1" smtClean="0"/>
              <a:t>eBURST</a:t>
            </a:r>
            <a:r>
              <a:rPr lang="en-US" sz="2000" dirty="0" smtClean="0"/>
              <a:t> algorithm for any number of loci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PHYLOViZ</a:t>
            </a:r>
            <a:r>
              <a:rPr lang="en-US" sz="2000" dirty="0" smtClean="0"/>
              <a:t> can be used to estimate the number of trees for a given </a:t>
            </a:r>
            <a:r>
              <a:rPr lang="en-US" sz="2000" dirty="0" err="1" smtClean="0"/>
              <a:t>goeBURST</a:t>
            </a:r>
            <a:r>
              <a:rPr lang="en-US" sz="2000" dirty="0" smtClean="0"/>
              <a:t> representation and the Spanning Edge </a:t>
            </a:r>
            <a:r>
              <a:rPr lang="en-US" sz="2000" dirty="0" err="1" smtClean="0"/>
              <a:t>Betweeness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The spanning edge </a:t>
            </a:r>
            <a:r>
              <a:rPr lang="en-US" sz="2000" dirty="0" err="1"/>
              <a:t>betweenness</a:t>
            </a:r>
            <a:r>
              <a:rPr lang="en-US" sz="2000" dirty="0"/>
              <a:t> can be used for the same purpose, with re- </a:t>
            </a:r>
            <a:r>
              <a:rPr lang="en-US" sz="2000" dirty="0" err="1"/>
              <a:t>sults</a:t>
            </a:r>
            <a:r>
              <a:rPr lang="en-US" sz="2000" dirty="0"/>
              <a:t> that are similar to those of the bootstrap procedure used frequently to support the grouping of taxa on trees 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Metadata can have the final saying in the correctness and limitations of the model used for the MST construction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90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387350" y="1055688"/>
            <a:ext cx="4572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000" dirty="0" err="1" smtClean="0">
                <a:solidFill>
                  <a:srgbClr val="FFFFFF"/>
                </a:solidFill>
                <a:latin typeface="+mn-lt"/>
              </a:rPr>
              <a:t>Andreia</a:t>
            </a:r>
            <a:r>
              <a:rPr lang="en-US" altLang="en-US" sz="3000" dirty="0" smtClean="0">
                <a:solidFill>
                  <a:srgbClr val="FFFFFF"/>
                </a:solidFill>
                <a:latin typeface="+mn-lt"/>
              </a:rPr>
              <a:t> Sofia Teixeira</a:t>
            </a:r>
          </a:p>
          <a:p>
            <a:pPr algn="ctr" eaLnBrk="1" hangingPunct="1"/>
            <a:r>
              <a:rPr lang="en-US" altLang="en-US" sz="3000" dirty="0" smtClean="0">
                <a:solidFill>
                  <a:srgbClr val="FFFFFF"/>
                </a:solidFill>
                <a:latin typeface="+mn-lt"/>
              </a:rPr>
              <a:t>Alexandre </a:t>
            </a:r>
            <a:r>
              <a:rPr lang="en-US" altLang="en-US" sz="3000" dirty="0">
                <a:solidFill>
                  <a:srgbClr val="FFFFFF"/>
                </a:solidFill>
                <a:latin typeface="+mn-lt"/>
              </a:rPr>
              <a:t>Francisco</a:t>
            </a:r>
          </a:p>
          <a:p>
            <a:pPr algn="ctr" eaLnBrk="1" hangingPunct="1"/>
            <a:r>
              <a:rPr lang="en-US" altLang="en-US" sz="30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altLang="en-US" sz="3000" dirty="0" err="1">
                <a:solidFill>
                  <a:srgbClr val="FFFFFF"/>
                </a:solidFill>
                <a:latin typeface="+mn-lt"/>
              </a:rPr>
              <a:t>Cátia</a:t>
            </a:r>
            <a:r>
              <a:rPr lang="en-US" altLang="en-US" sz="30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altLang="en-US" sz="3000" dirty="0" err="1">
                <a:solidFill>
                  <a:srgbClr val="FFFFFF"/>
                </a:solidFill>
                <a:latin typeface="+mn-lt"/>
              </a:rPr>
              <a:t>Vaz</a:t>
            </a:r>
            <a:r>
              <a:rPr lang="en-US" altLang="en-US" sz="3000" dirty="0">
                <a:solidFill>
                  <a:srgbClr val="FFFFFF"/>
                </a:solidFill>
                <a:latin typeface="+mn-lt"/>
              </a:rPr>
              <a:t> </a:t>
            </a:r>
          </a:p>
          <a:p>
            <a:pPr algn="ctr" eaLnBrk="1" hangingPunct="1"/>
            <a:r>
              <a:rPr lang="en-US" altLang="en-US" sz="3000" dirty="0">
                <a:solidFill>
                  <a:srgbClr val="FFFFFF"/>
                </a:solidFill>
                <a:latin typeface="+mn-lt"/>
              </a:rPr>
              <a:t>Pedro Monteiro</a:t>
            </a:r>
          </a:p>
          <a:p>
            <a:pPr algn="ctr" eaLnBrk="1" hangingPunct="1"/>
            <a:endParaRPr lang="en-US" altLang="en-US" sz="3000" dirty="0">
              <a:solidFill>
                <a:srgbClr val="FFFFFF"/>
              </a:solidFill>
              <a:latin typeface="+mn-lt"/>
            </a:endParaRPr>
          </a:p>
          <a:p>
            <a:pPr algn="ctr" eaLnBrk="1" hangingPunct="1"/>
            <a:endParaRPr lang="en-US" altLang="en-US" sz="3000" dirty="0">
              <a:solidFill>
                <a:srgbClr val="FFFFFF"/>
              </a:solidFill>
              <a:latin typeface="+mn-lt"/>
            </a:endParaRPr>
          </a:p>
          <a:p>
            <a:pPr algn="ctr" eaLnBrk="1" hangingPunct="1"/>
            <a:r>
              <a:rPr lang="en-US" altLang="en-US" sz="3000" dirty="0" smtClean="0">
                <a:solidFill>
                  <a:srgbClr val="FFFFFF"/>
                </a:solidFill>
                <a:latin typeface="+mn-lt"/>
              </a:rPr>
              <a:t>Bruno </a:t>
            </a:r>
            <a:r>
              <a:rPr lang="en-US" altLang="en-US" sz="3000" dirty="0" err="1" smtClean="0">
                <a:solidFill>
                  <a:srgbClr val="FFFFFF"/>
                </a:solidFill>
                <a:latin typeface="+mn-lt"/>
              </a:rPr>
              <a:t>Gonçalves</a:t>
            </a:r>
            <a:endParaRPr lang="en-US" altLang="en-US" sz="3000" dirty="0" smtClean="0">
              <a:solidFill>
                <a:srgbClr val="FFFFFF"/>
              </a:solidFill>
              <a:latin typeface="+mn-lt"/>
            </a:endParaRPr>
          </a:p>
          <a:p>
            <a:pPr algn="ctr" eaLnBrk="1" hangingPunct="1"/>
            <a:r>
              <a:rPr lang="en-US" altLang="en-US" sz="3000" dirty="0" err="1" smtClean="0">
                <a:solidFill>
                  <a:srgbClr val="FFFFFF"/>
                </a:solidFill>
                <a:latin typeface="+mn-lt"/>
              </a:rPr>
              <a:t>Mário</a:t>
            </a:r>
            <a:r>
              <a:rPr lang="en-US" altLang="en-US" sz="3000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en-US" altLang="en-US" sz="3000" dirty="0">
                <a:solidFill>
                  <a:srgbClr val="FFFFFF"/>
                </a:solidFill>
                <a:latin typeface="+mn-lt"/>
              </a:rPr>
              <a:t>Ramirez</a:t>
            </a:r>
          </a:p>
          <a:p>
            <a:pPr algn="ctr" eaLnBrk="1" hangingPunct="1"/>
            <a:r>
              <a:rPr lang="en-US" altLang="en-US" sz="3000" dirty="0">
                <a:solidFill>
                  <a:srgbClr val="FFFFFF"/>
                </a:solidFill>
                <a:latin typeface="+mn-lt"/>
              </a:rPr>
              <a:t> José </a:t>
            </a:r>
            <a:r>
              <a:rPr lang="en-US" altLang="en-US" sz="3000" dirty="0" err="1">
                <a:solidFill>
                  <a:srgbClr val="FFFFFF"/>
                </a:solidFill>
                <a:latin typeface="+mn-lt"/>
              </a:rPr>
              <a:t>Melo-Cristino</a:t>
            </a:r>
            <a:r>
              <a:rPr lang="en-US" altLang="en-US" sz="3000" dirty="0">
                <a:solidFill>
                  <a:srgbClr val="FFFFFF"/>
                </a:solidFill>
                <a:latin typeface="+mn-lt"/>
              </a:rPr>
              <a:t> </a:t>
            </a:r>
          </a:p>
        </p:txBody>
      </p:sp>
      <p:pic>
        <p:nvPicPr>
          <p:cNvPr id="491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3657600"/>
            <a:ext cx="1525588" cy="11842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371382" y="188267"/>
            <a:ext cx="7086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b="1" dirty="0">
                <a:solidFill>
                  <a:srgbClr val="FFFF00"/>
                </a:solidFill>
                <a:latin typeface="+mj-lt"/>
              </a:rPr>
              <a:t>Acknowledgements</a:t>
            </a:r>
          </a:p>
        </p:txBody>
      </p:sp>
      <p:sp>
        <p:nvSpPr>
          <p:cNvPr id="49156" name="TextBox 7"/>
          <p:cNvSpPr txBox="1">
            <a:spLocks noChangeArrowheads="1"/>
          </p:cNvSpPr>
          <p:nvPr/>
        </p:nvSpPr>
        <p:spPr bwMode="auto">
          <a:xfrm>
            <a:off x="964809" y="6015010"/>
            <a:ext cx="6813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 smtClean="0"/>
              <a:t>Initial </a:t>
            </a:r>
            <a:r>
              <a:rPr lang="en-US" altLang="en-US" sz="1800" dirty="0" err="1" smtClean="0"/>
              <a:t>PHYLOViZ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funding from </a:t>
            </a:r>
            <a:r>
              <a:rPr lang="en-US" altLang="en-US" sz="1800" dirty="0" err="1"/>
              <a:t>Fundação</a:t>
            </a:r>
            <a:r>
              <a:rPr lang="en-US" altLang="en-US" sz="1800" dirty="0"/>
              <a:t> para a </a:t>
            </a:r>
            <a:r>
              <a:rPr lang="en-US" altLang="en-US" sz="1800" dirty="0" err="1"/>
              <a:t>Ciência</a:t>
            </a:r>
            <a:r>
              <a:rPr lang="en-US" altLang="en-US" sz="1800" dirty="0"/>
              <a:t> e </a:t>
            </a:r>
            <a:r>
              <a:rPr lang="en-US" altLang="en-US" sz="1800" dirty="0" err="1" smtClean="0"/>
              <a:t>Tecnologia</a:t>
            </a:r>
            <a:r>
              <a:rPr lang="en-US" altLang="en-US" sz="1800" dirty="0" smtClean="0"/>
              <a:t>, Portugal</a:t>
            </a:r>
            <a:endParaRPr lang="en-US" altLang="en-US" sz="1800" dirty="0"/>
          </a:p>
        </p:txBody>
      </p:sp>
      <p:pic>
        <p:nvPicPr>
          <p:cNvPr id="49157" name="Picture 11" descr="iMMLisboa_logo_assinatur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6" b="2"/>
          <a:stretch>
            <a:fillRect/>
          </a:stretch>
        </p:blipFill>
        <p:spPr bwMode="auto">
          <a:xfrm>
            <a:off x="6388100" y="2887663"/>
            <a:ext cx="2093913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12" descr="logo_horizontal_1_POSITIV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4071938"/>
            <a:ext cx="2209800" cy="10017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" descr="iidl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822325"/>
            <a:ext cx="1916113" cy="1106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2" descr="isel_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1677988"/>
            <a:ext cx="1860550" cy="8064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5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2677" y="1227170"/>
            <a:ext cx="79248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800" dirty="0" err="1" smtClean="0">
                <a:cs typeface="Arial "/>
              </a:rPr>
              <a:t>Phylogenetics</a:t>
            </a:r>
            <a:r>
              <a:rPr lang="en-US" sz="2800" dirty="0" smtClean="0">
                <a:cs typeface="Arial "/>
              </a:rPr>
              <a:t> methods aim to infer the relationships between the taxa trying to define the common ancestors between taxa</a:t>
            </a:r>
          </a:p>
          <a:p>
            <a:pPr marL="0" indent="0">
              <a:buFont typeface="Arial" charset="0"/>
              <a:buNone/>
              <a:defRPr/>
            </a:pPr>
            <a:endParaRPr lang="en-US" sz="2800" dirty="0">
              <a:cs typeface="Arial 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b="1" dirty="0" smtClean="0">
                <a:cs typeface="Arial "/>
              </a:rPr>
              <a:t>Assumptions: </a:t>
            </a:r>
            <a:r>
              <a:rPr lang="en-US" sz="2800" dirty="0" smtClean="0">
                <a:cs typeface="Arial "/>
              </a:rPr>
              <a:t>the characters being compared are homologous and independent, i.e. they had shared a common ancestor and each character suffered </a:t>
            </a:r>
            <a:r>
              <a:rPr lang="en-US" sz="2800" dirty="0" err="1" smtClean="0">
                <a:cs typeface="Arial "/>
              </a:rPr>
              <a:t>evolutive</a:t>
            </a:r>
            <a:r>
              <a:rPr lang="en-US" sz="2800" dirty="0" smtClean="0">
                <a:cs typeface="Arial "/>
              </a:rPr>
              <a:t> forces individually</a:t>
            </a:r>
          </a:p>
          <a:p>
            <a:pPr marL="0" indent="0">
              <a:buFont typeface="Arial" charset="0"/>
              <a:buNone/>
              <a:defRPr/>
            </a:pPr>
            <a:endParaRPr lang="en-US" sz="2800" dirty="0">
              <a:cs typeface="Arial 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800600" y="21117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b="1">
                <a:solidFill>
                  <a:srgbClr val="FFFF00"/>
                </a:solidFill>
                <a:latin typeface="+mj-lt"/>
              </a:rPr>
              <a:t>Phylogenetic Inference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1346200" y="6040438"/>
            <a:ext cx="1739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000"/>
              <a:t>AT</a:t>
            </a:r>
            <a:r>
              <a:rPr lang="en-US" altLang="en-US" sz="3000">
                <a:solidFill>
                  <a:srgbClr val="FFFF00"/>
                </a:solidFill>
              </a:rPr>
              <a:t>T</a:t>
            </a:r>
            <a:r>
              <a:rPr lang="en-US" altLang="en-US" sz="3000"/>
              <a:t>GGGG  	</a:t>
            </a:r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5397500" y="6040438"/>
            <a:ext cx="17922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000"/>
              <a:t>AT</a:t>
            </a:r>
            <a:r>
              <a:rPr lang="en-US" altLang="en-US" sz="3000">
                <a:solidFill>
                  <a:srgbClr val="FFFF00"/>
                </a:solidFill>
              </a:rPr>
              <a:t>G</a:t>
            </a:r>
            <a:r>
              <a:rPr lang="en-US" altLang="en-US" sz="3000"/>
              <a:t>GGGG  	</a:t>
            </a: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3390900" y="5137150"/>
            <a:ext cx="17224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000"/>
              <a:t>AT</a:t>
            </a:r>
            <a:r>
              <a:rPr lang="en-US" altLang="en-US" sz="3000">
                <a:solidFill>
                  <a:srgbClr val="FFFF00"/>
                </a:solidFill>
              </a:rPr>
              <a:t>?</a:t>
            </a:r>
            <a:r>
              <a:rPr lang="en-US" altLang="en-US" sz="3000"/>
              <a:t>GGGG </a:t>
            </a:r>
          </a:p>
        </p:txBody>
      </p:sp>
      <p:cxnSp>
        <p:nvCxnSpPr>
          <p:cNvPr id="9" name="Straight Arrow Connector 8"/>
          <p:cNvCxnSpPr>
            <a:stCxn id="18437" idx="2"/>
            <a:endCxn id="18435" idx="0"/>
          </p:cNvCxnSpPr>
          <p:nvPr/>
        </p:nvCxnSpPr>
        <p:spPr>
          <a:xfrm flipH="1">
            <a:off x="2216150" y="5691188"/>
            <a:ext cx="2035175" cy="34925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437" idx="2"/>
            <a:endCxn id="18436" idx="0"/>
          </p:cNvCxnSpPr>
          <p:nvPr/>
        </p:nvCxnSpPr>
        <p:spPr>
          <a:xfrm>
            <a:off x="4251325" y="5691188"/>
            <a:ext cx="2043113" cy="34925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2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46237" y="243910"/>
            <a:ext cx="9102725" cy="58888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2400" b="1" dirty="0" smtClean="0">
                <a:solidFill>
                  <a:srgbClr val="FFFF00"/>
                </a:solidFill>
                <a:cs typeface="Arial"/>
              </a:rPr>
              <a:t>Algorithms for Phylogenetic Inference</a:t>
            </a:r>
            <a:endParaRPr lang="en-US" sz="2400" b="1" dirty="0">
              <a:solidFill>
                <a:srgbClr val="FFFF00"/>
              </a:solidFill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55663"/>
            <a:ext cx="8077200" cy="600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FF00"/>
                </a:solidFill>
                <a:ea typeface="ＭＳ Ｐゴシック" charset="0"/>
                <a:cs typeface="Arial"/>
              </a:rPr>
              <a:t>Based on the distance matrix: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Arial"/>
              </a:rPr>
              <a:t>Hierarchical clustering </a:t>
            </a:r>
            <a:r>
              <a:rPr lang="en-US" sz="2400" dirty="0" smtClean="0">
                <a:ea typeface="ＭＳ Ｐゴシック" charset="0"/>
                <a:cs typeface="Arial"/>
              </a:rPr>
              <a:t>: </a:t>
            </a:r>
            <a:r>
              <a:rPr lang="en-US" sz="2400" dirty="0">
                <a:ea typeface="ＭＳ Ｐゴシック" charset="0"/>
                <a:cs typeface="Arial"/>
              </a:rPr>
              <a:t>UPGMA, Single Linkage and Complete linkage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Arial"/>
              </a:rPr>
              <a:t>Neighbor-joining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Arial"/>
              </a:rPr>
              <a:t>Minimum Spanning Trees </a:t>
            </a:r>
          </a:p>
          <a:p>
            <a:pPr marL="342900" indent="-342900">
              <a:buFont typeface="Arial"/>
              <a:buChar char="•"/>
              <a:defRPr/>
            </a:pPr>
            <a:endParaRPr lang="en-US" sz="2400" dirty="0">
              <a:ea typeface="ＭＳ Ｐゴシック" charset="0"/>
              <a:cs typeface="Arial"/>
            </a:endParaRPr>
          </a:p>
          <a:p>
            <a:pPr>
              <a:defRPr/>
            </a:pPr>
            <a:r>
              <a:rPr lang="en-US" sz="2400" dirty="0">
                <a:solidFill>
                  <a:srgbClr val="FFFF00"/>
                </a:solidFill>
                <a:ea typeface="ＭＳ Ｐゴシック" charset="0"/>
                <a:cs typeface="Arial"/>
              </a:rPr>
              <a:t>Maximum Parsimony methods</a:t>
            </a:r>
          </a:p>
          <a:p>
            <a:pPr>
              <a:defRPr/>
            </a:pPr>
            <a:endParaRPr lang="en-US" sz="2400" dirty="0">
              <a:solidFill>
                <a:srgbClr val="FFFF00"/>
              </a:solidFill>
              <a:ea typeface="ＭＳ Ｐゴシック" charset="0"/>
              <a:cs typeface="Arial"/>
            </a:endParaRPr>
          </a:p>
          <a:p>
            <a:pPr>
              <a:defRPr/>
            </a:pPr>
            <a:r>
              <a:rPr lang="en-US" sz="2400" dirty="0">
                <a:solidFill>
                  <a:srgbClr val="FFFF00"/>
                </a:solidFill>
                <a:ea typeface="ＭＳ Ｐゴシック" charset="0"/>
                <a:cs typeface="Arial"/>
              </a:rPr>
              <a:t>Based on rules (Graphic Matroids)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solidFill>
                  <a:srgbClr val="FFFFFF"/>
                </a:solidFill>
                <a:ea typeface="ＭＳ Ｐゴシック" charset="0"/>
                <a:cs typeface="Arial"/>
              </a:rPr>
              <a:t>goeBURST</a:t>
            </a:r>
          </a:p>
          <a:p>
            <a:pPr>
              <a:defRPr/>
            </a:pPr>
            <a:endParaRPr lang="en-US" sz="2400" dirty="0">
              <a:solidFill>
                <a:srgbClr val="FFFF00"/>
              </a:solidFill>
              <a:ea typeface="ＭＳ Ｐゴシック" charset="0"/>
              <a:cs typeface="Arial"/>
            </a:endParaRPr>
          </a:p>
          <a:p>
            <a:pPr>
              <a:defRPr/>
            </a:pPr>
            <a:r>
              <a:rPr lang="en-US" sz="2400" dirty="0">
                <a:solidFill>
                  <a:srgbClr val="FFFF00"/>
                </a:solidFill>
                <a:ea typeface="ＭＳ Ｐゴシック" charset="0"/>
                <a:cs typeface="Arial"/>
              </a:rPr>
              <a:t>Maximum Likelihood methods</a:t>
            </a:r>
          </a:p>
          <a:p>
            <a:pPr>
              <a:defRPr/>
            </a:pPr>
            <a:endParaRPr lang="en-US" sz="2400" dirty="0">
              <a:solidFill>
                <a:srgbClr val="FFFF00"/>
              </a:solidFill>
              <a:ea typeface="ＭＳ Ｐゴシック" charset="0"/>
              <a:cs typeface="Arial"/>
            </a:endParaRPr>
          </a:p>
          <a:p>
            <a:pPr>
              <a:defRPr/>
            </a:pPr>
            <a:r>
              <a:rPr lang="en-US" sz="2400" dirty="0">
                <a:solidFill>
                  <a:srgbClr val="FFFF00"/>
                </a:solidFill>
                <a:ea typeface="ＭＳ Ｐゴシック" charset="0"/>
                <a:cs typeface="Arial"/>
              </a:rPr>
              <a:t>Bayesian inference methods</a:t>
            </a:r>
          </a:p>
          <a:p>
            <a:pPr>
              <a:defRPr/>
            </a:pPr>
            <a:endParaRPr lang="en-US" sz="2400" dirty="0">
              <a:ea typeface="ＭＳ Ｐゴシック" charset="0"/>
              <a:cs typeface="Arial"/>
            </a:endParaRPr>
          </a:p>
          <a:p>
            <a:pPr>
              <a:defRPr/>
            </a:pPr>
            <a:endParaRPr lang="en-US" sz="2400" dirty="0">
              <a:ea typeface="ＭＳ Ｐゴシック" charset="0"/>
              <a:cs typeface="Arial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373480" y="1981200"/>
            <a:ext cx="3435557" cy="4040262"/>
            <a:chOff x="5373252" y="1981200"/>
            <a:chExt cx="3436511" cy="4040906"/>
          </a:xfrm>
        </p:grpSpPr>
        <p:sp>
          <p:nvSpPr>
            <p:cNvPr id="21511" name="TextBox 4"/>
            <p:cNvSpPr txBox="1">
              <a:spLocks noChangeArrowheads="1"/>
            </p:cNvSpPr>
            <p:nvPr/>
          </p:nvSpPr>
          <p:spPr bwMode="auto">
            <a:xfrm>
              <a:off x="5373252" y="3086100"/>
              <a:ext cx="3436511" cy="461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>
                  <a:solidFill>
                    <a:srgbClr val="FF6600"/>
                  </a:solidFill>
                  <a:latin typeface="+mn-lt"/>
                </a:rPr>
                <a:t>Sequence alignments</a:t>
              </a:r>
            </a:p>
          </p:txBody>
        </p:sp>
        <p:sp>
          <p:nvSpPr>
            <p:cNvPr id="21512" name="TextBox 5"/>
            <p:cNvSpPr txBox="1">
              <a:spLocks noChangeArrowheads="1"/>
            </p:cNvSpPr>
            <p:nvPr/>
          </p:nvSpPr>
          <p:spPr bwMode="auto">
            <a:xfrm>
              <a:off x="5373252" y="4940300"/>
              <a:ext cx="3436511" cy="461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>
                  <a:solidFill>
                    <a:srgbClr val="FF6600"/>
                  </a:solidFill>
                  <a:latin typeface="+mn-lt"/>
                </a:rPr>
                <a:t>Sequence alignments</a:t>
              </a:r>
            </a:p>
          </p:txBody>
        </p:sp>
        <p:sp>
          <p:nvSpPr>
            <p:cNvPr id="21513" name="TextBox 6"/>
            <p:cNvSpPr txBox="1">
              <a:spLocks noChangeArrowheads="1"/>
            </p:cNvSpPr>
            <p:nvPr/>
          </p:nvSpPr>
          <p:spPr bwMode="auto">
            <a:xfrm>
              <a:off x="5373252" y="5560367"/>
              <a:ext cx="3436511" cy="461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>
                  <a:solidFill>
                    <a:srgbClr val="FF6600"/>
                  </a:solidFill>
                  <a:latin typeface="+mn-lt"/>
                </a:rPr>
                <a:t>Sequence alignments</a:t>
              </a:r>
            </a:p>
          </p:txBody>
        </p:sp>
        <p:sp>
          <p:nvSpPr>
            <p:cNvPr id="21514" name="TextBox 8"/>
            <p:cNvSpPr txBox="1">
              <a:spLocks noChangeArrowheads="1"/>
            </p:cNvSpPr>
            <p:nvPr/>
          </p:nvSpPr>
          <p:spPr bwMode="auto">
            <a:xfrm>
              <a:off x="5373252" y="1981200"/>
              <a:ext cx="3436511" cy="461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>
                  <a:solidFill>
                    <a:srgbClr val="FF6600"/>
                  </a:solidFill>
                  <a:latin typeface="+mn-lt"/>
                </a:rPr>
                <a:t>Sequence alignments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807199" y="1590675"/>
            <a:ext cx="2156360" cy="2798714"/>
            <a:chOff x="6807200" y="1591101"/>
            <a:chExt cx="2156095" cy="2798416"/>
          </a:xfrm>
        </p:grpSpPr>
        <p:sp>
          <p:nvSpPr>
            <p:cNvPr id="21509" name="TextBox 10"/>
            <p:cNvSpPr txBox="1">
              <a:spLocks noChangeArrowheads="1"/>
            </p:cNvSpPr>
            <p:nvPr/>
          </p:nvSpPr>
          <p:spPr bwMode="auto">
            <a:xfrm>
              <a:off x="6807200" y="1591101"/>
              <a:ext cx="2156095" cy="46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Allelic Profiles</a:t>
              </a:r>
            </a:p>
          </p:txBody>
        </p:sp>
        <p:sp>
          <p:nvSpPr>
            <p:cNvPr id="21510" name="TextBox 11"/>
            <p:cNvSpPr txBox="1">
              <a:spLocks noChangeArrowheads="1"/>
            </p:cNvSpPr>
            <p:nvPr/>
          </p:nvSpPr>
          <p:spPr bwMode="auto">
            <a:xfrm>
              <a:off x="6807200" y="3927901"/>
              <a:ext cx="2156095" cy="46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Allelic Profiles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9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32913" y="166688"/>
            <a:ext cx="9102725" cy="10509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2000" b="1" dirty="0" smtClean="0">
                <a:solidFill>
                  <a:srgbClr val="FFFF00"/>
                </a:solidFill>
                <a:cs typeface="Arial"/>
              </a:rPr>
              <a:t>Software for Phylogenetic </a:t>
            </a:r>
            <a:r>
              <a:rPr lang="en-US" sz="2000" b="1" smtClean="0">
                <a:solidFill>
                  <a:srgbClr val="FFFF00"/>
                </a:solidFill>
                <a:cs typeface="Arial"/>
              </a:rPr>
              <a:t>trees: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FFFF00"/>
                </a:solidFill>
                <a:cs typeface="Arial"/>
              </a:rPr>
              <a:t> based on sequence  alignments</a:t>
            </a:r>
            <a:endParaRPr lang="en-US" sz="2000" b="1" dirty="0">
              <a:solidFill>
                <a:srgbClr val="FFFF00"/>
              </a:solidFill>
              <a:cs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274" y="857250"/>
            <a:ext cx="6022975" cy="633095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cs typeface="Arial"/>
              </a:rPr>
              <a:t>MEGA</a:t>
            </a:r>
            <a:r>
              <a:rPr lang="en-US" sz="1800" dirty="0" smtClean="0">
                <a:cs typeface="Arial"/>
              </a:rPr>
              <a:t> </a:t>
            </a:r>
          </a:p>
          <a:p>
            <a:pPr lvl="1">
              <a:defRPr/>
            </a:pPr>
            <a:r>
              <a:rPr lang="en-US" sz="2400" dirty="0" smtClean="0">
                <a:cs typeface="Arial"/>
              </a:rPr>
              <a:t>http://</a:t>
            </a:r>
            <a:r>
              <a:rPr lang="en-US" sz="2400" dirty="0" err="1" smtClean="0">
                <a:cs typeface="Arial"/>
              </a:rPr>
              <a:t>www.megasoftware.net</a:t>
            </a:r>
            <a:r>
              <a:rPr lang="en-US" sz="2400" dirty="0" smtClean="0">
                <a:cs typeface="Arial"/>
              </a:rPr>
              <a:t>/</a:t>
            </a:r>
          </a:p>
          <a:p>
            <a:pPr>
              <a:defRPr/>
            </a:pPr>
            <a:r>
              <a:rPr lang="en-US" sz="2400" dirty="0" err="1" smtClean="0">
                <a:cs typeface="Arial"/>
              </a:rPr>
              <a:t>Splitstree</a:t>
            </a:r>
            <a:r>
              <a:rPr lang="en-US" sz="2400" dirty="0" smtClean="0">
                <a:cs typeface="Arial"/>
              </a:rPr>
              <a:t> </a:t>
            </a:r>
          </a:p>
          <a:p>
            <a:pPr lvl="1">
              <a:defRPr/>
            </a:pPr>
            <a:r>
              <a:rPr lang="en-US" sz="2400" dirty="0" smtClean="0">
                <a:cs typeface="Arial"/>
              </a:rPr>
              <a:t>http://</a:t>
            </a:r>
            <a:r>
              <a:rPr lang="en-US" sz="2400" dirty="0" err="1" smtClean="0">
                <a:cs typeface="Arial"/>
              </a:rPr>
              <a:t>www.splitstree.org</a:t>
            </a:r>
            <a:r>
              <a:rPr lang="en-US" sz="2400" dirty="0" smtClean="0">
                <a:cs typeface="Arial"/>
              </a:rPr>
              <a:t>/</a:t>
            </a:r>
          </a:p>
          <a:p>
            <a:pPr>
              <a:defRPr/>
            </a:pPr>
            <a:r>
              <a:rPr lang="en-US" sz="2400" dirty="0" err="1" smtClean="0">
                <a:cs typeface="Arial"/>
              </a:rPr>
              <a:t>Geneious</a:t>
            </a:r>
            <a:r>
              <a:rPr lang="en-US" sz="2400" dirty="0" smtClean="0">
                <a:cs typeface="Arial"/>
              </a:rPr>
              <a:t> </a:t>
            </a:r>
            <a:r>
              <a:rPr lang="en-US" sz="1400" dirty="0" smtClean="0">
                <a:cs typeface="Arial"/>
              </a:rPr>
              <a:t>(http://</a:t>
            </a:r>
            <a:r>
              <a:rPr lang="en-US" sz="1400" dirty="0" err="1" smtClean="0">
                <a:cs typeface="Arial"/>
              </a:rPr>
              <a:t>www.geneious.com</a:t>
            </a:r>
            <a:r>
              <a:rPr lang="en-US" sz="1400" dirty="0" smtClean="0">
                <a:cs typeface="Arial"/>
              </a:rPr>
              <a:t>/)</a:t>
            </a:r>
          </a:p>
          <a:p>
            <a:pPr lvl="1">
              <a:defRPr/>
            </a:pPr>
            <a:r>
              <a:rPr lang="en-US" sz="2400" dirty="0" err="1" smtClean="0">
                <a:cs typeface="Arial"/>
              </a:rPr>
              <a:t>www.geneious.com</a:t>
            </a:r>
            <a:endParaRPr lang="en-US" sz="2400" dirty="0" smtClean="0">
              <a:cs typeface="Arial"/>
            </a:endParaRPr>
          </a:p>
          <a:p>
            <a:pPr>
              <a:defRPr/>
            </a:pPr>
            <a:r>
              <a:rPr lang="en-US" sz="2400" dirty="0" err="1" smtClean="0">
                <a:cs typeface="Arial"/>
              </a:rPr>
              <a:t>FastTree</a:t>
            </a:r>
            <a:r>
              <a:rPr lang="en-US" sz="2400" dirty="0" smtClean="0">
                <a:cs typeface="Arial"/>
              </a:rPr>
              <a:t> </a:t>
            </a:r>
          </a:p>
          <a:p>
            <a:pPr lvl="1">
              <a:defRPr/>
            </a:pPr>
            <a:r>
              <a:rPr lang="en-US" sz="2400" dirty="0"/>
              <a:t>http://</a:t>
            </a:r>
            <a:r>
              <a:rPr lang="en-US" sz="2400" dirty="0" err="1"/>
              <a:t>www.microbesonline.org</a:t>
            </a:r>
            <a:r>
              <a:rPr lang="en-US" sz="2400" dirty="0"/>
              <a:t>/</a:t>
            </a:r>
            <a:r>
              <a:rPr lang="en-US" sz="2400" dirty="0" err="1" smtClean="0"/>
              <a:t>fasttree</a:t>
            </a:r>
            <a:r>
              <a:rPr lang="en-US" sz="2400" dirty="0" smtClean="0"/>
              <a:t> </a:t>
            </a:r>
            <a:endParaRPr lang="en-US" sz="2400" dirty="0" smtClean="0">
              <a:cs typeface="Arial"/>
            </a:endParaRPr>
          </a:p>
          <a:p>
            <a:pPr>
              <a:defRPr/>
            </a:pPr>
            <a:r>
              <a:rPr lang="en-US" sz="2400" dirty="0" err="1" smtClean="0">
                <a:cs typeface="Arial"/>
              </a:rPr>
              <a:t>RAxML</a:t>
            </a:r>
            <a:r>
              <a:rPr lang="en-US" sz="2400" dirty="0" smtClean="0">
                <a:cs typeface="Arial"/>
              </a:rPr>
              <a:t> 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http://</a:t>
            </a:r>
            <a:r>
              <a:rPr lang="en-US" dirty="0" err="1" smtClean="0">
                <a:cs typeface="Arial"/>
              </a:rPr>
              <a:t>sco.h-its.org</a:t>
            </a:r>
            <a:r>
              <a:rPr lang="en-US" dirty="0" smtClean="0">
                <a:cs typeface="Arial"/>
              </a:rPr>
              <a:t>/</a:t>
            </a:r>
            <a:r>
              <a:rPr lang="en-US" dirty="0" err="1" smtClean="0">
                <a:cs typeface="Arial"/>
              </a:rPr>
              <a:t>exelixis</a:t>
            </a:r>
            <a:r>
              <a:rPr lang="en-US" dirty="0" smtClean="0">
                <a:cs typeface="Arial"/>
              </a:rPr>
              <a:t>/web/software/</a:t>
            </a:r>
            <a:r>
              <a:rPr lang="en-US" dirty="0" err="1" smtClean="0">
                <a:cs typeface="Arial"/>
              </a:rPr>
              <a:t>raxml</a:t>
            </a:r>
            <a:r>
              <a:rPr lang="en-US" dirty="0" smtClean="0">
                <a:cs typeface="Arial"/>
              </a:rPr>
              <a:t>/</a:t>
            </a:r>
            <a:r>
              <a:rPr lang="en-US" dirty="0" err="1" smtClean="0">
                <a:cs typeface="Arial"/>
              </a:rPr>
              <a:t>index.html</a:t>
            </a:r>
            <a:endParaRPr lang="en-US" dirty="0">
              <a:cs typeface="Arial"/>
            </a:endParaRPr>
          </a:p>
          <a:p>
            <a:pPr>
              <a:defRPr/>
            </a:pPr>
            <a:r>
              <a:rPr lang="en-US" sz="2400" dirty="0" smtClean="0">
                <a:cs typeface="Arial"/>
              </a:rPr>
              <a:t>PHYLIP</a:t>
            </a:r>
          </a:p>
          <a:p>
            <a:pPr lvl="1">
              <a:defRPr/>
            </a:pPr>
            <a:r>
              <a:rPr lang="en-US" sz="1500" dirty="0" smtClean="0">
                <a:cs typeface="Arial"/>
              </a:rPr>
              <a:t>http://</a:t>
            </a:r>
            <a:r>
              <a:rPr lang="en-US" sz="1500" dirty="0" err="1" smtClean="0">
                <a:cs typeface="Arial"/>
              </a:rPr>
              <a:t>evolution.genetics.washington.edu</a:t>
            </a:r>
            <a:r>
              <a:rPr lang="en-US" sz="1500" dirty="0" smtClean="0">
                <a:cs typeface="Arial"/>
              </a:rPr>
              <a:t>/</a:t>
            </a:r>
            <a:r>
              <a:rPr lang="en-US" sz="1500" dirty="0" err="1" smtClean="0">
                <a:cs typeface="Arial"/>
              </a:rPr>
              <a:t>phylip.html</a:t>
            </a:r>
            <a:endParaRPr lang="en-US" sz="1500" dirty="0">
              <a:cs typeface="Arial"/>
            </a:endParaRPr>
          </a:p>
          <a:p>
            <a:pPr>
              <a:defRPr/>
            </a:pPr>
            <a:r>
              <a:rPr lang="en-US" sz="2400" dirty="0" smtClean="0">
                <a:cs typeface="Arial"/>
              </a:rPr>
              <a:t>BEAST</a:t>
            </a:r>
          </a:p>
          <a:p>
            <a:pPr lvl="1">
              <a:defRPr/>
            </a:pPr>
            <a:r>
              <a:rPr lang="en-US" sz="2400" dirty="0" smtClean="0">
                <a:cs typeface="Arial"/>
              </a:rPr>
              <a:t>http://</a:t>
            </a:r>
            <a:r>
              <a:rPr lang="en-US" sz="2400" dirty="0" err="1" smtClean="0">
                <a:cs typeface="Arial"/>
              </a:rPr>
              <a:t>beast.bio.ed.ac.uk</a:t>
            </a:r>
            <a:r>
              <a:rPr lang="en-US" sz="2400" dirty="0" smtClean="0">
                <a:cs typeface="Arial"/>
              </a:rPr>
              <a:t>/ </a:t>
            </a:r>
          </a:p>
          <a:p>
            <a:pPr>
              <a:defRPr/>
            </a:pPr>
            <a:endParaRPr lang="en-US" sz="2400" dirty="0" smtClean="0">
              <a:cs typeface="Arial"/>
            </a:endParaRPr>
          </a:p>
          <a:p>
            <a:pPr>
              <a:defRPr/>
            </a:pPr>
            <a:endParaRPr lang="en-US" sz="2400" dirty="0" smtClean="0">
              <a:cs typeface="Arial"/>
            </a:endParaRPr>
          </a:p>
          <a:p>
            <a:pPr marL="118872" indent="0">
              <a:buFont typeface="Arial" charset="0"/>
              <a:buNone/>
              <a:defRPr/>
            </a:pPr>
            <a:r>
              <a:rPr lang="en-US" sz="2400" dirty="0" smtClean="0">
                <a:cs typeface="Arial"/>
              </a:rPr>
              <a:t>                </a:t>
            </a:r>
            <a:endParaRPr lang="en-US" sz="2400" dirty="0">
              <a:cs typeface="Arial"/>
            </a:endParaRPr>
          </a:p>
        </p:txBody>
      </p:sp>
      <p:pic>
        <p:nvPicPr>
          <p:cNvPr id="19459" name="Picture 5" descr="SplitsTreeWindow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492" y="3022600"/>
            <a:ext cx="3069508" cy="229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6" descr="screen-capture-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1774825"/>
            <a:ext cx="26368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screen-capture-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869" y="5912366"/>
            <a:ext cx="2387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8" descr="phylip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5842516"/>
            <a:ext cx="9652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9" descr="beas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5931416"/>
            <a:ext cx="876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2"/>
          <p:cNvSpPr txBox="1">
            <a:spLocks noChangeArrowheads="1"/>
          </p:cNvSpPr>
          <p:nvPr/>
        </p:nvSpPr>
        <p:spPr bwMode="auto">
          <a:xfrm>
            <a:off x="406400" y="6140450"/>
            <a:ext cx="3034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And many many others…</a:t>
            </a:r>
          </a:p>
        </p:txBody>
      </p:sp>
    </p:spTree>
    <p:extLst>
      <p:ext uri="{BB962C8B-B14F-4D97-AF65-F5344CB8AC3E}">
        <p14:creationId xmlns:p14="http://schemas.microsoft.com/office/powerpoint/2010/main" val="2236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 txBox="1">
            <a:spLocks/>
          </p:cNvSpPr>
          <p:nvPr/>
        </p:nvSpPr>
        <p:spPr bwMode="auto">
          <a:xfrm>
            <a:off x="3710609" y="251793"/>
            <a:ext cx="5565913" cy="59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00"/>
                </a:solidFill>
                <a:latin typeface="+mn-lt"/>
              </a:rPr>
              <a:t>Sequence Alignment methods</a:t>
            </a:r>
          </a:p>
        </p:txBody>
      </p:sp>
      <p:sp>
        <p:nvSpPr>
          <p:cNvPr id="21506" name="TextBox 5"/>
          <p:cNvSpPr txBox="1">
            <a:spLocks noChangeArrowheads="1"/>
          </p:cNvSpPr>
          <p:nvPr/>
        </p:nvSpPr>
        <p:spPr bwMode="auto">
          <a:xfrm>
            <a:off x="3402013" y="4673600"/>
            <a:ext cx="4298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Maximum Likelihood tree of concatenated SICOs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275" y="1427163"/>
            <a:ext cx="9055100" cy="729430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600" b="1" dirty="0">
                <a:latin typeface="+mn-lt"/>
              </a:rPr>
              <a:t>Caveats:</a:t>
            </a:r>
          </a:p>
          <a:p>
            <a:pPr eaLnBrk="1" hangingPunct="1"/>
            <a:r>
              <a:rPr lang="en-US" altLang="en-US" sz="2600" dirty="0">
                <a:latin typeface="+mn-lt"/>
              </a:rPr>
              <a:t>	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en-US" sz="2600" dirty="0">
                <a:latin typeface="+mn-lt"/>
              </a:rPr>
              <a:t>Computationally intensive: some methods can’t be applied to hundreds to thousands of strains</a:t>
            </a:r>
          </a:p>
          <a:p>
            <a:pPr lvl="2" eaLnBrk="1" hangingPunct="1">
              <a:buFont typeface="Arial" charset="0"/>
              <a:buChar char="•"/>
            </a:pPr>
            <a:endParaRPr lang="en-US" altLang="en-US" sz="2600" dirty="0">
              <a:latin typeface="+mn-lt"/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US" altLang="en-US" sz="2600" dirty="0">
                <a:latin typeface="+mn-lt"/>
              </a:rPr>
              <a:t>Require specialized method and software knowledge for parameter definition</a:t>
            </a:r>
          </a:p>
          <a:p>
            <a:pPr lvl="2" eaLnBrk="1" hangingPunct="1">
              <a:buFont typeface="Arial" charset="0"/>
              <a:buChar char="•"/>
            </a:pPr>
            <a:endParaRPr lang="en-US" altLang="en-US" sz="2600" dirty="0">
              <a:latin typeface="+mn-lt"/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US" altLang="en-US" sz="2600" dirty="0">
                <a:latin typeface="+mn-lt"/>
              </a:rPr>
              <a:t>Some </a:t>
            </a:r>
            <a:r>
              <a:rPr lang="en-US" altLang="en-US" sz="2600" dirty="0" smtClean="0">
                <a:latin typeface="+mn-lt"/>
              </a:rPr>
              <a:t>genetic phenomena </a:t>
            </a:r>
            <a:r>
              <a:rPr lang="en-US" altLang="en-US" sz="2600" dirty="0">
                <a:latin typeface="+mn-lt"/>
              </a:rPr>
              <a:t>violate the assumptions </a:t>
            </a:r>
            <a:r>
              <a:rPr lang="en-US" altLang="en-US" sz="2600" dirty="0" smtClean="0">
                <a:latin typeface="+mn-lt"/>
              </a:rPr>
              <a:t>(</a:t>
            </a:r>
            <a:r>
              <a:rPr lang="en-US" altLang="en-US" sz="2600" dirty="0" err="1" smtClean="0">
                <a:latin typeface="+mn-lt"/>
              </a:rPr>
              <a:t>homoplasy</a:t>
            </a:r>
            <a:r>
              <a:rPr lang="en-US" altLang="en-US" sz="2600" dirty="0" smtClean="0">
                <a:latin typeface="+mn-lt"/>
              </a:rPr>
              <a:t>: recombination</a:t>
            </a:r>
            <a:r>
              <a:rPr lang="en-US" altLang="en-US" sz="2600" dirty="0">
                <a:latin typeface="+mn-lt"/>
              </a:rPr>
              <a:t>, convergent evolution</a:t>
            </a:r>
            <a:r>
              <a:rPr lang="en-US" altLang="en-US" sz="2600" dirty="0" smtClean="0">
                <a:latin typeface="+mn-lt"/>
              </a:rPr>
              <a:t>,</a:t>
            </a:r>
            <a:r>
              <a:rPr lang="is-IS" altLang="en-US" sz="2600" dirty="0" smtClean="0">
                <a:latin typeface="+mn-lt"/>
              </a:rPr>
              <a:t>…</a:t>
            </a:r>
            <a:r>
              <a:rPr lang="en-US" altLang="en-US" sz="2600" dirty="0" smtClean="0">
                <a:latin typeface="+mn-lt"/>
              </a:rPr>
              <a:t>)</a:t>
            </a:r>
            <a:endParaRPr lang="en-US" altLang="en-US" sz="2600" dirty="0">
              <a:latin typeface="+mn-lt"/>
            </a:endParaRPr>
          </a:p>
          <a:p>
            <a:pPr lvl="2" eaLnBrk="1" hangingPunct="1">
              <a:buFont typeface="Arial" charset="0"/>
              <a:buChar char="•"/>
            </a:pPr>
            <a:endParaRPr lang="en-US" altLang="en-US" sz="2600" dirty="0">
              <a:latin typeface="+mn-lt"/>
            </a:endParaRPr>
          </a:p>
          <a:p>
            <a:pPr lvl="2" eaLnBrk="1" hangingPunct="1">
              <a:buFont typeface="Arial" charset="0"/>
              <a:buChar char="•"/>
            </a:pPr>
            <a:endParaRPr lang="en-US" altLang="en-US" sz="2600" dirty="0">
              <a:latin typeface="+mn-lt"/>
            </a:endParaRPr>
          </a:p>
          <a:p>
            <a:pPr lvl="2" eaLnBrk="1" hangingPunct="1">
              <a:buFont typeface="Arial" charset="0"/>
              <a:buChar char="•"/>
            </a:pPr>
            <a:endParaRPr lang="en-US" altLang="en-US" sz="2600" dirty="0">
              <a:latin typeface="+mn-lt"/>
            </a:endParaRPr>
          </a:p>
          <a:p>
            <a:pPr lvl="2" eaLnBrk="1" hangingPunct="1">
              <a:buFont typeface="Arial" charset="0"/>
              <a:buChar char="•"/>
            </a:pPr>
            <a:endParaRPr lang="en-US" altLang="en-US" sz="2600" dirty="0">
              <a:latin typeface="+mn-lt"/>
            </a:endParaRPr>
          </a:p>
          <a:p>
            <a:pPr eaLnBrk="1" hangingPunct="1">
              <a:buFont typeface="Arial" charset="0"/>
              <a:buChar char="•"/>
            </a:pPr>
            <a:endParaRPr lang="en-US" altLang="en-US" sz="2600" dirty="0">
              <a:latin typeface="+mn-lt"/>
            </a:endParaRPr>
          </a:p>
          <a:p>
            <a:pPr eaLnBrk="1" hangingPunct="1"/>
            <a:endParaRPr lang="en-US" altLang="en-US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2"/>
          <p:cNvSpPr txBox="1">
            <a:spLocks noChangeArrowheads="1"/>
          </p:cNvSpPr>
          <p:nvPr/>
        </p:nvSpPr>
        <p:spPr bwMode="auto">
          <a:xfrm>
            <a:off x="4017818" y="24636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b="1" dirty="0">
                <a:solidFill>
                  <a:srgbClr val="FFFF00"/>
                </a:solidFill>
                <a:latin typeface="+mj-lt"/>
              </a:rPr>
              <a:t>Sequence Based Typing </a:t>
            </a:r>
            <a:r>
              <a:rPr lang="en-US" altLang="en-US" b="1" dirty="0" smtClean="0">
                <a:solidFill>
                  <a:srgbClr val="FFFF00"/>
                </a:solidFill>
                <a:latin typeface="+mj-lt"/>
              </a:rPr>
              <a:t>Methods</a:t>
            </a:r>
            <a:endParaRPr lang="en-US" altLang="en-US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22530" name="Rectangle 9"/>
          <p:cNvSpPr>
            <a:spLocks noChangeArrowheads="1"/>
          </p:cNvSpPr>
          <p:nvPr/>
        </p:nvSpPr>
        <p:spPr bwMode="auto">
          <a:xfrm>
            <a:off x="0" y="1095955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+mn-lt"/>
              </a:rPr>
              <a:t>Strain genomic information encoded as a numeric </a:t>
            </a:r>
            <a:r>
              <a:rPr lang="en-US" altLang="en-US" sz="2800" dirty="0" smtClean="0">
                <a:solidFill>
                  <a:srgbClr val="FFFFFF"/>
                </a:solidFill>
                <a:latin typeface="+mn-lt"/>
              </a:rPr>
              <a:t>sequence : Allelic profile</a:t>
            </a:r>
            <a:endParaRPr lang="en-US" altLang="en-US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287338" y="2048455"/>
            <a:ext cx="8569325" cy="459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2800" dirty="0">
                <a:solidFill>
                  <a:srgbClr val="FFFF00"/>
                </a:solidFill>
                <a:latin typeface="+mn-lt"/>
              </a:rPr>
              <a:t>Sanger sequencing: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+mn-lt"/>
              </a:rPr>
              <a:t>MLST: Gene allele identifier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+mn-lt"/>
              </a:rPr>
              <a:t>MLVA: Number of repeats</a:t>
            </a:r>
          </a:p>
          <a:p>
            <a:pPr eaLnBrk="1" hangingPunct="1">
              <a:lnSpc>
                <a:spcPct val="95000"/>
              </a:lnSpc>
            </a:pPr>
            <a:endParaRPr lang="en-US" altLang="en-US" sz="2800" dirty="0">
              <a:solidFill>
                <a:srgbClr val="FFFFFF"/>
              </a:solidFill>
              <a:latin typeface="+mn-lt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n-US" sz="2800" dirty="0">
                <a:solidFill>
                  <a:srgbClr val="FFFF00"/>
                </a:solidFill>
                <a:latin typeface="+mn-lt"/>
              </a:rPr>
              <a:t>NGS approaches: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+mn-lt"/>
              </a:rPr>
              <a:t>Gene-by-Gene / allele based: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800" dirty="0" err="1">
                <a:solidFill>
                  <a:srgbClr val="FFFFFF"/>
                </a:solidFill>
                <a:latin typeface="+mn-lt"/>
              </a:rPr>
              <a:t>wgMLST</a:t>
            </a:r>
            <a:r>
              <a:rPr lang="en-US" altLang="en-US" sz="2800" dirty="0">
                <a:solidFill>
                  <a:srgbClr val="FFFFFF"/>
                </a:solidFill>
                <a:latin typeface="+mn-lt"/>
              </a:rPr>
              <a:t>: core + </a:t>
            </a:r>
            <a:r>
              <a:rPr lang="en-US" altLang="en-US" sz="2800" dirty="0" err="1" smtClean="0">
                <a:solidFill>
                  <a:srgbClr val="FFFFFF"/>
                </a:solidFill>
                <a:latin typeface="+mn-lt"/>
              </a:rPr>
              <a:t>acessory</a:t>
            </a:r>
            <a:r>
              <a:rPr lang="en-US" altLang="en-US" sz="2800" dirty="0" smtClean="0">
                <a:solidFill>
                  <a:srgbClr val="FFFFFF"/>
                </a:solidFill>
                <a:latin typeface="+mn-lt"/>
              </a:rPr>
              <a:t> genome</a:t>
            </a:r>
            <a:endParaRPr lang="en-US" altLang="en-US" sz="2800" dirty="0">
              <a:solidFill>
                <a:srgbClr val="FFFFFF"/>
              </a:solidFill>
              <a:latin typeface="+mn-lt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n-US" sz="2800" dirty="0" err="1">
                <a:solidFill>
                  <a:srgbClr val="FFFFFF"/>
                </a:solidFill>
                <a:latin typeface="+mn-lt"/>
              </a:rPr>
              <a:t>cgMLST</a:t>
            </a:r>
            <a:r>
              <a:rPr lang="en-US" altLang="en-US" sz="2800" dirty="0">
                <a:solidFill>
                  <a:srgbClr val="FFFFFF"/>
                </a:solidFill>
                <a:latin typeface="+mn-lt"/>
              </a:rPr>
              <a:t>: </a:t>
            </a:r>
            <a:r>
              <a:rPr lang="en-US" altLang="en-US" sz="2800" dirty="0" smtClean="0">
                <a:solidFill>
                  <a:srgbClr val="FFFFFF"/>
                </a:solidFill>
                <a:latin typeface="+mn-lt"/>
              </a:rPr>
              <a:t>core </a:t>
            </a:r>
            <a:r>
              <a:rPr lang="en-US" altLang="en-US" sz="2800" dirty="0">
                <a:solidFill>
                  <a:srgbClr val="FFFFFF"/>
                </a:solidFill>
                <a:latin typeface="+mn-lt"/>
              </a:rPr>
              <a:t>genome</a:t>
            </a:r>
          </a:p>
          <a:p>
            <a:pPr eaLnBrk="1" hangingPunct="1">
              <a:lnSpc>
                <a:spcPct val="95000"/>
              </a:lnSpc>
            </a:pPr>
            <a:endParaRPr lang="en-US" altLang="en-US" sz="2800" dirty="0">
              <a:solidFill>
                <a:srgbClr val="FFFFFF"/>
              </a:solidFill>
              <a:latin typeface="+mn-lt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+mn-lt"/>
              </a:rPr>
              <a:t>SNP Typing : Polymorphism</a:t>
            </a:r>
          </a:p>
          <a:p>
            <a:pPr eaLnBrk="1" hangingPunct="1">
              <a:lnSpc>
                <a:spcPct val="95000"/>
              </a:lnSpc>
            </a:pPr>
            <a:endParaRPr lang="en-US" altLang="en-US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945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258855"/>
            <a:ext cx="7924800" cy="6921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FFFF00"/>
                </a:solidFill>
                <a:ea typeface="+mj-ea"/>
                <a:cs typeface="+mj-cs"/>
              </a:rPr>
              <a:t>MST: Unique solutions ? </a:t>
            </a:r>
            <a:endParaRPr lang="en-US" sz="2400" b="1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pic>
        <p:nvPicPr>
          <p:cNvPr id="33795" name="Picture 2" descr="screen-capture-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201738"/>
            <a:ext cx="5710238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4" descr="screen-capture-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951005"/>
            <a:ext cx="4503737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5425983" y="790991"/>
            <a:ext cx="3362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charset="0"/>
              </a:rPr>
              <a:t>MST : Minimum Spanning Tree </a:t>
            </a:r>
          </a:p>
        </p:txBody>
      </p:sp>
      <p:sp>
        <p:nvSpPr>
          <p:cNvPr id="3" name="Rectangle 2"/>
          <p:cNvSpPr/>
          <p:nvPr/>
        </p:nvSpPr>
        <p:spPr>
          <a:xfrm>
            <a:off x="4640263" y="552450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Roumagnac</a:t>
            </a:r>
            <a:r>
              <a:rPr lang="en-US" dirty="0">
                <a:solidFill>
                  <a:srgbClr val="FFFF00"/>
                </a:solidFill>
              </a:rPr>
              <a:t>, P., </a:t>
            </a:r>
            <a:r>
              <a:rPr lang="en-US" dirty="0" smtClean="0">
                <a:solidFill>
                  <a:srgbClr val="FFFF00"/>
                </a:solidFill>
              </a:rPr>
              <a:t>et </a:t>
            </a:r>
            <a:r>
              <a:rPr lang="en-US" dirty="0">
                <a:solidFill>
                  <a:srgbClr val="FFFF00"/>
                </a:solidFill>
              </a:rPr>
              <a:t>al. (2006). Evolutionary History of Salmonella </a:t>
            </a:r>
            <a:r>
              <a:rPr lang="en-US" dirty="0" err="1">
                <a:solidFill>
                  <a:srgbClr val="FFFF00"/>
                </a:solidFill>
              </a:rPr>
              <a:t>Typhi</a:t>
            </a:r>
            <a:r>
              <a:rPr lang="en-US" dirty="0">
                <a:solidFill>
                  <a:srgbClr val="FFFF00"/>
                </a:solidFill>
              </a:rPr>
              <a:t>. </a:t>
            </a:r>
            <a:r>
              <a:rPr lang="en-US" i="1" dirty="0">
                <a:solidFill>
                  <a:srgbClr val="FFFF00"/>
                </a:solidFill>
              </a:rPr>
              <a:t>Science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i="1" dirty="0">
                <a:solidFill>
                  <a:srgbClr val="FFFF00"/>
                </a:solidFill>
              </a:rPr>
              <a:t>314</a:t>
            </a:r>
            <a:r>
              <a:rPr lang="en-US" dirty="0">
                <a:solidFill>
                  <a:srgbClr val="FFFF00"/>
                </a:solidFill>
              </a:rPr>
              <a:t>(5803), 1301–1304. http://</a:t>
            </a:r>
            <a:r>
              <a:rPr lang="en-US" dirty="0" err="1">
                <a:solidFill>
                  <a:srgbClr val="FFFF00"/>
                </a:solidFill>
              </a:rPr>
              <a:t>doi.org</a:t>
            </a:r>
            <a:r>
              <a:rPr lang="en-US" dirty="0">
                <a:solidFill>
                  <a:srgbClr val="FFFF00"/>
                </a:solidFill>
              </a:rPr>
              <a:t>/10.1126/science.1134933</a:t>
            </a:r>
          </a:p>
        </p:txBody>
      </p:sp>
      <p:sp>
        <p:nvSpPr>
          <p:cNvPr id="4" name="Rectangle 3"/>
          <p:cNvSpPr/>
          <p:nvPr/>
        </p:nvSpPr>
        <p:spPr>
          <a:xfrm>
            <a:off x="68263" y="47308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Nübel</a:t>
            </a:r>
            <a:r>
              <a:rPr lang="en-US" dirty="0"/>
              <a:t>, </a:t>
            </a:r>
            <a:r>
              <a:rPr lang="en-US" dirty="0" smtClean="0"/>
              <a:t>U., </a:t>
            </a:r>
            <a:r>
              <a:rPr lang="en-US" dirty="0"/>
              <a:t>et al. (2008). Frequent emergence and limited geographic dispersal of methicillin-resistant Staphylococcus </a:t>
            </a:r>
            <a:r>
              <a:rPr lang="en-US" dirty="0" err="1"/>
              <a:t>aureus</a:t>
            </a:r>
            <a:r>
              <a:rPr lang="en-US" dirty="0"/>
              <a:t>. Proceedings of the National Academy of Sciences, 105(37), 14130.</a:t>
            </a:r>
          </a:p>
        </p:txBody>
      </p:sp>
    </p:spTree>
    <p:extLst>
      <p:ext uri="{BB962C8B-B14F-4D97-AF65-F5344CB8AC3E}">
        <p14:creationId xmlns:p14="http://schemas.microsoft.com/office/powerpoint/2010/main" val="140188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198" y="484774"/>
            <a:ext cx="42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</a:rPr>
              <a:t>How reliable are the trees</a:t>
            </a:r>
            <a:r>
              <a:rPr lang="en-US" sz="2400" b="1" i="1" smtClean="0">
                <a:solidFill>
                  <a:srgbClr val="FFFF00"/>
                </a:solidFill>
              </a:rPr>
              <a:t>? </a:t>
            </a:r>
            <a:endParaRPr lang="en-US" sz="2400" b="1" i="1" dirty="0" smtClean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9" y="1050144"/>
            <a:ext cx="8636000" cy="55245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5352585" y="4103649"/>
            <a:ext cx="2743200" cy="11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486399" y="4265944"/>
            <a:ext cx="2743200" cy="11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11043" y="4449337"/>
            <a:ext cx="4667104" cy="247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2068</TotalTime>
  <Words>1201</Words>
  <Application>Microsoft Macintosh PowerPoint</Application>
  <PresentationFormat>On-screen Show (4:3)</PresentationFormat>
  <Paragraphs>306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 </vt:lpstr>
      <vt:lpstr>Arial Black</vt:lpstr>
      <vt:lpstr>Arial Narrow</vt:lpstr>
      <vt:lpstr>Calibri</vt:lpstr>
      <vt:lpstr>Century Gothic</vt:lpstr>
      <vt:lpstr>ＭＳ Ｐゴシック</vt:lpstr>
      <vt:lpstr>Arial</vt:lpstr>
      <vt:lpstr>Vapor Trail</vt:lpstr>
      <vt:lpstr>Minimum Spanning Trees in Genomics Epidemiology: The Importance of models and metadata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MST: Unique solutions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 in Genomics Epidemiology: The Importance of models and metadata integration</dc:title>
  <dc:creator>Joao Andre Nogueira Custodio Carriço</dc:creator>
  <cp:lastModifiedBy>Joao Andre Nogueira Custodio Carriço</cp:lastModifiedBy>
  <cp:revision>60</cp:revision>
  <dcterms:created xsi:type="dcterms:W3CDTF">2015-11-01T16:24:28Z</dcterms:created>
  <dcterms:modified xsi:type="dcterms:W3CDTF">2016-05-20T05:53:28Z</dcterms:modified>
</cp:coreProperties>
</file>