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5" r:id="rId4"/>
    <p:sldId id="266" r:id="rId5"/>
    <p:sldId id="257" r:id="rId6"/>
    <p:sldId id="258" r:id="rId7"/>
    <p:sldId id="261" r:id="rId8"/>
    <p:sldId id="267" r:id="rId9"/>
    <p:sldId id="262" r:id="rId10"/>
    <p:sldId id="268" r:id="rId11"/>
    <p:sldId id="263" r:id="rId12"/>
    <p:sldId id="269" r:id="rId13"/>
    <p:sldId id="264" r:id="rId14"/>
    <p:sldId id="270" r:id="rId15"/>
    <p:sldId id="273" r:id="rId16"/>
    <p:sldId id="274" r:id="rId17"/>
    <p:sldId id="271" r:id="rId18"/>
    <p:sldId id="280" r:id="rId19"/>
    <p:sldId id="272" r:id="rId20"/>
    <p:sldId id="277" r:id="rId21"/>
    <p:sldId id="283" r:id="rId22"/>
    <p:sldId id="281" r:id="rId23"/>
    <p:sldId id="284" r:id="rId24"/>
    <p:sldId id="279" r:id="rId25"/>
    <p:sldId id="285" r:id="rId26"/>
    <p:sldId id="282" r:id="rId27"/>
    <p:sldId id="278" r:id="rId28"/>
    <p:sldId id="286" r:id="rId29"/>
    <p:sldId id="288" r:id="rId30"/>
    <p:sldId id="287" r:id="rId31"/>
    <p:sldId id="289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8BBA"/>
    <a:srgbClr val="FDA1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2" autoAdjust="0"/>
    <p:restoredTop sz="58554" autoAdjust="0"/>
  </p:normalViewPr>
  <p:slideViewPr>
    <p:cSldViewPr>
      <p:cViewPr varScale="1">
        <p:scale>
          <a:sx n="48" d="100"/>
          <a:sy n="48" d="100"/>
        </p:scale>
        <p:origin x="-249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2870D-A237-4E26-AECC-1B8FCC215CCC}" type="datetimeFigureOut">
              <a:rPr lang="de-AT" smtClean="0"/>
              <a:t>5/16/16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DB445-A1C4-4E4B-9AE7-7AC37D75152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577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B445-A1C4-4E4B-9AE7-7AC37D75152E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8946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B445-A1C4-4E4B-9AE7-7AC37D75152E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155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B445-A1C4-4E4B-9AE7-7AC37D75152E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155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B445-A1C4-4E4B-9AE7-7AC37D75152E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155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B445-A1C4-4E4B-9AE7-7AC37D75152E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155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B445-A1C4-4E4B-9AE7-7AC37D75152E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155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B445-A1C4-4E4B-9AE7-7AC37D75152E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155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B445-A1C4-4E4B-9AE7-7AC37D75152E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155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B445-A1C4-4E4B-9AE7-7AC37D75152E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155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B445-A1C4-4E4B-9AE7-7AC37D75152E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155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B445-A1C4-4E4B-9AE7-7AC37D75152E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15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B445-A1C4-4E4B-9AE7-7AC37D75152E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8273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B445-A1C4-4E4B-9AE7-7AC37D75152E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155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B445-A1C4-4E4B-9AE7-7AC37D75152E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155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B445-A1C4-4E4B-9AE7-7AC37D75152E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155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B445-A1C4-4E4B-9AE7-7AC37D75152E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1555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B445-A1C4-4E4B-9AE7-7AC37D75152E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1555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B445-A1C4-4E4B-9AE7-7AC37D75152E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155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B445-A1C4-4E4B-9AE7-7AC37D75152E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1555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B445-A1C4-4E4B-9AE7-7AC37D75152E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1555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B445-A1C4-4E4B-9AE7-7AC37D75152E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1555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B445-A1C4-4E4B-9AE7-7AC37D75152E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155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B445-A1C4-4E4B-9AE7-7AC37D75152E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82730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B445-A1C4-4E4B-9AE7-7AC37D75152E}" type="slidenum">
              <a:rPr lang="de-AT" smtClean="0"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1555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err="1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B445-A1C4-4E4B-9AE7-7AC37D75152E}" type="slidenum">
              <a:rPr lang="de-AT" smtClean="0"/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155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B445-A1C4-4E4B-9AE7-7AC37D75152E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8273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B445-A1C4-4E4B-9AE7-7AC37D75152E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8149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B445-A1C4-4E4B-9AE7-7AC37D75152E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155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B445-A1C4-4E4B-9AE7-7AC37D75152E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155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B445-A1C4-4E4B-9AE7-7AC37D75152E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155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DB445-A1C4-4E4B-9AE7-7AC37D75152E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15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C586-752E-41EE-84CC-13C108B17198}" type="datetimeFigureOut">
              <a:rPr lang="de-AT" smtClean="0"/>
              <a:t>5/16/16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0263-45A4-46CC-8819-D9910C990E5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234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C586-752E-41EE-84CC-13C108B17198}" type="datetimeFigureOut">
              <a:rPr lang="de-AT" smtClean="0"/>
              <a:t>5/16/16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0263-45A4-46CC-8819-D9910C990E5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464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C586-752E-41EE-84CC-13C108B17198}" type="datetimeFigureOut">
              <a:rPr lang="de-AT" smtClean="0"/>
              <a:t>5/16/16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0263-45A4-46CC-8819-D9910C990E5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491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C586-752E-41EE-84CC-13C108B17198}" type="datetimeFigureOut">
              <a:rPr lang="de-AT" smtClean="0"/>
              <a:t>5/16/16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0263-45A4-46CC-8819-D9910C990E5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570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C586-752E-41EE-84CC-13C108B17198}" type="datetimeFigureOut">
              <a:rPr lang="de-AT" smtClean="0"/>
              <a:t>5/16/16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0263-45A4-46CC-8819-D9910C990E5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782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C586-752E-41EE-84CC-13C108B17198}" type="datetimeFigureOut">
              <a:rPr lang="de-AT" smtClean="0"/>
              <a:t>5/16/16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0263-45A4-46CC-8819-D9910C990E5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594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C586-752E-41EE-84CC-13C108B17198}" type="datetimeFigureOut">
              <a:rPr lang="de-AT" smtClean="0"/>
              <a:t>5/16/16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0263-45A4-46CC-8819-D9910C990E5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09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C586-752E-41EE-84CC-13C108B17198}" type="datetimeFigureOut">
              <a:rPr lang="de-AT" smtClean="0"/>
              <a:t>5/16/16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0263-45A4-46CC-8819-D9910C990E5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661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C586-752E-41EE-84CC-13C108B17198}" type="datetimeFigureOut">
              <a:rPr lang="de-AT" smtClean="0"/>
              <a:t>5/16/16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0263-45A4-46CC-8819-D9910C990E5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497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C586-752E-41EE-84CC-13C108B17198}" type="datetimeFigureOut">
              <a:rPr lang="de-AT" smtClean="0"/>
              <a:t>5/16/16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0263-45A4-46CC-8819-D9910C990E5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925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C586-752E-41EE-84CC-13C108B17198}" type="datetimeFigureOut">
              <a:rPr lang="de-AT" smtClean="0"/>
              <a:t>5/16/16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0263-45A4-46CC-8819-D9910C990E5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733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FC586-752E-41EE-84CC-13C108B17198}" type="datetimeFigureOut">
              <a:rPr lang="de-AT" smtClean="0"/>
              <a:t>5/16/16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C0263-45A4-46CC-8819-D9910C990E5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666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24700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e-DE" sz="6000" dirty="0" err="1" smtClean="0"/>
              <a:t>mothur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AT" sz="2000" dirty="0" smtClean="0"/>
              <a:t>Schloss, P.D., et al., </a:t>
            </a:r>
            <a:r>
              <a:rPr lang="de-AT" sz="2000" dirty="0" err="1" smtClean="0"/>
              <a:t>Introducing</a:t>
            </a:r>
            <a:r>
              <a:rPr lang="de-AT" sz="2000" dirty="0" smtClean="0"/>
              <a:t> </a:t>
            </a:r>
            <a:r>
              <a:rPr lang="de-AT" sz="2000" dirty="0" err="1" smtClean="0"/>
              <a:t>mothur</a:t>
            </a:r>
            <a:r>
              <a:rPr lang="de-AT" sz="2000" dirty="0" smtClean="0"/>
              <a:t>: Open-</a:t>
            </a:r>
            <a:r>
              <a:rPr lang="de-AT" sz="2000" dirty="0" err="1" smtClean="0"/>
              <a:t>source</a:t>
            </a:r>
            <a:r>
              <a:rPr lang="de-AT" sz="2000" dirty="0" smtClean="0"/>
              <a:t>, </a:t>
            </a:r>
            <a:r>
              <a:rPr lang="de-AT" sz="2000" dirty="0" err="1" smtClean="0"/>
              <a:t>platform</a:t>
            </a:r>
            <a:r>
              <a:rPr lang="de-AT" sz="2000" dirty="0" smtClean="0"/>
              <a:t>-independent, </a:t>
            </a:r>
            <a:r>
              <a:rPr lang="de-AT" sz="2000" dirty="0" err="1" smtClean="0"/>
              <a:t>community-supported</a:t>
            </a:r>
            <a:r>
              <a:rPr lang="de-AT" sz="2000" dirty="0" smtClean="0"/>
              <a:t> </a:t>
            </a:r>
            <a:r>
              <a:rPr lang="de-AT" sz="2000" dirty="0" err="1" smtClean="0"/>
              <a:t>software</a:t>
            </a:r>
            <a:r>
              <a:rPr lang="de-AT" sz="2000" dirty="0" smtClean="0"/>
              <a:t> </a:t>
            </a:r>
            <a:r>
              <a:rPr lang="de-AT" sz="2000" dirty="0" err="1" smtClean="0"/>
              <a:t>for</a:t>
            </a:r>
            <a:r>
              <a:rPr lang="de-AT" sz="2000" dirty="0" smtClean="0"/>
              <a:t> </a:t>
            </a:r>
            <a:r>
              <a:rPr lang="de-AT" sz="2000" dirty="0" err="1" smtClean="0"/>
              <a:t>describing</a:t>
            </a:r>
            <a:r>
              <a:rPr lang="de-AT" sz="2000" dirty="0" smtClean="0"/>
              <a:t> </a:t>
            </a:r>
            <a:r>
              <a:rPr lang="de-AT" sz="2000" dirty="0" err="1" smtClean="0"/>
              <a:t>and</a:t>
            </a:r>
            <a:r>
              <a:rPr lang="de-AT" sz="2000" dirty="0" smtClean="0"/>
              <a:t> </a:t>
            </a:r>
            <a:r>
              <a:rPr lang="de-AT" sz="2000" dirty="0" err="1" smtClean="0"/>
              <a:t>comparing</a:t>
            </a:r>
            <a:r>
              <a:rPr lang="de-AT" sz="2000" dirty="0" smtClean="0"/>
              <a:t> </a:t>
            </a:r>
            <a:r>
              <a:rPr lang="de-AT" sz="2000" dirty="0" err="1" smtClean="0"/>
              <a:t>microbial</a:t>
            </a:r>
            <a:r>
              <a:rPr lang="de-AT" sz="2000" dirty="0" smtClean="0"/>
              <a:t> </a:t>
            </a:r>
            <a:r>
              <a:rPr lang="de-AT" sz="2000" dirty="0" err="1" smtClean="0"/>
              <a:t>communities</a:t>
            </a:r>
            <a:r>
              <a:rPr lang="de-AT" sz="2000" dirty="0" smtClean="0"/>
              <a:t>. </a:t>
            </a:r>
            <a:r>
              <a:rPr lang="de-AT" sz="2000" dirty="0" err="1" smtClean="0"/>
              <a:t>Appl</a:t>
            </a:r>
            <a:r>
              <a:rPr lang="de-AT" sz="2000" dirty="0" smtClean="0"/>
              <a:t> </a:t>
            </a:r>
            <a:r>
              <a:rPr lang="de-AT" sz="2000" dirty="0" err="1" smtClean="0"/>
              <a:t>Environ</a:t>
            </a:r>
            <a:r>
              <a:rPr lang="de-AT" sz="2000" dirty="0" smtClean="0"/>
              <a:t> </a:t>
            </a:r>
            <a:r>
              <a:rPr lang="de-AT" sz="2000" dirty="0" err="1" smtClean="0"/>
              <a:t>Microbiol</a:t>
            </a:r>
            <a:r>
              <a:rPr lang="de-AT" sz="2000" dirty="0" smtClean="0"/>
              <a:t>, 2009. 75(23):7537-41 </a:t>
            </a:r>
            <a:endParaRPr lang="de-AT" sz="2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628728"/>
            <a:ext cx="6400800" cy="1752600"/>
          </a:xfrm>
        </p:spPr>
        <p:txBody>
          <a:bodyPr>
            <a:normAutofit fontScale="47500" lnSpcReduction="20000"/>
          </a:bodyPr>
          <a:lstStyle/>
          <a:p>
            <a:r>
              <a:rPr lang="de-DE" dirty="0" smtClean="0"/>
              <a:t>Univ. -Ass. Dr. </a:t>
            </a:r>
            <a:r>
              <a:rPr lang="de-DE" dirty="0" err="1" smtClean="0"/>
              <a:t>Kaisa</a:t>
            </a:r>
            <a:r>
              <a:rPr lang="de-DE" dirty="0" smtClean="0"/>
              <a:t> </a:t>
            </a:r>
            <a:r>
              <a:rPr lang="de-DE" dirty="0" err="1" smtClean="0"/>
              <a:t>Koskinen</a:t>
            </a:r>
            <a:endParaRPr lang="de-DE" dirty="0" smtClean="0"/>
          </a:p>
          <a:p>
            <a:r>
              <a:rPr lang="de-DE" u="sng" dirty="0" smtClean="0"/>
              <a:t>Kaisa.Koskinen@medunigraz.at</a:t>
            </a:r>
          </a:p>
          <a:p>
            <a:endParaRPr lang="en-GB" dirty="0" smtClean="0"/>
          </a:p>
          <a:p>
            <a:r>
              <a:rPr lang="en-GB" dirty="0" smtClean="0"/>
              <a:t>Department of Internal Medicine</a:t>
            </a:r>
            <a:endParaRPr lang="de-DE" dirty="0" smtClean="0"/>
          </a:p>
          <a:p>
            <a:r>
              <a:rPr lang="en-GB" dirty="0" smtClean="0"/>
              <a:t>Medical University of Graz</a:t>
            </a:r>
          </a:p>
          <a:p>
            <a:endParaRPr lang="en-GB" dirty="0" smtClean="0"/>
          </a:p>
          <a:p>
            <a:r>
              <a:rPr lang="en-GB" dirty="0" smtClean="0"/>
              <a:t>16.5.2016</a:t>
            </a:r>
            <a:endParaRPr lang="de-DE" dirty="0" smtClean="0"/>
          </a:p>
          <a:p>
            <a:endParaRPr lang="de-AT" dirty="0" smtClean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7871"/>
          </a:xfrm>
          <a:prstGeom prst="rect">
            <a:avLst/>
          </a:prstGeom>
        </p:spPr>
      </p:pic>
      <p:pic>
        <p:nvPicPr>
          <p:cNvPr id="1026" name="Picture 2" descr="mothur logo by Linda Wampac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664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mothur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 &gt;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screen.seqs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mydata.trim.contigs.fasta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mydata.contigs.groups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mydata.trim.contigs.summary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maxambig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=0,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=295,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minlength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de-DE" sz="200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AT" sz="2000" dirty="0" err="1"/>
              <a:t>mothur</a:t>
            </a:r>
            <a:r>
              <a:rPr lang="de-AT" sz="2000" dirty="0"/>
              <a:t> &gt; </a:t>
            </a:r>
            <a:r>
              <a:rPr lang="de-AT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summary.seqs</a:t>
            </a:r>
            <a:r>
              <a:rPr lang="de-AT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de-AT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mydata.trim.contigs.fasta</a:t>
            </a:r>
            <a:r>
              <a:rPr lang="de-AT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sz="200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de-DE" sz="2000" dirty="0" err="1" smtClean="0">
                <a:cs typeface="Courier New" panose="02070309020205020404" pitchFamily="49" charset="0"/>
                <a:sym typeface="Wingdings" panose="05000000000000000000" pitchFamily="2" charset="2"/>
              </a:rPr>
              <a:t>No</a:t>
            </a:r>
            <a:r>
              <a:rPr lang="de-DE" sz="2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000" dirty="0"/>
              <a:t>ambiguous sequences </a:t>
            </a:r>
            <a:r>
              <a:rPr lang="en-US" sz="2000" dirty="0" smtClean="0"/>
              <a:t>or sequences with wrong </a:t>
            </a:r>
            <a:r>
              <a:rPr lang="en-US" sz="2000" dirty="0"/>
              <a:t>length </a:t>
            </a:r>
            <a:r>
              <a:rPr lang="en-US" sz="2000" dirty="0" smtClean="0"/>
              <a:t>along</a:t>
            </a:r>
            <a:endParaRPr lang="de-DE" sz="200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787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363138" y="6525344"/>
            <a:ext cx="281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Kaisa</a:t>
            </a:r>
            <a:r>
              <a:rPr lang="de-DE" sz="1200" dirty="0" smtClean="0"/>
              <a:t> </a:t>
            </a:r>
            <a:r>
              <a:rPr lang="de-DE" sz="1200" dirty="0" err="1" smtClean="0"/>
              <a:t>Koskinen</a:t>
            </a:r>
            <a:r>
              <a:rPr lang="de-DE" sz="1200" dirty="0" smtClean="0"/>
              <a:t>, Medical University </a:t>
            </a:r>
            <a:r>
              <a:rPr lang="de-DE" sz="1200" dirty="0" err="1" smtClean="0"/>
              <a:t>of</a:t>
            </a:r>
            <a:r>
              <a:rPr lang="de-DE" sz="1200" dirty="0" smtClean="0"/>
              <a:t> Graz</a:t>
            </a:r>
            <a:endParaRPr lang="de-AT" sz="12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 smtClean="0"/>
              <a:t>MiSeq</a:t>
            </a:r>
            <a:r>
              <a:rPr lang="de-DE" dirty="0" smtClean="0"/>
              <a:t> SOP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81740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787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363138" y="6525344"/>
            <a:ext cx="281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Kaisa</a:t>
            </a:r>
            <a:r>
              <a:rPr lang="de-DE" sz="1200" dirty="0" smtClean="0"/>
              <a:t> </a:t>
            </a:r>
            <a:r>
              <a:rPr lang="de-DE" sz="1200" dirty="0" err="1" smtClean="0"/>
              <a:t>Koskinen</a:t>
            </a:r>
            <a:r>
              <a:rPr lang="de-DE" sz="1200" dirty="0" smtClean="0"/>
              <a:t>, Medical University </a:t>
            </a:r>
            <a:r>
              <a:rPr lang="de-DE" sz="1200" dirty="0" err="1" smtClean="0"/>
              <a:t>of</a:t>
            </a:r>
            <a:r>
              <a:rPr lang="de-DE" sz="1200" dirty="0" smtClean="0"/>
              <a:t> Graz</a:t>
            </a:r>
            <a:endParaRPr lang="de-AT" sz="12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 smtClean="0"/>
              <a:t>MiSeq</a:t>
            </a:r>
            <a:r>
              <a:rPr lang="de-DE" dirty="0" smtClean="0"/>
              <a:t> SOP</a:t>
            </a:r>
            <a:endParaRPr lang="de-AT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200" dirty="0"/>
              <a:t>Processing </a:t>
            </a:r>
            <a:r>
              <a:rPr lang="de-AT" sz="2200" dirty="0" err="1"/>
              <a:t>improved</a:t>
            </a:r>
            <a:r>
              <a:rPr lang="de-AT" sz="2200" dirty="0"/>
              <a:t> </a:t>
            </a:r>
            <a:r>
              <a:rPr lang="de-AT" sz="2200" dirty="0" err="1"/>
              <a:t>sequences</a:t>
            </a:r>
            <a:endParaRPr lang="de-AT" sz="2200" dirty="0"/>
          </a:p>
          <a:p>
            <a:pPr marL="0" indent="0">
              <a:buNone/>
            </a:pPr>
            <a:endParaRPr lang="de-DE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AT" sz="1900" dirty="0" err="1"/>
              <a:t>mothur</a:t>
            </a:r>
            <a:r>
              <a:rPr lang="de-AT" sz="1900" dirty="0"/>
              <a:t> &gt; </a:t>
            </a:r>
            <a:r>
              <a:rPr lang="de-AT" sz="19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unique.seqs</a:t>
            </a:r>
            <a:r>
              <a:rPr lang="de-AT" sz="19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9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de-AT" sz="19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19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mydata.trim.contigs.fasta</a:t>
            </a:r>
            <a:r>
              <a:rPr lang="de-AT" sz="19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19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de-DE" sz="1900" dirty="0" err="1"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de-DE" sz="1900" dirty="0" err="1" smtClean="0">
                <a:cs typeface="Courier New" panose="02070309020205020404" pitchFamily="49" charset="0"/>
                <a:sym typeface="Wingdings" panose="05000000000000000000" pitchFamily="2" charset="2"/>
              </a:rPr>
              <a:t>dentical</a:t>
            </a:r>
            <a:r>
              <a:rPr lang="de-DE" sz="19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DE" sz="1900" dirty="0" err="1" smtClean="0">
                <a:cs typeface="Courier New" panose="02070309020205020404" pitchFamily="49" charset="0"/>
                <a:sym typeface="Wingdings" panose="05000000000000000000" pitchFamily="2" charset="2"/>
              </a:rPr>
              <a:t>sequences</a:t>
            </a:r>
            <a:r>
              <a:rPr lang="de-DE" sz="19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 will </a:t>
            </a:r>
            <a:r>
              <a:rPr lang="de-DE" sz="1900" dirty="0" err="1" smtClean="0">
                <a:cs typeface="Courier New" panose="02070309020205020404" pitchFamily="49" charset="0"/>
                <a:sym typeface="Wingdings" panose="05000000000000000000" pitchFamily="2" charset="2"/>
              </a:rPr>
              <a:t>be</a:t>
            </a:r>
            <a:r>
              <a:rPr lang="de-DE" sz="19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DE" sz="1900" dirty="0" err="1" smtClean="0">
                <a:cs typeface="Courier New" panose="02070309020205020404" pitchFamily="49" charset="0"/>
                <a:sym typeface="Wingdings" panose="05000000000000000000" pitchFamily="2" charset="2"/>
              </a:rPr>
              <a:t>merged</a:t>
            </a:r>
            <a:r>
              <a:rPr lang="de-DE" sz="1900" dirty="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DE" sz="1900" dirty="0" err="1" smtClean="0">
                <a:cs typeface="Courier New" panose="02070309020205020404" pitchFamily="49" charset="0"/>
                <a:sym typeface="Wingdings" panose="05000000000000000000" pitchFamily="2" charset="2"/>
              </a:rPr>
              <a:t>to</a:t>
            </a:r>
            <a:r>
              <a:rPr lang="de-DE" sz="19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DE" sz="1900" dirty="0" err="1" smtClean="0">
                <a:cs typeface="Courier New" panose="02070309020205020404" pitchFamily="49" charset="0"/>
                <a:sym typeface="Wingdings" panose="05000000000000000000" pitchFamily="2" charset="2"/>
              </a:rPr>
              <a:t>reduce</a:t>
            </a:r>
            <a:r>
              <a:rPr lang="de-DE" sz="19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DE" sz="1900" dirty="0" err="1" smtClean="0"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de-DE" sz="19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DE" sz="1900" dirty="0" err="1" smtClean="0">
                <a:cs typeface="Courier New" panose="02070309020205020404" pitchFamily="49" charset="0"/>
                <a:sym typeface="Wingdings" panose="05000000000000000000" pitchFamily="2" charset="2"/>
              </a:rPr>
              <a:t>amount</a:t>
            </a:r>
            <a:r>
              <a:rPr lang="de-DE" sz="19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DE" sz="1900" dirty="0" err="1" smtClean="0"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de-DE" sz="19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DE" sz="1900" dirty="0" err="1" smtClean="0">
                <a:cs typeface="Courier New" panose="02070309020205020404" pitchFamily="49" charset="0"/>
                <a:sym typeface="Wingdings" panose="05000000000000000000" pitchFamily="2" charset="2"/>
              </a:rPr>
              <a:t>sequences</a:t>
            </a:r>
            <a:endParaRPr lang="de-DE" sz="19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900" dirty="0" smtClean="0"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Char char="à"/>
            </a:pPr>
            <a:r>
              <a:rPr lang="de-DE" sz="19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  <a:r>
              <a:rPr lang="de-DE" sz="1900" dirty="0" err="1" smtClean="0">
                <a:cs typeface="Courier New" panose="02070309020205020404" pitchFamily="49" charset="0"/>
                <a:sym typeface="Wingdings" panose="05000000000000000000" pitchFamily="2" charset="2"/>
              </a:rPr>
              <a:t>unique.fasta</a:t>
            </a:r>
            <a:endParaRPr lang="de-DE" sz="1900" dirty="0" smtClean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buFont typeface="Wingdings" pitchFamily="2" charset="2"/>
              <a:buChar char="à"/>
            </a:pPr>
            <a:r>
              <a:rPr lang="de-DE" sz="1900" dirty="0"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  <a:r>
              <a:rPr lang="de-DE" sz="1900" dirty="0" err="1" smtClean="0">
                <a:cs typeface="Courier New" panose="02070309020205020404" pitchFamily="49" charset="0"/>
                <a:sym typeface="Wingdings" panose="05000000000000000000" pitchFamily="2" charset="2"/>
              </a:rPr>
              <a:t>names</a:t>
            </a:r>
            <a:endParaRPr lang="de-DE" sz="1900" dirty="0" smtClean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buFont typeface="Wingdings" pitchFamily="2" charset="2"/>
              <a:buChar char="à"/>
            </a:pPr>
            <a:endParaRPr lang="de-DE" sz="20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0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415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685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AT" sz="2400" dirty="0">
                <a:solidFill>
                  <a:schemeClr val="bg1">
                    <a:lumMod val="50000"/>
                  </a:schemeClr>
                </a:solidFill>
              </a:rPr>
              <a:t>Processing </a:t>
            </a:r>
            <a:r>
              <a:rPr lang="de-AT" sz="2400" dirty="0" err="1">
                <a:solidFill>
                  <a:schemeClr val="bg1">
                    <a:lumMod val="50000"/>
                  </a:schemeClr>
                </a:solidFill>
              </a:rPr>
              <a:t>improved</a:t>
            </a:r>
            <a:r>
              <a:rPr lang="de-AT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sz="2400" dirty="0" err="1">
                <a:solidFill>
                  <a:schemeClr val="bg1">
                    <a:lumMod val="50000"/>
                  </a:schemeClr>
                </a:solidFill>
              </a:rPr>
              <a:t>sequences</a:t>
            </a:r>
            <a:endParaRPr lang="de-AT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 sz="18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AT" sz="2000" dirty="0" err="1">
                <a:solidFill>
                  <a:schemeClr val="bg1">
                    <a:lumMod val="50000"/>
                  </a:schemeClr>
                </a:solidFill>
              </a:rPr>
              <a:t>mothur</a:t>
            </a:r>
            <a:r>
              <a:rPr lang="de-AT" sz="2000" dirty="0">
                <a:solidFill>
                  <a:schemeClr val="bg1">
                    <a:lumMod val="50000"/>
                  </a:schemeClr>
                </a:solidFill>
              </a:rPr>
              <a:t> &gt; </a:t>
            </a:r>
            <a:r>
              <a:rPr lang="de-AT" sz="20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unique.seqs</a:t>
            </a:r>
            <a:r>
              <a:rPr lang="de-AT" sz="2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de-AT" sz="2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20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mydata.trim.contigs.fasta</a:t>
            </a:r>
            <a:r>
              <a:rPr lang="de-AT" sz="2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dentical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sequences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will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be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merged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to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reduce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amount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sequences</a:t>
            </a:r>
            <a:endParaRPr lang="de-DE" sz="2000" dirty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 smtClean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Char char="à"/>
            </a:pP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unique.fasta</a:t>
            </a:r>
            <a:endParaRPr lang="de-DE" sz="2000" dirty="0" smtClean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buFont typeface="Wingdings" pitchFamily="2" charset="2"/>
              <a:buChar char="à"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names</a:t>
            </a:r>
            <a:endParaRPr lang="de-DE" sz="2000" dirty="0" smtClean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buFont typeface="Wingdings" pitchFamily="2" charset="2"/>
              <a:buChar char="à"/>
            </a:pPr>
            <a:endParaRPr lang="de-DE" sz="20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Combine </a:t>
            </a:r>
            <a:r>
              <a:rPr lang="de-DE" sz="2000" dirty="0" err="1"/>
              <a:t>names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 smtClean="0"/>
              <a:t>groups</a:t>
            </a:r>
            <a:r>
              <a:rPr lang="de-DE" sz="2000" dirty="0" smtClean="0"/>
              <a:t> </a:t>
            </a:r>
            <a:r>
              <a:rPr lang="de-DE" sz="2000" dirty="0" err="1" smtClean="0"/>
              <a:t>files</a:t>
            </a:r>
            <a:r>
              <a:rPr lang="de-DE" sz="2000" dirty="0" smtClean="0"/>
              <a:t>:</a:t>
            </a:r>
          </a:p>
          <a:p>
            <a:pPr marL="0" indent="0">
              <a:buNone/>
            </a:pPr>
            <a:r>
              <a:rPr lang="de-AT" sz="2000" dirty="0" err="1"/>
              <a:t>mothur</a:t>
            </a:r>
            <a:r>
              <a:rPr lang="de-AT" sz="2000" dirty="0"/>
              <a:t> &gt;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count.seqs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my.data.names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my.data.groups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de-DE" sz="200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Char char="à"/>
            </a:pPr>
            <a:r>
              <a:rPr lang="de-DE" sz="2000" dirty="0" err="1" smtClean="0">
                <a:cs typeface="Courier New" panose="02070309020205020404" pitchFamily="49" charset="0"/>
                <a:sym typeface="Wingdings" panose="05000000000000000000" pitchFamily="2" charset="2"/>
              </a:rPr>
              <a:t>count_table</a:t>
            </a:r>
            <a:endParaRPr lang="de-DE" sz="2000" dirty="0" smtClean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buFont typeface="Wingdings" pitchFamily="2" charset="2"/>
              <a:buChar char="à"/>
            </a:pPr>
            <a:endParaRPr lang="de-DE" sz="20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AT" sz="2000" dirty="0" err="1"/>
              <a:t>mothur</a:t>
            </a:r>
            <a:r>
              <a:rPr lang="de-AT" sz="2000" dirty="0"/>
              <a:t> &gt; </a:t>
            </a:r>
            <a:r>
              <a:rPr lang="de-AT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summary.seqs</a:t>
            </a:r>
            <a:r>
              <a:rPr lang="de-AT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=)</a:t>
            </a:r>
            <a:endParaRPr lang="de-DE" sz="200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 smtClean="0">
              <a:cs typeface="Courier New" panose="02070309020205020404" pitchFamily="49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787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363138" y="6525344"/>
            <a:ext cx="281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Kaisa</a:t>
            </a:r>
            <a:r>
              <a:rPr lang="de-DE" sz="1200" dirty="0" smtClean="0"/>
              <a:t> </a:t>
            </a:r>
            <a:r>
              <a:rPr lang="de-DE" sz="1200" dirty="0" err="1" smtClean="0"/>
              <a:t>Koskinen</a:t>
            </a:r>
            <a:r>
              <a:rPr lang="de-DE" sz="1200" dirty="0" smtClean="0"/>
              <a:t>, Medical University </a:t>
            </a:r>
            <a:r>
              <a:rPr lang="de-DE" sz="1200" dirty="0" err="1" smtClean="0"/>
              <a:t>of</a:t>
            </a:r>
            <a:r>
              <a:rPr lang="de-DE" sz="1200" dirty="0" smtClean="0"/>
              <a:t> Graz</a:t>
            </a:r>
            <a:endParaRPr lang="de-AT" sz="12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 smtClean="0"/>
              <a:t>MiSeq</a:t>
            </a:r>
            <a:r>
              <a:rPr lang="de-DE" dirty="0" smtClean="0"/>
              <a:t> SOP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821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 err="1" smtClean="0"/>
              <a:t>Alignment</a:t>
            </a:r>
            <a:endParaRPr lang="de-DE" sz="2000" b="1" dirty="0" smtClean="0"/>
          </a:p>
          <a:p>
            <a:r>
              <a:rPr lang="de-DE" sz="2000" dirty="0" err="1"/>
              <a:t>Alignment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reference</a:t>
            </a:r>
            <a:endParaRPr lang="de-DE" sz="2000" dirty="0"/>
          </a:p>
          <a:p>
            <a:r>
              <a:rPr lang="de-DE" sz="2000" dirty="0" err="1"/>
              <a:t>Unsupervised</a:t>
            </a:r>
            <a:r>
              <a:rPr lang="de-DE" sz="2000" dirty="0"/>
              <a:t> </a:t>
            </a:r>
            <a:r>
              <a:rPr lang="de-DE" sz="2000" dirty="0" err="1" smtClean="0"/>
              <a:t>alignment</a:t>
            </a:r>
            <a:endParaRPr lang="de-DE" sz="2000" dirty="0" smtClean="0"/>
          </a:p>
          <a:p>
            <a:endParaRPr lang="de-DE" sz="2000" dirty="0" smtClean="0"/>
          </a:p>
          <a:p>
            <a:r>
              <a:rPr lang="de-DE" sz="2000" dirty="0" err="1" smtClean="0"/>
              <a:t>Pairwise</a:t>
            </a:r>
            <a:r>
              <a:rPr lang="de-DE" sz="2000" dirty="0" smtClean="0"/>
              <a:t> </a:t>
            </a:r>
            <a:r>
              <a:rPr lang="de-DE" sz="2000" dirty="0" err="1" smtClean="0"/>
              <a:t>alignment</a:t>
            </a:r>
            <a:endParaRPr lang="de-DE" sz="2000" dirty="0" smtClean="0"/>
          </a:p>
          <a:p>
            <a:r>
              <a:rPr lang="de-DE" sz="2000" dirty="0" smtClean="0"/>
              <a:t>Multiple </a:t>
            </a:r>
            <a:r>
              <a:rPr lang="de-DE" sz="2000" dirty="0" err="1" smtClean="0"/>
              <a:t>sequence</a:t>
            </a:r>
            <a:r>
              <a:rPr lang="de-DE" sz="2000" dirty="0" smtClean="0"/>
              <a:t> </a:t>
            </a:r>
            <a:r>
              <a:rPr lang="de-DE" sz="2000" dirty="0" err="1" smtClean="0"/>
              <a:t>alignment</a:t>
            </a:r>
            <a:r>
              <a:rPr lang="de-DE" sz="2000" dirty="0" smtClean="0"/>
              <a:t> (MSA)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787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363138" y="6525344"/>
            <a:ext cx="281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Kaisa</a:t>
            </a:r>
            <a:r>
              <a:rPr lang="de-DE" sz="1200" dirty="0" smtClean="0"/>
              <a:t> </a:t>
            </a:r>
            <a:r>
              <a:rPr lang="de-DE" sz="1200" dirty="0" err="1" smtClean="0"/>
              <a:t>Koskinen</a:t>
            </a:r>
            <a:r>
              <a:rPr lang="de-DE" sz="1200" dirty="0" smtClean="0"/>
              <a:t>, Medical University </a:t>
            </a:r>
            <a:r>
              <a:rPr lang="de-DE" sz="1200" dirty="0" err="1" smtClean="0"/>
              <a:t>of</a:t>
            </a:r>
            <a:r>
              <a:rPr lang="de-DE" sz="1200" dirty="0" smtClean="0"/>
              <a:t> Graz</a:t>
            </a:r>
            <a:endParaRPr lang="de-AT" sz="12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 smtClean="0"/>
              <a:t>MiSeq</a:t>
            </a:r>
            <a:r>
              <a:rPr lang="de-DE" dirty="0" smtClean="0"/>
              <a:t> SOP</a:t>
            </a:r>
            <a:endParaRPr lang="de-AT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911952"/>
            <a:ext cx="3195439" cy="282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06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AT" sz="2000" dirty="0" smtClean="0"/>
          </a:p>
          <a:p>
            <a:pPr marL="0" indent="0">
              <a:buNone/>
            </a:pPr>
            <a:r>
              <a:rPr lang="de-AT" sz="2000" dirty="0" err="1" smtClean="0"/>
              <a:t>mothur</a:t>
            </a:r>
            <a:r>
              <a:rPr lang="de-AT" sz="2000" dirty="0" smtClean="0"/>
              <a:t> </a:t>
            </a:r>
            <a:r>
              <a:rPr lang="de-AT" sz="2000" dirty="0"/>
              <a:t>&gt;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align.seqs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=)</a:t>
            </a:r>
            <a:endParaRPr lang="de-AT" sz="200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787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363138" y="6525344"/>
            <a:ext cx="281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Kaisa</a:t>
            </a:r>
            <a:r>
              <a:rPr lang="de-DE" sz="1200" dirty="0" smtClean="0"/>
              <a:t> </a:t>
            </a:r>
            <a:r>
              <a:rPr lang="de-DE" sz="1200" dirty="0" err="1" smtClean="0"/>
              <a:t>Koskinen</a:t>
            </a:r>
            <a:r>
              <a:rPr lang="de-DE" sz="1200" dirty="0" smtClean="0"/>
              <a:t>, Medical University </a:t>
            </a:r>
            <a:r>
              <a:rPr lang="de-DE" sz="1200" dirty="0" err="1" smtClean="0"/>
              <a:t>of</a:t>
            </a:r>
            <a:r>
              <a:rPr lang="de-DE" sz="1200" dirty="0" smtClean="0"/>
              <a:t> Graz</a:t>
            </a:r>
            <a:endParaRPr lang="de-AT" sz="12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 smtClean="0"/>
              <a:t>MiSeq</a:t>
            </a:r>
            <a:r>
              <a:rPr lang="de-DE" dirty="0" smtClean="0"/>
              <a:t> SOP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77864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AT" sz="2000" dirty="0" smtClean="0"/>
          </a:p>
          <a:p>
            <a:pPr marL="0" indent="0">
              <a:buNone/>
            </a:pPr>
            <a:r>
              <a:rPr lang="de-AT" sz="2000" dirty="0" err="1" smtClean="0">
                <a:solidFill>
                  <a:schemeClr val="bg1">
                    <a:lumMod val="50000"/>
                  </a:schemeClr>
                </a:solidFill>
              </a:rPr>
              <a:t>mothur</a:t>
            </a:r>
            <a:r>
              <a:rPr lang="de-AT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sz="2000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de-AT" sz="20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align.seqs</a:t>
            </a:r>
            <a:r>
              <a:rPr lang="de-AT" sz="2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de-AT" sz="2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de-AT" sz="2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=)</a:t>
            </a:r>
          </a:p>
          <a:p>
            <a:pPr marL="0" indent="0">
              <a:buNone/>
            </a:pPr>
            <a:endParaRPr lang="de-DE" sz="200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AT" sz="2000" dirty="0" err="1"/>
              <a:t>mothur</a:t>
            </a:r>
            <a:r>
              <a:rPr lang="de-AT" sz="2000" dirty="0"/>
              <a:t> &gt; </a:t>
            </a:r>
            <a:r>
              <a:rPr lang="de-AT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summary.seqs</a:t>
            </a:r>
            <a:r>
              <a:rPr lang="de-AT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de-AT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e-AT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=)</a:t>
            </a:r>
            <a:endParaRPr lang="de-DE" sz="200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AT" sz="200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787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363138" y="6525344"/>
            <a:ext cx="281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Kaisa</a:t>
            </a:r>
            <a:r>
              <a:rPr lang="de-DE" sz="1200" dirty="0" smtClean="0"/>
              <a:t> </a:t>
            </a:r>
            <a:r>
              <a:rPr lang="de-DE" sz="1200" dirty="0" err="1" smtClean="0"/>
              <a:t>Koskinen</a:t>
            </a:r>
            <a:r>
              <a:rPr lang="de-DE" sz="1200" dirty="0" smtClean="0"/>
              <a:t>, Medical University </a:t>
            </a:r>
            <a:r>
              <a:rPr lang="de-DE" sz="1200" dirty="0" err="1" smtClean="0"/>
              <a:t>of</a:t>
            </a:r>
            <a:r>
              <a:rPr lang="de-DE" sz="1200" dirty="0" smtClean="0"/>
              <a:t> Graz</a:t>
            </a:r>
            <a:endParaRPr lang="de-AT" sz="12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 smtClean="0"/>
              <a:t>MiSeq</a:t>
            </a:r>
            <a:r>
              <a:rPr lang="de-DE" dirty="0" smtClean="0"/>
              <a:t> SOP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5238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AT" sz="2000" dirty="0" smtClean="0"/>
          </a:p>
          <a:p>
            <a:pPr marL="0" indent="0">
              <a:buNone/>
            </a:pPr>
            <a:r>
              <a:rPr lang="de-AT" sz="2000" dirty="0" err="1" smtClean="0">
                <a:solidFill>
                  <a:schemeClr val="bg1">
                    <a:lumMod val="50000"/>
                  </a:schemeClr>
                </a:solidFill>
              </a:rPr>
              <a:t>mothur</a:t>
            </a:r>
            <a:r>
              <a:rPr lang="de-AT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sz="2000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de-AT" sz="20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align.seqs</a:t>
            </a:r>
            <a:r>
              <a:rPr lang="de-AT" sz="2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de-AT" sz="2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de-AT" sz="2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=)</a:t>
            </a:r>
          </a:p>
          <a:p>
            <a:pPr marL="0" indent="0">
              <a:buNone/>
            </a:pPr>
            <a:endParaRPr lang="de-DE" sz="200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AT" sz="2000" dirty="0" err="1">
                <a:solidFill>
                  <a:schemeClr val="bg1">
                    <a:lumMod val="50000"/>
                  </a:schemeClr>
                </a:solidFill>
              </a:rPr>
              <a:t>mothur</a:t>
            </a:r>
            <a:r>
              <a:rPr lang="de-AT" sz="2000" dirty="0">
                <a:solidFill>
                  <a:schemeClr val="bg1">
                    <a:lumMod val="50000"/>
                  </a:schemeClr>
                </a:solidFill>
              </a:rPr>
              <a:t> &gt; </a:t>
            </a:r>
            <a:r>
              <a:rPr lang="de-AT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summary.seqs</a:t>
            </a:r>
            <a:r>
              <a:rPr lang="de-AT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de-AT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e-AT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=)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AT" sz="200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AT" sz="2000" dirty="0" err="1"/>
              <a:t>mothur</a:t>
            </a:r>
            <a:r>
              <a:rPr lang="de-AT" sz="2000" dirty="0"/>
              <a:t> &gt;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screen.seqs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de-AT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end=,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maxhomop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=8)</a:t>
            </a:r>
            <a:endParaRPr lang="de-DE" sz="200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787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363138" y="6525344"/>
            <a:ext cx="281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Kaisa</a:t>
            </a:r>
            <a:r>
              <a:rPr lang="de-DE" sz="1200" dirty="0" smtClean="0"/>
              <a:t> </a:t>
            </a:r>
            <a:r>
              <a:rPr lang="de-DE" sz="1200" dirty="0" err="1" smtClean="0"/>
              <a:t>Koskinen</a:t>
            </a:r>
            <a:r>
              <a:rPr lang="de-DE" sz="1200" dirty="0" smtClean="0"/>
              <a:t>, Medical University </a:t>
            </a:r>
            <a:r>
              <a:rPr lang="de-DE" sz="1200" dirty="0" err="1" smtClean="0"/>
              <a:t>of</a:t>
            </a:r>
            <a:r>
              <a:rPr lang="de-DE" sz="1200" dirty="0" smtClean="0"/>
              <a:t> Graz</a:t>
            </a:r>
            <a:endParaRPr lang="de-AT" sz="12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 smtClean="0"/>
              <a:t>MiSeq</a:t>
            </a:r>
            <a:r>
              <a:rPr lang="de-DE" dirty="0" smtClean="0"/>
              <a:t> SOP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6836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AT" sz="2000" dirty="0" smtClean="0"/>
          </a:p>
          <a:p>
            <a:pPr marL="0" indent="0">
              <a:buNone/>
            </a:pPr>
            <a:r>
              <a:rPr lang="de-AT" sz="2000" dirty="0" err="1" smtClean="0"/>
              <a:t>mothur</a:t>
            </a:r>
            <a:r>
              <a:rPr lang="de-AT" sz="2000" dirty="0" smtClean="0"/>
              <a:t> </a:t>
            </a:r>
            <a:r>
              <a:rPr lang="de-AT" sz="2000" dirty="0"/>
              <a:t>&gt;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filter.seqs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vertical</a:t>
            </a:r>
            <a:r>
              <a:rPr lang="de-AT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=T, </a:t>
            </a:r>
            <a:r>
              <a:rPr lang="de-AT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trump</a:t>
            </a:r>
            <a:r>
              <a:rPr lang="de-AT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=.)</a:t>
            </a:r>
          </a:p>
          <a:p>
            <a:pPr marL="0" indent="0">
              <a:buNone/>
            </a:pPr>
            <a:endParaRPr lang="de-DE" sz="200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787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363138" y="6525344"/>
            <a:ext cx="281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Kaisa</a:t>
            </a:r>
            <a:r>
              <a:rPr lang="de-DE" sz="1200" dirty="0" smtClean="0"/>
              <a:t> </a:t>
            </a:r>
            <a:r>
              <a:rPr lang="de-DE" sz="1200" dirty="0" err="1" smtClean="0"/>
              <a:t>Koskinen</a:t>
            </a:r>
            <a:r>
              <a:rPr lang="de-DE" sz="1200" dirty="0" smtClean="0"/>
              <a:t>, Medical University </a:t>
            </a:r>
            <a:r>
              <a:rPr lang="de-DE" sz="1200" dirty="0" err="1" smtClean="0"/>
              <a:t>of</a:t>
            </a:r>
            <a:r>
              <a:rPr lang="de-DE" sz="1200" dirty="0" smtClean="0"/>
              <a:t> Graz</a:t>
            </a:r>
            <a:endParaRPr lang="de-AT" sz="12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 smtClean="0"/>
              <a:t>MiSeq</a:t>
            </a:r>
            <a:r>
              <a:rPr lang="de-DE" dirty="0" smtClean="0"/>
              <a:t> SOP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8637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AT" sz="2000" dirty="0" smtClean="0"/>
          </a:p>
          <a:p>
            <a:pPr marL="0" indent="0">
              <a:buNone/>
            </a:pPr>
            <a:r>
              <a:rPr lang="de-AT" sz="2000" dirty="0" err="1" smtClean="0">
                <a:solidFill>
                  <a:schemeClr val="bg1">
                    <a:lumMod val="50000"/>
                  </a:schemeClr>
                </a:solidFill>
              </a:rPr>
              <a:t>mothur</a:t>
            </a:r>
            <a:r>
              <a:rPr lang="de-AT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sz="2000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de-AT" sz="20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filter.seqs</a:t>
            </a:r>
            <a:r>
              <a:rPr lang="de-AT" sz="2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de-AT" sz="2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vertical</a:t>
            </a:r>
            <a:r>
              <a:rPr lang="de-AT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=T, </a:t>
            </a:r>
            <a:r>
              <a:rPr lang="de-AT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trump</a:t>
            </a:r>
            <a:r>
              <a:rPr lang="de-AT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=.)</a:t>
            </a:r>
          </a:p>
          <a:p>
            <a:pPr marL="0" indent="0">
              <a:buNone/>
            </a:pPr>
            <a:endParaRPr lang="de-DE" sz="200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AT" sz="2000" dirty="0" err="1"/>
              <a:t>mothur</a:t>
            </a:r>
            <a:r>
              <a:rPr lang="de-AT" sz="2000" dirty="0"/>
              <a:t> &gt;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unique.seqs</a:t>
            </a:r>
            <a:r>
              <a:rPr lang="de-AT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de-AT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=)</a:t>
            </a:r>
            <a:endParaRPr lang="de-AT" sz="200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787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363138" y="6525344"/>
            <a:ext cx="281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Kaisa</a:t>
            </a:r>
            <a:r>
              <a:rPr lang="de-DE" sz="1200" dirty="0" smtClean="0"/>
              <a:t> </a:t>
            </a:r>
            <a:r>
              <a:rPr lang="de-DE" sz="1200" dirty="0" err="1" smtClean="0"/>
              <a:t>Koskinen</a:t>
            </a:r>
            <a:r>
              <a:rPr lang="de-DE" sz="1200" dirty="0" smtClean="0"/>
              <a:t>, Medical University </a:t>
            </a:r>
            <a:r>
              <a:rPr lang="de-DE" sz="1200" dirty="0" err="1" smtClean="0"/>
              <a:t>of</a:t>
            </a:r>
            <a:r>
              <a:rPr lang="de-DE" sz="1200" dirty="0" smtClean="0"/>
              <a:t> Graz</a:t>
            </a:r>
            <a:endParaRPr lang="de-AT" sz="12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 smtClean="0"/>
              <a:t>MiSeq</a:t>
            </a:r>
            <a:r>
              <a:rPr lang="de-DE" dirty="0" smtClean="0"/>
              <a:t> SOP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4677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AT" sz="2000" dirty="0" smtClean="0"/>
          </a:p>
          <a:p>
            <a:pPr marL="0" indent="0">
              <a:buNone/>
            </a:pPr>
            <a:r>
              <a:rPr lang="de-AT" sz="2000" dirty="0" err="1" smtClean="0"/>
              <a:t>mothur</a:t>
            </a:r>
            <a:r>
              <a:rPr lang="de-AT" sz="2000" dirty="0" smtClean="0"/>
              <a:t> </a:t>
            </a:r>
            <a:r>
              <a:rPr lang="de-AT" sz="2000" dirty="0"/>
              <a:t>&gt;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pre.cluster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diffs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  <a:endParaRPr lang="de-AT" sz="200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787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363138" y="6525344"/>
            <a:ext cx="281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Kaisa</a:t>
            </a:r>
            <a:r>
              <a:rPr lang="de-DE" sz="1200" dirty="0" smtClean="0"/>
              <a:t> </a:t>
            </a:r>
            <a:r>
              <a:rPr lang="de-DE" sz="1200" dirty="0" err="1" smtClean="0"/>
              <a:t>Koskinen</a:t>
            </a:r>
            <a:r>
              <a:rPr lang="de-DE" sz="1200" dirty="0" smtClean="0"/>
              <a:t>, Medical University </a:t>
            </a:r>
            <a:r>
              <a:rPr lang="de-DE" sz="1200" dirty="0" err="1" smtClean="0"/>
              <a:t>of</a:t>
            </a:r>
            <a:r>
              <a:rPr lang="de-DE" sz="1200" dirty="0" smtClean="0"/>
              <a:t> Graz</a:t>
            </a:r>
            <a:endParaRPr lang="de-AT" sz="12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 smtClean="0"/>
              <a:t>MiSeq</a:t>
            </a:r>
            <a:r>
              <a:rPr lang="de-DE" dirty="0" smtClean="0"/>
              <a:t> SOP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167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787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363138" y="6525344"/>
            <a:ext cx="281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Kaisa</a:t>
            </a:r>
            <a:r>
              <a:rPr lang="de-DE" sz="1200" dirty="0" smtClean="0"/>
              <a:t> </a:t>
            </a:r>
            <a:r>
              <a:rPr lang="de-DE" sz="1200" dirty="0" err="1" smtClean="0"/>
              <a:t>Koskinen</a:t>
            </a:r>
            <a:r>
              <a:rPr lang="de-DE" sz="1200" dirty="0" smtClean="0"/>
              <a:t>, Medical University </a:t>
            </a:r>
            <a:r>
              <a:rPr lang="de-DE" sz="1200" dirty="0" err="1" smtClean="0"/>
              <a:t>of</a:t>
            </a:r>
            <a:r>
              <a:rPr lang="de-DE" sz="1200" dirty="0" smtClean="0"/>
              <a:t> Graz</a:t>
            </a:r>
            <a:endParaRPr lang="de-AT" sz="12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 smtClean="0"/>
              <a:t>mothur</a:t>
            </a:r>
            <a:endParaRPr lang="de-AT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323528" y="1916831"/>
            <a:ext cx="3456384" cy="3672409"/>
          </a:xfrm>
        </p:spPr>
        <p:txBody>
          <a:bodyPr>
            <a:normAutofit fontScale="92500" lnSpcReduction="20000"/>
          </a:bodyPr>
          <a:lstStyle/>
          <a:p>
            <a:r>
              <a:rPr lang="de-DE" sz="2600" dirty="0" err="1" smtClean="0"/>
              <a:t>Implements</a:t>
            </a:r>
            <a:r>
              <a:rPr lang="de-DE" sz="2600" dirty="0" smtClean="0"/>
              <a:t> </a:t>
            </a:r>
            <a:r>
              <a:rPr lang="de-DE" sz="2600" dirty="0" err="1" smtClean="0"/>
              <a:t>existing</a:t>
            </a:r>
            <a:r>
              <a:rPr lang="de-DE" sz="2600" dirty="0" smtClean="0"/>
              <a:t> </a:t>
            </a:r>
            <a:r>
              <a:rPr lang="en-US" sz="2600" dirty="0" smtClean="0"/>
              <a:t>algorithms: </a:t>
            </a:r>
          </a:p>
          <a:p>
            <a:r>
              <a:rPr lang="en-US" sz="2600" dirty="0" smtClean="0"/>
              <a:t>DOTUR</a:t>
            </a:r>
            <a:r>
              <a:rPr lang="en-US" sz="2600" dirty="0"/>
              <a:t>, SONS, </a:t>
            </a:r>
            <a:r>
              <a:rPr lang="en-US" sz="2600" dirty="0" err="1"/>
              <a:t>TreeClimber</a:t>
            </a:r>
            <a:r>
              <a:rPr lang="en-US" sz="2600" dirty="0"/>
              <a:t>, LIBSHUFF, </a:t>
            </a:r>
            <a:r>
              <a:rPr lang="de-AT" sz="2600" dirty="0"/>
              <a:t>∫-</a:t>
            </a:r>
            <a:r>
              <a:rPr lang="en-US" sz="2600" dirty="0" smtClean="0"/>
              <a:t>LIBSHUFF</a:t>
            </a:r>
            <a:r>
              <a:rPr lang="de-DE" sz="2600" dirty="0" smtClean="0"/>
              <a:t> (Schloss)</a:t>
            </a:r>
          </a:p>
          <a:p>
            <a:r>
              <a:rPr lang="de-DE" sz="2600" dirty="0" smtClean="0"/>
              <a:t>+ </a:t>
            </a:r>
            <a:r>
              <a:rPr lang="de-DE" sz="2600" dirty="0" err="1" smtClean="0"/>
              <a:t>UniFrac</a:t>
            </a:r>
            <a:r>
              <a:rPr lang="de-DE" sz="2600" dirty="0" smtClean="0"/>
              <a:t>, different </a:t>
            </a:r>
            <a:r>
              <a:rPr lang="de-DE" sz="2600" dirty="0" err="1" smtClean="0"/>
              <a:t>aligners</a:t>
            </a:r>
            <a:r>
              <a:rPr lang="de-DE" sz="2600" dirty="0" smtClean="0"/>
              <a:t>, </a:t>
            </a:r>
            <a:r>
              <a:rPr lang="de-DE" sz="2600" dirty="0" err="1" smtClean="0"/>
              <a:t>and</a:t>
            </a:r>
            <a:r>
              <a:rPr lang="de-DE" sz="2600" dirty="0" smtClean="0"/>
              <a:t> </a:t>
            </a:r>
            <a:r>
              <a:rPr lang="de-DE" sz="2600" dirty="0" err="1" smtClean="0"/>
              <a:t>clustering</a:t>
            </a:r>
            <a:r>
              <a:rPr lang="de-DE" sz="2600" dirty="0" smtClean="0"/>
              <a:t> </a:t>
            </a:r>
            <a:r>
              <a:rPr lang="de-DE" sz="2600" dirty="0" err="1" smtClean="0"/>
              <a:t>algorithms</a:t>
            </a:r>
            <a:r>
              <a:rPr lang="de-DE" sz="2600" dirty="0" smtClean="0"/>
              <a:t>,  </a:t>
            </a:r>
            <a:r>
              <a:rPr lang="de-DE" sz="2600" dirty="0" err="1" smtClean="0"/>
              <a:t>and</a:t>
            </a:r>
            <a:r>
              <a:rPr lang="de-DE" sz="2600" dirty="0" smtClean="0"/>
              <a:t> </a:t>
            </a:r>
            <a:r>
              <a:rPr lang="de-DE" sz="2600" dirty="0" err="1" smtClean="0"/>
              <a:t>many</a:t>
            </a:r>
            <a:r>
              <a:rPr lang="de-DE" sz="2600" dirty="0" smtClean="0"/>
              <a:t> </a:t>
            </a:r>
            <a:r>
              <a:rPr lang="de-DE" sz="2600" dirty="0" err="1" smtClean="0"/>
              <a:t>others</a:t>
            </a:r>
            <a:endParaRPr lang="de-DE" sz="2600" dirty="0" smtClean="0"/>
          </a:p>
          <a:p>
            <a:r>
              <a:rPr lang="de-DE" sz="2600" dirty="0" smtClean="0"/>
              <a:t>New </a:t>
            </a:r>
            <a:r>
              <a:rPr lang="de-DE" sz="2600" dirty="0" err="1" smtClean="0"/>
              <a:t>releases</a:t>
            </a:r>
            <a:r>
              <a:rPr lang="de-DE" sz="2600" dirty="0" smtClean="0"/>
              <a:t> </a:t>
            </a:r>
            <a:r>
              <a:rPr lang="de-DE" sz="2600" dirty="0" err="1" smtClean="0"/>
              <a:t>and</a:t>
            </a:r>
            <a:r>
              <a:rPr lang="de-DE" sz="2600" dirty="0" smtClean="0"/>
              <a:t> </a:t>
            </a:r>
            <a:r>
              <a:rPr lang="de-DE" sz="2600" dirty="0" err="1" smtClean="0"/>
              <a:t>features</a:t>
            </a:r>
            <a:r>
              <a:rPr lang="de-DE" sz="2600" dirty="0" smtClean="0"/>
              <a:t> </a:t>
            </a:r>
            <a:r>
              <a:rPr lang="de-DE" sz="2600" dirty="0" err="1" smtClean="0"/>
              <a:t>regularly</a:t>
            </a:r>
            <a:endParaRPr lang="de-DE" sz="2600" dirty="0" smtClean="0"/>
          </a:p>
          <a:p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AT" dirty="0" smtClean="0"/>
          </a:p>
          <a:p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12776"/>
            <a:ext cx="4884260" cy="510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231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675044"/>
            <a:ext cx="5050904" cy="4778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400" dirty="0" smtClean="0"/>
              <a:t>Chimeric sequences</a:t>
            </a:r>
          </a:p>
          <a:p>
            <a:r>
              <a:rPr lang="fi-FI" sz="2000" dirty="0" smtClean="0"/>
              <a:t>Hybrid products formed during PCR</a:t>
            </a:r>
          </a:p>
          <a:p>
            <a:r>
              <a:rPr lang="fi-FI" sz="2000" dirty="0" smtClean="0"/>
              <a:t>Several factors may influence the formation</a:t>
            </a:r>
          </a:p>
          <a:p>
            <a:pPr lvl="1"/>
            <a:r>
              <a:rPr lang="en-US" sz="1800" dirty="0" smtClean="0"/>
              <a:t>pairwise </a:t>
            </a:r>
            <a:r>
              <a:rPr lang="en-US" sz="1800" dirty="0"/>
              <a:t>sequence identity between the target </a:t>
            </a:r>
            <a:r>
              <a:rPr lang="en-US" sz="1800" dirty="0" smtClean="0"/>
              <a:t>genes</a:t>
            </a:r>
          </a:p>
          <a:p>
            <a:pPr lvl="1"/>
            <a:r>
              <a:rPr lang="en-US" sz="1800" dirty="0" smtClean="0"/>
              <a:t>relative </a:t>
            </a:r>
            <a:r>
              <a:rPr lang="en-US" sz="1800" dirty="0"/>
              <a:t>abundance of PCR templates in the </a:t>
            </a:r>
            <a:r>
              <a:rPr lang="en-US" sz="1800" dirty="0" smtClean="0"/>
              <a:t>sample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number of PCR cycles </a:t>
            </a:r>
            <a:endParaRPr lang="fi-FI" sz="1800" dirty="0" smtClean="0"/>
          </a:p>
          <a:p>
            <a:r>
              <a:rPr lang="de-DE" sz="2000" dirty="0" err="1" smtClean="0"/>
              <a:t>Chimera</a:t>
            </a:r>
            <a:r>
              <a:rPr lang="de-DE" sz="2000" dirty="0" smtClean="0"/>
              <a:t> </a:t>
            </a:r>
            <a:r>
              <a:rPr lang="de-DE" sz="2000" dirty="0" err="1" smtClean="0"/>
              <a:t>identification</a:t>
            </a:r>
            <a:endParaRPr lang="de-DE" sz="2000" dirty="0" smtClean="0"/>
          </a:p>
          <a:p>
            <a:pPr lvl="1"/>
            <a:r>
              <a:rPr lang="en-US" sz="1800" dirty="0"/>
              <a:t>comparing it against a curated reference database </a:t>
            </a:r>
            <a:endParaRPr lang="en-US" sz="1800" dirty="0" smtClean="0"/>
          </a:p>
          <a:p>
            <a:pPr lvl="1"/>
            <a:r>
              <a:rPr lang="en-US" sz="1800" dirty="0" smtClean="0"/>
              <a:t>comparing </a:t>
            </a:r>
            <a:r>
              <a:rPr lang="en-US" sz="1800" dirty="0"/>
              <a:t>against the abundant sequences in the same dataset </a:t>
            </a:r>
            <a:endParaRPr lang="de-DE" sz="180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787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363138" y="6525344"/>
            <a:ext cx="281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Kaisa</a:t>
            </a:r>
            <a:r>
              <a:rPr lang="de-DE" sz="1200" dirty="0" smtClean="0"/>
              <a:t> </a:t>
            </a:r>
            <a:r>
              <a:rPr lang="de-DE" sz="1200" dirty="0" err="1" smtClean="0"/>
              <a:t>Koskinen</a:t>
            </a:r>
            <a:r>
              <a:rPr lang="de-DE" sz="1200" dirty="0" smtClean="0"/>
              <a:t>, Medical University </a:t>
            </a:r>
            <a:r>
              <a:rPr lang="de-DE" sz="1200" dirty="0" err="1" smtClean="0"/>
              <a:t>of</a:t>
            </a:r>
            <a:r>
              <a:rPr lang="de-DE" sz="1200" dirty="0" smtClean="0"/>
              <a:t> Graz</a:t>
            </a:r>
            <a:endParaRPr lang="de-AT" sz="12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 smtClean="0"/>
              <a:t>MiSeq</a:t>
            </a:r>
            <a:r>
              <a:rPr lang="de-DE" dirty="0" smtClean="0"/>
              <a:t> SOP</a:t>
            </a:r>
            <a:endParaRPr lang="de-AT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784" y="3068960"/>
            <a:ext cx="3508497" cy="2481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hteck 1"/>
          <p:cNvSpPr/>
          <p:nvPr/>
        </p:nvSpPr>
        <p:spPr>
          <a:xfrm>
            <a:off x="5436096" y="5550099"/>
            <a:ext cx="37018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de-DE" sz="1200" dirty="0">
                <a:latin typeface="Arial" charset="0"/>
              </a:rPr>
              <a:t>Brian J. Haas et al. Genome Res. 2011;21:494-504</a:t>
            </a:r>
          </a:p>
        </p:txBody>
      </p:sp>
    </p:spTree>
    <p:extLst>
      <p:ext uri="{BB962C8B-B14F-4D97-AF65-F5344CB8AC3E}">
        <p14:creationId xmlns:p14="http://schemas.microsoft.com/office/powerpoint/2010/main" val="60719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sz="2400" dirty="0" err="1" smtClean="0"/>
              <a:t>Chimeric</a:t>
            </a:r>
            <a:r>
              <a:rPr lang="fi-FI" sz="2400" dirty="0" smtClean="0"/>
              <a:t> </a:t>
            </a:r>
            <a:r>
              <a:rPr lang="fi-FI" sz="2400" dirty="0" err="1" smtClean="0"/>
              <a:t>sequences</a:t>
            </a:r>
            <a:endParaRPr lang="fi-FI" sz="2400" dirty="0" smtClean="0"/>
          </a:p>
          <a:p>
            <a:pPr marL="0" indent="0">
              <a:buNone/>
            </a:pPr>
            <a:endParaRPr lang="de-AT" sz="2400" dirty="0" smtClean="0"/>
          </a:p>
          <a:p>
            <a:pPr marL="0" indent="0">
              <a:buNone/>
            </a:pPr>
            <a:r>
              <a:rPr lang="de-AT" sz="2000" dirty="0" err="1" smtClean="0"/>
              <a:t>mothur</a:t>
            </a:r>
            <a:r>
              <a:rPr lang="de-AT" sz="2000" dirty="0" smtClean="0"/>
              <a:t> </a:t>
            </a:r>
            <a:r>
              <a:rPr lang="de-AT" sz="2000" dirty="0"/>
              <a:t>&gt;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chimera.uchime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dereplicate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=t)</a:t>
            </a:r>
            <a:endParaRPr lang="de-AT" sz="200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787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363138" y="6525344"/>
            <a:ext cx="281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Kaisa</a:t>
            </a:r>
            <a:r>
              <a:rPr lang="de-DE" sz="1200" dirty="0" smtClean="0"/>
              <a:t> </a:t>
            </a:r>
            <a:r>
              <a:rPr lang="de-DE" sz="1200" dirty="0" err="1" smtClean="0"/>
              <a:t>Koskinen</a:t>
            </a:r>
            <a:r>
              <a:rPr lang="de-DE" sz="1200" dirty="0" smtClean="0"/>
              <a:t>, Medical University </a:t>
            </a:r>
            <a:r>
              <a:rPr lang="de-DE" sz="1200" dirty="0" err="1" smtClean="0"/>
              <a:t>of</a:t>
            </a:r>
            <a:r>
              <a:rPr lang="de-DE" sz="1200" dirty="0" smtClean="0"/>
              <a:t> Graz</a:t>
            </a:r>
            <a:endParaRPr lang="de-AT" sz="12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 smtClean="0"/>
              <a:t>MiSeq</a:t>
            </a:r>
            <a:r>
              <a:rPr lang="de-DE" dirty="0" smtClean="0"/>
              <a:t> SOP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7352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sz="2400" dirty="0" err="1" smtClean="0"/>
              <a:t>Chimeric</a:t>
            </a:r>
            <a:r>
              <a:rPr lang="fi-FI" sz="2400" dirty="0" smtClean="0"/>
              <a:t> </a:t>
            </a:r>
            <a:r>
              <a:rPr lang="fi-FI" sz="2400" dirty="0" err="1" smtClean="0"/>
              <a:t>sequences</a:t>
            </a:r>
            <a:endParaRPr lang="fi-FI" sz="2400" dirty="0" smtClean="0"/>
          </a:p>
          <a:p>
            <a:pPr marL="0" indent="0">
              <a:buNone/>
            </a:pPr>
            <a:endParaRPr lang="de-AT" sz="24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de-AT" sz="2000" dirty="0" err="1" smtClean="0">
                <a:solidFill>
                  <a:srgbClr val="7F7F7F"/>
                </a:solidFill>
              </a:rPr>
              <a:t>mothur</a:t>
            </a:r>
            <a:r>
              <a:rPr lang="de-AT" sz="2000" dirty="0" smtClean="0">
                <a:solidFill>
                  <a:srgbClr val="7F7F7F"/>
                </a:solidFill>
              </a:rPr>
              <a:t> </a:t>
            </a:r>
            <a:r>
              <a:rPr lang="de-AT" sz="2000" dirty="0">
                <a:solidFill>
                  <a:srgbClr val="7F7F7F"/>
                </a:solidFill>
              </a:rPr>
              <a:t>&gt; </a:t>
            </a:r>
            <a:r>
              <a:rPr lang="de-AT" sz="20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chimera.uchime</a:t>
            </a:r>
            <a:r>
              <a:rPr lang="de-AT" sz="20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de-AT" sz="20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e-AT" sz="20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dereplicate</a:t>
            </a:r>
            <a:r>
              <a:rPr lang="de-AT" sz="20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=t)</a:t>
            </a:r>
            <a:endParaRPr lang="de-AT" sz="2000" dirty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AT" sz="2000" dirty="0" err="1"/>
              <a:t>mothur</a:t>
            </a:r>
            <a:r>
              <a:rPr lang="de-AT" sz="2000" dirty="0"/>
              <a:t> &gt;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remove.seqs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accnos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=)</a:t>
            </a:r>
            <a:endParaRPr lang="de-DE" sz="200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787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363138" y="6525344"/>
            <a:ext cx="281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Kaisa</a:t>
            </a:r>
            <a:r>
              <a:rPr lang="de-DE" sz="1200" dirty="0" smtClean="0"/>
              <a:t> </a:t>
            </a:r>
            <a:r>
              <a:rPr lang="de-DE" sz="1200" dirty="0" err="1" smtClean="0"/>
              <a:t>Koskinen</a:t>
            </a:r>
            <a:r>
              <a:rPr lang="de-DE" sz="1200" dirty="0" smtClean="0"/>
              <a:t>, Medical University </a:t>
            </a:r>
            <a:r>
              <a:rPr lang="de-DE" sz="1200" dirty="0" err="1" smtClean="0"/>
              <a:t>of</a:t>
            </a:r>
            <a:r>
              <a:rPr lang="de-DE" sz="1200" dirty="0" smtClean="0"/>
              <a:t> Graz</a:t>
            </a:r>
            <a:endParaRPr lang="de-AT" sz="12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 smtClean="0"/>
              <a:t>MiSeq</a:t>
            </a:r>
            <a:r>
              <a:rPr lang="de-DE" dirty="0" smtClean="0"/>
              <a:t> SOP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3265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sz="2400" dirty="0" err="1" smtClean="0"/>
              <a:t>Chimeric</a:t>
            </a:r>
            <a:r>
              <a:rPr lang="fi-FI" sz="2400" dirty="0" smtClean="0"/>
              <a:t> </a:t>
            </a:r>
            <a:r>
              <a:rPr lang="fi-FI" sz="2400" dirty="0" err="1" smtClean="0"/>
              <a:t>sequences</a:t>
            </a:r>
            <a:endParaRPr lang="fi-FI" sz="2400" dirty="0" smtClean="0"/>
          </a:p>
          <a:p>
            <a:pPr marL="0" indent="0">
              <a:buNone/>
            </a:pPr>
            <a:endParaRPr lang="de-AT" sz="24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de-AT" sz="2000" dirty="0" err="1" smtClean="0">
                <a:solidFill>
                  <a:srgbClr val="7F7F7F"/>
                </a:solidFill>
              </a:rPr>
              <a:t>mothur</a:t>
            </a:r>
            <a:r>
              <a:rPr lang="de-AT" sz="2000" dirty="0" smtClean="0">
                <a:solidFill>
                  <a:srgbClr val="7F7F7F"/>
                </a:solidFill>
              </a:rPr>
              <a:t> </a:t>
            </a:r>
            <a:r>
              <a:rPr lang="de-AT" sz="2000" dirty="0">
                <a:solidFill>
                  <a:srgbClr val="7F7F7F"/>
                </a:solidFill>
              </a:rPr>
              <a:t>&gt; </a:t>
            </a:r>
            <a:r>
              <a:rPr lang="de-AT" sz="20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chimera.uchime</a:t>
            </a:r>
            <a:r>
              <a:rPr lang="de-AT" sz="20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de-AT" sz="20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e-AT" sz="20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dereplicate</a:t>
            </a:r>
            <a:r>
              <a:rPr lang="de-AT" sz="20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=t)</a:t>
            </a:r>
            <a:endParaRPr lang="de-AT" sz="2000" dirty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AT" sz="2000" dirty="0" err="1">
                <a:solidFill>
                  <a:schemeClr val="bg1">
                    <a:lumMod val="50000"/>
                  </a:schemeClr>
                </a:solidFill>
              </a:rPr>
              <a:t>mothur</a:t>
            </a:r>
            <a:r>
              <a:rPr lang="de-AT" sz="2000" dirty="0">
                <a:solidFill>
                  <a:schemeClr val="bg1">
                    <a:lumMod val="50000"/>
                  </a:schemeClr>
                </a:solidFill>
              </a:rPr>
              <a:t> &gt; </a:t>
            </a:r>
            <a:r>
              <a:rPr lang="de-AT" sz="20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remove.seqs</a:t>
            </a:r>
            <a:r>
              <a:rPr lang="de-AT" sz="2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de-AT" sz="2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accnos</a:t>
            </a:r>
            <a:r>
              <a:rPr lang="de-AT" sz="2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=)</a:t>
            </a:r>
          </a:p>
          <a:p>
            <a:pPr marL="0" indent="0">
              <a:buNone/>
            </a:pPr>
            <a:endParaRPr lang="de-DE" sz="200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AT" sz="2000" dirty="0" err="1"/>
              <a:t>mothur</a:t>
            </a:r>
            <a:r>
              <a:rPr lang="de-AT" sz="2000" dirty="0"/>
              <a:t> &gt; </a:t>
            </a:r>
            <a:r>
              <a:rPr lang="de-AT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summary.seqs</a:t>
            </a:r>
            <a:r>
              <a:rPr lang="de-AT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de-AT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e-AT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=)</a:t>
            </a:r>
            <a:endParaRPr lang="de-DE" sz="200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787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363138" y="6525344"/>
            <a:ext cx="281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Kaisa</a:t>
            </a:r>
            <a:r>
              <a:rPr lang="de-DE" sz="1200" dirty="0" smtClean="0"/>
              <a:t> </a:t>
            </a:r>
            <a:r>
              <a:rPr lang="de-DE" sz="1200" dirty="0" err="1" smtClean="0"/>
              <a:t>Koskinen</a:t>
            </a:r>
            <a:r>
              <a:rPr lang="de-DE" sz="1200" dirty="0" smtClean="0"/>
              <a:t>, Medical University </a:t>
            </a:r>
            <a:r>
              <a:rPr lang="de-DE" sz="1200" dirty="0" err="1" smtClean="0"/>
              <a:t>of</a:t>
            </a:r>
            <a:r>
              <a:rPr lang="de-DE" sz="1200" dirty="0" smtClean="0"/>
              <a:t> Graz</a:t>
            </a:r>
            <a:endParaRPr lang="de-AT" sz="12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 smtClean="0"/>
              <a:t>MiSeq</a:t>
            </a:r>
            <a:r>
              <a:rPr lang="de-DE" dirty="0" smtClean="0"/>
              <a:t> SOP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2088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787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363138" y="6525344"/>
            <a:ext cx="281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Kaisa</a:t>
            </a:r>
            <a:r>
              <a:rPr lang="de-DE" sz="1200" dirty="0" smtClean="0"/>
              <a:t> </a:t>
            </a:r>
            <a:r>
              <a:rPr lang="de-DE" sz="1200" dirty="0" err="1" smtClean="0"/>
              <a:t>Koskinen</a:t>
            </a:r>
            <a:r>
              <a:rPr lang="de-DE" sz="1200" dirty="0" smtClean="0"/>
              <a:t>, Medical University </a:t>
            </a:r>
            <a:r>
              <a:rPr lang="de-DE" sz="1200" dirty="0" err="1" smtClean="0"/>
              <a:t>of</a:t>
            </a:r>
            <a:r>
              <a:rPr lang="de-DE" sz="1200" dirty="0" smtClean="0"/>
              <a:t> Graz</a:t>
            </a:r>
            <a:endParaRPr lang="de-AT" sz="12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 smtClean="0"/>
              <a:t>MiSeq</a:t>
            </a:r>
            <a:r>
              <a:rPr lang="de-DE" dirty="0" smtClean="0"/>
              <a:t> SOP</a:t>
            </a:r>
            <a:endParaRPr lang="de-AT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AT" sz="2000" dirty="0" smtClean="0">
              <a:solidFill>
                <a:srgbClr val="7F7F7F"/>
              </a:solidFill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 smtClean="0"/>
              <a:t>Taxonomic</a:t>
            </a:r>
            <a:r>
              <a:rPr lang="de-DE" sz="2400" dirty="0" smtClean="0"/>
              <a:t> </a:t>
            </a:r>
            <a:r>
              <a:rPr lang="de-DE" sz="2400" dirty="0" err="1" smtClean="0"/>
              <a:t>assignment</a:t>
            </a:r>
            <a:endParaRPr lang="de-DE" sz="2400" dirty="0"/>
          </a:p>
          <a:p>
            <a:pPr marL="0" lvl="0" indent="0">
              <a:buNone/>
            </a:pPr>
            <a:endParaRPr lang="de-AT" sz="2000" dirty="0"/>
          </a:p>
          <a:p>
            <a:pPr lvl="0"/>
            <a:r>
              <a:rPr lang="en-US" sz="1800" dirty="0" smtClean="0"/>
              <a:t>Identification </a:t>
            </a:r>
            <a:r>
              <a:rPr lang="en-US" sz="1800" dirty="0"/>
              <a:t>of microbes present in studied environment </a:t>
            </a:r>
            <a:endParaRPr lang="de-AT" sz="1800" dirty="0"/>
          </a:p>
          <a:p>
            <a:pPr lvl="0"/>
            <a:r>
              <a:rPr lang="en-US" sz="1800" dirty="0" smtClean="0"/>
              <a:t>Querying </a:t>
            </a:r>
            <a:r>
              <a:rPr lang="en-US" sz="1800" dirty="0"/>
              <a:t>the sequence reads against a reference sequence </a:t>
            </a:r>
            <a:r>
              <a:rPr lang="en-US" sz="1800" dirty="0" smtClean="0"/>
              <a:t>database</a:t>
            </a:r>
          </a:p>
          <a:p>
            <a:pPr lvl="0"/>
            <a:endParaRPr lang="de-AT" sz="1800" dirty="0"/>
          </a:p>
          <a:p>
            <a:r>
              <a:rPr lang="de-DE" sz="1800" b="1" dirty="0" smtClean="0">
                <a:cs typeface="Courier New" panose="02070309020205020404" pitchFamily="49" charset="0"/>
              </a:rPr>
              <a:t>3 </a:t>
            </a:r>
            <a:r>
              <a:rPr lang="de-DE" sz="1800" b="1" dirty="0" err="1">
                <a:cs typeface="Courier New" panose="02070309020205020404" pitchFamily="49" charset="0"/>
              </a:rPr>
              <a:t>major</a:t>
            </a:r>
            <a:r>
              <a:rPr lang="de-DE" sz="1800" b="1" dirty="0">
                <a:cs typeface="Courier New" panose="02070309020205020404" pitchFamily="49" charset="0"/>
              </a:rPr>
              <a:t> </a:t>
            </a:r>
            <a:r>
              <a:rPr lang="de-DE" sz="1800" b="1" dirty="0" err="1">
                <a:cs typeface="Courier New" panose="02070309020205020404" pitchFamily="49" charset="0"/>
              </a:rPr>
              <a:t>sequence</a:t>
            </a:r>
            <a:r>
              <a:rPr lang="de-DE" sz="1800" b="1" dirty="0">
                <a:cs typeface="Courier New" panose="02070309020205020404" pitchFamily="49" charset="0"/>
              </a:rPr>
              <a:t> </a:t>
            </a:r>
            <a:r>
              <a:rPr lang="de-DE" sz="1800" b="1" dirty="0" err="1">
                <a:cs typeface="Courier New" panose="02070309020205020404" pitchFamily="49" charset="0"/>
              </a:rPr>
              <a:t>data</a:t>
            </a:r>
            <a:r>
              <a:rPr lang="de-DE" sz="1800" b="1" dirty="0">
                <a:cs typeface="Courier New" panose="02070309020205020404" pitchFamily="49" charset="0"/>
              </a:rPr>
              <a:t> </a:t>
            </a:r>
            <a:r>
              <a:rPr lang="de-DE" sz="1800" b="1" dirty="0" err="1">
                <a:cs typeface="Courier New" panose="02070309020205020404" pitchFamily="49" charset="0"/>
              </a:rPr>
              <a:t>repositories</a:t>
            </a:r>
            <a:r>
              <a:rPr lang="de-DE" sz="1800" b="1" dirty="0">
                <a:cs typeface="Courier New" panose="02070309020205020404" pitchFamily="49" charset="0"/>
              </a:rPr>
              <a:t> </a:t>
            </a:r>
            <a:r>
              <a:rPr lang="de-DE" sz="1800" dirty="0">
                <a:cs typeface="Courier New" panose="02070309020205020404" pitchFamily="49" charset="0"/>
              </a:rPr>
              <a:t>(all </a:t>
            </a:r>
            <a:r>
              <a:rPr lang="de-DE" sz="1800" dirty="0" err="1">
                <a:cs typeface="Courier New" panose="02070309020205020404" pitchFamily="49" charset="0"/>
              </a:rPr>
              <a:t>the</a:t>
            </a:r>
            <a:r>
              <a:rPr lang="de-DE" sz="1800" dirty="0">
                <a:cs typeface="Courier New" panose="02070309020205020404" pitchFamily="49" charset="0"/>
              </a:rPr>
              <a:t> </a:t>
            </a:r>
            <a:r>
              <a:rPr lang="de-DE" sz="1800" dirty="0" err="1">
                <a:cs typeface="Courier New" panose="02070309020205020404" pitchFamily="49" charset="0"/>
              </a:rPr>
              <a:t>submitted</a:t>
            </a:r>
            <a:r>
              <a:rPr lang="de-DE" sz="1800" dirty="0">
                <a:cs typeface="Courier New" panose="02070309020205020404" pitchFamily="49" charset="0"/>
              </a:rPr>
              <a:t> </a:t>
            </a:r>
            <a:r>
              <a:rPr lang="de-DE" sz="1800" dirty="0" err="1">
                <a:cs typeface="Courier New" panose="02070309020205020404" pitchFamily="49" charset="0"/>
              </a:rPr>
              <a:t>genome</a:t>
            </a:r>
            <a:r>
              <a:rPr lang="de-DE" sz="1800" dirty="0"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cs typeface="Courier New" panose="02070309020205020404" pitchFamily="49" charset="0"/>
              </a:rPr>
              <a:t>and</a:t>
            </a:r>
            <a:r>
              <a:rPr lang="de-DE" sz="1800" dirty="0"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cs typeface="Courier New" panose="02070309020205020404" pitchFamily="49" charset="0"/>
              </a:rPr>
              <a:t>gene</a:t>
            </a:r>
            <a:r>
              <a:rPr lang="de-DE" sz="1800" dirty="0" smtClean="0">
                <a:cs typeface="Courier New" panose="02070309020205020404" pitchFamily="49" charset="0"/>
              </a:rPr>
              <a:t> </a:t>
            </a:r>
            <a:r>
              <a:rPr lang="de-DE" sz="1800" dirty="0" err="1">
                <a:cs typeface="Courier New" panose="02070309020205020404" pitchFamily="49" charset="0"/>
              </a:rPr>
              <a:t>sequences</a:t>
            </a:r>
            <a:r>
              <a:rPr lang="de-DE" sz="1800" dirty="0">
                <a:cs typeface="Courier New" panose="02070309020205020404" pitchFamily="49" charset="0"/>
              </a:rPr>
              <a:t> </a:t>
            </a:r>
            <a:r>
              <a:rPr lang="de-DE" sz="1800" dirty="0" err="1">
                <a:cs typeface="Courier New" panose="02070309020205020404" pitchFamily="49" charset="0"/>
              </a:rPr>
              <a:t>of</a:t>
            </a:r>
            <a:r>
              <a:rPr lang="de-DE" sz="1800" dirty="0">
                <a:cs typeface="Courier New" panose="02070309020205020404" pitchFamily="49" charset="0"/>
              </a:rPr>
              <a:t> all </a:t>
            </a:r>
            <a:r>
              <a:rPr lang="de-DE" sz="1800" dirty="0" err="1">
                <a:cs typeface="Courier New" panose="02070309020205020404" pitchFamily="49" charset="0"/>
              </a:rPr>
              <a:t>organisms</a:t>
            </a:r>
            <a:r>
              <a:rPr lang="de-DE" sz="1800" dirty="0">
                <a:cs typeface="Courier New" panose="02070309020205020404" pitchFamily="49" charset="0"/>
              </a:rPr>
              <a:t> </a:t>
            </a:r>
            <a:r>
              <a:rPr lang="de-DE" sz="1800" dirty="0" err="1">
                <a:cs typeface="Courier New" panose="02070309020205020404" pitchFamily="49" charset="0"/>
              </a:rPr>
              <a:t>sequenced</a:t>
            </a:r>
            <a:r>
              <a:rPr lang="de-DE" sz="1800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sz="1400" dirty="0" smtClean="0">
                <a:cs typeface="Courier New" panose="02070309020205020404" pitchFamily="49" charset="0"/>
              </a:rPr>
              <a:t>National </a:t>
            </a:r>
            <a:r>
              <a:rPr lang="de-DE" sz="1400" dirty="0">
                <a:cs typeface="Courier New" panose="02070309020205020404" pitchFamily="49" charset="0"/>
              </a:rPr>
              <a:t>Center </a:t>
            </a:r>
            <a:r>
              <a:rPr lang="de-DE" sz="1400" dirty="0" err="1">
                <a:cs typeface="Courier New" panose="02070309020205020404" pitchFamily="49" charset="0"/>
              </a:rPr>
              <a:t>for</a:t>
            </a:r>
            <a:r>
              <a:rPr lang="de-DE" sz="1400" dirty="0">
                <a:cs typeface="Courier New" panose="02070309020205020404" pitchFamily="49" charset="0"/>
              </a:rPr>
              <a:t> Biotechnology Information (</a:t>
            </a:r>
            <a:r>
              <a:rPr lang="de-DE" sz="1400" b="1" dirty="0">
                <a:cs typeface="Courier New" panose="02070309020205020404" pitchFamily="49" charset="0"/>
              </a:rPr>
              <a:t>NCBI</a:t>
            </a:r>
            <a:r>
              <a:rPr lang="de-DE" sz="1400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sz="1400" dirty="0" smtClean="0">
                <a:cs typeface="Courier New" panose="02070309020205020404" pitchFamily="49" charset="0"/>
              </a:rPr>
              <a:t>European </a:t>
            </a:r>
            <a:r>
              <a:rPr lang="de-DE" sz="1400" dirty="0" err="1">
                <a:cs typeface="Courier New" panose="02070309020205020404" pitchFamily="49" charset="0"/>
              </a:rPr>
              <a:t>Bioinformatics</a:t>
            </a:r>
            <a:r>
              <a:rPr lang="de-DE" sz="1400" dirty="0">
                <a:cs typeface="Courier New" panose="02070309020205020404" pitchFamily="49" charset="0"/>
              </a:rPr>
              <a:t> Institute (</a:t>
            </a:r>
            <a:r>
              <a:rPr lang="de-DE" sz="1400" b="1" dirty="0">
                <a:cs typeface="Courier New" panose="02070309020205020404" pitchFamily="49" charset="0"/>
              </a:rPr>
              <a:t>EBI</a:t>
            </a:r>
            <a:r>
              <a:rPr lang="de-DE" sz="1400" dirty="0">
                <a:cs typeface="Courier New" panose="02070309020205020404" pitchFamily="49" charset="0"/>
              </a:rPr>
              <a:t>) at </a:t>
            </a:r>
            <a:r>
              <a:rPr lang="de-DE" sz="1400" dirty="0" err="1">
                <a:cs typeface="Courier New" panose="02070309020205020404" pitchFamily="49" charset="0"/>
              </a:rPr>
              <a:t>the</a:t>
            </a:r>
            <a:r>
              <a:rPr lang="de-DE" sz="1400" dirty="0">
                <a:cs typeface="Courier New" panose="02070309020205020404" pitchFamily="49" charset="0"/>
              </a:rPr>
              <a:t> European </a:t>
            </a:r>
            <a:r>
              <a:rPr lang="de-DE" sz="1400" dirty="0" err="1">
                <a:cs typeface="Courier New" panose="02070309020205020404" pitchFamily="49" charset="0"/>
              </a:rPr>
              <a:t>Molecular</a:t>
            </a:r>
            <a:r>
              <a:rPr lang="de-DE" sz="1400" dirty="0">
                <a:cs typeface="Courier New" panose="02070309020205020404" pitchFamily="49" charset="0"/>
              </a:rPr>
              <a:t> </a:t>
            </a:r>
            <a:r>
              <a:rPr lang="de-DE" sz="1400" dirty="0" err="1">
                <a:cs typeface="Courier New" panose="02070309020205020404" pitchFamily="49" charset="0"/>
              </a:rPr>
              <a:t>Biology</a:t>
            </a:r>
            <a:r>
              <a:rPr lang="de-DE" sz="1400" dirty="0">
                <a:cs typeface="Courier New" panose="02070309020205020404" pitchFamily="49" charset="0"/>
              </a:rPr>
              <a:t> Laboratory (</a:t>
            </a:r>
            <a:r>
              <a:rPr lang="de-DE" sz="1400" b="1" dirty="0">
                <a:cs typeface="Courier New" panose="02070309020205020404" pitchFamily="49" charset="0"/>
              </a:rPr>
              <a:t>EMBL</a:t>
            </a:r>
            <a:r>
              <a:rPr lang="de-DE" sz="1400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sz="1400" dirty="0" smtClean="0">
                <a:cs typeface="Courier New" panose="02070309020205020404" pitchFamily="49" charset="0"/>
              </a:rPr>
              <a:t>DNA </a:t>
            </a:r>
            <a:r>
              <a:rPr lang="de-DE" sz="1400" dirty="0" err="1">
                <a:cs typeface="Courier New" panose="02070309020205020404" pitchFamily="49" charset="0"/>
              </a:rPr>
              <a:t>Databank</a:t>
            </a:r>
            <a:r>
              <a:rPr lang="de-DE" sz="1400" dirty="0">
                <a:cs typeface="Courier New" panose="02070309020205020404" pitchFamily="49" charset="0"/>
              </a:rPr>
              <a:t> </a:t>
            </a:r>
            <a:r>
              <a:rPr lang="de-DE" sz="1400" dirty="0" err="1">
                <a:cs typeface="Courier New" panose="02070309020205020404" pitchFamily="49" charset="0"/>
              </a:rPr>
              <a:t>of</a:t>
            </a:r>
            <a:r>
              <a:rPr lang="de-DE" sz="1400" dirty="0">
                <a:cs typeface="Courier New" panose="02070309020205020404" pitchFamily="49" charset="0"/>
              </a:rPr>
              <a:t> Japan (</a:t>
            </a:r>
            <a:r>
              <a:rPr lang="de-DE" sz="1400" b="1" dirty="0">
                <a:cs typeface="Courier New" panose="02070309020205020404" pitchFamily="49" charset="0"/>
              </a:rPr>
              <a:t>DDBJ</a:t>
            </a:r>
            <a:r>
              <a:rPr lang="de-DE" sz="1400" dirty="0">
                <a:cs typeface="Courier New" panose="02070309020205020404" pitchFamily="49" charset="0"/>
              </a:rPr>
              <a:t>)</a:t>
            </a:r>
          </a:p>
          <a:p>
            <a:r>
              <a:rPr lang="de-DE" sz="1800" b="1" dirty="0" smtClean="0">
                <a:cs typeface="Courier New" panose="02070309020205020404" pitchFamily="49" charset="0"/>
              </a:rPr>
              <a:t>16S </a:t>
            </a:r>
            <a:r>
              <a:rPr lang="de-DE" sz="1800" b="1" dirty="0" err="1">
                <a:cs typeface="Courier New" panose="02070309020205020404" pitchFamily="49" charset="0"/>
              </a:rPr>
              <a:t>rRNA</a:t>
            </a:r>
            <a:r>
              <a:rPr lang="de-DE" sz="1800" b="1" dirty="0">
                <a:cs typeface="Courier New" panose="02070309020205020404" pitchFamily="49" charset="0"/>
              </a:rPr>
              <a:t>  </a:t>
            </a:r>
            <a:r>
              <a:rPr lang="de-DE" sz="1800" b="1" dirty="0" err="1">
                <a:cs typeface="Courier New" panose="02070309020205020404" pitchFamily="49" charset="0"/>
              </a:rPr>
              <a:t>sequence</a:t>
            </a:r>
            <a:r>
              <a:rPr lang="de-DE" sz="1800" b="1" dirty="0">
                <a:cs typeface="Courier New" panose="02070309020205020404" pitchFamily="49" charset="0"/>
              </a:rPr>
              <a:t> </a:t>
            </a:r>
            <a:r>
              <a:rPr lang="de-DE" sz="1800" b="1" dirty="0" err="1">
                <a:cs typeface="Courier New" panose="02070309020205020404" pitchFamily="49" charset="0"/>
              </a:rPr>
              <a:t>databases</a:t>
            </a:r>
            <a:endParaRPr lang="de-DE" sz="1800" b="1" dirty="0">
              <a:cs typeface="Courier New" panose="02070309020205020404" pitchFamily="49" charset="0"/>
            </a:endParaRPr>
          </a:p>
          <a:p>
            <a:pPr lvl="1"/>
            <a:r>
              <a:rPr lang="en-US" sz="1800" dirty="0"/>
              <a:t>SILVA</a:t>
            </a:r>
            <a:endParaRPr lang="de-AT" sz="1800" dirty="0"/>
          </a:p>
          <a:p>
            <a:pPr lvl="1"/>
            <a:r>
              <a:rPr lang="en-US" sz="1800" dirty="0"/>
              <a:t>Ribosomal Database Project database (</a:t>
            </a:r>
            <a:r>
              <a:rPr lang="en-US" sz="1800" b="1" dirty="0"/>
              <a:t>RDP</a:t>
            </a:r>
            <a:r>
              <a:rPr lang="en-US" sz="1800" dirty="0"/>
              <a:t>)</a:t>
            </a:r>
            <a:endParaRPr lang="de-AT" sz="1800" dirty="0"/>
          </a:p>
          <a:p>
            <a:pPr lvl="1"/>
            <a:r>
              <a:rPr lang="en-US" sz="1800" dirty="0" err="1"/>
              <a:t>Greengenes</a:t>
            </a:r>
            <a:endParaRPr lang="de-AT" sz="1800" dirty="0"/>
          </a:p>
          <a:p>
            <a:pPr marL="0" indent="0">
              <a:buNone/>
            </a:pPr>
            <a:endParaRPr lang="de-DE" sz="180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850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 smtClean="0"/>
              <a:t>Taxonomic</a:t>
            </a:r>
            <a:r>
              <a:rPr lang="de-DE" sz="2400" dirty="0" smtClean="0"/>
              <a:t> </a:t>
            </a:r>
            <a:r>
              <a:rPr lang="de-DE" sz="2400" dirty="0" err="1" smtClean="0"/>
              <a:t>assignment</a:t>
            </a:r>
            <a:endParaRPr lang="de-DE" sz="2400" dirty="0"/>
          </a:p>
          <a:p>
            <a:pPr marL="0" indent="0">
              <a:buNone/>
            </a:pPr>
            <a:endParaRPr lang="de-AT" sz="2000" dirty="0" smtClean="0"/>
          </a:p>
          <a:p>
            <a:pPr marL="0" indent="0">
              <a:buNone/>
            </a:pPr>
            <a:r>
              <a:rPr lang="de-AT" sz="2000" dirty="0" err="1" smtClean="0"/>
              <a:t>mothur</a:t>
            </a:r>
            <a:r>
              <a:rPr lang="de-AT" sz="2000" dirty="0" smtClean="0"/>
              <a:t> </a:t>
            </a:r>
            <a:r>
              <a:rPr lang="de-AT" sz="2000" dirty="0"/>
              <a:t>&gt;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classify.seqs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taxonomy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cutoff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=80)</a:t>
            </a:r>
            <a:endParaRPr lang="de-AT" sz="200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787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363138" y="6525344"/>
            <a:ext cx="281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Kaisa</a:t>
            </a:r>
            <a:r>
              <a:rPr lang="de-DE" sz="1200" dirty="0" smtClean="0"/>
              <a:t> </a:t>
            </a:r>
            <a:r>
              <a:rPr lang="de-DE" sz="1200" dirty="0" err="1" smtClean="0"/>
              <a:t>Koskinen</a:t>
            </a:r>
            <a:r>
              <a:rPr lang="de-DE" sz="1200" dirty="0" smtClean="0"/>
              <a:t>, Medical University </a:t>
            </a:r>
            <a:r>
              <a:rPr lang="de-DE" sz="1200" dirty="0" err="1" smtClean="0"/>
              <a:t>of</a:t>
            </a:r>
            <a:r>
              <a:rPr lang="de-DE" sz="1200" dirty="0" smtClean="0"/>
              <a:t> Graz</a:t>
            </a:r>
            <a:endParaRPr lang="de-AT" sz="12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 smtClean="0"/>
              <a:t>MiSeq</a:t>
            </a:r>
            <a:r>
              <a:rPr lang="de-DE" dirty="0" smtClean="0"/>
              <a:t> SOP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7834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/>
              <a:t>Taxonomic</a:t>
            </a:r>
            <a:r>
              <a:rPr lang="de-DE" sz="2400" dirty="0"/>
              <a:t> </a:t>
            </a:r>
            <a:r>
              <a:rPr lang="de-DE" sz="2400" dirty="0" err="1"/>
              <a:t>assignment</a:t>
            </a:r>
            <a:endParaRPr lang="de-DE" sz="2400" dirty="0"/>
          </a:p>
          <a:p>
            <a:pPr marL="0" indent="0">
              <a:buNone/>
            </a:pPr>
            <a:endParaRPr lang="de-AT" sz="20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de-AT" sz="2000" dirty="0" err="1" smtClean="0">
                <a:solidFill>
                  <a:srgbClr val="7F7F7F"/>
                </a:solidFill>
              </a:rPr>
              <a:t>mothur</a:t>
            </a:r>
            <a:r>
              <a:rPr lang="de-AT" sz="2000" dirty="0" smtClean="0">
                <a:solidFill>
                  <a:srgbClr val="7F7F7F"/>
                </a:solidFill>
              </a:rPr>
              <a:t> </a:t>
            </a:r>
            <a:r>
              <a:rPr lang="de-AT" sz="2000" dirty="0">
                <a:solidFill>
                  <a:srgbClr val="7F7F7F"/>
                </a:solidFill>
              </a:rPr>
              <a:t>&gt; </a:t>
            </a:r>
            <a:r>
              <a:rPr lang="de-AT" sz="20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classify.seqs</a:t>
            </a:r>
            <a:r>
              <a:rPr lang="de-AT" sz="20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de-AT" sz="20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e-AT" sz="20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AT" sz="20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de-AT" sz="20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taxonomy</a:t>
            </a:r>
            <a:r>
              <a:rPr lang="de-AT" sz="20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cutoof</a:t>
            </a:r>
            <a:r>
              <a:rPr lang="de-AT" sz="20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=80)</a:t>
            </a:r>
            <a:endParaRPr lang="de-AT" sz="2000" dirty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AT" sz="2000" dirty="0" err="1"/>
              <a:t>mothur</a:t>
            </a:r>
            <a:r>
              <a:rPr lang="de-AT" sz="2000" dirty="0"/>
              <a:t> &gt;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remove.lineage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de-AT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taxonomy</a:t>
            </a:r>
            <a:r>
              <a:rPr lang="de-AT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taxon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unknown-Eukaryota-Archaea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sz="200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787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363138" y="6525344"/>
            <a:ext cx="281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Kaisa</a:t>
            </a:r>
            <a:r>
              <a:rPr lang="de-DE" sz="1200" dirty="0" smtClean="0"/>
              <a:t> </a:t>
            </a:r>
            <a:r>
              <a:rPr lang="de-DE" sz="1200" dirty="0" err="1" smtClean="0"/>
              <a:t>Koskinen</a:t>
            </a:r>
            <a:r>
              <a:rPr lang="de-DE" sz="1200" dirty="0" smtClean="0"/>
              <a:t>, Medical University </a:t>
            </a:r>
            <a:r>
              <a:rPr lang="de-DE" sz="1200" dirty="0" err="1" smtClean="0"/>
              <a:t>of</a:t>
            </a:r>
            <a:r>
              <a:rPr lang="de-DE" sz="1200" dirty="0" smtClean="0"/>
              <a:t> Graz</a:t>
            </a:r>
            <a:endParaRPr lang="de-AT" sz="12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 smtClean="0"/>
              <a:t>MiSeq</a:t>
            </a:r>
            <a:r>
              <a:rPr lang="de-DE" dirty="0" smtClean="0"/>
              <a:t> SOP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31028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840" y="1484784"/>
            <a:ext cx="4304656" cy="21168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sz="2600" b="1" dirty="0" smtClean="0"/>
              <a:t>Clustering </a:t>
            </a:r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r>
              <a:rPr lang="de-DE" sz="2000" b="1" dirty="0" smtClean="0"/>
              <a:t>4 classic </a:t>
            </a:r>
            <a:r>
              <a:rPr lang="en-US" sz="2000" b="1" dirty="0"/>
              <a:t>hierarchical clustering </a:t>
            </a:r>
            <a:r>
              <a:rPr lang="en-US" sz="2000" b="1" dirty="0" smtClean="0"/>
              <a:t>algorithms</a:t>
            </a:r>
          </a:p>
          <a:p>
            <a:r>
              <a:rPr lang="en-US" sz="2000" dirty="0"/>
              <a:t>n</a:t>
            </a:r>
            <a:r>
              <a:rPr lang="en-US" sz="2000" dirty="0" smtClean="0"/>
              <a:t>earest neighbor </a:t>
            </a:r>
            <a:r>
              <a:rPr lang="en-US" sz="2000" dirty="0"/>
              <a:t>(</a:t>
            </a:r>
            <a:r>
              <a:rPr lang="en-US" sz="2000" dirty="0" smtClean="0"/>
              <a:t>single-linkage)</a:t>
            </a:r>
          </a:p>
          <a:p>
            <a:r>
              <a:rPr lang="en-US" sz="2000" dirty="0" smtClean="0"/>
              <a:t>furthest neighbor </a:t>
            </a:r>
            <a:r>
              <a:rPr lang="en-US" sz="2000" dirty="0"/>
              <a:t>(complete </a:t>
            </a:r>
            <a:r>
              <a:rPr lang="en-US" sz="2000" dirty="0" smtClean="0"/>
              <a:t>linkage)</a:t>
            </a:r>
          </a:p>
          <a:p>
            <a:r>
              <a:rPr lang="en-US" sz="2000" dirty="0" smtClean="0"/>
              <a:t>weighted</a:t>
            </a:r>
          </a:p>
          <a:p>
            <a:r>
              <a:rPr lang="en-US" sz="2000" b="1" dirty="0" smtClean="0"/>
              <a:t>average neighbor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de-AT" sz="2000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787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363138" y="6525344"/>
            <a:ext cx="281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Kaisa</a:t>
            </a:r>
            <a:r>
              <a:rPr lang="de-DE" sz="1200" dirty="0" smtClean="0"/>
              <a:t> </a:t>
            </a:r>
            <a:r>
              <a:rPr lang="de-DE" sz="1200" dirty="0" err="1" smtClean="0"/>
              <a:t>Koskinen</a:t>
            </a:r>
            <a:r>
              <a:rPr lang="de-DE" sz="1200" dirty="0" smtClean="0"/>
              <a:t>, Medical University </a:t>
            </a:r>
            <a:r>
              <a:rPr lang="de-DE" sz="1200" dirty="0" err="1" smtClean="0"/>
              <a:t>of</a:t>
            </a:r>
            <a:r>
              <a:rPr lang="de-DE" sz="1200" dirty="0" smtClean="0"/>
              <a:t> Graz</a:t>
            </a:r>
            <a:endParaRPr lang="de-AT" sz="12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 smtClean="0"/>
              <a:t>MiSeq</a:t>
            </a:r>
            <a:r>
              <a:rPr lang="de-DE" dirty="0" smtClean="0"/>
              <a:t> SOP</a:t>
            </a:r>
            <a:endParaRPr lang="de-AT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4" y="3891557"/>
            <a:ext cx="3657600" cy="268605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496" y="657760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de-DE" sz="1200" dirty="0">
                <a:latin typeface="Arial" charset="0"/>
              </a:rPr>
              <a:t>Erik van Nimwegen et al. PNAS 2002;99:7323-7328</a:t>
            </a: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5004048" y="3212976"/>
            <a:ext cx="3960440" cy="309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AT" sz="2000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6228184" y="4893548"/>
            <a:ext cx="151079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00" b="1" dirty="0" err="1" smtClean="0"/>
              <a:t>Heuristics</a:t>
            </a:r>
            <a:endParaRPr lang="de-DE" sz="17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err="1" smtClean="0"/>
              <a:t>ESPRITTree</a:t>
            </a:r>
            <a:endParaRPr lang="en-US" sz="17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CD-HIT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err="1" smtClean="0"/>
              <a:t>Uclust</a:t>
            </a:r>
            <a:endParaRPr lang="de-DE" sz="1700" dirty="0" smtClean="0"/>
          </a:p>
          <a:p>
            <a:endParaRPr lang="de-AT" dirty="0"/>
          </a:p>
        </p:txBody>
      </p:sp>
      <p:sp>
        <p:nvSpPr>
          <p:cNvPr id="11" name="Pfeil nach rechts 10"/>
          <p:cNvSpPr/>
          <p:nvPr/>
        </p:nvSpPr>
        <p:spPr>
          <a:xfrm rot="10800000">
            <a:off x="4589864" y="1844824"/>
            <a:ext cx="3168352" cy="1830709"/>
          </a:xfrm>
          <a:prstGeom prst="rightArrow">
            <a:avLst/>
          </a:prstGeom>
          <a:solidFill>
            <a:srgbClr val="FF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2" name="Textfeld 11"/>
          <p:cNvSpPr txBox="1"/>
          <p:nvPr/>
        </p:nvSpPr>
        <p:spPr>
          <a:xfrm>
            <a:off x="5004048" y="2575512"/>
            <a:ext cx="268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Computationally</a:t>
            </a:r>
            <a:r>
              <a:rPr lang="de-DE" b="1" dirty="0" smtClean="0"/>
              <a:t> intensive</a:t>
            </a:r>
            <a:endParaRPr lang="de-AT" b="1" dirty="0"/>
          </a:p>
        </p:txBody>
      </p:sp>
      <p:sp>
        <p:nvSpPr>
          <p:cNvPr id="13" name="Pfeil nach rechts 12"/>
          <p:cNvSpPr/>
          <p:nvPr/>
        </p:nvSpPr>
        <p:spPr>
          <a:xfrm rot="5400000">
            <a:off x="6012160" y="3501008"/>
            <a:ext cx="1440160" cy="1152128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6825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/>
              <a:t>Clustering </a:t>
            </a:r>
          </a:p>
          <a:p>
            <a:pPr marL="0" indent="0">
              <a:buNone/>
            </a:pPr>
            <a:endParaRPr lang="de-AT" sz="2000" dirty="0" smtClean="0"/>
          </a:p>
          <a:p>
            <a:pPr marL="0" indent="0">
              <a:buNone/>
            </a:pPr>
            <a:r>
              <a:rPr lang="de-AT" sz="2000" dirty="0" err="1" smtClean="0"/>
              <a:t>mothur</a:t>
            </a:r>
            <a:r>
              <a:rPr lang="de-AT" sz="2000" dirty="0" smtClean="0"/>
              <a:t> &gt;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dist.seqs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cutoff</a:t>
            </a:r>
            <a:r>
              <a:rPr lang="de-AT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=0.20)</a:t>
            </a:r>
            <a:endParaRPr lang="de-DE" sz="200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787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363138" y="6525344"/>
            <a:ext cx="281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Kaisa</a:t>
            </a:r>
            <a:r>
              <a:rPr lang="de-DE" sz="1200" dirty="0" smtClean="0"/>
              <a:t> </a:t>
            </a:r>
            <a:r>
              <a:rPr lang="de-DE" sz="1200" dirty="0" err="1" smtClean="0"/>
              <a:t>Koskinen</a:t>
            </a:r>
            <a:r>
              <a:rPr lang="de-DE" sz="1200" dirty="0" smtClean="0"/>
              <a:t>, Medical University </a:t>
            </a:r>
            <a:r>
              <a:rPr lang="de-DE" sz="1200" dirty="0" err="1" smtClean="0"/>
              <a:t>of</a:t>
            </a:r>
            <a:r>
              <a:rPr lang="de-DE" sz="1200" dirty="0" smtClean="0"/>
              <a:t> Graz</a:t>
            </a:r>
            <a:endParaRPr lang="de-AT" sz="12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 smtClean="0"/>
              <a:t>MiSeq</a:t>
            </a:r>
            <a:r>
              <a:rPr lang="de-DE" dirty="0" smtClean="0"/>
              <a:t> SOP</a:t>
            </a:r>
            <a:endParaRPr lang="de-AT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4" y="4149080"/>
            <a:ext cx="3657600" cy="268605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304256" y="657760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de-DE" sz="1200" dirty="0">
                <a:latin typeface="Arial" charset="0"/>
              </a:rPr>
              <a:t>Erik van Nimwegen et al. PNAS 2002;99:7323-7328</a:t>
            </a:r>
          </a:p>
        </p:txBody>
      </p:sp>
    </p:spTree>
    <p:extLst>
      <p:ext uri="{BB962C8B-B14F-4D97-AF65-F5344CB8AC3E}">
        <p14:creationId xmlns:p14="http://schemas.microsoft.com/office/powerpoint/2010/main" val="1641193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/>
              <a:t>Clustering </a:t>
            </a:r>
          </a:p>
          <a:p>
            <a:pPr marL="0" indent="0">
              <a:buNone/>
            </a:pPr>
            <a:endParaRPr lang="de-AT" sz="2000" dirty="0" smtClean="0"/>
          </a:p>
          <a:p>
            <a:pPr marL="0" indent="0">
              <a:buNone/>
            </a:pPr>
            <a:r>
              <a:rPr lang="de-AT" sz="2000" dirty="0" err="1" smtClean="0">
                <a:solidFill>
                  <a:schemeClr val="bg1">
                    <a:lumMod val="50000"/>
                  </a:schemeClr>
                </a:solidFill>
              </a:rPr>
              <a:t>mothur</a:t>
            </a:r>
            <a:r>
              <a:rPr lang="de-AT" sz="2000" dirty="0" smtClean="0">
                <a:solidFill>
                  <a:schemeClr val="bg1">
                    <a:lumMod val="50000"/>
                  </a:schemeClr>
                </a:solidFill>
              </a:rPr>
              <a:t> &gt; </a:t>
            </a:r>
            <a:r>
              <a:rPr lang="de-AT" sz="20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dist.seqs</a:t>
            </a:r>
            <a:r>
              <a:rPr lang="de-AT" sz="2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de-AT" sz="2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cutoff</a:t>
            </a:r>
            <a:r>
              <a:rPr lang="de-AT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=0.20</a:t>
            </a:r>
            <a:r>
              <a:rPr lang="de-AT" sz="2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de-DE" sz="200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AT" sz="2000" dirty="0" err="1"/>
              <a:t>mothur</a:t>
            </a:r>
            <a:r>
              <a:rPr lang="de-AT" sz="2000" dirty="0"/>
              <a:t> &gt; </a:t>
            </a:r>
            <a:r>
              <a:rPr lang="de-AT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de-AT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de-AT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e-AT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=)</a:t>
            </a:r>
            <a:endParaRPr lang="de-DE" sz="200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787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363138" y="6525344"/>
            <a:ext cx="281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Kaisa</a:t>
            </a:r>
            <a:r>
              <a:rPr lang="de-DE" sz="1200" dirty="0" smtClean="0"/>
              <a:t> </a:t>
            </a:r>
            <a:r>
              <a:rPr lang="de-DE" sz="1200" dirty="0" err="1" smtClean="0"/>
              <a:t>Koskinen</a:t>
            </a:r>
            <a:r>
              <a:rPr lang="de-DE" sz="1200" dirty="0" smtClean="0"/>
              <a:t>, Medical University </a:t>
            </a:r>
            <a:r>
              <a:rPr lang="de-DE" sz="1200" dirty="0" err="1" smtClean="0"/>
              <a:t>of</a:t>
            </a:r>
            <a:r>
              <a:rPr lang="de-DE" sz="1200" dirty="0" smtClean="0"/>
              <a:t> Graz</a:t>
            </a:r>
            <a:endParaRPr lang="de-AT" sz="12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 smtClean="0"/>
              <a:t>MiSeq</a:t>
            </a:r>
            <a:r>
              <a:rPr lang="de-DE" dirty="0" smtClean="0"/>
              <a:t> SOP</a:t>
            </a:r>
            <a:endParaRPr lang="de-AT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4" y="4149080"/>
            <a:ext cx="3657600" cy="268605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304256" y="657760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de-DE" sz="1200" dirty="0">
                <a:latin typeface="Arial" charset="0"/>
              </a:rPr>
              <a:t>Erik van Nimwegen et al. PNAS 2002;99:7323-7328</a:t>
            </a:r>
          </a:p>
        </p:txBody>
      </p:sp>
    </p:spTree>
    <p:extLst>
      <p:ext uri="{BB962C8B-B14F-4D97-AF65-F5344CB8AC3E}">
        <p14:creationId xmlns:p14="http://schemas.microsoft.com/office/powerpoint/2010/main" val="309666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72207"/>
            <a:ext cx="8229600" cy="434908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AT" sz="3800" dirty="0" smtClean="0">
                <a:solidFill>
                  <a:schemeClr val="bg1">
                    <a:lumMod val="50000"/>
                  </a:schemeClr>
                </a:solidFill>
              </a:rPr>
              <a:t>Schloss </a:t>
            </a:r>
            <a:r>
              <a:rPr lang="de-AT" sz="3800" dirty="0" err="1" smtClean="0">
                <a:solidFill>
                  <a:schemeClr val="bg1">
                    <a:lumMod val="50000"/>
                  </a:schemeClr>
                </a:solidFill>
              </a:rPr>
              <a:t>PD,Westcott</a:t>
            </a:r>
            <a:r>
              <a:rPr lang="de-AT" sz="3800" dirty="0" smtClean="0">
                <a:solidFill>
                  <a:schemeClr val="bg1">
                    <a:lumMod val="50000"/>
                  </a:schemeClr>
                </a:solidFill>
              </a:rPr>
              <a:t> SL, </a:t>
            </a:r>
            <a:r>
              <a:rPr lang="de-AT" sz="3800" dirty="0" err="1" smtClean="0">
                <a:solidFill>
                  <a:schemeClr val="bg1">
                    <a:lumMod val="50000"/>
                  </a:schemeClr>
                </a:solidFill>
              </a:rPr>
              <a:t>Ryabin</a:t>
            </a:r>
            <a:r>
              <a:rPr lang="de-AT" sz="3800" dirty="0" smtClean="0">
                <a:solidFill>
                  <a:schemeClr val="bg1">
                    <a:lumMod val="50000"/>
                  </a:schemeClr>
                </a:solidFill>
              </a:rPr>
              <a:t> T, Hall JR, Hartmann M, </a:t>
            </a:r>
            <a:r>
              <a:rPr lang="de-AT" sz="3800" dirty="0" err="1" smtClean="0">
                <a:solidFill>
                  <a:schemeClr val="bg1">
                    <a:lumMod val="50000"/>
                  </a:schemeClr>
                </a:solidFill>
              </a:rPr>
              <a:t>Hollister</a:t>
            </a:r>
            <a:r>
              <a:rPr lang="de-AT" sz="3800" dirty="0" smtClean="0">
                <a:solidFill>
                  <a:schemeClr val="bg1">
                    <a:lumMod val="50000"/>
                  </a:schemeClr>
                </a:solidFill>
              </a:rPr>
              <a:t> EB, </a:t>
            </a:r>
            <a:r>
              <a:rPr lang="de-AT" sz="3800" dirty="0" err="1" smtClean="0">
                <a:solidFill>
                  <a:schemeClr val="bg1">
                    <a:lumMod val="50000"/>
                  </a:schemeClr>
                </a:solidFill>
              </a:rPr>
              <a:t>Lesniewski</a:t>
            </a:r>
            <a:r>
              <a:rPr lang="de-AT" sz="3800" dirty="0" smtClean="0">
                <a:solidFill>
                  <a:schemeClr val="bg1">
                    <a:lumMod val="50000"/>
                  </a:schemeClr>
                </a:solidFill>
              </a:rPr>
              <a:t> RA, Oakley BB, Parks DH, Robinson CJ, Sahl JW, </a:t>
            </a:r>
            <a:r>
              <a:rPr lang="de-AT" sz="3800" dirty="0" err="1" smtClean="0">
                <a:solidFill>
                  <a:schemeClr val="bg1">
                    <a:lumMod val="50000"/>
                  </a:schemeClr>
                </a:solidFill>
              </a:rPr>
              <a:t>Stres</a:t>
            </a:r>
            <a:r>
              <a:rPr lang="de-AT" sz="3800" dirty="0" smtClean="0">
                <a:solidFill>
                  <a:schemeClr val="bg1">
                    <a:lumMod val="50000"/>
                  </a:schemeClr>
                </a:solidFill>
              </a:rPr>
              <a:t> B, </a:t>
            </a:r>
            <a:r>
              <a:rPr lang="de-AT" sz="3800" dirty="0" err="1" smtClean="0">
                <a:solidFill>
                  <a:schemeClr val="bg1">
                    <a:lumMod val="50000"/>
                  </a:schemeClr>
                </a:solidFill>
              </a:rPr>
              <a:t>Thallinger</a:t>
            </a:r>
            <a:r>
              <a:rPr lang="de-AT" sz="3800" dirty="0" smtClean="0">
                <a:solidFill>
                  <a:schemeClr val="bg1">
                    <a:lumMod val="50000"/>
                  </a:schemeClr>
                </a:solidFill>
              </a:rPr>
              <a:t> GG, Horn </a:t>
            </a:r>
            <a:r>
              <a:rPr lang="de-AT" sz="3800" dirty="0" err="1" smtClean="0">
                <a:solidFill>
                  <a:schemeClr val="bg1">
                    <a:lumMod val="50000"/>
                  </a:schemeClr>
                </a:solidFill>
              </a:rPr>
              <a:t>DJV,Weber</a:t>
            </a:r>
            <a:r>
              <a:rPr lang="de-AT" sz="3800" dirty="0" smtClean="0">
                <a:solidFill>
                  <a:schemeClr val="bg1">
                    <a:lumMod val="50000"/>
                  </a:schemeClr>
                </a:solidFill>
              </a:rPr>
              <a:t> CF. 2009: </a:t>
            </a:r>
            <a:r>
              <a:rPr lang="de-AT" sz="3800" b="1" dirty="0" err="1" smtClean="0">
                <a:solidFill>
                  <a:schemeClr val="bg1">
                    <a:lumMod val="50000"/>
                  </a:schemeClr>
                </a:solidFill>
              </a:rPr>
              <a:t>Introducing</a:t>
            </a:r>
            <a:r>
              <a:rPr lang="de-AT" sz="3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sz="3800" b="1" dirty="0" err="1" smtClean="0">
                <a:solidFill>
                  <a:schemeClr val="bg1">
                    <a:lumMod val="50000"/>
                  </a:schemeClr>
                </a:solidFill>
              </a:rPr>
              <a:t>mothur</a:t>
            </a:r>
            <a:r>
              <a:rPr lang="de-AT" sz="3800" b="1" dirty="0" smtClean="0">
                <a:solidFill>
                  <a:schemeClr val="bg1">
                    <a:lumMod val="50000"/>
                  </a:schemeClr>
                </a:solidFill>
              </a:rPr>
              <a:t>: open-</a:t>
            </a:r>
            <a:r>
              <a:rPr lang="de-AT" sz="3800" b="1" dirty="0" err="1" smtClean="0">
                <a:solidFill>
                  <a:schemeClr val="bg1">
                    <a:lumMod val="50000"/>
                  </a:schemeClr>
                </a:solidFill>
              </a:rPr>
              <a:t>source</a:t>
            </a:r>
            <a:r>
              <a:rPr lang="de-AT" sz="38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AT" sz="3800" b="1" dirty="0" err="1" smtClean="0">
                <a:solidFill>
                  <a:schemeClr val="bg1">
                    <a:lumMod val="50000"/>
                  </a:schemeClr>
                </a:solidFill>
              </a:rPr>
              <a:t>platform</a:t>
            </a:r>
            <a:r>
              <a:rPr lang="de-AT" sz="3800" b="1" dirty="0" smtClean="0">
                <a:solidFill>
                  <a:schemeClr val="bg1">
                    <a:lumMod val="50000"/>
                  </a:schemeClr>
                </a:solidFill>
              </a:rPr>
              <a:t>-independent, </a:t>
            </a:r>
            <a:r>
              <a:rPr lang="de-AT" sz="3800" b="1" dirty="0" err="1" smtClean="0">
                <a:solidFill>
                  <a:schemeClr val="bg1">
                    <a:lumMod val="50000"/>
                  </a:schemeClr>
                </a:solidFill>
              </a:rPr>
              <a:t>community-supported</a:t>
            </a:r>
            <a:r>
              <a:rPr lang="de-AT" sz="3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sz="3800" b="1" dirty="0" err="1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r>
              <a:rPr lang="de-AT" sz="3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sz="3800" b="1" dirty="0" err="1" smtClean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AT" sz="3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sz="3800" b="1" dirty="0" err="1" smtClean="0">
                <a:solidFill>
                  <a:schemeClr val="bg1">
                    <a:lumMod val="50000"/>
                  </a:schemeClr>
                </a:solidFill>
              </a:rPr>
              <a:t>describing</a:t>
            </a:r>
            <a:r>
              <a:rPr lang="de-AT" sz="3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sz="3800" b="1" dirty="0" err="1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de-AT" sz="3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sz="3800" b="1" dirty="0" err="1" smtClean="0">
                <a:solidFill>
                  <a:schemeClr val="bg1">
                    <a:lumMod val="50000"/>
                  </a:schemeClr>
                </a:solidFill>
              </a:rPr>
              <a:t>comparing</a:t>
            </a:r>
            <a:r>
              <a:rPr lang="de-AT" sz="3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sz="3800" b="1" dirty="0" err="1" smtClean="0">
                <a:solidFill>
                  <a:schemeClr val="bg1">
                    <a:lumMod val="50000"/>
                  </a:schemeClr>
                </a:solidFill>
              </a:rPr>
              <a:t>microbial</a:t>
            </a:r>
            <a:r>
              <a:rPr lang="de-AT" sz="3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sz="3800" b="1" dirty="0" err="1" smtClean="0">
                <a:solidFill>
                  <a:schemeClr val="bg1">
                    <a:lumMod val="50000"/>
                  </a:schemeClr>
                </a:solidFill>
              </a:rPr>
              <a:t>communities</a:t>
            </a:r>
            <a:r>
              <a:rPr lang="de-AT" sz="3800" dirty="0" smtClean="0">
                <a:solidFill>
                  <a:schemeClr val="bg1">
                    <a:lumMod val="50000"/>
                  </a:schemeClr>
                </a:solidFill>
              </a:rPr>
              <a:t>. Applied </a:t>
            </a:r>
            <a:r>
              <a:rPr lang="de-AT" sz="3800" dirty="0" err="1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de-AT" sz="3800" dirty="0" smtClean="0">
                <a:solidFill>
                  <a:schemeClr val="bg1">
                    <a:lumMod val="50000"/>
                  </a:schemeClr>
                </a:solidFill>
              </a:rPr>
              <a:t> Environmental </a:t>
            </a:r>
            <a:r>
              <a:rPr lang="de-AT" sz="3800" dirty="0" err="1" smtClean="0">
                <a:solidFill>
                  <a:schemeClr val="bg1">
                    <a:lumMod val="50000"/>
                  </a:schemeClr>
                </a:solidFill>
              </a:rPr>
              <a:t>Microbiology</a:t>
            </a:r>
            <a:r>
              <a:rPr lang="de-AT" sz="3800" dirty="0" smtClean="0">
                <a:solidFill>
                  <a:schemeClr val="bg1">
                    <a:lumMod val="50000"/>
                  </a:schemeClr>
                </a:solidFill>
              </a:rPr>
              <a:t> 75:7537–7541 DOI 10.1128/AEM.01541-09</a:t>
            </a:r>
            <a:r>
              <a:rPr lang="de-AT" sz="3800" dirty="0" smtClean="0"/>
              <a:t/>
            </a:r>
            <a:br>
              <a:rPr lang="de-AT" sz="3800" dirty="0" smtClean="0"/>
            </a:br>
            <a:r>
              <a:rPr lang="de-AT" sz="3800" dirty="0" smtClean="0"/>
              <a:t/>
            </a:r>
            <a:br>
              <a:rPr lang="de-AT" sz="3800" dirty="0" smtClean="0"/>
            </a:br>
            <a:r>
              <a:rPr lang="de-AT" sz="3800" dirty="0" smtClean="0"/>
              <a:t>Schloss PD, </a:t>
            </a:r>
            <a:r>
              <a:rPr lang="de-AT" sz="3800" dirty="0" err="1" smtClean="0"/>
              <a:t>Gevers</a:t>
            </a:r>
            <a:r>
              <a:rPr lang="de-AT" sz="3800" dirty="0" smtClean="0"/>
              <a:t> </a:t>
            </a:r>
            <a:r>
              <a:rPr lang="de-AT" sz="3800" dirty="0" err="1" smtClean="0"/>
              <a:t>D,Westcott</a:t>
            </a:r>
            <a:r>
              <a:rPr lang="de-AT" sz="3800" dirty="0" smtClean="0"/>
              <a:t> SL. 2011: </a:t>
            </a:r>
            <a:r>
              <a:rPr lang="de-AT" sz="3800" b="1" dirty="0" err="1" smtClean="0"/>
              <a:t>Reducing</a:t>
            </a:r>
            <a:r>
              <a:rPr lang="de-AT" sz="3800" b="1" dirty="0" smtClean="0"/>
              <a:t> </a:t>
            </a:r>
            <a:r>
              <a:rPr lang="de-AT" sz="3800" b="1" dirty="0" err="1" smtClean="0"/>
              <a:t>the</a:t>
            </a:r>
            <a:r>
              <a:rPr lang="de-AT" sz="3800" b="1" dirty="0" smtClean="0"/>
              <a:t> </a:t>
            </a:r>
            <a:r>
              <a:rPr lang="de-AT" sz="3800" b="1" dirty="0" err="1" smtClean="0"/>
              <a:t>effects</a:t>
            </a:r>
            <a:r>
              <a:rPr lang="de-AT" sz="3800" b="1" dirty="0" smtClean="0"/>
              <a:t> </a:t>
            </a:r>
            <a:r>
              <a:rPr lang="de-AT" sz="3800" b="1" dirty="0" err="1" smtClean="0"/>
              <a:t>of</a:t>
            </a:r>
            <a:r>
              <a:rPr lang="de-AT" sz="3800" b="1" dirty="0" smtClean="0"/>
              <a:t> PCR </a:t>
            </a:r>
            <a:r>
              <a:rPr lang="de-AT" sz="3800" b="1" dirty="0" err="1" smtClean="0"/>
              <a:t>amplification</a:t>
            </a:r>
            <a:r>
              <a:rPr lang="de-AT" sz="3800" b="1" dirty="0" smtClean="0"/>
              <a:t> </a:t>
            </a:r>
            <a:r>
              <a:rPr lang="de-AT" sz="3800" b="1" dirty="0" err="1" smtClean="0"/>
              <a:t>and</a:t>
            </a:r>
            <a:r>
              <a:rPr lang="de-AT" sz="3800" b="1" dirty="0" smtClean="0"/>
              <a:t> </a:t>
            </a:r>
            <a:r>
              <a:rPr lang="de-AT" sz="3800" b="1" dirty="0" err="1" smtClean="0"/>
              <a:t>sequencing</a:t>
            </a:r>
            <a:r>
              <a:rPr lang="de-AT" sz="3800" b="1" dirty="0" smtClean="0"/>
              <a:t> </a:t>
            </a:r>
            <a:r>
              <a:rPr lang="de-AT" sz="3800" b="1" dirty="0" err="1" smtClean="0"/>
              <a:t>artifacts</a:t>
            </a:r>
            <a:r>
              <a:rPr lang="de-AT" sz="3800" b="1" dirty="0" smtClean="0"/>
              <a:t> on 16S </a:t>
            </a:r>
            <a:r>
              <a:rPr lang="de-AT" sz="3800" b="1" dirty="0" err="1" smtClean="0"/>
              <a:t>rRNA-based</a:t>
            </a:r>
            <a:r>
              <a:rPr lang="de-AT" sz="3800" b="1" dirty="0" smtClean="0"/>
              <a:t> </a:t>
            </a:r>
            <a:r>
              <a:rPr lang="de-AT" sz="3800" b="1" dirty="0" err="1" smtClean="0"/>
              <a:t>studies</a:t>
            </a:r>
            <a:r>
              <a:rPr lang="de-AT" sz="3800" dirty="0" smtClean="0"/>
              <a:t>. </a:t>
            </a:r>
            <a:r>
              <a:rPr lang="de-AT" sz="3800" dirty="0" err="1" smtClean="0"/>
              <a:t>PLoS</a:t>
            </a:r>
            <a:r>
              <a:rPr lang="de-AT" sz="3800" dirty="0" smtClean="0"/>
              <a:t> ONE 6:e27310 DOI 10.1371/journal.pone.0027310.</a:t>
            </a:r>
            <a:br>
              <a:rPr lang="de-AT" sz="3800" dirty="0" smtClean="0"/>
            </a:br>
            <a:r>
              <a:rPr lang="de-AT" sz="3800" dirty="0" smtClean="0"/>
              <a:t/>
            </a:r>
            <a:br>
              <a:rPr lang="de-AT" sz="3800" dirty="0" smtClean="0"/>
            </a:br>
            <a:r>
              <a:rPr lang="de-AT" sz="3800" dirty="0" err="1" smtClean="0"/>
              <a:t>Westcott</a:t>
            </a:r>
            <a:r>
              <a:rPr lang="de-AT" sz="3800" dirty="0" smtClean="0"/>
              <a:t> </a:t>
            </a:r>
            <a:r>
              <a:rPr lang="de-AT" sz="3800" dirty="0" err="1" smtClean="0"/>
              <a:t>and</a:t>
            </a:r>
            <a:r>
              <a:rPr lang="de-AT" sz="3800" dirty="0" smtClean="0"/>
              <a:t> Schloss 2015: </a:t>
            </a:r>
            <a:r>
              <a:rPr lang="de-AT" sz="3800" b="1" dirty="0" smtClean="0"/>
              <a:t>De </a:t>
            </a:r>
            <a:r>
              <a:rPr lang="de-AT" sz="3800" b="1" dirty="0" err="1" smtClean="0"/>
              <a:t>novo</a:t>
            </a:r>
            <a:r>
              <a:rPr lang="de-AT" sz="3800" b="1" dirty="0" smtClean="0"/>
              <a:t> </a:t>
            </a:r>
            <a:r>
              <a:rPr lang="de-AT" sz="3800" b="1" dirty="0" err="1" smtClean="0"/>
              <a:t>clustering</a:t>
            </a:r>
            <a:r>
              <a:rPr lang="de-AT" sz="3800" b="1" dirty="0" smtClean="0"/>
              <a:t> </a:t>
            </a:r>
            <a:r>
              <a:rPr lang="de-AT" sz="3800" b="1" dirty="0" err="1" smtClean="0"/>
              <a:t>methods</a:t>
            </a:r>
            <a:r>
              <a:rPr lang="de-AT" sz="3800" b="1" dirty="0" smtClean="0"/>
              <a:t> </a:t>
            </a:r>
            <a:r>
              <a:rPr lang="de-AT" sz="3800" b="1" dirty="0" err="1" smtClean="0"/>
              <a:t>outperform</a:t>
            </a:r>
            <a:r>
              <a:rPr lang="de-AT" sz="3800" b="1" dirty="0" smtClean="0"/>
              <a:t> </a:t>
            </a:r>
            <a:r>
              <a:rPr lang="de-AT" sz="3800" b="1" dirty="0" err="1" smtClean="0"/>
              <a:t>reference-based</a:t>
            </a:r>
            <a:r>
              <a:rPr lang="de-AT" sz="3800" b="1" dirty="0" smtClean="0"/>
              <a:t> </a:t>
            </a:r>
            <a:r>
              <a:rPr lang="de-AT" sz="3800" b="1" dirty="0" err="1" smtClean="0"/>
              <a:t>methods</a:t>
            </a:r>
            <a:r>
              <a:rPr lang="de-AT" sz="3800" b="1" dirty="0" smtClean="0"/>
              <a:t> </a:t>
            </a:r>
            <a:r>
              <a:rPr lang="de-AT" sz="3800" b="1" dirty="0" err="1" smtClean="0"/>
              <a:t>for</a:t>
            </a:r>
            <a:r>
              <a:rPr lang="de-AT" sz="3800" b="1" dirty="0" smtClean="0"/>
              <a:t> </a:t>
            </a:r>
            <a:r>
              <a:rPr lang="de-AT" sz="3800" b="1" dirty="0" err="1" smtClean="0"/>
              <a:t>assigning</a:t>
            </a:r>
            <a:r>
              <a:rPr lang="de-AT" sz="3800" b="1" dirty="0" smtClean="0"/>
              <a:t> 16S </a:t>
            </a:r>
            <a:r>
              <a:rPr lang="de-AT" sz="3800" b="1" dirty="0" err="1" smtClean="0"/>
              <a:t>rRNA</a:t>
            </a:r>
            <a:r>
              <a:rPr lang="de-AT" sz="3800" b="1" dirty="0" smtClean="0"/>
              <a:t> </a:t>
            </a:r>
            <a:r>
              <a:rPr lang="de-AT" sz="3800" b="1" dirty="0" err="1" smtClean="0"/>
              <a:t>gene</a:t>
            </a:r>
            <a:r>
              <a:rPr lang="de-AT" sz="3800" b="1" dirty="0" smtClean="0"/>
              <a:t> </a:t>
            </a:r>
            <a:r>
              <a:rPr lang="de-AT" sz="3800" b="1" dirty="0" err="1" smtClean="0"/>
              <a:t>sequences</a:t>
            </a:r>
            <a:r>
              <a:rPr lang="de-AT" sz="3800" b="1" dirty="0" smtClean="0"/>
              <a:t> </a:t>
            </a:r>
            <a:r>
              <a:rPr lang="de-AT" sz="3800" b="1" dirty="0" err="1" smtClean="0"/>
              <a:t>to</a:t>
            </a:r>
            <a:r>
              <a:rPr lang="de-AT" sz="3800" b="1" dirty="0" smtClean="0"/>
              <a:t> operational </a:t>
            </a:r>
            <a:r>
              <a:rPr lang="de-AT" sz="3800" b="1" dirty="0" err="1" smtClean="0"/>
              <a:t>taxonomic</a:t>
            </a:r>
            <a:r>
              <a:rPr lang="de-AT" sz="3800" b="1" dirty="0" smtClean="0"/>
              <a:t> </a:t>
            </a:r>
            <a:r>
              <a:rPr lang="de-AT" sz="3800" b="1" dirty="0" err="1" smtClean="0"/>
              <a:t>units</a:t>
            </a:r>
            <a:r>
              <a:rPr lang="de-AT" sz="3800" dirty="0" smtClean="0"/>
              <a:t>. </a:t>
            </a:r>
            <a:r>
              <a:rPr lang="de-AT" sz="3800" dirty="0" err="1" smtClean="0"/>
              <a:t>PeerJ</a:t>
            </a:r>
            <a:r>
              <a:rPr lang="de-AT" sz="3800" dirty="0" smtClean="0"/>
              <a:t>, DOI 10.7717/peerj.1487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787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363138" y="6525344"/>
            <a:ext cx="281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Kaisa</a:t>
            </a:r>
            <a:r>
              <a:rPr lang="de-DE" sz="1200" dirty="0" smtClean="0"/>
              <a:t> </a:t>
            </a:r>
            <a:r>
              <a:rPr lang="de-DE" sz="1200" dirty="0" err="1" smtClean="0"/>
              <a:t>Koskinen</a:t>
            </a:r>
            <a:r>
              <a:rPr lang="de-DE" sz="1200" dirty="0" smtClean="0"/>
              <a:t>, Medical University </a:t>
            </a:r>
            <a:r>
              <a:rPr lang="de-DE" sz="1200" dirty="0" err="1" smtClean="0"/>
              <a:t>of</a:t>
            </a:r>
            <a:r>
              <a:rPr lang="de-DE" sz="1200" dirty="0" smtClean="0"/>
              <a:t> Graz</a:t>
            </a:r>
            <a:endParaRPr lang="de-AT" sz="12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 smtClean="0"/>
              <a:t>mothur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12445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dirty="0" err="1"/>
              <a:t>mothur</a:t>
            </a:r>
            <a:r>
              <a:rPr lang="de-AT" sz="2000" dirty="0"/>
              <a:t> &gt;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make.shared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e-AT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AT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=0.03)</a:t>
            </a:r>
            <a:endParaRPr lang="de-DE" sz="200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AT" sz="2000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787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363138" y="6525344"/>
            <a:ext cx="281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Kaisa</a:t>
            </a:r>
            <a:r>
              <a:rPr lang="de-DE" sz="1200" dirty="0" smtClean="0"/>
              <a:t> </a:t>
            </a:r>
            <a:r>
              <a:rPr lang="de-DE" sz="1200" dirty="0" err="1" smtClean="0"/>
              <a:t>Koskinen</a:t>
            </a:r>
            <a:r>
              <a:rPr lang="de-DE" sz="1200" dirty="0" smtClean="0"/>
              <a:t>, Medical University </a:t>
            </a:r>
            <a:r>
              <a:rPr lang="de-DE" sz="1200" dirty="0" err="1" smtClean="0"/>
              <a:t>of</a:t>
            </a:r>
            <a:r>
              <a:rPr lang="de-DE" sz="1200" dirty="0" smtClean="0"/>
              <a:t> Graz</a:t>
            </a:r>
            <a:endParaRPr lang="de-AT" sz="12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 smtClean="0"/>
              <a:t>MiSeq</a:t>
            </a:r>
            <a:r>
              <a:rPr lang="de-DE" dirty="0" smtClean="0"/>
              <a:t> SOP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69900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dirty="0" err="1">
                <a:solidFill>
                  <a:schemeClr val="bg1">
                    <a:lumMod val="50000"/>
                  </a:schemeClr>
                </a:solidFill>
              </a:rPr>
              <a:t>mothur</a:t>
            </a:r>
            <a:r>
              <a:rPr lang="de-AT" sz="2000" dirty="0">
                <a:solidFill>
                  <a:schemeClr val="bg1">
                    <a:lumMod val="50000"/>
                  </a:schemeClr>
                </a:solidFill>
              </a:rPr>
              <a:t> &gt; </a:t>
            </a:r>
            <a:r>
              <a:rPr lang="de-AT" sz="20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make.shared</a:t>
            </a:r>
            <a:r>
              <a:rPr lang="de-AT" sz="2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AT" sz="2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e-AT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AT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=0.03)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r>
              <a:rPr lang="de-AT" sz="2000" dirty="0" err="1"/>
              <a:t>mothur</a:t>
            </a:r>
            <a:r>
              <a:rPr lang="de-AT" sz="2000" dirty="0"/>
              <a:t> &gt;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classify.otu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AT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e-AT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taxonomy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de-AT" sz="20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=0.03</a:t>
            </a:r>
            <a:r>
              <a:rPr lang="de-AT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sz="200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AT" sz="2000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787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363138" y="6525344"/>
            <a:ext cx="281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Kaisa</a:t>
            </a:r>
            <a:r>
              <a:rPr lang="de-DE" sz="1200" dirty="0" smtClean="0"/>
              <a:t> </a:t>
            </a:r>
            <a:r>
              <a:rPr lang="de-DE" sz="1200" dirty="0" err="1" smtClean="0"/>
              <a:t>Koskinen</a:t>
            </a:r>
            <a:r>
              <a:rPr lang="de-DE" sz="1200" dirty="0" smtClean="0"/>
              <a:t>, Medical University </a:t>
            </a:r>
            <a:r>
              <a:rPr lang="de-DE" sz="1200" dirty="0" err="1" smtClean="0"/>
              <a:t>of</a:t>
            </a:r>
            <a:r>
              <a:rPr lang="de-DE" sz="1200" dirty="0" smtClean="0"/>
              <a:t> Graz</a:t>
            </a:r>
            <a:endParaRPr lang="de-AT" sz="12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 smtClean="0"/>
              <a:t>MiSeq</a:t>
            </a:r>
            <a:r>
              <a:rPr lang="de-DE" dirty="0" smtClean="0"/>
              <a:t> SOP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2792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496" y="1556792"/>
            <a:ext cx="3312368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de-DE" sz="2600" dirty="0" smtClean="0"/>
          </a:p>
          <a:p>
            <a:pPr lvl="1"/>
            <a:r>
              <a:rPr lang="en-US" sz="2600" dirty="0" smtClean="0"/>
              <a:t>Reducing sequencing and PCR errors</a:t>
            </a:r>
          </a:p>
          <a:p>
            <a:pPr lvl="1"/>
            <a:r>
              <a:rPr lang="de-AT" sz="2600" dirty="0" smtClean="0"/>
              <a:t>Processing </a:t>
            </a:r>
            <a:r>
              <a:rPr lang="de-AT" sz="2600" dirty="0" err="1" smtClean="0"/>
              <a:t>improved</a:t>
            </a:r>
            <a:r>
              <a:rPr lang="de-AT" sz="2600" dirty="0" smtClean="0"/>
              <a:t> </a:t>
            </a:r>
            <a:r>
              <a:rPr lang="de-AT" sz="2600" dirty="0" err="1" smtClean="0"/>
              <a:t>sequences</a:t>
            </a:r>
            <a:endParaRPr lang="de-AT" sz="2600" dirty="0" smtClean="0"/>
          </a:p>
          <a:p>
            <a:pPr lvl="2"/>
            <a:r>
              <a:rPr lang="de-DE" sz="2200" dirty="0" err="1" smtClean="0"/>
              <a:t>Aligning</a:t>
            </a:r>
            <a:endParaRPr lang="de-AT" sz="2200" dirty="0" smtClean="0"/>
          </a:p>
          <a:p>
            <a:pPr lvl="1"/>
            <a:r>
              <a:rPr lang="de-DE" sz="2600" dirty="0" smtClean="0"/>
              <a:t>OTU-</a:t>
            </a:r>
            <a:r>
              <a:rPr lang="de-DE" sz="2600" dirty="0" err="1" smtClean="0"/>
              <a:t>based</a:t>
            </a:r>
            <a:r>
              <a:rPr lang="de-DE" sz="2600" dirty="0" smtClean="0"/>
              <a:t> </a:t>
            </a:r>
            <a:r>
              <a:rPr lang="de-DE" sz="2600" dirty="0" err="1" smtClean="0"/>
              <a:t>analysis</a:t>
            </a:r>
            <a:endParaRPr lang="de-DE" sz="2600" dirty="0" smtClean="0"/>
          </a:p>
          <a:p>
            <a:pPr lvl="2"/>
            <a:r>
              <a:rPr lang="de-DE" sz="2200" dirty="0" smtClean="0"/>
              <a:t>Clustering</a:t>
            </a:r>
          </a:p>
          <a:p>
            <a:pPr lvl="2"/>
            <a:r>
              <a:rPr lang="de-DE" sz="2200" dirty="0" smtClean="0"/>
              <a:t>Alpha-</a:t>
            </a:r>
            <a:r>
              <a:rPr lang="de-DE" sz="2200" dirty="0" err="1" smtClean="0"/>
              <a:t>diversity</a:t>
            </a:r>
            <a:endParaRPr lang="de-DE" sz="2200" dirty="0" smtClean="0"/>
          </a:p>
          <a:p>
            <a:pPr lvl="2"/>
            <a:r>
              <a:rPr lang="de-DE" sz="2200" dirty="0" smtClean="0"/>
              <a:t>Beta-</a:t>
            </a:r>
            <a:r>
              <a:rPr lang="de-DE" sz="2200" dirty="0" err="1" smtClean="0"/>
              <a:t>diversity</a:t>
            </a:r>
            <a:endParaRPr lang="de-DE" sz="2200" dirty="0" smtClean="0"/>
          </a:p>
          <a:p>
            <a:pPr lvl="1"/>
            <a:r>
              <a:rPr lang="de-DE" sz="2600" dirty="0" err="1" smtClean="0"/>
              <a:t>Taxonomies</a:t>
            </a:r>
            <a:endParaRPr lang="de-AT" sz="2600" dirty="0" smtClean="0"/>
          </a:p>
          <a:p>
            <a:pPr lvl="1"/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787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363138" y="6525344"/>
            <a:ext cx="281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Kaisa</a:t>
            </a:r>
            <a:r>
              <a:rPr lang="de-DE" sz="1200" dirty="0" smtClean="0"/>
              <a:t> </a:t>
            </a:r>
            <a:r>
              <a:rPr lang="de-DE" sz="1200" dirty="0" err="1" smtClean="0"/>
              <a:t>Koskinen</a:t>
            </a:r>
            <a:r>
              <a:rPr lang="de-DE" sz="1200" dirty="0" smtClean="0"/>
              <a:t>, Medical University </a:t>
            </a:r>
            <a:r>
              <a:rPr lang="de-DE" sz="1200" dirty="0" err="1" smtClean="0"/>
              <a:t>of</a:t>
            </a:r>
            <a:r>
              <a:rPr lang="de-DE" sz="1200" dirty="0" smtClean="0"/>
              <a:t> Graz</a:t>
            </a:r>
            <a:endParaRPr lang="de-AT" sz="12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 smtClean="0"/>
              <a:t>mothur</a:t>
            </a:r>
            <a:endParaRPr lang="de-AT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300" y="1916832"/>
            <a:ext cx="5382701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60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787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2840" y="44624"/>
            <a:ext cx="8229600" cy="1143000"/>
          </a:xfrm>
        </p:spPr>
        <p:txBody>
          <a:bodyPr/>
          <a:lstStyle/>
          <a:p>
            <a:pPr algn="l"/>
            <a:r>
              <a:rPr lang="de-DE" dirty="0" smtClean="0"/>
              <a:t>General </a:t>
            </a:r>
            <a:r>
              <a:rPr lang="de-DE" dirty="0" err="1" smtClean="0"/>
              <a:t>operations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Installation</a:t>
            </a:r>
          </a:p>
          <a:p>
            <a:pPr lvl="1"/>
            <a:r>
              <a:rPr lang="de-DE" sz="2600" dirty="0" smtClean="0"/>
              <a:t>Quick </a:t>
            </a:r>
            <a:r>
              <a:rPr lang="de-DE" sz="2600" dirty="0" err="1" smtClean="0"/>
              <a:t>and</a:t>
            </a:r>
            <a:r>
              <a:rPr lang="de-DE" sz="2600" dirty="0" smtClean="0"/>
              <a:t> Easy </a:t>
            </a:r>
            <a:r>
              <a:rPr lang="de-DE" sz="2600" dirty="0" err="1" smtClean="0"/>
              <a:t>Install</a:t>
            </a:r>
            <a:endParaRPr lang="de-DE" sz="2600" dirty="0" smtClean="0"/>
          </a:p>
          <a:p>
            <a:pPr lvl="1"/>
            <a:r>
              <a:rPr lang="de-DE" sz="2600" dirty="0" smtClean="0"/>
              <a:t>Mac, Linux, Windows  </a:t>
            </a:r>
            <a:endParaRPr lang="de-DE" dirty="0"/>
          </a:p>
          <a:p>
            <a:r>
              <a:rPr lang="de-DE" dirty="0" err="1" smtClean="0"/>
              <a:t>Execution</a:t>
            </a:r>
            <a:endParaRPr lang="de-DE" dirty="0" smtClean="0"/>
          </a:p>
          <a:p>
            <a:pPr lvl="1"/>
            <a:r>
              <a:rPr lang="de-AT" sz="2600" dirty="0"/>
              <a:t>t</a:t>
            </a:r>
            <a:r>
              <a:rPr lang="de-AT" sz="2600" dirty="0" smtClean="0"/>
              <a:t>erminal </a:t>
            </a:r>
            <a:r>
              <a:rPr lang="de-AT" sz="2600" dirty="0" err="1" smtClean="0"/>
              <a:t>program</a:t>
            </a:r>
            <a:endParaRPr lang="de-AT" sz="2600" dirty="0" smtClean="0"/>
          </a:p>
          <a:p>
            <a:pPr lvl="1"/>
            <a:r>
              <a:rPr lang="de-AT" sz="2600" dirty="0" err="1" smtClean="0"/>
              <a:t>command</a:t>
            </a:r>
            <a:r>
              <a:rPr lang="de-AT" sz="2600" dirty="0" smtClean="0"/>
              <a:t> </a:t>
            </a:r>
            <a:r>
              <a:rPr lang="de-AT" sz="2600" dirty="0" err="1" smtClean="0"/>
              <a:t>line</a:t>
            </a:r>
            <a:endParaRPr lang="de-DE" dirty="0"/>
          </a:p>
          <a:p>
            <a:r>
              <a:rPr lang="de-AT" dirty="0" err="1" smtClean="0"/>
              <a:t>Available</a:t>
            </a:r>
            <a:r>
              <a:rPr lang="de-AT" dirty="0" smtClean="0"/>
              <a:t> </a:t>
            </a:r>
            <a:r>
              <a:rPr lang="de-AT" dirty="0" err="1" smtClean="0"/>
              <a:t>modes</a:t>
            </a:r>
            <a:endParaRPr lang="de-AT" dirty="0" smtClean="0"/>
          </a:p>
          <a:p>
            <a:pPr lvl="1"/>
            <a:r>
              <a:rPr lang="fr-FR" sz="2600" dirty="0" smtClean="0"/>
              <a:t>Interactive mode</a:t>
            </a:r>
          </a:p>
          <a:p>
            <a:pPr marL="457200" lvl="1" indent="0">
              <a:buNone/>
            </a:pPr>
            <a:r>
              <a:rPr lang="fr-FR" sz="1600" dirty="0" err="1"/>
              <a:t>m</a:t>
            </a:r>
            <a:r>
              <a:rPr lang="fr-FR" sz="1600" dirty="0" err="1" smtClean="0"/>
              <a:t>othur</a:t>
            </a:r>
            <a:r>
              <a:rPr lang="fr-FR" sz="1600" dirty="0" smtClean="0"/>
              <a:t> &gt;</a:t>
            </a:r>
            <a:r>
              <a:rPr lang="fr-FR" sz="1600" dirty="0" smtClean="0">
                <a:solidFill>
                  <a:srgbClr val="FF0066"/>
                </a:solidFill>
              </a:rPr>
              <a:t> </a:t>
            </a:r>
            <a:r>
              <a:rPr lang="fr-FR" sz="16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make.contigs</a:t>
            </a:r>
            <a:r>
              <a:rPr lang="fr-FR" sz="16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(file=mydata.txt)</a:t>
            </a:r>
            <a:endParaRPr lang="fr-FR" sz="190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600" dirty="0" smtClean="0"/>
              <a:t>Batch mode</a:t>
            </a:r>
          </a:p>
          <a:p>
            <a:pPr marL="457200" lvl="1" indent="0">
              <a:buNone/>
            </a:pPr>
            <a:r>
              <a:rPr lang="de-AT" sz="15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de-AT" sz="15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mothur</a:t>
            </a:r>
            <a:r>
              <a:rPr lang="de-AT" sz="15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AT" sz="15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mothur</a:t>
            </a:r>
            <a:r>
              <a:rPr lang="de-AT" sz="15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5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batchfile</a:t>
            </a:r>
            <a:endParaRPr lang="de-AT" sz="150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de-AT" sz="1500" dirty="0" smtClean="0"/>
          </a:p>
          <a:p>
            <a:pPr marL="457200" lvl="1" indent="0">
              <a:buNone/>
            </a:pPr>
            <a:r>
              <a:rPr lang="de-AT" sz="1600" dirty="0" err="1" smtClean="0"/>
              <a:t>cluster</a:t>
            </a:r>
            <a:r>
              <a:rPr lang="de-AT" sz="1600" dirty="0" smtClean="0"/>
              <a:t>(</a:t>
            </a:r>
            <a:r>
              <a:rPr lang="de-AT" sz="1600" dirty="0" err="1" smtClean="0"/>
              <a:t>phylip</a:t>
            </a:r>
            <a:r>
              <a:rPr lang="de-AT" sz="1600" dirty="0" smtClean="0"/>
              <a:t>=98_sq_phylip_amazon.dist, </a:t>
            </a:r>
            <a:r>
              <a:rPr lang="de-AT" sz="1600" dirty="0" err="1" smtClean="0"/>
              <a:t>cutoff</a:t>
            </a:r>
            <a:r>
              <a:rPr lang="de-AT" sz="1600" dirty="0" smtClean="0"/>
              <a:t>=0.1)</a:t>
            </a:r>
          </a:p>
          <a:p>
            <a:pPr marL="457200" lvl="1" indent="0">
              <a:buNone/>
            </a:pPr>
            <a:r>
              <a:rPr lang="de-AT" sz="1600" dirty="0" err="1" smtClean="0"/>
              <a:t>collect.single</a:t>
            </a:r>
            <a:r>
              <a:rPr lang="de-AT" sz="1600" dirty="0" smtClean="0"/>
              <a:t>()</a:t>
            </a:r>
          </a:p>
          <a:p>
            <a:pPr marL="457200" lvl="1" indent="0">
              <a:buNone/>
            </a:pPr>
            <a:r>
              <a:rPr lang="de-AT" sz="1600" dirty="0" err="1" smtClean="0"/>
              <a:t>rarefaction.single</a:t>
            </a:r>
            <a:r>
              <a:rPr lang="de-AT" sz="1600" dirty="0" smtClean="0"/>
              <a:t>() </a:t>
            </a:r>
            <a:endParaRPr lang="fr-FR" sz="1500" dirty="0" smtClean="0"/>
          </a:p>
          <a:p>
            <a:pPr lvl="1"/>
            <a:r>
              <a:rPr lang="fr-FR" sz="2600" dirty="0" smtClean="0"/>
              <a:t>Command line mode</a:t>
            </a:r>
          </a:p>
          <a:p>
            <a:pPr marL="457200" lvl="1" indent="0">
              <a:buNone/>
            </a:pPr>
            <a:r>
              <a:rPr lang="de-AT" sz="15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mothur</a:t>
            </a:r>
            <a:r>
              <a:rPr lang="de-AT" sz="15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"#</a:t>
            </a:r>
            <a:r>
              <a:rPr lang="de-AT" sz="15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read.dist</a:t>
            </a:r>
            <a:r>
              <a:rPr lang="de-AT" sz="15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5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phylip</a:t>
            </a:r>
            <a:r>
              <a:rPr lang="de-AT" sz="15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=98_sq_phylip_amazon.dist, </a:t>
            </a:r>
            <a:r>
              <a:rPr lang="de-AT" sz="15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cutoff</a:t>
            </a:r>
            <a:r>
              <a:rPr lang="de-AT" sz="15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=0.1); </a:t>
            </a:r>
            <a:r>
              <a:rPr lang="de-AT" sz="15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de-AT" sz="15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de-AT" sz="15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collect.single</a:t>
            </a:r>
            <a:r>
              <a:rPr lang="de-AT" sz="15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de-AT" sz="1500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rarefaction.single</a:t>
            </a:r>
            <a:r>
              <a:rPr lang="de-AT" sz="15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</a:t>
            </a:r>
            <a:endParaRPr lang="de-AT" sz="150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363138" y="6525344"/>
            <a:ext cx="281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Kaisa</a:t>
            </a:r>
            <a:r>
              <a:rPr lang="de-DE" sz="1200" dirty="0" smtClean="0"/>
              <a:t> </a:t>
            </a:r>
            <a:r>
              <a:rPr lang="de-DE" sz="1200" dirty="0" err="1" smtClean="0"/>
              <a:t>Koskinen</a:t>
            </a:r>
            <a:r>
              <a:rPr lang="de-DE" sz="1200" dirty="0" smtClean="0"/>
              <a:t>, Medical University </a:t>
            </a:r>
            <a:r>
              <a:rPr lang="de-DE" sz="1200" dirty="0" err="1" smtClean="0"/>
              <a:t>of</a:t>
            </a:r>
            <a:r>
              <a:rPr lang="de-DE" sz="1200" dirty="0" smtClean="0"/>
              <a:t> Graz</a:t>
            </a:r>
            <a:endParaRPr lang="de-AT" sz="12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940" y="1628800"/>
            <a:ext cx="4289540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1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827584" y="4797152"/>
            <a:ext cx="7272808" cy="936104"/>
          </a:xfrm>
          <a:prstGeom prst="roundRect">
            <a:avLst/>
          </a:prstGeom>
          <a:solidFill>
            <a:srgbClr val="FDA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de-DE" sz="2000" dirty="0" err="1" smtClean="0"/>
              <a:t>Getting</a:t>
            </a:r>
            <a:r>
              <a:rPr lang="de-DE" sz="2000" dirty="0" smtClean="0"/>
              <a:t> </a:t>
            </a:r>
            <a:r>
              <a:rPr lang="de-DE" sz="2000" dirty="0" err="1" smtClean="0"/>
              <a:t>started</a:t>
            </a:r>
            <a:endParaRPr lang="de-DE" sz="2000" dirty="0" smtClean="0"/>
          </a:p>
          <a:p>
            <a:pPr lvl="1"/>
            <a:r>
              <a:rPr lang="de-DE" sz="2000" dirty="0" err="1" smtClean="0"/>
              <a:t>Sequence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(</a:t>
            </a:r>
            <a:r>
              <a:rPr lang="de-DE" sz="2000" dirty="0" err="1" smtClean="0"/>
              <a:t>fastq</a:t>
            </a:r>
            <a:r>
              <a:rPr lang="de-DE" sz="2000" dirty="0" smtClean="0"/>
              <a:t>) </a:t>
            </a:r>
            <a:r>
              <a:rPr lang="de-DE" sz="2000" dirty="0" err="1" smtClean="0"/>
              <a:t>paire</a:t>
            </a:r>
            <a:r>
              <a:rPr lang="de-DE" sz="2000" dirty="0" smtClean="0"/>
              <a:t> end </a:t>
            </a:r>
            <a:r>
              <a:rPr lang="de-DE" sz="2000" dirty="0" err="1" smtClean="0"/>
              <a:t>reads</a:t>
            </a:r>
            <a:endParaRPr lang="de-DE" sz="2000" dirty="0" smtClean="0"/>
          </a:p>
          <a:p>
            <a:pPr lvl="1"/>
            <a:r>
              <a:rPr lang="de-DE" sz="2000" dirty="0"/>
              <a:t>T</a:t>
            </a:r>
            <a:r>
              <a:rPr lang="de-DE" sz="2000" dirty="0" smtClean="0"/>
              <a:t>ab-</a:t>
            </a:r>
            <a:r>
              <a:rPr lang="de-DE" sz="2000" dirty="0" err="1" smtClean="0"/>
              <a:t>delimited</a:t>
            </a:r>
            <a:r>
              <a:rPr lang="de-DE" sz="2000" dirty="0" smtClean="0"/>
              <a:t> </a:t>
            </a:r>
            <a:r>
              <a:rPr lang="de-DE" sz="2000" dirty="0" err="1" smtClean="0"/>
              <a:t>file</a:t>
            </a:r>
            <a:r>
              <a:rPr lang="de-DE" sz="2000" dirty="0" smtClean="0"/>
              <a:t> </a:t>
            </a:r>
            <a:r>
              <a:rPr lang="de-DE" sz="2000" dirty="0" err="1" smtClean="0"/>
              <a:t>listing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sample </a:t>
            </a:r>
            <a:r>
              <a:rPr lang="de-DE" sz="2000" dirty="0" err="1" smtClean="0"/>
              <a:t>names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fastq</a:t>
            </a:r>
            <a:r>
              <a:rPr lang="de-DE" sz="2000" dirty="0" smtClean="0"/>
              <a:t> </a:t>
            </a:r>
            <a:r>
              <a:rPr lang="de-DE" sz="2000" dirty="0" err="1" smtClean="0"/>
              <a:t>file</a:t>
            </a:r>
            <a:r>
              <a:rPr lang="de-DE" sz="2000" dirty="0" smtClean="0"/>
              <a:t> </a:t>
            </a:r>
            <a:r>
              <a:rPr lang="de-DE" sz="2000" dirty="0" err="1" smtClean="0"/>
              <a:t>names</a:t>
            </a:r>
            <a:endParaRPr lang="de-DE" sz="2000" dirty="0" smtClean="0"/>
          </a:p>
          <a:p>
            <a:pPr lvl="1"/>
            <a:endParaRPr lang="de-DE" sz="2000" dirty="0" smtClean="0"/>
          </a:p>
          <a:p>
            <a:pPr marL="457200" lvl="1" indent="0">
              <a:buNone/>
            </a:pPr>
            <a:endParaRPr lang="de-DE" sz="2000" dirty="0" smtClean="0"/>
          </a:p>
          <a:p>
            <a:pPr lvl="1"/>
            <a:endParaRPr lang="de-DE" sz="2000" dirty="0" smtClean="0"/>
          </a:p>
          <a:p>
            <a:pPr lvl="1"/>
            <a:r>
              <a:rPr lang="de-DE" sz="2000" dirty="0" err="1" smtClean="0"/>
              <a:t>Metadata</a:t>
            </a:r>
            <a:r>
              <a:rPr lang="de-DE" sz="2000" dirty="0" smtClean="0"/>
              <a:t> (</a:t>
            </a:r>
            <a:r>
              <a:rPr lang="de-DE" sz="2000" dirty="0" err="1" smtClean="0"/>
              <a:t>temperature</a:t>
            </a:r>
            <a:r>
              <a:rPr lang="de-DE" sz="2000" dirty="0" smtClean="0"/>
              <a:t>, pH, </a:t>
            </a:r>
            <a:r>
              <a:rPr lang="de-DE" sz="2000" dirty="0" err="1" smtClean="0"/>
              <a:t>location</a:t>
            </a:r>
            <a:r>
              <a:rPr lang="de-DE" sz="2000" dirty="0" smtClean="0"/>
              <a:t>, </a:t>
            </a:r>
            <a:r>
              <a:rPr lang="de-DE" sz="2000" dirty="0" err="1" smtClean="0"/>
              <a:t>treatment</a:t>
            </a:r>
            <a:r>
              <a:rPr lang="de-DE" sz="2000" dirty="0" smtClean="0"/>
              <a:t>/</a:t>
            </a:r>
            <a:r>
              <a:rPr lang="de-DE" sz="2000" dirty="0" err="1" smtClean="0"/>
              <a:t>control</a:t>
            </a:r>
            <a:r>
              <a:rPr lang="de-DE" sz="2000" dirty="0" smtClean="0"/>
              <a:t>…)</a:t>
            </a:r>
          </a:p>
          <a:p>
            <a:pPr lvl="1"/>
            <a:endParaRPr lang="de-DE" sz="2000" dirty="0" smtClean="0"/>
          </a:p>
          <a:p>
            <a:pPr lvl="1"/>
            <a:endParaRPr lang="de-AT" sz="2000" dirty="0" smtClean="0"/>
          </a:p>
          <a:p>
            <a:pPr marL="0" indent="0">
              <a:buNone/>
            </a:pPr>
            <a:r>
              <a:rPr lang="de-AT" dirty="0" smtClean="0"/>
              <a:t>     http</a:t>
            </a:r>
            <a:r>
              <a:rPr lang="de-AT" dirty="0"/>
              <a:t>://www.mothur.org/wiki/MiSeq_SOP</a:t>
            </a:r>
          </a:p>
          <a:p>
            <a:endParaRPr lang="de-DE" dirty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787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363138" y="6525344"/>
            <a:ext cx="281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Kaisa</a:t>
            </a:r>
            <a:r>
              <a:rPr lang="de-DE" sz="1200" dirty="0" smtClean="0"/>
              <a:t> </a:t>
            </a:r>
            <a:r>
              <a:rPr lang="de-DE" sz="1200" dirty="0" err="1" smtClean="0"/>
              <a:t>Koskinen</a:t>
            </a:r>
            <a:r>
              <a:rPr lang="de-DE" sz="1200" dirty="0" smtClean="0"/>
              <a:t>, Medical University </a:t>
            </a:r>
            <a:r>
              <a:rPr lang="de-DE" sz="1200" dirty="0" err="1" smtClean="0"/>
              <a:t>of</a:t>
            </a:r>
            <a:r>
              <a:rPr lang="de-DE" sz="1200" dirty="0" smtClean="0"/>
              <a:t> Graz</a:t>
            </a:r>
            <a:endParaRPr lang="de-AT" sz="12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 smtClean="0"/>
              <a:t>MiSeq</a:t>
            </a:r>
            <a:r>
              <a:rPr lang="de-DE" dirty="0" smtClean="0"/>
              <a:t> SOP</a:t>
            </a:r>
            <a:endParaRPr lang="de-AT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780928"/>
            <a:ext cx="46386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9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3" y="4005700"/>
            <a:ext cx="5877089" cy="279664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Reducing sequencing and PCR </a:t>
            </a:r>
            <a:r>
              <a:rPr lang="en-US" sz="2400" dirty="0" smtClean="0"/>
              <a:t>errors</a:t>
            </a:r>
            <a:endParaRPr lang="de-AT" sz="2400" dirty="0" smtClean="0"/>
          </a:p>
          <a:p>
            <a:pPr marL="0" indent="0">
              <a:buNone/>
            </a:pPr>
            <a:r>
              <a:rPr lang="de-AT" sz="2000" dirty="0" err="1" smtClean="0"/>
              <a:t>mothur</a:t>
            </a:r>
            <a:r>
              <a:rPr lang="de-AT" sz="2000" dirty="0" smtClean="0"/>
              <a:t> </a:t>
            </a:r>
            <a:r>
              <a:rPr lang="de-AT" sz="2000" dirty="0"/>
              <a:t>&gt; </a:t>
            </a:r>
            <a:r>
              <a:rPr lang="de-AT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make.contigs</a:t>
            </a:r>
            <a:r>
              <a:rPr lang="de-AT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de-AT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=mydata.txt, </a:t>
            </a:r>
            <a:r>
              <a:rPr lang="de-AT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processors</a:t>
            </a:r>
            <a:r>
              <a:rPr lang="de-AT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de-AT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pPr>
              <a:buFont typeface="Wingdings" pitchFamily="2" charset="2"/>
              <a:buChar char="à"/>
            </a:pPr>
            <a:r>
              <a:rPr lang="en-US" sz="1600" dirty="0" smtClean="0"/>
              <a:t>reads </a:t>
            </a:r>
            <a:r>
              <a:rPr lang="en-US" sz="1600" dirty="0"/>
              <a:t>a forward </a:t>
            </a:r>
            <a:r>
              <a:rPr lang="en-US" sz="1600" dirty="0" smtClean="0"/>
              <a:t>and reverse </a:t>
            </a:r>
            <a:r>
              <a:rPr lang="en-US" sz="1600" dirty="0" err="1" smtClean="0"/>
              <a:t>fastq</a:t>
            </a:r>
            <a:r>
              <a:rPr lang="en-US" sz="1600" dirty="0" smtClean="0"/>
              <a:t> files</a:t>
            </a:r>
          </a:p>
          <a:p>
            <a:pPr>
              <a:buFont typeface="Wingdings" pitchFamily="2" charset="2"/>
              <a:buChar char="à"/>
            </a:pPr>
            <a:r>
              <a:rPr lang="en-US" sz="1600" dirty="0"/>
              <a:t>outputs new </a:t>
            </a:r>
            <a:r>
              <a:rPr lang="en-US" sz="1600" dirty="0" err="1"/>
              <a:t>fasta</a:t>
            </a:r>
            <a:r>
              <a:rPr lang="en-US" sz="1600" dirty="0"/>
              <a:t> file where the reads are </a:t>
            </a:r>
            <a:r>
              <a:rPr lang="en-US" sz="1600" dirty="0" smtClean="0"/>
              <a:t>combined</a:t>
            </a:r>
          </a:p>
          <a:p>
            <a:pPr>
              <a:buFont typeface="Wingdings" pitchFamily="2" charset="2"/>
              <a:buChar char="à"/>
            </a:pPr>
            <a:r>
              <a:rPr lang="en-US" sz="1600" dirty="0" smtClean="0"/>
              <a:t>.groups file: which sequence belongs to which sample</a:t>
            </a:r>
          </a:p>
          <a:p>
            <a:pPr>
              <a:buFont typeface="Wingdings" pitchFamily="2" charset="2"/>
              <a:buChar char="à"/>
            </a:pPr>
            <a:r>
              <a:rPr lang="en-US" sz="1600" dirty="0"/>
              <a:t>s</a:t>
            </a:r>
            <a:r>
              <a:rPr lang="en-US" sz="1600" dirty="0" smtClean="0"/>
              <a:t>crap files: discarded data due to bad quality</a:t>
            </a:r>
          </a:p>
          <a:p>
            <a:pPr>
              <a:buFont typeface="Wingdings" pitchFamily="2" charset="2"/>
              <a:buChar char="à"/>
            </a:pPr>
            <a:r>
              <a:rPr lang="en-US" sz="1600" dirty="0" smtClean="0"/>
              <a:t>.report: reports the details of combining the reads </a:t>
            </a:r>
          </a:p>
          <a:p>
            <a:pPr>
              <a:buFont typeface="Wingdings" pitchFamily="2" charset="2"/>
              <a:buChar char="à"/>
            </a:pPr>
            <a:r>
              <a:rPr lang="de-DE" sz="1600" dirty="0" err="1" smtClean="0">
                <a:cs typeface="Courier New" panose="02070309020205020404" pitchFamily="49" charset="0"/>
              </a:rPr>
              <a:t>gives</a:t>
            </a:r>
            <a:r>
              <a:rPr lang="de-DE" sz="1600" dirty="0" smtClean="0">
                <a:cs typeface="Courier New" panose="02070309020205020404" pitchFamily="49" charset="0"/>
              </a:rPr>
              <a:t> </a:t>
            </a:r>
            <a:r>
              <a:rPr lang="de-DE" sz="1600" dirty="0" err="1" smtClean="0">
                <a:cs typeface="Courier New" panose="02070309020205020404" pitchFamily="49" charset="0"/>
              </a:rPr>
              <a:t>information</a:t>
            </a:r>
            <a:r>
              <a:rPr lang="de-DE" sz="1600" dirty="0" smtClean="0">
                <a:cs typeface="Courier New" panose="02070309020205020404" pitchFamily="49" charset="0"/>
              </a:rPr>
              <a:t> on </a:t>
            </a:r>
            <a:r>
              <a:rPr lang="de-DE" sz="1600" dirty="0" err="1" smtClean="0">
                <a:cs typeface="Courier New" panose="02070309020205020404" pitchFamily="49" charset="0"/>
              </a:rPr>
              <a:t>the</a:t>
            </a:r>
            <a:r>
              <a:rPr lang="de-DE" sz="1600" dirty="0" smtClean="0">
                <a:cs typeface="Courier New" panose="02070309020205020404" pitchFamily="49" charset="0"/>
              </a:rPr>
              <a:t> </a:t>
            </a:r>
            <a:r>
              <a:rPr lang="de-DE" sz="1600" dirty="0" err="1" smtClean="0">
                <a:cs typeface="Courier New" panose="02070309020205020404" pitchFamily="49" charset="0"/>
              </a:rPr>
              <a:t>number</a:t>
            </a:r>
            <a:r>
              <a:rPr lang="de-DE" sz="1600" dirty="0" smtClean="0">
                <a:cs typeface="Courier New" panose="02070309020205020404" pitchFamily="49" charset="0"/>
              </a:rPr>
              <a:t> </a:t>
            </a:r>
            <a:r>
              <a:rPr lang="de-DE" sz="1600" dirty="0" err="1" smtClean="0">
                <a:cs typeface="Courier New" panose="02070309020205020404" pitchFamily="49" charset="0"/>
              </a:rPr>
              <a:t>of</a:t>
            </a:r>
            <a:r>
              <a:rPr lang="de-DE" sz="1600" dirty="0" smtClean="0">
                <a:cs typeface="Courier New" panose="02070309020205020404" pitchFamily="49" charset="0"/>
              </a:rPr>
              <a:t> </a:t>
            </a:r>
            <a:r>
              <a:rPr lang="de-DE" sz="1600" dirty="0" err="1" smtClean="0">
                <a:cs typeface="Courier New" panose="02070309020205020404" pitchFamily="49" charset="0"/>
              </a:rPr>
              <a:t>sequences</a:t>
            </a:r>
            <a:r>
              <a:rPr lang="de-DE" sz="1600" dirty="0" smtClean="0">
                <a:cs typeface="Courier New" panose="02070309020205020404" pitchFamily="49" charset="0"/>
              </a:rPr>
              <a:t> / sample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787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363138" y="6525344"/>
            <a:ext cx="281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Kaisa</a:t>
            </a:r>
            <a:r>
              <a:rPr lang="de-DE" sz="1200" dirty="0" smtClean="0"/>
              <a:t> </a:t>
            </a:r>
            <a:r>
              <a:rPr lang="de-DE" sz="1200" dirty="0" err="1" smtClean="0"/>
              <a:t>Koskinen</a:t>
            </a:r>
            <a:r>
              <a:rPr lang="de-DE" sz="1200" dirty="0" smtClean="0"/>
              <a:t>, Medical University </a:t>
            </a:r>
            <a:r>
              <a:rPr lang="de-DE" sz="1200" dirty="0" err="1" smtClean="0"/>
              <a:t>of</a:t>
            </a:r>
            <a:r>
              <a:rPr lang="de-DE" sz="1200" dirty="0" smtClean="0"/>
              <a:t> Graz</a:t>
            </a:r>
            <a:endParaRPr lang="de-AT" sz="12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 smtClean="0"/>
              <a:t>MiSeq</a:t>
            </a:r>
            <a:r>
              <a:rPr lang="de-DE" dirty="0" smtClean="0"/>
              <a:t> SOP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0249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dirty="0" err="1" smtClean="0">
                <a:solidFill>
                  <a:schemeClr val="bg1">
                    <a:lumMod val="50000"/>
                  </a:schemeClr>
                </a:solidFill>
              </a:rPr>
              <a:t>mothur</a:t>
            </a:r>
            <a:r>
              <a:rPr lang="de-AT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sz="2000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de-AT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make.contigs</a:t>
            </a:r>
            <a:r>
              <a:rPr lang="de-AT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de-AT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=mydata.txt, </a:t>
            </a:r>
            <a:r>
              <a:rPr lang="de-AT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processors</a:t>
            </a:r>
            <a:r>
              <a:rPr lang="de-AT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pPr>
              <a:buFont typeface="Wingdings" pitchFamily="2" charset="2"/>
              <a:buChar char="à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reads a forward and reverse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fastq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files</a:t>
            </a:r>
          </a:p>
          <a:p>
            <a:pPr>
              <a:buFont typeface="Wingdings" pitchFamily="2" charset="2"/>
              <a:buChar char="à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outputs new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fasta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file where the reads are combined</a:t>
            </a:r>
          </a:p>
          <a:p>
            <a:pPr>
              <a:buFont typeface="Wingdings" pitchFamily="2" charset="2"/>
              <a:buChar char="à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.groups file: which sequence belongs to which sample</a:t>
            </a:r>
          </a:p>
          <a:p>
            <a:pPr>
              <a:buFont typeface="Wingdings" pitchFamily="2" charset="2"/>
              <a:buChar char="à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scrap files: discarded data due to bad quality</a:t>
            </a:r>
          </a:p>
          <a:p>
            <a:pPr>
              <a:buFont typeface="Wingdings" pitchFamily="2" charset="2"/>
              <a:buChar char="à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.report: reports the details of combining the reads </a:t>
            </a:r>
          </a:p>
          <a:p>
            <a:pPr>
              <a:buFont typeface="Wingdings" pitchFamily="2" charset="2"/>
              <a:buChar char="à"/>
            </a:pP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gives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information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on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the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number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of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sequences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/ sample</a:t>
            </a:r>
          </a:p>
          <a:p>
            <a:pPr marL="0" indent="0">
              <a:buNone/>
            </a:pPr>
            <a:endParaRPr lang="de-DE" sz="16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AT" sz="2000" dirty="0" err="1"/>
              <a:t>mothur</a:t>
            </a:r>
            <a:r>
              <a:rPr lang="de-AT" sz="2000" dirty="0"/>
              <a:t> &gt; </a:t>
            </a:r>
            <a:r>
              <a:rPr lang="de-AT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summary.seqs</a:t>
            </a:r>
            <a:r>
              <a:rPr lang="de-AT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de-AT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mydata.trim.contigs.fasta</a:t>
            </a:r>
            <a:r>
              <a:rPr lang="de-AT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sz="200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Char char="à"/>
            </a:pPr>
            <a:endParaRPr lang="de-DE" sz="1600" dirty="0" smtClean="0">
              <a:cs typeface="Courier New" panose="02070309020205020404" pitchFamily="49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787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363138" y="6525344"/>
            <a:ext cx="281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Kaisa</a:t>
            </a:r>
            <a:r>
              <a:rPr lang="de-DE" sz="1200" dirty="0" smtClean="0"/>
              <a:t> </a:t>
            </a:r>
            <a:r>
              <a:rPr lang="de-DE" sz="1200" dirty="0" err="1" smtClean="0"/>
              <a:t>Koskinen</a:t>
            </a:r>
            <a:r>
              <a:rPr lang="de-DE" sz="1200" dirty="0" smtClean="0"/>
              <a:t>, Medical University </a:t>
            </a:r>
            <a:r>
              <a:rPr lang="de-DE" sz="1200" dirty="0" err="1" smtClean="0"/>
              <a:t>of</a:t>
            </a:r>
            <a:r>
              <a:rPr lang="de-DE" sz="1200" dirty="0" smtClean="0"/>
              <a:t> Graz</a:t>
            </a:r>
            <a:endParaRPr lang="de-AT" sz="12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 smtClean="0"/>
              <a:t>MiSeq</a:t>
            </a:r>
            <a:r>
              <a:rPr lang="de-DE" dirty="0" smtClean="0"/>
              <a:t> SOP</a:t>
            </a:r>
            <a:endParaRPr lang="de-AT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447579"/>
            <a:ext cx="7111813" cy="207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6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 err="1"/>
              <a:t>mothur</a:t>
            </a:r>
            <a:r>
              <a:rPr lang="de-DE" sz="2000" dirty="0"/>
              <a:t> &gt; </a:t>
            </a:r>
            <a:r>
              <a:rPr lang="de-DE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screen.seqs</a:t>
            </a:r>
            <a:r>
              <a:rPr lang="de-DE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de-DE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mydata.trim.contigs.fasta</a:t>
            </a:r>
            <a:r>
              <a:rPr lang="de-DE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de-DE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mydata.contigs.groups</a:t>
            </a:r>
            <a:r>
              <a:rPr lang="de-DE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de-DE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mydata.trim.contigs.summary</a:t>
            </a:r>
            <a:r>
              <a:rPr lang="de-DE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maxambig</a:t>
            </a:r>
            <a:r>
              <a:rPr lang="de-DE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=0, </a:t>
            </a:r>
            <a:r>
              <a:rPr lang="de-DE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de-DE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=295, </a:t>
            </a:r>
            <a:r>
              <a:rPr lang="de-DE" sz="20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minlength</a:t>
            </a:r>
            <a:r>
              <a:rPr lang="de-DE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</a:t>
            </a:r>
            <a:r>
              <a:rPr lang="de-DE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de-DE" sz="200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787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363138" y="6525344"/>
            <a:ext cx="281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Kaisa</a:t>
            </a:r>
            <a:r>
              <a:rPr lang="de-DE" sz="1200" dirty="0" smtClean="0"/>
              <a:t> </a:t>
            </a:r>
            <a:r>
              <a:rPr lang="de-DE" sz="1200" dirty="0" err="1" smtClean="0"/>
              <a:t>Koskinen</a:t>
            </a:r>
            <a:r>
              <a:rPr lang="de-DE" sz="1200" dirty="0" smtClean="0"/>
              <a:t>, Medical University </a:t>
            </a:r>
            <a:r>
              <a:rPr lang="de-DE" sz="1200" dirty="0" err="1" smtClean="0"/>
              <a:t>of</a:t>
            </a:r>
            <a:r>
              <a:rPr lang="de-DE" sz="1200" dirty="0" smtClean="0"/>
              <a:t> Graz</a:t>
            </a:r>
            <a:endParaRPr lang="de-AT" sz="12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 smtClean="0"/>
              <a:t>MiSeq</a:t>
            </a:r>
            <a:r>
              <a:rPr lang="de-DE" dirty="0" smtClean="0"/>
              <a:t> SOP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8518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1464</Words>
  <Application>Microsoft Macintosh PowerPoint</Application>
  <PresentationFormat>On-screen Show (4:3)</PresentationFormat>
  <Paragraphs>301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Larissa</vt:lpstr>
      <vt:lpstr>mothur  Schloss, P.D., et al., Introducing mothur: Open-source, platform-independent, community-supported software for describing and comparing microbial communities. Appl Environ Microbiol, 2009. 75(23):7537-41 </vt:lpstr>
      <vt:lpstr>PowerPoint Presentation</vt:lpstr>
      <vt:lpstr>PowerPoint Presentation</vt:lpstr>
      <vt:lpstr>PowerPoint Presentation</vt:lpstr>
      <vt:lpstr>General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KAGes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Kaisa Koskinen</cp:lastModifiedBy>
  <cp:revision>167</cp:revision>
  <dcterms:created xsi:type="dcterms:W3CDTF">2016-04-25T07:29:26Z</dcterms:created>
  <dcterms:modified xsi:type="dcterms:W3CDTF">2016-05-16T06:47:46Z</dcterms:modified>
</cp:coreProperties>
</file>