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5" r:id="rId16"/>
    <p:sldId id="282" r:id="rId17"/>
    <p:sldId id="283" r:id="rId18"/>
    <p:sldId id="284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orient="horz" pos="2570">
          <p15:clr>
            <a:srgbClr val="A4A3A4"/>
          </p15:clr>
        </p15:guide>
        <p15:guide id="3" pos="3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0"/>
    <p:restoredTop sz="94660"/>
  </p:normalViewPr>
  <p:slideViewPr>
    <p:cSldViewPr snapToGrid="0">
      <p:cViewPr varScale="1">
        <p:scale>
          <a:sx n="49" d="100"/>
          <a:sy n="49" d="100"/>
        </p:scale>
        <p:origin x="1123" y="62"/>
      </p:cViewPr>
      <p:guideLst>
        <p:guide orient="horz" pos="2154"/>
        <p:guide orient="horz" pos="2570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4053-2634-4854-B0F2-B3A4E9875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52554-8E90-43AD-A34D-F0495DBE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A0C93-5E97-4D78-BBD2-F40C462A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E3ED1-188A-4803-A05A-4A740A6B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311D0-7918-4C4D-9D1B-8D809BFC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082EC-E5DA-4D5B-A949-1593F8FA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50404-1CEE-43F9-8506-F77449C2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C58B0-A03F-43E1-8599-0BDB0311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D6BC2-F319-4C35-81C6-4FB0A4A1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B38BF-CDF4-4EF9-B77D-9079161E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5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387114-2E0E-4A38-BF52-7DB354DAD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36816-9C2B-4483-AD29-8C79B8A7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61A9A-98A7-4D21-9B95-E32FB276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434D4-8ED4-4AE5-90B0-03549D96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1F4E4-3AC2-46F0-A29F-81ECFAF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C2998-4BB3-4A99-8B66-398E347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06A4C7-E563-4A00-A638-2733F5C5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DE23C-4C25-4636-A745-BE18005A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F5F9D-922F-466A-BBAF-30A3EB10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F5E4F-9952-4A64-A613-F9BF956D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4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6F434-5406-429D-AFF2-1A8797B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84183-C6AB-406B-8E95-7B1F7164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DC507-75FC-49E1-AF00-83EB3CA9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EF070-05F0-46BD-B9A1-C5190257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0D397-7C0A-4795-B720-C0540F22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05108-AFD6-410B-965D-39036240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9994B-6100-4D36-8DE8-CFC3F950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76C62-8BBE-4908-AB56-A4913857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D99A1-8C2D-44A8-ADDF-202083CC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2C951-E1D5-4C18-98E0-E8367A6C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44D82-B0C4-4DE5-A16F-4D0A12C9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5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960B1-D4EE-46B5-83D8-F3D03965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F15C1-CEC8-46A9-991F-2604FA0A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57C8E7-683C-4079-9FEF-7A5A99FCA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01761-CDA1-46D8-8F7C-0BBEAA6A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79577-1FF3-4C29-AF72-EB2A4B23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7349D3-D01E-42EF-9326-38A21601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3152B-6C59-41DC-85B9-6B16737E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11CCF-9BF9-4BB7-8E28-EF3B7FCB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67ED2-5051-4317-AFF3-D8F10658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B136C0-F9FE-4278-80F2-69FF51FB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D2CB4-9312-413A-BE64-7E5827F1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4E1EDF-AAB4-4927-851D-9318DD76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81239-B51C-4DCD-9803-29B23C3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DF42C-B39E-4260-8C6B-4AF85C4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B1B9B8-F4C1-48DC-A8F5-E3FBD515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7EC9C-06F2-4745-94B3-A23BA496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D518-5434-4E26-8FA9-B808F33D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54EE8-4FC8-426D-BEB9-441AE460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58C4C-D4A9-461B-B01B-E815E660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A7DBF-0249-4FB7-B061-A3277DDF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4AFC7-B076-4AAF-86F5-FD332AE4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8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BFC7D-CDB0-407D-8EA9-765C0642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C517E8-F736-4519-8FBC-777F702B3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31A13-00EE-4E75-A243-3A54D34B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6AD7F-E794-43EE-AED2-3E106337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2F8-CDE7-4AAC-9A12-86845670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54219-0724-4372-8AC1-5AFF241A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265DA-E1CE-48FB-8C48-2DBB4252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FE67D-AA57-49BD-9EF7-0BF57ADE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AFE67-8097-4CD7-B9DD-273A8EFD9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6E09-F542-4D96-ACF9-D4625F058C83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F2E35-F74E-457F-ACFC-BF989BF43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A8748-E361-4336-AAE4-C04249366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EA7C-043A-4A3E-AEB9-8438B9424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6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/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10551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276045 h 6858000"/>
              <a:gd name="connsiteX4" fmla="*/ 310551 w 12192000"/>
              <a:gd name="connsiteY4" fmla="*/ 276045 h 6858000"/>
              <a:gd name="connsiteX5" fmla="*/ 310551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10551" y="0"/>
                </a:lnTo>
                <a:lnTo>
                  <a:pt x="12192000" y="0"/>
                </a:lnTo>
                <a:lnTo>
                  <a:pt x="12192000" y="276045"/>
                </a:lnTo>
                <a:lnTo>
                  <a:pt x="310551" y="276045"/>
                </a:lnTo>
                <a:lnTo>
                  <a:pt x="310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8" name="자유형: 도형 7"/>
          <p:cNvSpPr/>
          <p:nvPr/>
        </p:nvSpPr>
        <p:spPr>
          <a:xfrm>
            <a:off x="10437962" y="-1"/>
            <a:ext cx="1754038" cy="6858000"/>
          </a:xfrm>
          <a:custGeom>
            <a:avLst/>
            <a:gdLst>
              <a:gd name="connsiteX0" fmla="*/ 0 w 1754038"/>
              <a:gd name="connsiteY0" fmla="*/ 0 h 6858000"/>
              <a:gd name="connsiteX1" fmla="*/ 1443487 w 1754038"/>
              <a:gd name="connsiteY1" fmla="*/ 0 h 6858000"/>
              <a:gd name="connsiteX2" fmla="*/ 1754038 w 1754038"/>
              <a:gd name="connsiteY2" fmla="*/ 0 h 6858000"/>
              <a:gd name="connsiteX3" fmla="*/ 1754038 w 1754038"/>
              <a:gd name="connsiteY3" fmla="*/ 276045 h 6858000"/>
              <a:gd name="connsiteX4" fmla="*/ 1754038 w 1754038"/>
              <a:gd name="connsiteY4" fmla="*/ 6858000 h 6858000"/>
              <a:gd name="connsiteX5" fmla="*/ 1443487 w 1754038"/>
              <a:gd name="connsiteY5" fmla="*/ 6858000 h 6858000"/>
              <a:gd name="connsiteX6" fmla="*/ 1443487 w 1754038"/>
              <a:gd name="connsiteY6" fmla="*/ 276045 h 6858000"/>
              <a:gd name="connsiteX7" fmla="*/ 0 w 1754038"/>
              <a:gd name="connsiteY7" fmla="*/ 2760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4038" h="6858000">
                <a:moveTo>
                  <a:pt x="0" y="0"/>
                </a:moveTo>
                <a:lnTo>
                  <a:pt x="1443487" y="0"/>
                </a:lnTo>
                <a:lnTo>
                  <a:pt x="1754038" y="0"/>
                </a:lnTo>
                <a:lnTo>
                  <a:pt x="1754038" y="276045"/>
                </a:lnTo>
                <a:lnTo>
                  <a:pt x="1754038" y="6858000"/>
                </a:lnTo>
                <a:lnTo>
                  <a:pt x="1443487" y="6858000"/>
                </a:lnTo>
                <a:lnTo>
                  <a:pt x="1443487" y="276045"/>
                </a:lnTo>
                <a:lnTo>
                  <a:pt x="0" y="276045"/>
                </a:lnTo>
                <a:close/>
              </a:path>
            </a:pathLst>
          </a:cu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87195" y="2306166"/>
            <a:ext cx="1431985" cy="66066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5322" y="3013500"/>
            <a:ext cx="5753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 </a:t>
            </a:r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구현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0786A97-D370-0047-01A1-DD3995AFDEAD}"/>
              </a:ext>
            </a:extLst>
          </p:cNvPr>
          <p:cNvSpPr/>
          <p:nvPr/>
        </p:nvSpPr>
        <p:spPr>
          <a:xfrm>
            <a:off x="192464" y="217714"/>
            <a:ext cx="11999536" cy="6640286"/>
          </a:xfrm>
          <a:custGeom>
            <a:avLst/>
            <a:gdLst>
              <a:gd name="connsiteX0" fmla="*/ 0 w 12192000"/>
              <a:gd name="connsiteY0" fmla="*/ 0 h 6858000"/>
              <a:gd name="connsiteX1" fmla="*/ 310551 w 12192000"/>
              <a:gd name="connsiteY1" fmla="*/ 0 h 6858000"/>
              <a:gd name="connsiteX2" fmla="*/ 12192000 w 12192000"/>
              <a:gd name="connsiteY2" fmla="*/ 0 h 6858000"/>
              <a:gd name="connsiteX3" fmla="*/ 12192000 w 12192000"/>
              <a:gd name="connsiteY3" fmla="*/ 276045 h 6858000"/>
              <a:gd name="connsiteX4" fmla="*/ 310551 w 12192000"/>
              <a:gd name="connsiteY4" fmla="*/ 276045 h 6858000"/>
              <a:gd name="connsiteX5" fmla="*/ 310551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10551" y="0"/>
                </a:lnTo>
                <a:lnTo>
                  <a:pt x="12192000" y="0"/>
                </a:lnTo>
                <a:lnTo>
                  <a:pt x="12192000" y="276045"/>
                </a:lnTo>
                <a:lnTo>
                  <a:pt x="310551" y="276045"/>
                </a:lnTo>
                <a:lnTo>
                  <a:pt x="310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B95969-DAFC-2F6A-B7FB-DDBA75676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63" y="897545"/>
            <a:ext cx="1833074" cy="13748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6926D072-8762-46D4-5A0A-176D8956CAFB}"/>
              </a:ext>
            </a:extLst>
          </p:cNvPr>
          <p:cNvSpPr/>
          <p:nvPr/>
        </p:nvSpPr>
        <p:spPr>
          <a:xfrm>
            <a:off x="6806191" y="1112321"/>
            <a:ext cx="3984601" cy="498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3166" y="91996"/>
            <a:ext cx="1609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 OTF"/>
                <a:ea typeface="메이플스토리 OTF"/>
              </a:rPr>
              <a:t>구조</a:t>
            </a:r>
            <a:endParaRPr lang="en-US" altLang="ko-KR" sz="2400" dirty="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6518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1606242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2.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1B14D9-9319-A124-A1CD-7B5B9BF460B3}"/>
              </a:ext>
            </a:extLst>
          </p:cNvPr>
          <p:cNvSpPr/>
          <p:nvPr/>
        </p:nvSpPr>
        <p:spPr>
          <a:xfrm>
            <a:off x="1401208" y="1112321"/>
            <a:ext cx="3984601" cy="498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4EBEE75-6220-5A97-7853-2029467738C2}"/>
              </a:ext>
            </a:extLst>
          </p:cNvPr>
          <p:cNvSpPr/>
          <p:nvPr/>
        </p:nvSpPr>
        <p:spPr>
          <a:xfrm>
            <a:off x="1401208" y="1112321"/>
            <a:ext cx="3969265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717BE8-2C50-FD26-51D1-01E5C23E7B42}"/>
              </a:ext>
            </a:extLst>
          </p:cNvPr>
          <p:cNvSpPr txBox="1"/>
          <p:nvPr/>
        </p:nvSpPr>
        <p:spPr>
          <a:xfrm>
            <a:off x="1401208" y="1244540"/>
            <a:ext cx="39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자료사전</a:t>
            </a:r>
          </a:p>
        </p:txBody>
      </p:sp>
      <p:pic>
        <p:nvPicPr>
          <p:cNvPr id="1052" name="그림 1051" descr="텍스트이(가) 표시된 사진&#10;&#10;자동 생성된 설명">
            <a:extLst>
              <a:ext uri="{FF2B5EF4-FFF2-40B4-BE49-F238E27FC236}">
                <a16:creationId xmlns:a16="http://schemas.microsoft.com/office/drawing/2014/main" id="{BE7DD662-5C82-5410-EA79-DCAA3973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3" y="1811125"/>
            <a:ext cx="4864768" cy="4112076"/>
          </a:xfrm>
          <a:prstGeom prst="rect">
            <a:avLst/>
          </a:prstGeom>
        </p:spPr>
      </p:pic>
      <p:pic>
        <p:nvPicPr>
          <p:cNvPr id="1057" name="그림 1056" descr="텍스트이(가) 표시된 사진&#10;&#10;자동 생성된 설명">
            <a:extLst>
              <a:ext uri="{FF2B5EF4-FFF2-40B4-BE49-F238E27FC236}">
                <a16:creationId xmlns:a16="http://schemas.microsoft.com/office/drawing/2014/main" id="{2510A602-467D-AC5F-F4D1-04A6D6F2F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04" y="1952441"/>
            <a:ext cx="5016918" cy="1904424"/>
          </a:xfrm>
          <a:prstGeom prst="rect">
            <a:avLst/>
          </a:prstGeom>
        </p:spPr>
      </p:pic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EC9B423D-8B90-3826-A4B1-389ABB03F211}"/>
              </a:ext>
            </a:extLst>
          </p:cNvPr>
          <p:cNvSpPr/>
          <p:nvPr/>
        </p:nvSpPr>
        <p:spPr>
          <a:xfrm>
            <a:off x="6806191" y="1112321"/>
            <a:ext cx="3969265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B60FA52-00ED-09AF-3A18-56106D16EA32}"/>
              </a:ext>
            </a:extLst>
          </p:cNvPr>
          <p:cNvSpPr txBox="1"/>
          <p:nvPr/>
        </p:nvSpPr>
        <p:spPr>
          <a:xfrm>
            <a:off x="6806191" y="1244540"/>
            <a:ext cx="398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자료사전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1609725" cy="4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메이플스토리 OTF"/>
                <a:ea typeface="메이플스토리 OTF"/>
              </a:rPr>
              <a:t>구조</a:t>
            </a:r>
            <a:endParaRPr lang="en-US" altLang="ko-KR" sz="240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53413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1633137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2.</a:t>
            </a:r>
            <a:endParaRPr lang="ko-KR" altLang="en-US" sz="24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6317" y="1112321"/>
            <a:ext cx="3251474" cy="498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88831" y="1112321"/>
            <a:ext cx="3238960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88831" y="1244540"/>
            <a:ext cx="32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자료사전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상품관리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70263" y="1469509"/>
            <a:ext cx="3251474" cy="498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67137" y="1112321"/>
            <a:ext cx="3238960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467137" y="1244540"/>
            <a:ext cx="32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자료사전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인사관리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013882" y="1112321"/>
            <a:ext cx="3251474" cy="498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13882" y="1112321"/>
            <a:ext cx="3238960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013882" y="1244540"/>
            <a:ext cx="32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자료사전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 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재무관리 </a:t>
            </a:r>
          </a:p>
        </p:txBody>
      </p:sp>
      <p:pic>
        <p:nvPicPr>
          <p:cNvPr id="38" name="그림 37" descr="텍스트이(가) 표시된 사진  자동 생성된 설명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3882" y="2466824"/>
            <a:ext cx="6660672" cy="1924352"/>
          </a:xfrm>
          <a:prstGeom prst="rect">
            <a:avLst/>
          </a:prstGeom>
        </p:spPr>
      </p:pic>
      <p:pic>
        <p:nvPicPr>
          <p:cNvPr id="40" name="그림 39" descr="텍스트, 전자기기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0280" y="2520151"/>
            <a:ext cx="4225020" cy="1674661"/>
          </a:xfrm>
          <a:prstGeom prst="rect">
            <a:avLst/>
          </a:prstGeom>
        </p:spPr>
      </p:pic>
      <p:pic>
        <p:nvPicPr>
          <p:cNvPr id="42" name="그림 41" descr="텍스트, 전자기기, 키보드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8831" y="2048592"/>
            <a:ext cx="6010653" cy="276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57151" y="6545889"/>
            <a:ext cx="2913560" cy="307777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39324" y="2404833"/>
            <a:ext cx="22157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420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57151" y="2185169"/>
            <a:ext cx="2880000" cy="180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39220" y="2405005"/>
            <a:ext cx="628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BE4F9-F3B5-A43F-FC78-FB191A0C3FAA}"/>
              </a:ext>
            </a:extLst>
          </p:cNvPr>
          <p:cNvSpPr txBox="1"/>
          <p:nvPr/>
        </p:nvSpPr>
        <p:spPr>
          <a:xfrm>
            <a:off x="4639220" y="3275111"/>
            <a:ext cx="313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설계도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1453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46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507838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2287562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3.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Picture 4" descr="Python Django 로 게시판 만들기 _ Django 프로젝트 생성 — 씨앤텍시스템즈 기술블로그">
            <a:extLst>
              <a:ext uri="{FF2B5EF4-FFF2-40B4-BE49-F238E27FC236}">
                <a16:creationId xmlns:a16="http://schemas.microsoft.com/office/drawing/2014/main" id="{D0BE2718-CBB8-0B40-A140-964520EC0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688" y="2320668"/>
            <a:ext cx="907118" cy="9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0.wp.com/thinkground.studio/wp-content/uploads...">
            <a:extLst>
              <a:ext uri="{FF2B5EF4-FFF2-40B4-BE49-F238E27FC236}">
                <a16:creationId xmlns:a16="http://schemas.microsoft.com/office/drawing/2014/main" id="{A5008740-4F87-2BC2-06F5-B98F29F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16" y="3762051"/>
            <a:ext cx="1543795" cy="9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lcome to Python.org">
            <a:extLst>
              <a:ext uri="{FF2B5EF4-FFF2-40B4-BE49-F238E27FC236}">
                <a16:creationId xmlns:a16="http://schemas.microsoft.com/office/drawing/2014/main" id="{87F0C3F6-0C94-80C1-7C2B-808FB328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2" y="1266660"/>
            <a:ext cx="1048385" cy="10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B52AD90E-F47B-7F4D-C8DF-2C9F51B7A308}"/>
              </a:ext>
            </a:extLst>
          </p:cNvPr>
          <p:cNvSpPr/>
          <p:nvPr/>
        </p:nvSpPr>
        <p:spPr>
          <a:xfrm>
            <a:off x="6499035" y="826085"/>
            <a:ext cx="1031318" cy="2661186"/>
          </a:xfrm>
          <a:custGeom>
            <a:avLst/>
            <a:gdLst>
              <a:gd name="connsiteX0" fmla="*/ 1031318 w 1031318"/>
              <a:gd name="connsiteY0" fmla="*/ 16597 h 2661186"/>
              <a:gd name="connsiteX1" fmla="*/ 690659 w 1031318"/>
              <a:gd name="connsiteY1" fmla="*/ 43491 h 2661186"/>
              <a:gd name="connsiteX2" fmla="*/ 403789 w 1031318"/>
              <a:gd name="connsiteY2" fmla="*/ 160033 h 2661186"/>
              <a:gd name="connsiteX3" fmla="*/ 332071 w 1031318"/>
              <a:gd name="connsiteY3" fmla="*/ 231750 h 2661186"/>
              <a:gd name="connsiteX4" fmla="*/ 188636 w 1031318"/>
              <a:gd name="connsiteY4" fmla="*/ 464833 h 2661186"/>
              <a:gd name="connsiteX5" fmla="*/ 36236 w 1031318"/>
              <a:gd name="connsiteY5" fmla="*/ 904103 h 2661186"/>
              <a:gd name="connsiteX6" fmla="*/ 18306 w 1031318"/>
              <a:gd name="connsiteY6" fmla="*/ 1074433 h 2661186"/>
              <a:gd name="connsiteX7" fmla="*/ 377 w 1031318"/>
              <a:gd name="connsiteY7" fmla="*/ 1226833 h 2661186"/>
              <a:gd name="connsiteX8" fmla="*/ 9341 w 1031318"/>
              <a:gd name="connsiteY8" fmla="*/ 1504739 h 2661186"/>
              <a:gd name="connsiteX9" fmla="*/ 45200 w 1031318"/>
              <a:gd name="connsiteY9" fmla="*/ 1827468 h 2661186"/>
              <a:gd name="connsiteX10" fmla="*/ 81059 w 1031318"/>
              <a:gd name="connsiteY10" fmla="*/ 2212950 h 2661186"/>
              <a:gd name="connsiteX11" fmla="*/ 98989 w 1031318"/>
              <a:gd name="connsiteY11" fmla="*/ 2562574 h 2661186"/>
              <a:gd name="connsiteX12" fmla="*/ 116918 w 1031318"/>
              <a:gd name="connsiteY12" fmla="*/ 2661186 h 26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1318" h="2661186">
                <a:moveTo>
                  <a:pt x="1031318" y="16597"/>
                </a:moveTo>
                <a:cubicBezTo>
                  <a:pt x="899195" y="-9825"/>
                  <a:pt x="935742" y="-7375"/>
                  <a:pt x="690659" y="43491"/>
                </a:cubicBezTo>
                <a:cubicBezTo>
                  <a:pt x="641661" y="53660"/>
                  <a:pt x="461542" y="119606"/>
                  <a:pt x="403789" y="160033"/>
                </a:cubicBezTo>
                <a:cubicBezTo>
                  <a:pt x="376092" y="179421"/>
                  <a:pt x="354532" y="206482"/>
                  <a:pt x="332071" y="231750"/>
                </a:cubicBezTo>
                <a:cubicBezTo>
                  <a:pt x="255375" y="318032"/>
                  <a:pt x="237775" y="350176"/>
                  <a:pt x="188636" y="464833"/>
                </a:cubicBezTo>
                <a:cubicBezTo>
                  <a:pt x="70595" y="740263"/>
                  <a:pt x="90097" y="688654"/>
                  <a:pt x="36236" y="904103"/>
                </a:cubicBezTo>
                <a:cubicBezTo>
                  <a:pt x="30259" y="960880"/>
                  <a:pt x="24611" y="1017692"/>
                  <a:pt x="18306" y="1074433"/>
                </a:cubicBezTo>
                <a:cubicBezTo>
                  <a:pt x="12657" y="1125270"/>
                  <a:pt x="1442" y="1175694"/>
                  <a:pt x="377" y="1226833"/>
                </a:cubicBezTo>
                <a:cubicBezTo>
                  <a:pt x="-1554" y="1319496"/>
                  <a:pt x="4293" y="1412193"/>
                  <a:pt x="9341" y="1504739"/>
                </a:cubicBezTo>
                <a:cubicBezTo>
                  <a:pt x="19532" y="1691566"/>
                  <a:pt x="20875" y="1681513"/>
                  <a:pt x="45200" y="1827468"/>
                </a:cubicBezTo>
                <a:cubicBezTo>
                  <a:pt x="66690" y="2117567"/>
                  <a:pt x="53095" y="1989236"/>
                  <a:pt x="81059" y="2212950"/>
                </a:cubicBezTo>
                <a:cubicBezTo>
                  <a:pt x="87036" y="2329491"/>
                  <a:pt x="87378" y="2446459"/>
                  <a:pt x="98989" y="2562574"/>
                </a:cubicBezTo>
                <a:cubicBezTo>
                  <a:pt x="108373" y="2656426"/>
                  <a:pt x="86718" y="2630986"/>
                  <a:pt x="116918" y="266118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AA192F-A215-4F53-1ADC-7EDD6238AE1A}"/>
              </a:ext>
            </a:extLst>
          </p:cNvPr>
          <p:cNvSpPr txBox="1"/>
          <p:nvPr/>
        </p:nvSpPr>
        <p:spPr>
          <a:xfrm>
            <a:off x="1925008" y="849775"/>
            <a:ext cx="2026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 도구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B3728E-6102-7D30-9363-A276F133DA39}"/>
              </a:ext>
            </a:extLst>
          </p:cNvPr>
          <p:cNvSpPr/>
          <p:nvPr/>
        </p:nvSpPr>
        <p:spPr>
          <a:xfrm>
            <a:off x="3387015" y="1069699"/>
            <a:ext cx="1180148" cy="66066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054" name="Picture 6" descr="Visual Studio Code 기능 - gaussian37">
            <a:extLst>
              <a:ext uri="{FF2B5EF4-FFF2-40B4-BE49-F238E27FC236}">
                <a16:creationId xmlns:a16="http://schemas.microsoft.com/office/drawing/2014/main" id="{E4A25892-4248-7313-A287-8A923202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78" y="1221336"/>
            <a:ext cx="2047998" cy="10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파이썬, PIP, Anaconda의 관계, 필요성은?">
            <a:extLst>
              <a:ext uri="{FF2B5EF4-FFF2-40B4-BE49-F238E27FC236}">
                <a16:creationId xmlns:a16="http://schemas.microsoft.com/office/drawing/2014/main" id="{E36BDC47-1DCD-FC6D-6077-80867DC5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19" y="2396693"/>
            <a:ext cx="1909564" cy="9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1BFA834D-FEA0-0985-6D1D-EDADD27B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72" y="4784062"/>
            <a:ext cx="2169458" cy="8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A6F37A69-B17D-FED1-F48C-E849A297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70" y="1538987"/>
            <a:ext cx="1902216" cy="35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2FBB8C21-3288-62B4-17B3-75E4A9579234}"/>
              </a:ext>
            </a:extLst>
          </p:cNvPr>
          <p:cNvSpPr txBox="1"/>
          <p:nvPr/>
        </p:nvSpPr>
        <p:spPr>
          <a:xfrm>
            <a:off x="7746410" y="892367"/>
            <a:ext cx="143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</a:p>
        </p:txBody>
      </p:sp>
      <p:pic>
        <p:nvPicPr>
          <p:cNvPr id="2074" name="Picture 26">
            <a:extLst>
              <a:ext uri="{FF2B5EF4-FFF2-40B4-BE49-F238E27FC236}">
                <a16:creationId xmlns:a16="http://schemas.microsoft.com/office/drawing/2014/main" id="{A4B4894D-CF64-0CDF-1AA9-2D15478C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402" y="2076609"/>
            <a:ext cx="1894584" cy="34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7" name="표 2058">
            <a:extLst>
              <a:ext uri="{FF2B5EF4-FFF2-40B4-BE49-F238E27FC236}">
                <a16:creationId xmlns:a16="http://schemas.microsoft.com/office/drawing/2014/main" id="{58CF769E-F2AB-81E2-8179-2DD418B8B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49792"/>
              </p:ext>
            </p:extLst>
          </p:nvPr>
        </p:nvGraphicFramePr>
        <p:xfrm>
          <a:off x="5678573" y="3433445"/>
          <a:ext cx="5194890" cy="17313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7445">
                  <a:extLst>
                    <a:ext uri="{9D8B030D-6E8A-4147-A177-3AD203B41FA5}">
                      <a16:colId xmlns:a16="http://schemas.microsoft.com/office/drawing/2014/main" val="736134478"/>
                    </a:ext>
                  </a:extLst>
                </a:gridCol>
                <a:gridCol w="2597445">
                  <a:extLst>
                    <a:ext uri="{9D8B030D-6E8A-4147-A177-3AD203B41FA5}">
                      <a16:colId xmlns:a16="http://schemas.microsoft.com/office/drawing/2014/main" val="15956676"/>
                    </a:ext>
                  </a:extLst>
                </a:gridCol>
              </a:tblGrid>
              <a:tr h="42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사용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환경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58346"/>
                  </a:ext>
                </a:extLst>
              </a:tr>
              <a:tr h="1210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Python 3.9,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Visual Studio Code, Anaconda, Django, MySQL, </a:t>
                      </a:r>
                      <a:r>
                        <a:rPr lang="en-US" altLang="ko-KR" sz="16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Github</a:t>
                      </a:r>
                      <a:endParaRPr lang="en-US" altLang="ko-KR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Postman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Windows 10, 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Windows 11</a:t>
                      </a:r>
                      <a:endParaRPr lang="ko-KR" altLang="en-US" sz="16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0885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11CB235-43B7-3EB0-09BD-FA092EEB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35" y="3974766"/>
            <a:ext cx="2166138" cy="65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E11E80A-6083-A47A-48E9-D2B0AF598FD0}"/>
              </a:ext>
            </a:extLst>
          </p:cNvPr>
          <p:cNvSpPr/>
          <p:nvPr/>
        </p:nvSpPr>
        <p:spPr>
          <a:xfrm>
            <a:off x="580050" y="1071045"/>
            <a:ext cx="1180148" cy="66066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9BA306-E686-D90A-E75A-0F5178C2C28C}"/>
              </a:ext>
            </a:extLst>
          </p:cNvPr>
          <p:cNvSpPr/>
          <p:nvPr/>
        </p:nvSpPr>
        <p:spPr>
          <a:xfrm>
            <a:off x="6506787" y="1079937"/>
            <a:ext cx="1180148" cy="66066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E9EB43-952B-BB03-C989-F66B78C9B60A}"/>
              </a:ext>
            </a:extLst>
          </p:cNvPr>
          <p:cNvSpPr/>
          <p:nvPr/>
        </p:nvSpPr>
        <p:spPr>
          <a:xfrm>
            <a:off x="9220332" y="1079937"/>
            <a:ext cx="1180148" cy="66066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0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57151" y="6545889"/>
            <a:ext cx="2913560" cy="307777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16591" y="2411391"/>
            <a:ext cx="3258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베이스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420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59928" y="2193817"/>
            <a:ext cx="3600000" cy="180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7172" y="2405005"/>
            <a:ext cx="628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F7907-DF2C-053E-AD71-959E08B9B4EE}"/>
              </a:ext>
            </a:extLst>
          </p:cNvPr>
          <p:cNvSpPr txBox="1"/>
          <p:nvPr/>
        </p:nvSpPr>
        <p:spPr>
          <a:xfrm>
            <a:off x="4687140" y="3275111"/>
            <a:ext cx="313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데이터베이스 테이블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Query</a:t>
            </a:r>
          </a:p>
        </p:txBody>
      </p:sp>
    </p:spTree>
    <p:extLst>
      <p:ext uri="{BB962C8B-B14F-4D97-AF65-F5344CB8AC3E}">
        <p14:creationId xmlns:p14="http://schemas.microsoft.com/office/powerpoint/2010/main" val="348016628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46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데이터 베이스</a:t>
            </a:r>
            <a:endParaRPr lang="en-US" altLang="ko-KR" sz="2400" dirty="0"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911251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2690975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4.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33809-5BAA-26EA-97CD-A1958A6A3E22}"/>
              </a:ext>
            </a:extLst>
          </p:cNvPr>
          <p:cNvSpPr txBox="1"/>
          <p:nvPr/>
        </p:nvSpPr>
        <p:spPr>
          <a:xfrm>
            <a:off x="882095" y="905435"/>
            <a:ext cx="2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1.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ERD -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전체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BC0BF1-F199-DE50-BC07-C07FE82DB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85" y="220691"/>
            <a:ext cx="9109081" cy="61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4C36B6-9CA4-2953-BED9-583D74CFA0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2" y="458770"/>
            <a:ext cx="9373187" cy="56767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166" y="91996"/>
            <a:ext cx="246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데이터 베이스</a:t>
            </a:r>
            <a:endParaRPr lang="en-US" altLang="ko-KR" sz="2400" dirty="0"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911251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2690975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4.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33809-5BAA-26EA-97CD-A1958A6A3E22}"/>
              </a:ext>
            </a:extLst>
          </p:cNvPr>
          <p:cNvSpPr txBox="1"/>
          <p:nvPr/>
        </p:nvSpPr>
        <p:spPr>
          <a:xfrm>
            <a:off x="882095" y="905435"/>
            <a:ext cx="2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2.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ERD -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세부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284ED5-6D3C-2909-9B4E-A0AD7D804378}"/>
              </a:ext>
            </a:extLst>
          </p:cNvPr>
          <p:cNvSpPr/>
          <p:nvPr/>
        </p:nvSpPr>
        <p:spPr>
          <a:xfrm>
            <a:off x="5749011" y="556965"/>
            <a:ext cx="769248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A939B-3F5A-78CF-B1DD-CE0E78FBAE28}"/>
              </a:ext>
            </a:extLst>
          </p:cNvPr>
          <p:cNvSpPr txBox="1"/>
          <p:nvPr/>
        </p:nvSpPr>
        <p:spPr>
          <a:xfrm>
            <a:off x="5749012" y="585975"/>
            <a:ext cx="76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판매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54B5C8-72D0-784D-A897-AACD6ABDEA17}"/>
              </a:ext>
            </a:extLst>
          </p:cNvPr>
          <p:cNvSpPr/>
          <p:nvPr/>
        </p:nvSpPr>
        <p:spPr>
          <a:xfrm>
            <a:off x="10295598" y="1726417"/>
            <a:ext cx="952664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80FD7-56A8-CEE0-D53A-B007121E3315}"/>
              </a:ext>
            </a:extLst>
          </p:cNvPr>
          <p:cNvSpPr txBox="1"/>
          <p:nvPr/>
        </p:nvSpPr>
        <p:spPr>
          <a:xfrm>
            <a:off x="10295598" y="1753947"/>
            <a:ext cx="9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9350F8-C84C-498E-8815-5A78F65EB692}"/>
              </a:ext>
            </a:extLst>
          </p:cNvPr>
          <p:cNvSpPr/>
          <p:nvPr/>
        </p:nvSpPr>
        <p:spPr>
          <a:xfrm>
            <a:off x="6207129" y="3815760"/>
            <a:ext cx="769248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8259D-2C6B-14B9-19B6-10F809EE8145}"/>
              </a:ext>
            </a:extLst>
          </p:cNvPr>
          <p:cNvSpPr txBox="1"/>
          <p:nvPr/>
        </p:nvSpPr>
        <p:spPr>
          <a:xfrm>
            <a:off x="6187088" y="3843290"/>
            <a:ext cx="86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447EE5-DA06-F8A9-F70A-9143EC80BDC5}"/>
              </a:ext>
            </a:extLst>
          </p:cNvPr>
          <p:cNvSpPr/>
          <p:nvPr/>
        </p:nvSpPr>
        <p:spPr>
          <a:xfrm flipV="1">
            <a:off x="4114302" y="3770797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524F3-2795-DDE6-32B6-B91B63C18756}"/>
              </a:ext>
            </a:extLst>
          </p:cNvPr>
          <p:cNvSpPr txBox="1"/>
          <p:nvPr/>
        </p:nvSpPr>
        <p:spPr>
          <a:xfrm>
            <a:off x="4012138" y="3844046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상품 브랜드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039063-6FD5-239A-8210-42909853FCE8}"/>
              </a:ext>
            </a:extLst>
          </p:cNvPr>
          <p:cNvSpPr/>
          <p:nvPr/>
        </p:nvSpPr>
        <p:spPr>
          <a:xfrm>
            <a:off x="10002680" y="4112649"/>
            <a:ext cx="769248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AA4A92-FD72-63D9-B502-CCBD7EDD8756}"/>
              </a:ext>
            </a:extLst>
          </p:cNvPr>
          <p:cNvSpPr txBox="1"/>
          <p:nvPr/>
        </p:nvSpPr>
        <p:spPr>
          <a:xfrm>
            <a:off x="10002681" y="4141659"/>
            <a:ext cx="76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DA3E5B-C8E1-2F67-2A4B-7A42C0C2D6A3}"/>
              </a:ext>
            </a:extLst>
          </p:cNvPr>
          <p:cNvSpPr/>
          <p:nvPr/>
        </p:nvSpPr>
        <p:spPr>
          <a:xfrm>
            <a:off x="1234902" y="3786750"/>
            <a:ext cx="769248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E94209-ED31-178A-6992-974EE93E6368}"/>
              </a:ext>
            </a:extLst>
          </p:cNvPr>
          <p:cNvSpPr txBox="1"/>
          <p:nvPr/>
        </p:nvSpPr>
        <p:spPr>
          <a:xfrm>
            <a:off x="1234903" y="3815760"/>
            <a:ext cx="76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37483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6E03BD4F-605B-1E46-F408-C9F63919E1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85" y="1428655"/>
            <a:ext cx="9573690" cy="4547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166" y="91996"/>
            <a:ext cx="246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데이터 베이스</a:t>
            </a:r>
            <a:endParaRPr lang="en-US" altLang="ko-KR" sz="2400" dirty="0"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911251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2690975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4.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33809-5BAA-26EA-97CD-A1958A6A3E22}"/>
              </a:ext>
            </a:extLst>
          </p:cNvPr>
          <p:cNvSpPr txBox="1"/>
          <p:nvPr/>
        </p:nvSpPr>
        <p:spPr>
          <a:xfrm>
            <a:off x="882095" y="905435"/>
            <a:ext cx="2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2.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ERD -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세부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0AA02BE-356A-1CF2-DB3B-62170D45277F}"/>
              </a:ext>
            </a:extLst>
          </p:cNvPr>
          <p:cNvSpPr/>
          <p:nvPr/>
        </p:nvSpPr>
        <p:spPr>
          <a:xfrm flipV="1">
            <a:off x="1341115" y="1734710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4F6FC-B803-EA3C-472D-7F64C57A76B4}"/>
              </a:ext>
            </a:extLst>
          </p:cNvPr>
          <p:cNvSpPr txBox="1"/>
          <p:nvPr/>
        </p:nvSpPr>
        <p:spPr>
          <a:xfrm>
            <a:off x="1238951" y="1807959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CA5ABA-9EB8-A097-D272-ECD51C247561}"/>
              </a:ext>
            </a:extLst>
          </p:cNvPr>
          <p:cNvSpPr/>
          <p:nvPr/>
        </p:nvSpPr>
        <p:spPr>
          <a:xfrm flipV="1">
            <a:off x="1341115" y="4111456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E55955-D6C9-5224-408D-BD289C68C8EC}"/>
              </a:ext>
            </a:extLst>
          </p:cNvPr>
          <p:cNvSpPr txBox="1"/>
          <p:nvPr/>
        </p:nvSpPr>
        <p:spPr>
          <a:xfrm>
            <a:off x="1238951" y="4184705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상품 브랜드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32F115-E4BA-9441-10EB-6EAE65B6C0C1}"/>
              </a:ext>
            </a:extLst>
          </p:cNvPr>
          <p:cNvSpPr/>
          <p:nvPr/>
        </p:nvSpPr>
        <p:spPr>
          <a:xfrm flipV="1">
            <a:off x="5458390" y="1476795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7B6EC-C22E-3112-724C-A27E2F596321}"/>
              </a:ext>
            </a:extLst>
          </p:cNvPr>
          <p:cNvSpPr txBox="1"/>
          <p:nvPr/>
        </p:nvSpPr>
        <p:spPr>
          <a:xfrm>
            <a:off x="5356226" y="1550044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930ACE-F58E-7DCF-3FB0-08FEAC1D8196}"/>
              </a:ext>
            </a:extLst>
          </p:cNvPr>
          <p:cNvSpPr/>
          <p:nvPr/>
        </p:nvSpPr>
        <p:spPr>
          <a:xfrm flipV="1">
            <a:off x="4517714" y="3817681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29830C-FB81-7B18-3AAD-98BCE7E36EDC}"/>
              </a:ext>
            </a:extLst>
          </p:cNvPr>
          <p:cNvSpPr txBox="1"/>
          <p:nvPr/>
        </p:nvSpPr>
        <p:spPr>
          <a:xfrm>
            <a:off x="4415550" y="3890930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클라이언트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030363A-B6E1-249B-9CF3-B8B96B3A1F9E}"/>
              </a:ext>
            </a:extLst>
          </p:cNvPr>
          <p:cNvSpPr/>
          <p:nvPr/>
        </p:nvSpPr>
        <p:spPr>
          <a:xfrm flipV="1">
            <a:off x="8560796" y="3171085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834DBE-7B70-53D4-B497-81C062B1FA36}"/>
              </a:ext>
            </a:extLst>
          </p:cNvPr>
          <p:cNvSpPr txBox="1"/>
          <p:nvPr/>
        </p:nvSpPr>
        <p:spPr>
          <a:xfrm>
            <a:off x="8458632" y="3244334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30B9B9-EDA1-7B07-9EDD-4BA2EFD95D01}"/>
              </a:ext>
            </a:extLst>
          </p:cNvPr>
          <p:cNvSpPr/>
          <p:nvPr/>
        </p:nvSpPr>
        <p:spPr>
          <a:xfrm flipV="1">
            <a:off x="9554561" y="1476795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09000-B67C-A5E1-506D-07A66FE5F3BB}"/>
              </a:ext>
            </a:extLst>
          </p:cNvPr>
          <p:cNvSpPr txBox="1"/>
          <p:nvPr/>
        </p:nvSpPr>
        <p:spPr>
          <a:xfrm>
            <a:off x="9452397" y="1550044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B3E0BA-B384-A634-2DFA-A93DB3580B3A}"/>
              </a:ext>
            </a:extLst>
          </p:cNvPr>
          <p:cNvSpPr/>
          <p:nvPr/>
        </p:nvSpPr>
        <p:spPr>
          <a:xfrm flipV="1">
            <a:off x="7874259" y="1476795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4E0034-7DEF-E576-ED94-B5F61C6B17F7}"/>
              </a:ext>
            </a:extLst>
          </p:cNvPr>
          <p:cNvSpPr txBox="1"/>
          <p:nvPr/>
        </p:nvSpPr>
        <p:spPr>
          <a:xfrm>
            <a:off x="7772095" y="1550044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62369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46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데이터 베이스</a:t>
            </a:r>
            <a:endParaRPr lang="en-US" altLang="ko-KR" sz="2400" dirty="0"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911251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2690975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4.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33809-5BAA-26EA-97CD-A1958A6A3E22}"/>
              </a:ext>
            </a:extLst>
          </p:cNvPr>
          <p:cNvSpPr txBox="1"/>
          <p:nvPr/>
        </p:nvSpPr>
        <p:spPr>
          <a:xfrm>
            <a:off x="882095" y="905435"/>
            <a:ext cx="233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2.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 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ERD -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  <a:cs typeface="맑은 고딕 Semilight" panose="020B0502040204020203" pitchFamily="50" charset="-127"/>
              </a:rPr>
              <a:t>세부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5C77A-A724-3547-5E66-C1E0927A8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80" y="657923"/>
            <a:ext cx="4584709" cy="605084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D8992-6EB0-14E3-704D-A81F06494113}"/>
              </a:ext>
            </a:extLst>
          </p:cNvPr>
          <p:cNvSpPr/>
          <p:nvPr/>
        </p:nvSpPr>
        <p:spPr>
          <a:xfrm flipV="1">
            <a:off x="7366886" y="2909635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81B2A6-FA74-B283-EAE6-4A5DF0AA0ACE}"/>
              </a:ext>
            </a:extLst>
          </p:cNvPr>
          <p:cNvSpPr txBox="1"/>
          <p:nvPr/>
        </p:nvSpPr>
        <p:spPr>
          <a:xfrm>
            <a:off x="7264722" y="2982884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F88C12-642E-BBDE-BCB1-F237DFBDC151}"/>
              </a:ext>
            </a:extLst>
          </p:cNvPr>
          <p:cNvSpPr/>
          <p:nvPr/>
        </p:nvSpPr>
        <p:spPr>
          <a:xfrm flipV="1">
            <a:off x="7876941" y="698444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C22D7-02AF-3DBD-377B-DB05C2FF409C}"/>
              </a:ext>
            </a:extLst>
          </p:cNvPr>
          <p:cNvSpPr txBox="1"/>
          <p:nvPr/>
        </p:nvSpPr>
        <p:spPr>
          <a:xfrm>
            <a:off x="7774777" y="771693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837E75-E329-8FD9-97F2-CAE7AF9EF1BD}"/>
              </a:ext>
            </a:extLst>
          </p:cNvPr>
          <p:cNvSpPr/>
          <p:nvPr/>
        </p:nvSpPr>
        <p:spPr>
          <a:xfrm flipV="1">
            <a:off x="4715147" y="440529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73337-0F7F-EB7A-54E3-DCBE2C69604A}"/>
              </a:ext>
            </a:extLst>
          </p:cNvPr>
          <p:cNvSpPr txBox="1"/>
          <p:nvPr/>
        </p:nvSpPr>
        <p:spPr>
          <a:xfrm>
            <a:off x="4612983" y="513778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스태프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1F2853-193D-5DDA-2E0E-9A69A0DB4CD6}"/>
              </a:ext>
            </a:extLst>
          </p:cNvPr>
          <p:cNvSpPr/>
          <p:nvPr/>
        </p:nvSpPr>
        <p:spPr>
          <a:xfrm flipV="1">
            <a:off x="4733251" y="2724969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C1E71-1F7A-5948-A1A0-1918EC4B3D58}"/>
              </a:ext>
            </a:extLst>
          </p:cNvPr>
          <p:cNvSpPr txBox="1"/>
          <p:nvPr/>
        </p:nvSpPr>
        <p:spPr>
          <a:xfrm>
            <a:off x="4631087" y="2798218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2DDFCD-FDCB-010C-B666-C700C7018A3E}"/>
              </a:ext>
            </a:extLst>
          </p:cNvPr>
          <p:cNvSpPr/>
          <p:nvPr/>
        </p:nvSpPr>
        <p:spPr>
          <a:xfrm flipV="1">
            <a:off x="4733251" y="4959870"/>
            <a:ext cx="972550" cy="45719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6B1749-BE85-032F-294A-6020864598CE}"/>
              </a:ext>
            </a:extLst>
          </p:cNvPr>
          <p:cNvSpPr txBox="1"/>
          <p:nvPr/>
        </p:nvSpPr>
        <p:spPr>
          <a:xfrm>
            <a:off x="4631087" y="5033119"/>
            <a:ext cx="12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31045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57151" y="6545889"/>
            <a:ext cx="2913560" cy="307777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67604" y="2411391"/>
            <a:ext cx="24330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 / 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420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57151" y="2185169"/>
            <a:ext cx="2880000" cy="180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39220" y="2405005"/>
            <a:ext cx="628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4C98F-0A48-1DD3-3249-03BF096FFDCF}"/>
              </a:ext>
            </a:extLst>
          </p:cNvPr>
          <p:cNvSpPr txBox="1"/>
          <p:nvPr/>
        </p:nvSpPr>
        <p:spPr>
          <a:xfrm>
            <a:off x="4545480" y="3275111"/>
            <a:ext cx="313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인터페이스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96389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4202" y="931125"/>
            <a:ext cx="272359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Contents</a:t>
            </a:r>
            <a:endParaRPr lang="ko-KR" altLang="en-US" sz="41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0841" y="2320846"/>
            <a:ext cx="429577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</a:t>
            </a:r>
            <a:endParaRPr lang="en-US" altLang="ko-KR" sz="21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6096000" y="4223656"/>
            <a:ext cx="0" cy="1724298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20700000">
            <a:off x="6009351" y="1905533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350841" y="2726770"/>
            <a:ext cx="3143250" cy="41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환경</a:t>
            </a:r>
            <a:endParaRPr lang="en-US" altLang="ko-KR" sz="21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841" y="3132694"/>
            <a:ext cx="165448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UI&amp;UX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6503" y="2320846"/>
            <a:ext cx="481013" cy="410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1.</a:t>
            </a:r>
            <a:endParaRPr lang="ko-KR" altLang="en-US" sz="21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6503" y="2726770"/>
            <a:ext cx="481013" cy="41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3.</a:t>
            </a:r>
            <a:endParaRPr lang="ko-KR" altLang="en-US" sz="21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6503" y="3132694"/>
            <a:ext cx="4810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5.</a:t>
            </a:r>
            <a:endParaRPr lang="ko-KR" altLang="en-US" sz="21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C3539-9FD4-DB8B-F03C-02F7F63C44B9}"/>
              </a:ext>
            </a:extLst>
          </p:cNvPr>
          <p:cNvSpPr txBox="1"/>
          <p:nvPr/>
        </p:nvSpPr>
        <p:spPr>
          <a:xfrm>
            <a:off x="6557693" y="2320846"/>
            <a:ext cx="3143250" cy="41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계획 및 구현 기능</a:t>
            </a:r>
            <a:endParaRPr lang="en-US" altLang="ko-KR" sz="21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DC71A-81A2-FF97-468C-9E2B95589D9C}"/>
              </a:ext>
            </a:extLst>
          </p:cNvPr>
          <p:cNvSpPr txBox="1"/>
          <p:nvPr/>
        </p:nvSpPr>
        <p:spPr>
          <a:xfrm>
            <a:off x="6557694" y="2735948"/>
            <a:ext cx="183061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베이스</a:t>
            </a:r>
            <a:endParaRPr lang="en-US" altLang="ko-KR" sz="21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B97CE-8F61-CEEB-1317-2C776BB0292B}"/>
              </a:ext>
            </a:extLst>
          </p:cNvPr>
          <p:cNvSpPr txBox="1"/>
          <p:nvPr/>
        </p:nvSpPr>
        <p:spPr>
          <a:xfrm>
            <a:off x="6576743" y="3141872"/>
            <a:ext cx="177346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Q/A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B8C2B-0FEA-7EFD-7BD4-457A1FDB7F11}"/>
              </a:ext>
            </a:extLst>
          </p:cNvPr>
          <p:cNvSpPr txBox="1"/>
          <p:nvPr/>
        </p:nvSpPr>
        <p:spPr>
          <a:xfrm>
            <a:off x="6143355" y="2303897"/>
            <a:ext cx="481013" cy="41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2.</a:t>
            </a:r>
            <a:endParaRPr lang="ko-KR" altLang="en-US" sz="21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541A-E1B6-EBDD-06AF-5EA2B88417B7}"/>
              </a:ext>
            </a:extLst>
          </p:cNvPr>
          <p:cNvSpPr txBox="1"/>
          <p:nvPr/>
        </p:nvSpPr>
        <p:spPr>
          <a:xfrm>
            <a:off x="6143355" y="2735948"/>
            <a:ext cx="4810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4.</a:t>
            </a:r>
            <a:endParaRPr lang="ko-KR" altLang="en-US" sz="21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4102E-3BF2-2F32-B28E-DF483FA9ECDA}"/>
              </a:ext>
            </a:extLst>
          </p:cNvPr>
          <p:cNvSpPr txBox="1"/>
          <p:nvPr/>
        </p:nvSpPr>
        <p:spPr>
          <a:xfrm>
            <a:off x="6162405" y="3141872"/>
            <a:ext cx="481013" cy="4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1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6.</a:t>
            </a:r>
            <a:endParaRPr lang="ko-KR" altLang="en-US" sz="21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463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UI / UX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97486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2377210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5.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10800000">
            <a:off x="-1" y="-1"/>
            <a:ext cx="12192001" cy="6858000"/>
            <a:chOff x="-1" y="-1"/>
            <a:chExt cx="12192001" cy="6858000"/>
          </a:xfrm>
        </p:grpSpPr>
        <p:sp>
          <p:nvSpPr>
            <p:cNvPr id="9" name="자유형: 도형 8"/>
            <p:cNvSpPr/>
            <p:nvPr/>
          </p:nvSpPr>
          <p:spPr>
            <a:xfrm>
              <a:off x="-1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310551 w 12192000"/>
                <a:gd name="connsiteY1" fmla="*/ 0 h 6858000"/>
                <a:gd name="connsiteX2" fmla="*/ 12192000 w 12192000"/>
                <a:gd name="connsiteY2" fmla="*/ 0 h 6858000"/>
                <a:gd name="connsiteX3" fmla="*/ 12192000 w 12192000"/>
                <a:gd name="connsiteY3" fmla="*/ 276045 h 6858000"/>
                <a:gd name="connsiteX4" fmla="*/ 310551 w 12192000"/>
                <a:gd name="connsiteY4" fmla="*/ 276045 h 6858000"/>
                <a:gd name="connsiteX5" fmla="*/ 310551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310551" y="0"/>
                  </a:lnTo>
                  <a:lnTo>
                    <a:pt x="12192000" y="0"/>
                  </a:lnTo>
                  <a:lnTo>
                    <a:pt x="12192000" y="276045"/>
                  </a:lnTo>
                  <a:lnTo>
                    <a:pt x="310551" y="276045"/>
                  </a:lnTo>
                  <a:lnTo>
                    <a:pt x="31055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5EC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자유형: 도형 7"/>
            <p:cNvSpPr/>
            <p:nvPr/>
          </p:nvSpPr>
          <p:spPr>
            <a:xfrm>
              <a:off x="10437962" y="-1"/>
              <a:ext cx="1754038" cy="6858000"/>
            </a:xfrm>
            <a:custGeom>
              <a:avLst/>
              <a:gdLst>
                <a:gd name="connsiteX0" fmla="*/ 0 w 1754038"/>
                <a:gd name="connsiteY0" fmla="*/ 0 h 6858000"/>
                <a:gd name="connsiteX1" fmla="*/ 1443487 w 1754038"/>
                <a:gd name="connsiteY1" fmla="*/ 0 h 6858000"/>
                <a:gd name="connsiteX2" fmla="*/ 1754038 w 1754038"/>
                <a:gd name="connsiteY2" fmla="*/ 0 h 6858000"/>
                <a:gd name="connsiteX3" fmla="*/ 1754038 w 1754038"/>
                <a:gd name="connsiteY3" fmla="*/ 276045 h 6858000"/>
                <a:gd name="connsiteX4" fmla="*/ 1754038 w 1754038"/>
                <a:gd name="connsiteY4" fmla="*/ 6858000 h 6858000"/>
                <a:gd name="connsiteX5" fmla="*/ 1443487 w 1754038"/>
                <a:gd name="connsiteY5" fmla="*/ 6858000 h 6858000"/>
                <a:gd name="connsiteX6" fmla="*/ 1443487 w 1754038"/>
                <a:gd name="connsiteY6" fmla="*/ 276045 h 6858000"/>
                <a:gd name="connsiteX7" fmla="*/ 0 w 1754038"/>
                <a:gd name="connsiteY7" fmla="*/ 27604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54038" h="6858000">
                  <a:moveTo>
                    <a:pt x="0" y="0"/>
                  </a:moveTo>
                  <a:lnTo>
                    <a:pt x="1443487" y="0"/>
                  </a:lnTo>
                  <a:lnTo>
                    <a:pt x="1754038" y="0"/>
                  </a:lnTo>
                  <a:lnTo>
                    <a:pt x="1754038" y="276045"/>
                  </a:lnTo>
                  <a:lnTo>
                    <a:pt x="1754038" y="6858000"/>
                  </a:lnTo>
                  <a:lnTo>
                    <a:pt x="1443487" y="6858000"/>
                  </a:lnTo>
                  <a:lnTo>
                    <a:pt x="1443487" y="276045"/>
                  </a:lnTo>
                  <a:lnTo>
                    <a:pt x="0" y="276045"/>
                  </a:lnTo>
                  <a:close/>
                </a:path>
              </a:pathLst>
            </a:custGeom>
            <a:solidFill>
              <a:srgbClr val="F6F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382884" y="4082504"/>
            <a:ext cx="1431985" cy="66066"/>
          </a:xfrm>
          <a:prstGeom prst="rect">
            <a:avLst/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26279" y="2565264"/>
            <a:ext cx="5753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THANK YOU</a:t>
            </a:r>
            <a:endParaRPr lang="ko-KR" altLang="en-US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6279" y="6305970"/>
            <a:ext cx="5753819" cy="216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 dirty="0">
                <a:latin typeface="KoPub돋움체 Light"/>
                <a:ea typeface="KoPub돋움체 Light"/>
              </a:rPr>
              <a:t>Copyright </a:t>
            </a:r>
            <a:r>
              <a:rPr lang="ko-KR" altLang="en-US" sz="900" dirty="0">
                <a:latin typeface="KoPub돋움체 Light"/>
                <a:ea typeface="KoPub돋움체 Light"/>
              </a:rPr>
              <a:t>ⓒ </a:t>
            </a:r>
            <a:r>
              <a:rPr lang="en-US" altLang="ko-KR" sz="900" dirty="0">
                <a:latin typeface="KoPub돋움체 Light"/>
                <a:ea typeface="KoPub돋움체 Light"/>
              </a:rPr>
              <a:t>Slug. All rights reserved.</a:t>
            </a:r>
            <a:endParaRPr lang="ko-KR" altLang="en-US" sz="900" dirty="0">
              <a:latin typeface="KoPub돋움체 Light"/>
              <a:ea typeface="KoPub돋움체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83C9C-63C1-2875-AD93-42FF4AEED420}"/>
              </a:ext>
            </a:extLst>
          </p:cNvPr>
          <p:cNvSpPr txBox="1"/>
          <p:nvPr/>
        </p:nvSpPr>
        <p:spPr>
          <a:xfrm>
            <a:off x="4534737" y="3431970"/>
            <a:ext cx="3136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Q /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48186" y="6545889"/>
            <a:ext cx="2913560" cy="307777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12519" y="2404833"/>
            <a:ext cx="3764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계획 및 구현 기능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44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48936" y="2185169"/>
            <a:ext cx="4320000" cy="180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34243" y="2405005"/>
            <a:ext cx="5657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781BC-8A63-2D12-9EE0-AA27868C98A3}"/>
              </a:ext>
            </a:extLst>
          </p:cNvPr>
          <p:cNvSpPr txBox="1"/>
          <p:nvPr/>
        </p:nvSpPr>
        <p:spPr>
          <a:xfrm>
            <a:off x="4527549" y="3275111"/>
            <a:ext cx="313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기존 시스템과의 대비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목표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7771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639502" cy="4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메이플스토리 OTF"/>
                <a:ea typeface="메이플스토리 OTF"/>
              </a:rPr>
              <a:t>계획 및 구현 기능</a:t>
            </a:r>
            <a:endParaRPr lang="en-US" altLang="ko-KR" sz="240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50815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3230539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1.</a:t>
            </a:r>
            <a:endParaRPr lang="ko-KR" altLang="en-US" sz="24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17"/>
          <p:cNvSpPr/>
          <p:nvPr/>
        </p:nvSpPr>
        <p:spPr>
          <a:xfrm>
            <a:off x="688113" y="1063637"/>
            <a:ext cx="3238960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684031" y="1177865"/>
            <a:ext cx="325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기존 시스템의 문제점</a:t>
            </a:r>
          </a:p>
        </p:txBody>
      </p:sp>
      <p:sp>
        <p:nvSpPr>
          <p:cNvPr id="24" name="직사각형 24"/>
          <p:cNvSpPr/>
          <p:nvPr/>
        </p:nvSpPr>
        <p:spPr>
          <a:xfrm>
            <a:off x="683657" y="1610795"/>
            <a:ext cx="3243767" cy="34688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TextBox 18"/>
          <p:cNvSpPr txBox="1"/>
          <p:nvPr/>
        </p:nvSpPr>
        <p:spPr>
          <a:xfrm>
            <a:off x="894150" y="1716479"/>
            <a:ext cx="2978715" cy="2529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각각의 업무에 다른 프로그램을 사용하고 있던 의류 매장 </a:t>
            </a: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통합되지 않은 시스템으로 인한  </a:t>
            </a:r>
          </a:p>
          <a:p>
            <a:pPr>
              <a:defRPr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불편함과 문제점으로 인해 새로운</a:t>
            </a:r>
          </a:p>
          <a:p>
            <a:pPr>
              <a:defRPr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시스템의 필요성</a:t>
            </a:r>
          </a:p>
        </p:txBody>
      </p:sp>
      <p:sp>
        <p:nvSpPr>
          <p:cNvPr id="26" name="화살표: 오른쪽 25"/>
          <p:cNvSpPr/>
          <p:nvPr/>
        </p:nvSpPr>
        <p:spPr>
          <a:xfrm rot="5400000">
            <a:off x="1927224" y="2613135"/>
            <a:ext cx="723053" cy="5609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5EC74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7" name="직사각형 17"/>
          <p:cNvSpPr/>
          <p:nvPr/>
        </p:nvSpPr>
        <p:spPr>
          <a:xfrm>
            <a:off x="4400607" y="1061520"/>
            <a:ext cx="3238960" cy="6310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4"/>
          <p:cNvSpPr/>
          <p:nvPr/>
        </p:nvSpPr>
        <p:spPr>
          <a:xfrm>
            <a:off x="4395093" y="1620320"/>
            <a:ext cx="3243767" cy="3468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18"/>
          <p:cNvSpPr txBox="1"/>
          <p:nvPr/>
        </p:nvSpPr>
        <p:spPr>
          <a:xfrm>
            <a:off x="4606642" y="1737643"/>
            <a:ext cx="2978716" cy="5337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데이터의 실시간 업데이트 불가능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데이터의 불일치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모든 프로그램의 사용법을 </a:t>
            </a:r>
          </a:p>
          <a:p>
            <a:pPr>
              <a:defRPr/>
            </a:pPr>
            <a:r>
              <a:rPr lang="ko-KR" altLang="en-US" sz="1600">
                <a:latin typeface="메이플스토리"/>
                <a:ea typeface="메이플스토리"/>
              </a:rPr>
              <a:t>  익혀야함 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추가적인 업무 발생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4395466" y="1206440"/>
            <a:ext cx="325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발생한 문제</a:t>
            </a:r>
          </a:p>
        </p:txBody>
      </p:sp>
      <p:sp>
        <p:nvSpPr>
          <p:cNvPr id="31" name="직사각형 17"/>
          <p:cNvSpPr/>
          <p:nvPr/>
        </p:nvSpPr>
        <p:spPr>
          <a:xfrm>
            <a:off x="8172507" y="1071046"/>
            <a:ext cx="3238960" cy="6310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24"/>
          <p:cNvSpPr/>
          <p:nvPr/>
        </p:nvSpPr>
        <p:spPr>
          <a:xfrm>
            <a:off x="8166993" y="1694663"/>
            <a:ext cx="3243767" cy="3468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8"/>
          <p:cNvSpPr txBox="1"/>
          <p:nvPr/>
        </p:nvSpPr>
        <p:spPr>
          <a:xfrm>
            <a:off x="8378542" y="1747168"/>
            <a:ext cx="2978716" cy="252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latin typeface="메이플스토리"/>
                <a:ea typeface="메이플스토리"/>
              </a:rPr>
              <a:t>기존 시스템으로 인한 문제점 들을 해결하기 위한</a:t>
            </a:r>
            <a:r>
              <a:rPr lang="en-US" altLang="ko-KR" sz="1600">
                <a:latin typeface="메이플스토리"/>
                <a:ea typeface="메이플스토리"/>
              </a:rPr>
              <a:t> ERP</a:t>
            </a:r>
            <a:r>
              <a:rPr lang="ko-KR" altLang="en-US" sz="1600">
                <a:latin typeface="메이플스토리"/>
                <a:ea typeface="메이플스토리"/>
              </a:rPr>
              <a:t> 시스템 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데이터의 실시간 업데이트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데이터 협업 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단일 프로그램</a:t>
            </a:r>
          </a:p>
          <a:p>
            <a:pPr>
              <a:defRPr/>
            </a:pPr>
            <a:endParaRPr lang="ko-KR" altLang="en-US" sz="1600"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latin typeface="메이플스토리"/>
                <a:ea typeface="메이플스토리"/>
              </a:rPr>
              <a:t>업무 최소화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8167365" y="1215965"/>
            <a:ext cx="32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새 시스템의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639502" cy="4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메이플스토리 OTF"/>
                <a:ea typeface="메이플스토리 OTF"/>
              </a:rPr>
              <a:t>계획 및 구현 기능</a:t>
            </a:r>
            <a:endParaRPr lang="en-US" altLang="ko-KR" sz="240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50815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3230539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1.</a:t>
            </a:r>
            <a:endParaRPr lang="ko-KR" altLang="en-US" sz="24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" name="직사각형 17"/>
          <p:cNvSpPr/>
          <p:nvPr/>
        </p:nvSpPr>
        <p:spPr>
          <a:xfrm>
            <a:off x="2447857" y="1063637"/>
            <a:ext cx="3238960" cy="554878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TextBox 18"/>
          <p:cNvSpPr txBox="1"/>
          <p:nvPr/>
        </p:nvSpPr>
        <p:spPr>
          <a:xfrm>
            <a:off x="2443774" y="1244540"/>
            <a:ext cx="3251474" cy="36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요구분석 </a:t>
            </a: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기능적 요구</a:t>
            </a:r>
          </a:p>
        </p:txBody>
      </p:sp>
      <p:sp>
        <p:nvSpPr>
          <p:cNvPr id="26" name="직사각형 24"/>
          <p:cNvSpPr/>
          <p:nvPr/>
        </p:nvSpPr>
        <p:spPr>
          <a:xfrm>
            <a:off x="2452037" y="1584601"/>
            <a:ext cx="7287925" cy="4754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18"/>
          <p:cNvSpPr txBox="1"/>
          <p:nvPr/>
        </p:nvSpPr>
        <p:spPr>
          <a:xfrm>
            <a:off x="2636699" y="1797177"/>
            <a:ext cx="9918975" cy="591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재무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브랜드 수입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수수료와 같은 재무 업무</a:t>
            </a:r>
          </a:p>
          <a:p>
            <a:pPr>
              <a:defRPr/>
            </a:pP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인사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직원 정보의 등록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수정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삭제와 출퇴근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월급 업무처리</a:t>
            </a:r>
          </a:p>
          <a:p>
            <a:pPr>
              <a:defRPr/>
            </a:pP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고객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고객 정보의 등록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수정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삭제</a:t>
            </a:r>
          </a:p>
          <a:p>
            <a:pPr>
              <a:defRPr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</a:t>
            </a: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상품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상품 정보의 등록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수정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삭제</a:t>
            </a: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입출고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입출고 등록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관리 내역 확인</a:t>
            </a: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재고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재고 정보 등록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수정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삭제</a:t>
            </a: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발주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입고 업무 처리 </a:t>
            </a:r>
          </a:p>
          <a:p>
            <a:pPr>
              <a:defRPr/>
            </a:pP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반품 관리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: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반품 현황 확인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,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반품 처리</a:t>
            </a:r>
          </a:p>
          <a:p>
            <a:pPr>
              <a:defRPr/>
            </a:pPr>
            <a:endParaRPr lang="en-US" altLang="ko-KR" sz="1600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r>
              <a:rPr lang="ko-KR" altLang="en-US">
                <a:solidFill>
                  <a:schemeClr val="tx1">
                    <a:lumMod val="95000"/>
                    <a:lumOff val="5000"/>
                  </a:schemeClr>
                </a:solidFill>
                <a:latin typeface="메이플스토리"/>
                <a:ea typeface="메이플스토리"/>
              </a:rPr>
              <a:t> </a:t>
            </a:r>
          </a:p>
          <a:p>
            <a:pPr>
              <a:defRPr/>
            </a:pP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  <a:p>
            <a:pPr>
              <a:defRPr/>
            </a:pP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메이플스토리"/>
              <a:ea typeface="메이플스토리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639502" cy="4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메이플스토리 OTF"/>
                <a:ea typeface="메이플스토리 OTF"/>
              </a:rPr>
              <a:t>계획 및 구현 기능</a:t>
            </a:r>
            <a:endParaRPr lang="en-US" altLang="ko-KR" sz="240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50815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3230539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1.</a:t>
            </a:r>
            <a:endParaRPr lang="ko-KR" altLang="en-US" sz="24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137" y="1266824"/>
            <a:ext cx="5705474" cy="4324350"/>
          </a:xfrm>
          <a:prstGeom prst="rect">
            <a:avLst/>
          </a:prstGeom>
        </p:spPr>
      </p:pic>
      <p:sp>
        <p:nvSpPr>
          <p:cNvPr id="23" name="직사각형 10"/>
          <p:cNvSpPr/>
          <p:nvPr/>
        </p:nvSpPr>
        <p:spPr>
          <a:xfrm>
            <a:off x="6692531" y="1451307"/>
            <a:ext cx="5005735" cy="4178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n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986953" y="3389082"/>
            <a:ext cx="4620212" cy="242878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1600" spc="-150">
                <a:latin typeface="메이플스토리"/>
                <a:ea typeface="메이플스토리"/>
              </a:rPr>
              <a:t>ERP</a:t>
            </a:r>
            <a:r>
              <a:rPr lang="ko-KR" altLang="en-US" sz="1600" spc="-150">
                <a:latin typeface="메이플스토리"/>
                <a:ea typeface="메이플스토리"/>
              </a:rPr>
              <a:t> 시스템  구조도를  배경으로 작성한</a:t>
            </a:r>
            <a:r>
              <a:rPr lang="en-US" altLang="ko-KR" sz="1600" spc="-150">
                <a:latin typeface="메이플스토리"/>
                <a:ea typeface="메이플스토리"/>
              </a:rPr>
              <a:t> N-S</a:t>
            </a:r>
            <a:r>
              <a:rPr lang="ko-KR" altLang="en-US" sz="1600" spc="-150">
                <a:latin typeface="메이플스토리"/>
                <a:ea typeface="메이플스토리"/>
              </a:rPr>
              <a:t>도표 </a:t>
            </a:r>
            <a:r>
              <a:rPr lang="en-US" altLang="ko-KR" sz="1600" spc="-150">
                <a:latin typeface="메이플스토리"/>
                <a:ea typeface="메이플스토리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메이플스토리"/>
                <a:ea typeface="메이플스토리"/>
              </a:rPr>
              <a:t>전체적인 시스템의 구조와 대략적인 시스템 흐름에 대해</a:t>
            </a:r>
          </a:p>
          <a:p>
            <a:pPr algn="just">
              <a:lnSpc>
                <a:spcPct val="120000"/>
              </a:lnSpc>
              <a:defRPr/>
            </a:pPr>
            <a:r>
              <a:rPr lang="ko-KR" altLang="en-US" sz="1600" spc="-150">
                <a:latin typeface="메이플스토리"/>
                <a:ea typeface="메이플스토리"/>
              </a:rPr>
              <a:t>쉽게 접근할 수 있도록 작성 하였다</a:t>
            </a:r>
            <a:r>
              <a:rPr lang="en-US" altLang="ko-KR" sz="1600" spc="-150">
                <a:latin typeface="메이플스토리"/>
                <a:ea typeface="메이플스토리"/>
              </a:rPr>
              <a:t>.</a:t>
            </a:r>
          </a:p>
          <a:p>
            <a:pPr algn="just">
              <a:lnSpc>
                <a:spcPct val="120000"/>
              </a:lnSpc>
              <a:defRPr/>
            </a:pPr>
            <a:endParaRPr lang="en-US" altLang="ko-KR" sz="1600" spc="-150">
              <a:latin typeface="메이플스토리"/>
              <a:ea typeface="메이플스토리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600" spc="-150">
              <a:latin typeface="메이플스토리"/>
              <a:ea typeface="메이플스토리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600" spc="-150">
              <a:latin typeface="메이플스토리"/>
              <a:ea typeface="메이플스토리"/>
            </a:endParaRPr>
          </a:p>
          <a:p>
            <a:pPr algn="just">
              <a:lnSpc>
                <a:spcPct val="120000"/>
              </a:lnSpc>
              <a:defRPr/>
            </a:pPr>
            <a:endParaRPr lang="en-US" altLang="ko-KR" sz="1600" spc="-150">
              <a:latin typeface="메이플스토리"/>
              <a:ea typeface="메이플스토리"/>
            </a:endParaRPr>
          </a:p>
          <a:p>
            <a:pPr algn="just">
              <a:lnSpc>
                <a:spcPct val="120000"/>
              </a:lnSpc>
              <a:defRPr/>
            </a:pPr>
            <a:endParaRPr lang="ko-KR" altLang="en-US" sz="1600" spc="-150">
              <a:latin typeface="메이플스토리"/>
              <a:ea typeface="메이플스토리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6657378" y="2267164"/>
            <a:ext cx="4991912" cy="56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/>
                <a:ea typeface="메이플스토리"/>
              </a:rPr>
              <a:t>의류매장 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/>
                <a:ea typeface="메이플스토리"/>
              </a:rPr>
              <a:t>ERP N-S</a:t>
            </a: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/>
                <a:ea typeface="메이플스토리"/>
              </a:rPr>
              <a:t>도표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/>
                <a:ea typeface="메이플스토리"/>
              </a:rPr>
              <a:t> </a:t>
            </a:r>
          </a:p>
        </p:txBody>
      </p:sp>
      <p:cxnSp>
        <p:nvCxnSpPr>
          <p:cNvPr id="26" name="직선 연결선 14"/>
          <p:cNvCxnSpPr/>
          <p:nvPr/>
        </p:nvCxnSpPr>
        <p:spPr>
          <a:xfrm>
            <a:off x="7093848" y="2929408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2639502" cy="4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>
                <a:latin typeface="메이플스토리 OTF"/>
                <a:ea typeface="메이플스토리 OTF"/>
              </a:rPr>
              <a:t>계획 및 구현 기능</a:t>
            </a:r>
            <a:endParaRPr lang="en-US" altLang="ko-KR" sz="240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50815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3230539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1.</a:t>
            </a:r>
            <a:endParaRPr lang="ko-KR" altLang="en-US" sz="2400" dirty="0">
              <a:solidFill>
                <a:srgbClr val="EDDD1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직사각형 10"/>
          <p:cNvSpPr/>
          <p:nvPr/>
        </p:nvSpPr>
        <p:spPr>
          <a:xfrm>
            <a:off x="6692531" y="1451307"/>
            <a:ext cx="5005735" cy="4178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14"/>
          <p:cNvSpPr txBox="1"/>
          <p:nvPr/>
        </p:nvSpPr>
        <p:spPr>
          <a:xfrm>
            <a:off x="6975047" y="2505638"/>
            <a:ext cx="4670218" cy="25026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ko-KR" sz="2200" spc="-150">
                <a:latin typeface="메이플스토리"/>
                <a:ea typeface="메이플스토리"/>
              </a:rPr>
              <a:t>9</a:t>
            </a:r>
            <a:r>
              <a:rPr lang="ko-KR" altLang="en-US" sz="2200" spc="-150">
                <a:latin typeface="메이플스토리"/>
                <a:ea typeface="메이플스토리"/>
              </a:rPr>
              <a:t>주차   </a:t>
            </a:r>
            <a:r>
              <a:rPr lang="en-US" altLang="ko-KR" sz="2200" spc="-150">
                <a:latin typeface="메이플스토리"/>
                <a:ea typeface="메이플스토리"/>
              </a:rPr>
              <a:t>-</a:t>
            </a:r>
            <a:r>
              <a:rPr lang="ko-KR" altLang="en-US" sz="2200" spc="-150">
                <a:latin typeface="메이플스토리"/>
                <a:ea typeface="메이플스토리"/>
              </a:rPr>
              <a:t>  시스템 조사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spc="-150">
                <a:latin typeface="메이플스토리"/>
                <a:ea typeface="메이플스토리"/>
              </a:rPr>
              <a:t>10</a:t>
            </a:r>
            <a:r>
              <a:rPr lang="ko-KR" altLang="en-US" sz="2200" spc="-150">
                <a:latin typeface="메이플스토리"/>
                <a:ea typeface="메이플스토리"/>
              </a:rPr>
              <a:t>주차 </a:t>
            </a:r>
            <a:r>
              <a:rPr lang="en-US" altLang="ko-KR" sz="2200" spc="-150">
                <a:latin typeface="메이플스토리"/>
                <a:ea typeface="메이플스토리"/>
              </a:rPr>
              <a:t>-</a:t>
            </a:r>
            <a:r>
              <a:rPr lang="ko-KR" altLang="en-US" sz="2200" spc="-150">
                <a:latin typeface="메이플스토리"/>
                <a:ea typeface="메이플스토리"/>
              </a:rPr>
              <a:t>  자료 조사</a:t>
            </a:r>
            <a:r>
              <a:rPr lang="en-US" altLang="ko-KR" sz="2200" spc="-150">
                <a:latin typeface="메이플스토리"/>
                <a:ea typeface="메이플스토리"/>
              </a:rPr>
              <a:t>,</a:t>
            </a:r>
            <a:r>
              <a:rPr lang="ko-KR" altLang="en-US" sz="2200" spc="-150">
                <a:latin typeface="메이플스토리"/>
                <a:ea typeface="메이플스토리"/>
              </a:rPr>
              <a:t> 개발 계획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spc="-150">
                <a:latin typeface="메이플스토리"/>
                <a:ea typeface="메이플스토리"/>
              </a:rPr>
              <a:t>11</a:t>
            </a:r>
            <a:r>
              <a:rPr lang="ko-KR" altLang="en-US" sz="2200" spc="-150">
                <a:latin typeface="메이플스토리"/>
                <a:ea typeface="메이플스토리"/>
              </a:rPr>
              <a:t> 주차 </a:t>
            </a:r>
            <a:r>
              <a:rPr lang="en-US" altLang="ko-KR" sz="2200" spc="-150">
                <a:latin typeface="메이플스토리"/>
                <a:ea typeface="메이플스토리"/>
              </a:rPr>
              <a:t>-</a:t>
            </a:r>
            <a:r>
              <a:rPr lang="ko-KR" altLang="en-US" sz="2200" spc="-150">
                <a:latin typeface="메이플스토리"/>
                <a:ea typeface="메이플스토리"/>
              </a:rPr>
              <a:t>  개발 구현 시작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spc="-150">
                <a:latin typeface="메이플스토리"/>
                <a:ea typeface="메이플스토리"/>
              </a:rPr>
              <a:t>12</a:t>
            </a:r>
            <a:r>
              <a:rPr lang="ko-KR" altLang="en-US" sz="2200" spc="-150">
                <a:latin typeface="메이플스토리"/>
                <a:ea typeface="메이플스토리"/>
              </a:rPr>
              <a:t>주차 </a:t>
            </a:r>
            <a:r>
              <a:rPr lang="en-US" altLang="ko-KR" sz="2200" spc="-150">
                <a:latin typeface="메이플스토리"/>
                <a:ea typeface="메이플스토리"/>
              </a:rPr>
              <a:t>-</a:t>
            </a:r>
            <a:r>
              <a:rPr lang="ko-KR" altLang="en-US" sz="2200" spc="-150">
                <a:latin typeface="메이플스토리"/>
                <a:ea typeface="메이플스토리"/>
              </a:rPr>
              <a:t>  중간 점검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spc="-150">
                <a:latin typeface="메이플스토리"/>
                <a:ea typeface="메이플스토리"/>
              </a:rPr>
              <a:t>13</a:t>
            </a:r>
            <a:r>
              <a:rPr lang="ko-KR" altLang="en-US" sz="2200" spc="-150">
                <a:latin typeface="메이플스토리"/>
                <a:ea typeface="메이플스토리"/>
              </a:rPr>
              <a:t>주차 </a:t>
            </a:r>
            <a:r>
              <a:rPr lang="en-US" altLang="ko-KR" sz="2200" spc="-150">
                <a:latin typeface="메이플스토리"/>
                <a:ea typeface="메이플스토리"/>
              </a:rPr>
              <a:t>-</a:t>
            </a:r>
            <a:r>
              <a:rPr lang="ko-KR" altLang="en-US" sz="2200" spc="-150">
                <a:latin typeface="메이플스토리"/>
                <a:ea typeface="메이플스토리"/>
              </a:rPr>
              <a:t>  테스트 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ko-KR" sz="2200" spc="-150">
                <a:latin typeface="메이플스토리"/>
                <a:ea typeface="메이플스토리"/>
              </a:rPr>
              <a:t>14</a:t>
            </a:r>
            <a:r>
              <a:rPr lang="ko-KR" altLang="en-US" sz="2200" spc="-150">
                <a:latin typeface="메이플스토리"/>
                <a:ea typeface="메이플스토리"/>
              </a:rPr>
              <a:t>주차 </a:t>
            </a:r>
            <a:r>
              <a:rPr lang="en-US" altLang="ko-KR" sz="2200" spc="-150">
                <a:latin typeface="메이플스토리"/>
                <a:ea typeface="메이플스토리"/>
              </a:rPr>
              <a:t>-</a:t>
            </a:r>
            <a:r>
              <a:rPr lang="ko-KR" altLang="en-US" sz="2200" spc="-150">
                <a:latin typeface="메이플스토리"/>
                <a:ea typeface="메이플스토리"/>
              </a:rPr>
              <a:t>  최종 완성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6705002" y="1576601"/>
            <a:ext cx="4991912" cy="574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/>
                <a:ea typeface="메이플스토리"/>
              </a:rPr>
              <a:t>계획 일정</a:t>
            </a:r>
          </a:p>
        </p:txBody>
      </p:sp>
      <p:cxnSp>
        <p:nvCxnSpPr>
          <p:cNvPr id="25" name="직선 연결선 14"/>
          <p:cNvCxnSpPr/>
          <p:nvPr/>
        </p:nvCxnSpPr>
        <p:spPr>
          <a:xfrm>
            <a:off x="7093848" y="2262658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706" y="1419807"/>
            <a:ext cx="5398294" cy="41898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657151" y="6545889"/>
            <a:ext cx="2913560" cy="307777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67604" y="2402426"/>
            <a:ext cx="1402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구조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4420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57151" y="2185169"/>
            <a:ext cx="2880000" cy="180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39220" y="2405005"/>
            <a:ext cx="6283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EDDD11"/>
                </a:solidFill>
                <a:latin typeface="메이플스토리 OTF"/>
                <a:ea typeface="메이플스토리 OTF"/>
              </a:rPr>
              <a:t>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69134-9928-4D5E-608B-48D6D0C5AA21}"/>
              </a:ext>
            </a:extLst>
          </p:cNvPr>
          <p:cNvSpPr txBox="1"/>
          <p:nvPr/>
        </p:nvSpPr>
        <p:spPr>
          <a:xfrm>
            <a:off x="4552667" y="3275111"/>
            <a:ext cx="3136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설계도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3166" y="91996"/>
            <a:ext cx="1609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400" dirty="0">
                <a:latin typeface="메이플스토리 OTF"/>
                <a:ea typeface="메이플스토리 OTF"/>
              </a:rPr>
              <a:t>구조</a:t>
            </a:r>
            <a:endParaRPr lang="en-US" altLang="ko-KR" sz="2400" dirty="0">
              <a:latin typeface="메이플스토리 OTF"/>
              <a:ea typeface="메이플스토리 OTF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53413" y="332353"/>
            <a:ext cx="464029" cy="0"/>
          </a:xfrm>
          <a:prstGeom prst="line">
            <a:avLst/>
          </a:prstGeom>
          <a:ln w="19050">
            <a:solidFill>
              <a:srgbClr val="EDDD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오각형 7"/>
          <p:cNvSpPr/>
          <p:nvPr/>
        </p:nvSpPr>
        <p:spPr>
          <a:xfrm rot="900000">
            <a:off x="1633137" y="240306"/>
            <a:ext cx="173295" cy="165045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EDD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082" y="91996"/>
            <a:ext cx="48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rgbClr val="EDDD11"/>
                </a:solidFill>
                <a:latin typeface="메이플스토리 OTF" panose="02000800000000000000" pitchFamily="50" charset="-127"/>
                <a:ea typeface="메이플스토리 OTF" panose="02000800000000000000" pitchFamily="50" charset="-127"/>
              </a:rPr>
              <a:t>2.</a:t>
            </a:r>
            <a:endParaRPr lang="ko-KR" altLang="en-US" sz="2400" dirty="0">
              <a:solidFill>
                <a:srgbClr val="EDDD11"/>
              </a:solidFill>
              <a:latin typeface="메이플스토리 OTF" panose="02000800000000000000" pitchFamily="50" charset="-127"/>
              <a:ea typeface="메이플스토리 OTF" panose="020008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6279" y="6593353"/>
            <a:ext cx="5753819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>
                <a:latin typeface="KoPub돋움체 Light"/>
                <a:ea typeface="KoPub돋움체 Light"/>
              </a:rPr>
              <a:t>Copyright </a:t>
            </a:r>
            <a:r>
              <a:rPr lang="ko-KR" altLang="en-US" sz="900">
                <a:latin typeface="KoPub돋움체 Light"/>
                <a:ea typeface="KoPub돋움체 Light"/>
              </a:rPr>
              <a:t>ⓒ </a:t>
            </a:r>
            <a:r>
              <a:rPr lang="en-US" altLang="ko-KR" sz="900">
                <a:latin typeface="KoPub돋움체 Light"/>
                <a:ea typeface="KoPub돋움체 Light"/>
              </a:rPr>
              <a:t>Slug. All rights reserved.</a:t>
            </a:r>
            <a:endParaRPr lang="ko-KR" altLang="en-US" sz="900">
              <a:latin typeface="KoPub돋움체 Light"/>
              <a:ea typeface="KoPub돋움체 Ligh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314325" cy="6858000"/>
          </a:xfrm>
          <a:prstGeom prst="rect">
            <a:avLst/>
          </a:prstGeom>
          <a:solidFill>
            <a:srgbClr val="F5E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892052" y="0"/>
            <a:ext cx="314325" cy="6858000"/>
          </a:xfrm>
          <a:prstGeom prst="rect">
            <a:avLst/>
          </a:prstGeom>
          <a:solidFill>
            <a:srgbClr val="F6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528F40-38E7-4377-8A5A-E49933EFC270}"/>
              </a:ext>
            </a:extLst>
          </p:cNvPr>
          <p:cNvSpPr/>
          <p:nvPr/>
        </p:nvSpPr>
        <p:spPr>
          <a:xfrm>
            <a:off x="6692531" y="1451307"/>
            <a:ext cx="5005735" cy="4178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8D06FB70-88C8-4702-9228-C6DC0D8F0F64}"/>
              </a:ext>
            </a:extLst>
          </p:cNvPr>
          <p:cNvSpPr txBox="1"/>
          <p:nvPr/>
        </p:nvSpPr>
        <p:spPr>
          <a:xfrm>
            <a:off x="6986953" y="3389082"/>
            <a:ext cx="4506390" cy="27361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 </a:t>
            </a:r>
            <a:r>
              <a:rPr lang="ko-KR" altLang="en-US" sz="1600" spc="-15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 전체적 자료 흐름도로</a:t>
            </a:r>
            <a:r>
              <a:rPr lang="en-US" altLang="ko-KR" sz="1600" spc="-15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시스템에서는 재무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인사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상품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고객을 통합적으로 관리할 수 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사용자의 권한에 따라 접근할 수 있는 영역을 나누어 보다 효율적으로 업무를 분담한다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lnSpc>
                <a:spcPct val="120000"/>
              </a:lnSpc>
            </a:pPr>
            <a:endParaRPr lang="en-US" altLang="ko-KR" sz="16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1600" spc="-15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CDA584B7-8FAA-484D-896D-113361EFCDCE}"/>
              </a:ext>
            </a:extLst>
          </p:cNvPr>
          <p:cNvSpPr txBox="1"/>
          <p:nvPr/>
        </p:nvSpPr>
        <p:spPr>
          <a:xfrm>
            <a:off x="6657378" y="2267164"/>
            <a:ext cx="4991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의류매장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ERP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시스템구조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AF661CA-5759-4BFE-AF06-C53E8E69CCB8}"/>
              </a:ext>
            </a:extLst>
          </p:cNvPr>
          <p:cNvCxnSpPr>
            <a:cxnSpLocks/>
          </p:cNvCxnSpPr>
          <p:nvPr/>
        </p:nvCxnSpPr>
        <p:spPr>
          <a:xfrm>
            <a:off x="7093848" y="2929408"/>
            <a:ext cx="42925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231BAD2-5290-677A-2D03-906E6D83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2" y="487292"/>
            <a:ext cx="6340108" cy="615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647</Words>
  <Application>Microsoft Office PowerPoint</Application>
  <PresentationFormat>와이드스크린</PresentationFormat>
  <Paragraphs>204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KoPub돋움체 Light</vt:lpstr>
      <vt:lpstr>맑은 고딕</vt:lpstr>
      <vt:lpstr>메이플스토리</vt:lpstr>
      <vt:lpstr>메이플스토리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정명섭</cp:lastModifiedBy>
  <cp:revision>57</cp:revision>
  <dcterms:created xsi:type="dcterms:W3CDTF">2019-05-31T08:27:52Z</dcterms:created>
  <dcterms:modified xsi:type="dcterms:W3CDTF">2022-12-28T07:27:20Z</dcterms:modified>
  <cp:version>1000.0000.01</cp:version>
</cp:coreProperties>
</file>