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4" r:id="rId6"/>
    <p:sldId id="268" r:id="rId7"/>
    <p:sldId id="261" r:id="rId8"/>
    <p:sldId id="271" r:id="rId9"/>
    <p:sldId id="260" r:id="rId10"/>
    <p:sldId id="263" r:id="rId11"/>
    <p:sldId id="273" r:id="rId12"/>
    <p:sldId id="27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>
          <p15:clr>
            <a:srgbClr val="A4A3A4"/>
          </p15:clr>
        </p15:guide>
        <p15:guide id="2" pos="38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74" d="100"/>
          <a:sy n="74" d="100"/>
        </p:scale>
        <p:origin x="1152" y="67"/>
      </p:cViewPr>
      <p:guideLst>
        <p:guide orient="horz" pos="2152"/>
        <p:guide pos="38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8300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377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608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602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2023-05-11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2023-05-11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2023-05-11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2023-05-11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2023-05-11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2023-05-11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2023-05-11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2023-05-11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2023-05-11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2023-05-11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2023-05-11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2023-05-11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2023-05-11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17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1130300"/>
            <a:ext cx="10363198" cy="147002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Yolov8 </a:t>
            </a:r>
            <a:r>
              <a:rPr lang="ko-KR" altLang="en-US" dirty="0"/>
              <a:t>기반 </a:t>
            </a:r>
            <a:r>
              <a:rPr lang="ko-KR" altLang="en-US" dirty="0" err="1"/>
              <a:t>색각</a:t>
            </a:r>
            <a:r>
              <a:rPr lang="en-US" altLang="ko-KR" dirty="0"/>
              <a:t> </a:t>
            </a:r>
            <a:r>
              <a:rPr lang="ko-KR" altLang="en-US" dirty="0"/>
              <a:t>및 시각이상자를 위한 </a:t>
            </a:r>
            <a:br>
              <a:rPr lang="ko-KR" altLang="en-US" dirty="0"/>
            </a:br>
            <a:r>
              <a:rPr lang="ko-KR" altLang="en-US" dirty="0"/>
              <a:t>교통 신호 판정 프로그램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323117" y="3886199"/>
            <a:ext cx="3054927" cy="2140527"/>
          </a:xfrm>
        </p:spPr>
        <p:txBody>
          <a:bodyPr>
            <a:normAutofit/>
          </a:bodyPr>
          <a:lstStyle/>
          <a:p>
            <a:pPr algn="r">
              <a:defRPr/>
            </a:pP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컴퓨터 공학</a:t>
            </a:r>
            <a:endParaRPr lang="en-US" altLang="ko-KR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r">
              <a:defRPr/>
            </a:pPr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2018E7174 </a:t>
            </a:r>
          </a:p>
          <a:p>
            <a:pPr algn="r">
              <a:defRPr/>
            </a:pP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정명섭</a:t>
            </a:r>
            <a:endParaRPr lang="en-US" altLang="ko-KR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r">
              <a:defRPr/>
            </a:pPr>
            <a:r>
              <a:rPr lang="en-US" altLang="ko-KR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badday@kakao.com</a:t>
            </a:r>
            <a:endParaRPr lang="ko-KR" altLang="en-US" sz="2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52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6305" y="1425313"/>
            <a:ext cx="6808440" cy="103704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3824138" cy="90992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3200">
                <a:latin typeface="맑은 고딕"/>
              </a:rPr>
              <a:t>학습과정 </a:t>
            </a:r>
            <a:r>
              <a:rPr lang="en-US" altLang="ko-KR" sz="3200">
                <a:latin typeface="맑은 고딕"/>
              </a:rPr>
              <a:t>-</a:t>
            </a:r>
            <a:r>
              <a:rPr lang="ko-KR" altLang="en-US" sz="3200">
                <a:latin typeface="맑은 고딕"/>
              </a:rPr>
              <a:t> </a:t>
            </a:r>
            <a:r>
              <a:rPr lang="en-US" altLang="ko-KR" sz="3200">
                <a:latin typeface="맑은 고딕"/>
              </a:rPr>
              <a:t>1</a:t>
            </a:r>
            <a:r>
              <a:rPr lang="ko-KR" altLang="en-US" sz="3200">
                <a:latin typeface="맑은 고딕"/>
              </a:rPr>
              <a:t>차학습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6305" y="2462360"/>
            <a:ext cx="5033341" cy="2566276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684197" y="2628830"/>
            <a:ext cx="2537680" cy="1600339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221877" y="2625020"/>
            <a:ext cx="2537680" cy="1607959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521668" y="1697774"/>
            <a:ext cx="6441743" cy="4368794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264746" y="1324778"/>
            <a:ext cx="4785562" cy="1238117"/>
          </a:xfrm>
          <a:prstGeom prst="rect">
            <a:avLst/>
          </a:prstGeom>
        </p:spPr>
      </p:pic>
      <p:sp>
        <p:nvSpPr>
          <p:cNvPr id="29" name="내용 개체 틀 2"/>
          <p:cNvSpPr>
            <a:spLocks noGrp="1"/>
          </p:cNvSpPr>
          <p:nvPr>
            <p:ph idx="1"/>
          </p:nvPr>
        </p:nvSpPr>
        <p:spPr>
          <a:xfrm>
            <a:off x="456305" y="880591"/>
            <a:ext cx="2979628" cy="817183"/>
          </a:xfrm>
        </p:spPr>
        <p:txBody>
          <a:bodyPr vert="horz" lIns="91440" tIns="45720" rIns="91440" bIns="45720">
            <a:normAutofit/>
          </a:bodyPr>
          <a:lstStyle/>
          <a:p>
            <a:pPr marL="342900" indent="-342900" algn="l" defTabSz="914400" rtl="0" eaLnBrk="1" latinLnBrk="1" hangingPunct="1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roboflow AutoML</a:t>
            </a:r>
          </a:p>
          <a:p>
            <a:pPr marL="342900" indent="-342900" algn="l" defTabSz="914400" rtl="0" eaLnBrk="1" latinLnBrk="1" hangingPunct="1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/>
            </a:pPr>
            <a:endParaRPr kumimoji="0" lang="en-US" altLang="ko-KR" sz="32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342900" indent="-342900" algn="l" defTabSz="914400" rtl="0" eaLnBrk="1" latinLnBrk="1" hangingPunct="1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/>
            </a:pPr>
            <a:endParaRPr kumimoji="0" lang="ko-KR" altLang="en-US" sz="32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32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765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3824138" cy="90992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3200">
                <a:latin typeface="맑은 고딕"/>
              </a:rPr>
              <a:t>학습과정 </a:t>
            </a:r>
            <a:r>
              <a:rPr lang="en-US" altLang="ko-KR" sz="3200">
                <a:latin typeface="맑은 고딕"/>
              </a:rPr>
              <a:t>-</a:t>
            </a:r>
            <a:r>
              <a:rPr lang="ko-KR" altLang="en-US" sz="3200">
                <a:latin typeface="맑은 고딕"/>
              </a:rPr>
              <a:t> </a:t>
            </a:r>
            <a:r>
              <a:rPr lang="en-US" altLang="ko-KR" sz="3200">
                <a:latin typeface="맑은 고딕"/>
              </a:rPr>
              <a:t>2</a:t>
            </a:r>
            <a:r>
              <a:rPr lang="ko-KR" altLang="en-US" sz="3200">
                <a:latin typeface="맑은 고딕"/>
              </a:rPr>
              <a:t>차학습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42419" y="1545190"/>
            <a:ext cx="4450086" cy="550010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242419" y="1905816"/>
            <a:ext cx="4450086" cy="46355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599" y="1545190"/>
            <a:ext cx="5695950" cy="1714500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30916" y="4246183"/>
            <a:ext cx="5895974" cy="771525"/>
          </a:xfrm>
          <a:prstGeom prst="rect">
            <a:avLst/>
          </a:prstGeom>
        </p:spPr>
      </p:pic>
      <p:sp>
        <p:nvSpPr>
          <p:cNvPr id="37" name="내용 개체 틀 2"/>
          <p:cNvSpPr>
            <a:spLocks noGrp="1"/>
          </p:cNvSpPr>
          <p:nvPr>
            <p:ph idx="1"/>
          </p:nvPr>
        </p:nvSpPr>
        <p:spPr>
          <a:xfrm>
            <a:off x="266699" y="880591"/>
            <a:ext cx="2065362" cy="817183"/>
          </a:xfrm>
        </p:spPr>
        <p:txBody>
          <a:bodyPr vert="horz" lIns="91440" tIns="45720" rIns="91440" bIns="45720">
            <a:normAutofit/>
          </a:bodyPr>
          <a:lstStyle/>
          <a:p>
            <a:pPr marL="342900" indent="-342900" algn="l" defTabSz="914400" rtl="0" eaLnBrk="1" latinLnBrk="1" hangingPunct="1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인터프리터</a:t>
            </a:r>
            <a:endParaRPr kumimoji="0" lang="ko-KR" altLang="en-US" sz="2400" b="0" i="0" u="none" strike="noStrike" kern="1200" cap="none" spc="0" normalizeH="0" baseline="0">
              <a:solidFill>
                <a:srgbClr val="000000"/>
              </a:solidFill>
              <a:latin typeface="맑은 고딕"/>
            </a:endParaRPr>
          </a:p>
          <a:p>
            <a:pPr marL="342900" indent="-342900" algn="l" defTabSz="914400" rtl="0" eaLnBrk="1" latinLnBrk="1" hangingPunct="1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/>
            </a:pPr>
            <a:endParaRPr kumimoji="0" lang="en-US" altLang="ko-KR" sz="32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342900" indent="-342900" algn="l" defTabSz="914400" rtl="0" eaLnBrk="1" latinLnBrk="1" hangingPunct="1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/>
            </a:pPr>
            <a:endParaRPr kumimoji="0" lang="ko-KR" altLang="en-US" sz="32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32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8" name="내용 개체 틀 2"/>
          <p:cNvSpPr>
            <a:spLocks noGrp="1"/>
          </p:cNvSpPr>
          <p:nvPr/>
        </p:nvSpPr>
        <p:spPr>
          <a:xfrm>
            <a:off x="6892003" y="880591"/>
            <a:ext cx="2065362" cy="81718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342900" indent="-342900" algn="l" defTabSz="914400" rtl="0" eaLnBrk="1" latinLnBrk="1" hangingPunct="1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옵션</a:t>
            </a:r>
          </a:p>
          <a:p>
            <a:pPr marL="342900" indent="-342900" algn="l" defTabSz="914400" rtl="0" eaLnBrk="1" latinLnBrk="1" hangingPunct="1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/>
            </a:pPr>
            <a:endParaRPr kumimoji="0" lang="en-US" altLang="ko-KR" sz="32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342900" indent="-342900" algn="l" defTabSz="914400" rtl="0" eaLnBrk="1" latinLnBrk="1" hangingPunct="1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/>
            </a:pPr>
            <a:endParaRPr kumimoji="0" lang="ko-KR" altLang="en-US" sz="32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32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9" name="내용 개체 틀 2"/>
          <p:cNvSpPr>
            <a:spLocks noGrp="1"/>
          </p:cNvSpPr>
          <p:nvPr/>
        </p:nvSpPr>
        <p:spPr>
          <a:xfrm>
            <a:off x="266697" y="3429000"/>
            <a:ext cx="2788229" cy="817183"/>
          </a:xfrm>
          <a:prstGeom prst="rect">
            <a:avLst/>
          </a:prstGeom>
        </p:spPr>
        <p:txBody>
          <a:bodyPr vert="horz" lIns="91440" tIns="45720" rIns="91440" bIns="45720">
            <a:normAutofit fontScale="92500"/>
          </a:bodyPr>
          <a:lstStyle/>
          <a:p>
            <a:pPr marL="342900" indent="-342900" algn="l" defTabSz="914400" rtl="0" eaLnBrk="1" latinLnBrk="1" hangingPunct="1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Epoch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</a:rPr>
              <a:t> 학습진행과정</a:t>
            </a:r>
          </a:p>
          <a:p>
            <a:pPr marL="342900" indent="-342900" algn="l" defTabSz="914400" rtl="0" eaLnBrk="1" latinLnBrk="1" hangingPunct="1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/>
            </a:pPr>
            <a:endParaRPr kumimoji="0" lang="en-US" altLang="ko-KR" sz="32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342900" indent="-342900" algn="l" defTabSz="914400" rtl="0" eaLnBrk="1" latinLnBrk="1" hangingPunct="1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/>
            </a:pPr>
            <a:endParaRPr kumimoji="0" lang="ko-KR" altLang="en-US" sz="32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32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30916" y="5017708"/>
            <a:ext cx="5924550" cy="781050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242419" y="4246183"/>
            <a:ext cx="4450086" cy="923602"/>
          </a:xfrm>
          <a:prstGeom prst="rect">
            <a:avLst/>
          </a:prstGeom>
        </p:spPr>
      </p:pic>
      <p:sp>
        <p:nvSpPr>
          <p:cNvPr id="42" name="내용 개체 틀 2"/>
          <p:cNvSpPr>
            <a:spLocks noGrp="1"/>
          </p:cNvSpPr>
          <p:nvPr/>
        </p:nvSpPr>
        <p:spPr>
          <a:xfrm>
            <a:off x="6892003" y="3429000"/>
            <a:ext cx="2065362" cy="81718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342900" indent="-342900" algn="l" defTabSz="914400" rtl="0" eaLnBrk="1" latinLnBrk="1" hangingPunct="1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데이터셋</a:t>
            </a:r>
          </a:p>
          <a:p>
            <a:pPr marL="342900" indent="-342900" algn="l" defTabSz="914400" rtl="0" eaLnBrk="1" latinLnBrk="1" hangingPunct="1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/>
            </a:pPr>
            <a:endParaRPr kumimoji="0" lang="en-US" altLang="ko-KR" sz="32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342900" indent="-342900" algn="l" defTabSz="914400" rtl="0" eaLnBrk="1" latinLnBrk="1" hangingPunct="1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/>
            </a:pPr>
            <a:endParaRPr kumimoji="0" lang="ko-KR" altLang="en-US" sz="32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32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43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3824138" cy="90992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3200">
                <a:latin typeface="맑은 고딕"/>
              </a:rPr>
              <a:t>학습과정 </a:t>
            </a:r>
            <a:r>
              <a:rPr lang="en-US" altLang="ko-KR" sz="3200">
                <a:latin typeface="맑은 고딕"/>
              </a:rPr>
              <a:t>-</a:t>
            </a:r>
            <a:r>
              <a:rPr lang="ko-KR" altLang="en-US" sz="3200">
                <a:latin typeface="맑은 고딕"/>
              </a:rPr>
              <a:t> </a:t>
            </a:r>
            <a:r>
              <a:rPr lang="en-US" altLang="ko-KR" sz="3200">
                <a:latin typeface="맑은 고딕"/>
              </a:rPr>
              <a:t>2</a:t>
            </a:r>
            <a:r>
              <a:rPr lang="ko-KR" altLang="en-US" sz="3200">
                <a:latin typeface="맑은 고딕"/>
              </a:rPr>
              <a:t>차학습</a:t>
            </a:r>
          </a:p>
        </p:txBody>
      </p:sp>
      <p:sp>
        <p:nvSpPr>
          <p:cNvPr id="37" name="내용 개체 틀 2"/>
          <p:cNvSpPr>
            <a:spLocks noGrp="1"/>
          </p:cNvSpPr>
          <p:nvPr>
            <p:ph idx="1"/>
          </p:nvPr>
        </p:nvSpPr>
        <p:spPr>
          <a:xfrm>
            <a:off x="266699" y="880591"/>
            <a:ext cx="2065362" cy="817183"/>
          </a:xfrm>
        </p:spPr>
        <p:txBody>
          <a:bodyPr vert="horz" lIns="91440" tIns="45720" rIns="91440" bIns="45720">
            <a:normAutofit/>
          </a:bodyPr>
          <a:lstStyle/>
          <a:p>
            <a:pPr marL="342900" indent="-342900" algn="l" defTabSz="914400" rtl="0" eaLnBrk="1" latinLnBrk="1" hangingPunct="1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0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</a:rPr>
              <a:t>학습결과</a:t>
            </a:r>
          </a:p>
          <a:p>
            <a:pPr marL="342900" indent="-342900" algn="l" defTabSz="914400" rtl="0" eaLnBrk="1" latinLnBrk="1" hangingPunct="1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/>
            </a:pPr>
            <a:endParaRPr kumimoji="0" lang="en-US" altLang="ko-KR" sz="32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342900" indent="-342900" algn="l" defTabSz="914400" rtl="0" eaLnBrk="1" latinLnBrk="1" hangingPunct="1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/>
            </a:pPr>
            <a:endParaRPr kumimoji="0" lang="ko-KR" altLang="en-US" sz="32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32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817395" y="4337139"/>
            <a:ext cx="1086214" cy="696291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504030" y="4337139"/>
            <a:ext cx="7214127" cy="2468005"/>
          </a:xfrm>
          <a:prstGeom prst="rect">
            <a:avLst/>
          </a:prstGeom>
        </p:spPr>
      </p:pic>
      <p:pic>
        <p:nvPicPr>
          <p:cNvPr id="46" name="그림 1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521668" y="1184564"/>
            <a:ext cx="7377244" cy="2873299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54D949-C018-1F22-544D-12017D1C9121}"/>
              </a:ext>
            </a:extLst>
          </p:cNvPr>
          <p:cNvSpPr txBox="1">
            <a:spLocks/>
          </p:cNvSpPr>
          <p:nvPr/>
        </p:nvSpPr>
        <p:spPr>
          <a:xfrm>
            <a:off x="977764" y="1357538"/>
            <a:ext cx="2945650" cy="817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spcBef>
                <a:spcPts val="300"/>
              </a:spcBef>
              <a:buNone/>
              <a:defRPr/>
            </a:pPr>
            <a:r>
              <a:rPr lang="en-US" altLang="ko-KR" sz="1800" dirty="0">
                <a:solidFill>
                  <a:srgbClr val="000000"/>
                </a:solidFill>
                <a:latin typeface="+mj-ea"/>
                <a:ea typeface="+mj-ea"/>
                <a:cs typeface="Calibri"/>
              </a:rPr>
              <a:t>1) 1</a:t>
            </a:r>
            <a:r>
              <a:rPr lang="ko-KR" altLang="en-US" sz="1800" dirty="0" err="1">
                <a:solidFill>
                  <a:srgbClr val="000000"/>
                </a:solidFill>
                <a:latin typeface="+mj-ea"/>
                <a:ea typeface="+mj-ea"/>
                <a:cs typeface="Calibri"/>
              </a:rPr>
              <a:t>차학습</a:t>
            </a:r>
            <a:r>
              <a:rPr lang="ko-KR" altLang="en-US" sz="1800" dirty="0">
                <a:solidFill>
                  <a:srgbClr val="000000"/>
                </a:solidFill>
                <a:latin typeface="+mj-ea"/>
                <a:ea typeface="+mj-ea"/>
                <a:cs typeface="Calibri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+mj-ea"/>
                <a:ea typeface="+mj-ea"/>
                <a:cs typeface="Calibri"/>
              </a:rPr>
              <a:t>(57)</a:t>
            </a:r>
          </a:p>
          <a:p>
            <a:pPr>
              <a:lnSpc>
                <a:spcPct val="200000"/>
              </a:lnSpc>
              <a:spcBef>
                <a:spcPts val="300"/>
              </a:spcBef>
              <a:buFont typeface="Arial"/>
              <a:buChar char="•"/>
              <a:defRPr/>
            </a:pPr>
            <a:endParaRPr lang="ko-KR" altLang="en-US" dirty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>
              <a:buFont typeface="Arial"/>
              <a:buNone/>
              <a:defRPr/>
            </a:pPr>
            <a:endParaRPr lang="en-US" altLang="ko-KR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B4979D6-3BFE-F6C1-A596-A840A6831E2B}"/>
              </a:ext>
            </a:extLst>
          </p:cNvPr>
          <p:cNvSpPr txBox="1">
            <a:spLocks/>
          </p:cNvSpPr>
          <p:nvPr/>
        </p:nvSpPr>
        <p:spPr>
          <a:xfrm>
            <a:off x="977764" y="3779067"/>
            <a:ext cx="2065362" cy="817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spcBef>
                <a:spcPts val="300"/>
              </a:spcBef>
              <a:buNone/>
              <a:defRPr/>
            </a:pPr>
            <a:r>
              <a:rPr lang="en-US" altLang="ko-KR" sz="1800" dirty="0">
                <a:solidFill>
                  <a:srgbClr val="000000"/>
                </a:solidFill>
                <a:latin typeface="+mj-ea"/>
                <a:ea typeface="+mj-ea"/>
                <a:cs typeface="Calibri"/>
              </a:rPr>
              <a:t>2) 2</a:t>
            </a:r>
            <a:r>
              <a:rPr lang="ko-KR" altLang="en-US" sz="1800" dirty="0" err="1">
                <a:solidFill>
                  <a:srgbClr val="000000"/>
                </a:solidFill>
                <a:latin typeface="+mj-ea"/>
                <a:ea typeface="+mj-ea"/>
                <a:cs typeface="Calibri"/>
              </a:rPr>
              <a:t>차학습</a:t>
            </a:r>
            <a:r>
              <a:rPr lang="en-US" altLang="ko-KR" sz="1800" dirty="0">
                <a:solidFill>
                  <a:srgbClr val="000000"/>
                </a:solidFill>
                <a:latin typeface="+mj-ea"/>
                <a:ea typeface="+mj-ea"/>
                <a:cs typeface="Calibri"/>
              </a:rPr>
              <a:t>(229)</a:t>
            </a:r>
          </a:p>
          <a:p>
            <a:pPr>
              <a:lnSpc>
                <a:spcPct val="200000"/>
              </a:lnSpc>
              <a:spcBef>
                <a:spcPts val="300"/>
              </a:spcBef>
              <a:buFont typeface="Arial"/>
              <a:buChar char="•"/>
              <a:defRPr/>
            </a:pPr>
            <a:endParaRPr lang="ko-KR" altLang="en-US" sz="1800" dirty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>
              <a:buFont typeface="Arial"/>
              <a:buNone/>
              <a:defRPr/>
            </a:pPr>
            <a:endParaRPr lang="en-US" altLang="ko-KR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382438" y="1043733"/>
            <a:ext cx="10790855" cy="4770533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828709" y="1507274"/>
            <a:ext cx="59055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/>
              </a:rPr>
              <a:t>Introduction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95449" y="1944088"/>
            <a:ext cx="3936587" cy="348128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300"/>
              </a:spcBef>
              <a:defRPr/>
            </a:pPr>
            <a:r>
              <a:rPr lang="ko-KR" altLang="en-US" sz="2500">
                <a:latin typeface="맑은 고딕"/>
              </a:rPr>
              <a:t>연구배경</a:t>
            </a:r>
          </a:p>
          <a:p>
            <a:pPr>
              <a:lnSpc>
                <a:spcPct val="200000"/>
              </a:lnSpc>
              <a:spcBef>
                <a:spcPts val="300"/>
              </a:spcBef>
              <a:defRPr/>
            </a:pPr>
            <a:r>
              <a:rPr lang="ko-KR" altLang="en-US" sz="2500">
                <a:latin typeface="맑은 고딕"/>
              </a:rPr>
              <a:t>연구 방법</a:t>
            </a:r>
          </a:p>
          <a:p>
            <a:pPr>
              <a:lnSpc>
                <a:spcPct val="200000"/>
              </a:lnSpc>
              <a:spcBef>
                <a:spcPts val="300"/>
              </a:spcBef>
              <a:defRPr/>
            </a:pPr>
            <a:r>
              <a:rPr lang="ko-KR" altLang="en-US" sz="2500">
                <a:latin typeface="맑은 고딕"/>
              </a:rPr>
              <a:t>시스템 구조도</a:t>
            </a:r>
          </a:p>
          <a:p>
            <a:pPr>
              <a:lnSpc>
                <a:spcPct val="200000"/>
              </a:lnSpc>
              <a:spcBef>
                <a:spcPts val="300"/>
              </a:spcBef>
              <a:defRPr/>
            </a:pPr>
            <a:r>
              <a:rPr lang="ko-KR" altLang="en-US" sz="2500">
                <a:latin typeface="맑은 고딕"/>
              </a:rPr>
              <a:t>관련 연구</a:t>
            </a:r>
          </a:p>
          <a:p>
            <a:pPr>
              <a:lnSpc>
                <a:spcPct val="200000"/>
              </a:lnSpc>
              <a:spcBef>
                <a:spcPts val="300"/>
              </a:spcBef>
              <a:defRPr/>
            </a:pPr>
            <a:endParaRPr lang="ko-KR" altLang="en-US" sz="2500">
              <a:latin typeface="맑은 고딕"/>
            </a:endParaRPr>
          </a:p>
          <a:p>
            <a:pPr marL="0" indent="0">
              <a:lnSpc>
                <a:spcPct val="200000"/>
              </a:lnSpc>
              <a:spcBef>
                <a:spcPts val="300"/>
              </a:spcBef>
              <a:buNone/>
              <a:defRPr/>
            </a:pPr>
            <a:endParaRPr lang="en-US" altLang="ko-KR" sz="2500">
              <a:latin typeface="맑은 고딕"/>
            </a:endParaRPr>
          </a:p>
          <a:p>
            <a:pPr>
              <a:lnSpc>
                <a:spcPct val="200000"/>
              </a:lnSpc>
              <a:spcBef>
                <a:spcPts val="300"/>
              </a:spcBef>
              <a:defRPr/>
            </a:pPr>
            <a:endParaRPr lang="en-US" altLang="ko-KR" sz="2500">
              <a:latin typeface="맑은 고딕"/>
            </a:endParaRPr>
          </a:p>
          <a:p>
            <a:pPr>
              <a:lnSpc>
                <a:spcPct val="200000"/>
              </a:lnSpc>
              <a:spcBef>
                <a:spcPts val="300"/>
              </a:spcBef>
              <a:defRPr/>
            </a:pPr>
            <a:endParaRPr lang="ko-KR" altLang="en-US" sz="2500">
              <a:latin typeface="맑은 고딕"/>
            </a:endParaRPr>
          </a:p>
          <a:p>
            <a:pPr marL="0" indent="0">
              <a:buNone/>
              <a:defRPr/>
            </a:pPr>
            <a:endParaRPr lang="en-US" altLang="ko-KR" sz="2500">
              <a:latin typeface="맑은 고딕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72246" y="1944087"/>
            <a:ext cx="6096000" cy="2445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000" indent="-357000">
              <a:lnSpc>
                <a:spcPct val="200000"/>
              </a:lnSpc>
              <a:spcBef>
                <a:spcPts val="300"/>
              </a:spcBef>
              <a:buFont typeface="Arial"/>
              <a:buChar char="•"/>
              <a:defRPr/>
            </a:pPr>
            <a:r>
              <a:rPr lang="en-US" altLang="ko-KR" sz="2500">
                <a:latin typeface="맑은 고딕"/>
              </a:rPr>
              <a:t>Yolo</a:t>
            </a:r>
          </a:p>
          <a:p>
            <a:pPr marL="357000" indent="-357000">
              <a:lnSpc>
                <a:spcPct val="200000"/>
              </a:lnSpc>
              <a:spcBef>
                <a:spcPts val="300"/>
              </a:spcBef>
              <a:buFont typeface="Arial"/>
              <a:buChar char="•"/>
              <a:defRPr/>
            </a:pPr>
            <a:r>
              <a:rPr lang="ko-KR" altLang="en-US" sz="2500">
                <a:latin typeface="맑은 고딕"/>
              </a:rPr>
              <a:t>용어 설명</a:t>
            </a:r>
            <a:endParaRPr lang="en-US" altLang="ko-KR" sz="2500">
              <a:latin typeface="맑은 고딕"/>
            </a:endParaRPr>
          </a:p>
          <a:p>
            <a:pPr marL="357000" indent="-357000">
              <a:lnSpc>
                <a:spcPct val="200000"/>
              </a:lnSpc>
              <a:spcBef>
                <a:spcPts val="300"/>
              </a:spcBef>
              <a:buFont typeface="Arial"/>
              <a:buChar char="•"/>
              <a:defRPr/>
            </a:pPr>
            <a:r>
              <a:rPr lang="ko-KR" altLang="en-US" sz="2500">
                <a:latin typeface="맑은 고딕"/>
              </a:rPr>
              <a:t>중간 학습과정 </a:t>
            </a:r>
          </a:p>
        </p:txBody>
      </p:sp>
    </p:spTree>
    <p:extLst>
      <p:ext uri="{BB962C8B-B14F-4D97-AF65-F5344CB8AC3E}">
        <p14:creationId xmlns:p14="http://schemas.microsoft.com/office/powerpoint/2010/main" val="196598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1009932" y="1000124"/>
            <a:ext cx="4876801" cy="270597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그림 4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6705602" y="1085170"/>
            <a:ext cx="4720848" cy="26209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910774" cy="70210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3200" dirty="0"/>
              <a:t>연구 배경</a:t>
            </a:r>
          </a:p>
        </p:txBody>
      </p:sp>
      <p:graphicFrame>
        <p:nvGraphicFramePr>
          <p:cNvPr id="8" name="표 8"/>
          <p:cNvGraphicFramePr>
            <a:graphicFrameLocks noGrp="1"/>
          </p:cNvGraphicFramePr>
          <p:nvPr/>
        </p:nvGraphicFramePr>
        <p:xfrm>
          <a:off x="1009932" y="4316196"/>
          <a:ext cx="10422255" cy="1277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3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8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80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맑은 고딕"/>
                        </a:rPr>
                        <a:t>신호등은 색상정보를 내포하여 구성함</a:t>
                      </a:r>
                      <a:r>
                        <a:rPr lang="en-US" altLang="ko-KR">
                          <a:latin typeface="맑은 고딕"/>
                        </a:rPr>
                        <a:t>.</a:t>
                      </a:r>
                      <a:endParaRPr lang="ko-KR" altLang="en-US">
                        <a:latin typeface="맑은 고딕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88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맑은 고딕"/>
                        </a:rPr>
                        <a:t>색맹을 포함한 색각 이상자는 전체 약 </a:t>
                      </a:r>
                      <a:r>
                        <a:rPr lang="en-US" altLang="ko-KR">
                          <a:latin typeface="맑은 고딕"/>
                        </a:rPr>
                        <a:t>6.5%</a:t>
                      </a:r>
                      <a:r>
                        <a:rPr lang="ko-KR" altLang="en-US">
                          <a:latin typeface="맑은 고딕"/>
                        </a:rPr>
                        <a:t>임</a:t>
                      </a:r>
                      <a:r>
                        <a:rPr lang="en-US" altLang="ko-KR">
                          <a:latin typeface="맑은 고딕"/>
                        </a:rPr>
                        <a:t>. </a:t>
                      </a:r>
                      <a:endParaRPr lang="ko-KR" altLang="en-US">
                        <a:latin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맑은 고딕"/>
                        </a:rPr>
                        <a:t>근시의 발생빈도는 </a:t>
                      </a:r>
                      <a:r>
                        <a:rPr lang="en-US" altLang="ko-KR">
                          <a:latin typeface="맑은 고딕"/>
                        </a:rPr>
                        <a:t>97%</a:t>
                      </a:r>
                      <a:r>
                        <a:rPr lang="ko-KR" altLang="en-US">
                          <a:latin typeface="맑은 고딕"/>
                        </a:rPr>
                        <a:t>에 근접함</a:t>
                      </a:r>
                      <a:r>
                        <a:rPr lang="en-US" altLang="ko-KR">
                          <a:latin typeface="맑은 고딕"/>
                        </a:rPr>
                        <a:t>.</a:t>
                      </a:r>
                      <a:endParaRPr lang="ko-KR" altLang="en-US">
                        <a:latin typeface="맑은 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309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맑은 고딕"/>
                        </a:rPr>
                        <a:t>시각</a:t>
                      </a:r>
                      <a:r>
                        <a:rPr lang="en-US" altLang="ko-KR">
                          <a:latin typeface="맑은 고딕"/>
                        </a:rPr>
                        <a:t>, </a:t>
                      </a:r>
                      <a:r>
                        <a:rPr lang="ko-KR" altLang="en-US">
                          <a:latin typeface="맑은 고딕"/>
                        </a:rPr>
                        <a:t>색각이상자의 환경적 제약없이 객체 탐지기술을 활용해 교통신호를 인식하는것이 목표</a:t>
                      </a:r>
                      <a:r>
                        <a:rPr lang="en-US" altLang="ko-KR">
                          <a:latin typeface="맑은 고딕"/>
                        </a:rPr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603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915702" cy="81718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3200" dirty="0"/>
              <a:t>연구 방법</a:t>
            </a:r>
          </a:p>
        </p:txBody>
      </p:sp>
      <p:pic>
        <p:nvPicPr>
          <p:cNvPr id="4" name="그림 3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3017861" y="880591"/>
            <a:ext cx="6818143" cy="333805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6699" y="880591"/>
            <a:ext cx="2065362" cy="81718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  <a:spcBef>
                <a:spcPts val="300"/>
              </a:spcBef>
              <a:defRPr/>
            </a:pPr>
            <a:r>
              <a:rPr lang="en-US" altLang="ko-KR" sz="2400">
                <a:latin typeface="맑은 고딕"/>
              </a:rPr>
              <a:t>System Flow</a:t>
            </a:r>
            <a:endParaRPr lang="en-US" altLang="ko-KR" sz="2400"/>
          </a:p>
          <a:p>
            <a:pPr>
              <a:lnSpc>
                <a:spcPct val="200000"/>
              </a:lnSpc>
              <a:spcBef>
                <a:spcPts val="300"/>
              </a:spcBef>
              <a:defRPr/>
            </a:pPr>
            <a:endParaRPr lang="en-US" altLang="ko-KR"/>
          </a:p>
          <a:p>
            <a:pPr>
              <a:lnSpc>
                <a:spcPct val="200000"/>
              </a:lnSpc>
              <a:spcBef>
                <a:spcPts val="300"/>
              </a:spcBef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en-US" altLang="ko-KR"/>
          </a:p>
        </p:txBody>
      </p:sp>
      <p:sp>
        <p:nvSpPr>
          <p:cNvPr id="5" name="내용 개체 틀 2"/>
          <p:cNvSpPr txBox="1"/>
          <p:nvPr/>
        </p:nvSpPr>
        <p:spPr>
          <a:xfrm>
            <a:off x="274504" y="3612690"/>
            <a:ext cx="2065362" cy="817183"/>
          </a:xfrm>
          <a:prstGeom prst="rect">
            <a:avLst/>
          </a:prstGeom>
        </p:spPr>
        <p:txBody>
          <a:bodyPr vert="horz" lIns="91440" tIns="45720" rIns="91440" bIns="45720">
            <a:normAutofit fontScale="850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spcBef>
                <a:spcPts val="300"/>
              </a:spcBef>
              <a:defRPr/>
            </a:pPr>
            <a:r>
              <a:rPr lang="en-US" altLang="ko-KR" sz="2400">
                <a:latin typeface="맑은 고딕"/>
              </a:rPr>
              <a:t>Model build</a:t>
            </a:r>
            <a:endParaRPr lang="en-US" altLang="ko-KR" sz="2400"/>
          </a:p>
          <a:p>
            <a:pPr>
              <a:lnSpc>
                <a:spcPct val="200000"/>
              </a:lnSpc>
              <a:spcBef>
                <a:spcPts val="300"/>
              </a:spcBef>
              <a:defRPr/>
            </a:pPr>
            <a:endParaRPr lang="en-US" altLang="ko-KR"/>
          </a:p>
          <a:p>
            <a:pPr>
              <a:lnSpc>
                <a:spcPct val="200000"/>
              </a:lnSpc>
              <a:spcBef>
                <a:spcPts val="300"/>
              </a:spcBef>
              <a:defRPr/>
            </a:pPr>
            <a:endParaRPr lang="ko-KR" altLang="en-US"/>
          </a:p>
          <a:p>
            <a:pPr marL="0" indent="0">
              <a:buFont typeface="Arial"/>
              <a:buNone/>
              <a:defRPr/>
            </a:pPr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080759E-A640-6A6D-BBCF-E4A38999E8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02627" y="4218643"/>
            <a:ext cx="8225937" cy="222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48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2746665" cy="81718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3200" dirty="0"/>
              <a:t>시스템 구조도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2649" y="1091821"/>
            <a:ext cx="1070282" cy="48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600" dirty="0"/>
              <a:t>Client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98615" y="1091821"/>
            <a:ext cx="1070282" cy="487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6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Server</a:t>
            </a: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4E18E1C0-A03A-9EEC-9D3C-14DC44B46D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716954"/>
              </p:ext>
            </p:extLst>
          </p:nvPr>
        </p:nvGraphicFramePr>
        <p:xfrm>
          <a:off x="6913744" y="1454389"/>
          <a:ext cx="5075382" cy="4297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620">
                  <a:extLst>
                    <a:ext uri="{9D8B030D-6E8A-4147-A177-3AD203B41FA5}">
                      <a16:colId xmlns:a16="http://schemas.microsoft.com/office/drawing/2014/main" val="3975619560"/>
                    </a:ext>
                  </a:extLst>
                </a:gridCol>
                <a:gridCol w="4403762">
                  <a:extLst>
                    <a:ext uri="{9D8B030D-6E8A-4147-A177-3AD203B41FA5}">
                      <a16:colId xmlns:a16="http://schemas.microsoft.com/office/drawing/2014/main" val="2225646192"/>
                    </a:ext>
                  </a:extLst>
                </a:gridCol>
              </a:tblGrid>
              <a:tr h="718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①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Web Cam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을 사용해 영상정보를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실시간으로 촬영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하여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Host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에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전송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함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540230"/>
                  </a:ext>
                </a:extLst>
              </a:tr>
              <a:tr h="7672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②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영상정보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학습한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Yolov8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모델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HSV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모델 을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Linux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기반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Docker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환경으로 구축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Yolo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모델을 사용하여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차 탐지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  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754714"/>
                  </a:ext>
                </a:extLst>
              </a:tr>
              <a:tr h="7672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③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Region of interest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(ROI, 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관심영역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7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할당</a:t>
                      </a:r>
                      <a:r>
                        <a:rPr lang="en-US" altLang="ko-KR" sz="17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OpenCV </a:t>
                      </a:r>
                      <a:r>
                        <a:rPr lang="en-US" altLang="ko-KR" sz="17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HSV</a:t>
                      </a:r>
                      <a:r>
                        <a:rPr lang="ko-KR" altLang="en-US" sz="17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모델 사용하여 색상 </a:t>
                      </a:r>
                      <a:r>
                        <a:rPr lang="en-US" altLang="ko-KR" sz="17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7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판단</a:t>
                      </a:r>
                      <a:endParaRPr lang="ko-KR" altLang="en-US" sz="17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875824"/>
                  </a:ext>
                </a:extLst>
              </a:tr>
              <a:tr h="5590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④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b="0" dirty="0">
                          <a:solidFill>
                            <a:schemeClr val="tx1"/>
                          </a:solidFill>
                        </a:rPr>
                        <a:t>객체</a:t>
                      </a:r>
                      <a:r>
                        <a:rPr lang="en-US" altLang="ko-KR" sz="17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700" b="0" dirty="0">
                          <a:solidFill>
                            <a:schemeClr val="tx1"/>
                          </a:solidFill>
                        </a:rPr>
                        <a:t>색상 판단결과를 </a:t>
                      </a:r>
                      <a:r>
                        <a:rPr lang="en-US" altLang="ko-KR" sz="1700" b="1" dirty="0">
                          <a:solidFill>
                            <a:schemeClr val="tx1"/>
                          </a:solidFill>
                        </a:rPr>
                        <a:t>Web Server</a:t>
                      </a:r>
                      <a:r>
                        <a:rPr lang="ko-KR" altLang="en-US" sz="1700" b="1" dirty="0">
                          <a:solidFill>
                            <a:schemeClr val="tx1"/>
                          </a:solidFill>
                        </a:rPr>
                        <a:t>에 전송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367811"/>
                  </a:ext>
                </a:extLst>
              </a:tr>
              <a:tr h="5712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⑤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Google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TTS API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를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Web Server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에 적용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427295"/>
                  </a:ext>
                </a:extLst>
              </a:tr>
              <a:tr h="7672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⑥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b="0" dirty="0">
                          <a:solidFill>
                            <a:schemeClr val="tx1"/>
                          </a:solidFill>
                        </a:rPr>
                        <a:t>교통신호 판정 결과를 </a:t>
                      </a:r>
                      <a:r>
                        <a:rPr lang="en-US" altLang="ko-KR" sz="1700" b="0" dirty="0">
                          <a:solidFill>
                            <a:schemeClr val="tx1"/>
                          </a:solidFill>
                        </a:rPr>
                        <a:t>TTS API</a:t>
                      </a:r>
                      <a:r>
                        <a:rPr lang="ko-KR" altLang="en-US" sz="1700" b="0" dirty="0">
                          <a:solidFill>
                            <a:schemeClr val="tx1"/>
                          </a:solidFill>
                        </a:rPr>
                        <a:t>를 이용하여 </a:t>
                      </a:r>
                      <a:r>
                        <a:rPr lang="ko-KR" altLang="en-US" sz="1700" b="1" dirty="0">
                          <a:solidFill>
                            <a:schemeClr val="tx1"/>
                          </a:solidFill>
                        </a:rPr>
                        <a:t>음성신호로 전달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842998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F57BD207-9F42-E254-B1AB-3107BE7F9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89" y="1454389"/>
            <a:ext cx="6073619" cy="415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48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955604" cy="81718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3200"/>
              <a:t>관련 연구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9707" y="887525"/>
            <a:ext cx="5429518" cy="701029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200000"/>
              </a:lnSpc>
              <a:spcBef>
                <a:spcPts val="300"/>
              </a:spcBef>
              <a:defRPr/>
            </a:pPr>
            <a:r>
              <a:rPr lang="en-US" altLang="ko-KR" sz="2400">
                <a:latin typeface="맑은 고딕"/>
              </a:rPr>
              <a:t>이홍구 ( Hong-gu Lee )</a:t>
            </a:r>
            <a:r>
              <a:rPr lang="ko-KR" altLang="en-US" sz="2400">
                <a:latin typeface="맑은 고딕"/>
              </a:rPr>
              <a:t>이하</a:t>
            </a:r>
            <a:r>
              <a:rPr lang="en-US" altLang="ko-KR" sz="2400">
                <a:latin typeface="맑은 고딕"/>
              </a:rPr>
              <a:t>, "YOLO 기반 꿀벌 응애 인식 딥러닝 모델 개발." 한국농업기계학회 학술발표논문집 27.1 (2022): 174-174.</a:t>
            </a:r>
          </a:p>
          <a:p>
            <a:pPr marL="0" indent="0">
              <a:buNone/>
              <a:defRPr/>
            </a:pPr>
            <a:endParaRPr lang="en-US" altLang="ko-KR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599" y="1588554"/>
            <a:ext cx="4395796" cy="163797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953125" y="1573023"/>
            <a:ext cx="3039129" cy="1653508"/>
          </a:xfrm>
          <a:prstGeom prst="rect">
            <a:avLst/>
          </a:prstGeom>
        </p:spPr>
      </p:pic>
      <p:sp>
        <p:nvSpPr>
          <p:cNvPr id="13" name="내용 개체 틀 2"/>
          <p:cNvSpPr>
            <a:spLocks noGrp="1"/>
          </p:cNvSpPr>
          <p:nvPr/>
        </p:nvSpPr>
        <p:spPr>
          <a:xfrm>
            <a:off x="5953125" y="887525"/>
            <a:ext cx="5429518" cy="701029"/>
          </a:xfrm>
          <a:prstGeom prst="rect">
            <a:avLst/>
          </a:prstGeom>
        </p:spPr>
        <p:txBody>
          <a:bodyPr vert="horz" lIns="91440" tIns="45720" rIns="91440" bIns="45720">
            <a:normAutofit fontScale="47500" lnSpcReduction="20000"/>
          </a:bodyPr>
          <a:lstStyle/>
          <a:p>
            <a:pPr marL="342900" indent="-342900" algn="l" defTabSz="914400" rtl="0" eaLnBrk="1" latinLnBrk="1" hangingPunct="1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전성우,김동수,and 정회경. "YOLO 기반 차선검출 시스템." 한국정보통신학회논문지 25.3 (2021): 464-470.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32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graphicFrame>
        <p:nvGraphicFramePr>
          <p:cNvPr id="5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344703"/>
              </p:ext>
            </p:extLst>
          </p:nvPr>
        </p:nvGraphicFramePr>
        <p:xfrm>
          <a:off x="1734127" y="3295554"/>
          <a:ext cx="8723745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0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0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0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553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연구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Yolo </a:t>
                      </a:r>
                      <a:r>
                        <a:rPr lang="ko-KR" altLang="en-US"/>
                        <a:t>기반 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/>
                        <a:t>차선검출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Yolo </a:t>
                      </a:r>
                      <a:r>
                        <a:rPr lang="ko-KR" altLang="en-US"/>
                        <a:t>기반 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/>
                        <a:t>꿀벌 응애 인식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/>
                        <a:t>본 연구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/>
                        <a:t>(</a:t>
                      </a:r>
                      <a:r>
                        <a:rPr lang="ko-KR" altLang="en-US"/>
                        <a:t>교통 신호판정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401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600" dirty="0"/>
                    </a:p>
                    <a:p>
                      <a:pPr algn="ctr" latinLnBrk="1">
                        <a:defRPr/>
                      </a:pPr>
                      <a:r>
                        <a:rPr lang="ko-KR" altLang="en-US" sz="1600" dirty="0"/>
                        <a:t>연구 특징 및 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600" dirty="0"/>
                        <a:t>식별도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7040" indent="-257040">
                        <a:lnSpc>
                          <a:spcPct val="100000"/>
                        </a:lnSpc>
                        <a:buFont typeface="Arial"/>
                        <a:buChar char="•"/>
                        <a:defRPr/>
                      </a:pPr>
                      <a:r>
                        <a:rPr lang="en-US" altLang="ko-KR" sz="1400">
                          <a:latin typeface="맑은 고딕"/>
                        </a:rPr>
                        <a:t>Yolo</a:t>
                      </a:r>
                      <a:r>
                        <a:rPr lang="ko-KR" altLang="en-US" sz="1400">
                          <a:latin typeface="맑은 고딕"/>
                        </a:rPr>
                        <a:t> </a:t>
                      </a:r>
                      <a:r>
                        <a:rPr lang="en-US" altLang="ko-KR" sz="1400">
                          <a:latin typeface="맑은 고딕"/>
                        </a:rPr>
                        <a:t>v4</a:t>
                      </a:r>
                      <a:r>
                        <a:rPr lang="ko-KR" altLang="en-US" sz="1400">
                          <a:latin typeface="맑은 고딕"/>
                        </a:rPr>
                        <a:t> 사용</a:t>
                      </a:r>
                    </a:p>
                    <a:p>
                      <a:pPr marL="257040" indent="-257040">
                        <a:lnSpc>
                          <a:spcPct val="100000"/>
                        </a:lnSpc>
                        <a:buFont typeface="Arial"/>
                        <a:buChar char="•"/>
                        <a:defRPr/>
                      </a:pPr>
                      <a:r>
                        <a:rPr lang="ko-KR" altLang="en-US" sz="1400">
                          <a:latin typeface="맑은 고딕"/>
                        </a:rPr>
                        <a:t>영상데이터 </a:t>
                      </a:r>
                      <a:r>
                        <a:rPr lang="en-US" altLang="ko-KR" sz="1400">
                          <a:latin typeface="맑은 고딕"/>
                        </a:rPr>
                        <a:t>475</a:t>
                      </a:r>
                      <a:r>
                        <a:rPr lang="ko-KR" altLang="en-US" sz="1400">
                          <a:latin typeface="맑은 고딕"/>
                        </a:rPr>
                        <a:t>개 </a:t>
                      </a:r>
                    </a:p>
                    <a:p>
                      <a:pPr marL="257040" indent="-257040">
                        <a:lnSpc>
                          <a:spcPct val="100000"/>
                        </a:lnSpc>
                        <a:buFont typeface="Arial"/>
                        <a:buChar char="•"/>
                        <a:defRPr/>
                      </a:pPr>
                      <a:r>
                        <a:rPr lang="ko-KR" altLang="en-US" sz="1400">
                          <a:latin typeface="맑은 고딕"/>
                        </a:rPr>
                        <a:t>야간 최대 식별도 </a:t>
                      </a:r>
                      <a:r>
                        <a:rPr lang="en-US" altLang="ko-KR" sz="1400">
                          <a:latin typeface="맑은 고딕"/>
                        </a:rPr>
                        <a:t>80.36%</a:t>
                      </a:r>
                    </a:p>
                    <a:p>
                      <a:pPr algn="ctr" latinLnBrk="1">
                        <a:defRPr/>
                      </a:pP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r>
                        <a:rPr lang="en-US" altLang="ko-KR" sz="1400">
                          <a:latin typeface="맑은 고딕"/>
                        </a:rPr>
                        <a:t>Yolo v7</a:t>
                      </a:r>
                      <a:r>
                        <a:rPr lang="ko-KR" altLang="en-US" sz="1400">
                          <a:latin typeface="맑은 고딕"/>
                        </a:rPr>
                        <a:t> 사용</a:t>
                      </a:r>
                    </a:p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r>
                        <a:rPr lang="en-US" altLang="ko-KR" sz="1400">
                          <a:latin typeface="맑은 고딕"/>
                        </a:rPr>
                        <a:t>2926</a:t>
                      </a:r>
                      <a:r>
                        <a:rPr lang="ko-KR" altLang="en-US" sz="1400">
                          <a:latin typeface="맑은 고딕"/>
                        </a:rPr>
                        <a:t>개의 데이터셋</a:t>
                      </a:r>
                    </a:p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r>
                        <a:rPr lang="ko-KR" altLang="en-US" sz="1400">
                          <a:latin typeface="맑은 고딕"/>
                        </a:rPr>
                        <a:t>최대 식별도 </a:t>
                      </a:r>
                      <a:r>
                        <a:rPr lang="en-US" altLang="ko-KR" sz="1400">
                          <a:latin typeface="맑은 고딕"/>
                        </a:rPr>
                        <a:t>94.8%</a:t>
                      </a:r>
                    </a:p>
                    <a:p>
                      <a:pPr algn="ctr" latinLnBrk="1">
                        <a:defRPr/>
                      </a:pP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r>
                        <a:rPr lang="en-US" altLang="ko-KR" sz="1400" b="1">
                          <a:latin typeface="맑은 고딕"/>
                        </a:rPr>
                        <a:t>YOLO v8</a:t>
                      </a:r>
                      <a:r>
                        <a:rPr lang="ko-KR" altLang="en-US" sz="1400" b="1">
                          <a:latin typeface="맑은 고딕"/>
                        </a:rPr>
                        <a:t> </a:t>
                      </a:r>
                      <a:r>
                        <a:rPr lang="ko-KR" altLang="en-US" sz="1400">
                          <a:latin typeface="맑은 고딕"/>
                        </a:rPr>
                        <a:t>사용</a:t>
                      </a:r>
                    </a:p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r>
                        <a:rPr lang="ko-KR" altLang="en-US" sz="1400">
                          <a:latin typeface="맑은 고딕"/>
                        </a:rPr>
                        <a:t>중간 데이터셋 </a:t>
                      </a:r>
                      <a:r>
                        <a:rPr lang="en-US" altLang="ko-KR" sz="1400">
                          <a:latin typeface="맑은 고딕"/>
                        </a:rPr>
                        <a:t>57</a:t>
                      </a:r>
                      <a:r>
                        <a:rPr lang="ko-KR" altLang="en-US" sz="1400">
                          <a:latin typeface="맑은 고딕"/>
                        </a:rPr>
                        <a:t>개</a:t>
                      </a:r>
                    </a:p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r>
                        <a:rPr lang="ko-KR" altLang="en-US" sz="1400">
                          <a:latin typeface="맑은 고딕"/>
                        </a:rPr>
                        <a:t>최대 식별도 </a:t>
                      </a:r>
                      <a:r>
                        <a:rPr lang="en-US" altLang="ko-KR" sz="1400">
                          <a:latin typeface="맑은 고딕"/>
                        </a:rPr>
                        <a:t>84%</a:t>
                      </a:r>
                    </a:p>
                    <a:p>
                      <a:pPr marL="257040" indent="-257040">
                        <a:buFont typeface="Arial"/>
                        <a:buChar char="•"/>
                        <a:defRPr/>
                      </a:pPr>
                      <a:r>
                        <a:rPr lang="en-US" altLang="ko-KR" sz="1400">
                          <a:latin typeface="맑은 고딕"/>
                        </a:rPr>
                        <a:t>3000</a:t>
                      </a:r>
                      <a:r>
                        <a:rPr lang="ko-KR" altLang="en-US" sz="1400">
                          <a:latin typeface="맑은 고딕"/>
                        </a:rPr>
                        <a:t>개 데이터셋예정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25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dirty="0"/>
                    </a:p>
                    <a:p>
                      <a:pPr algn="ctr" latinLnBrk="1">
                        <a:defRPr/>
                      </a:pPr>
                      <a:r>
                        <a:rPr lang="ko-KR" altLang="en-US" dirty="0"/>
                        <a:t>공통점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257040" indent="-257040" algn="l">
                        <a:buFont typeface="Arial"/>
                        <a:buChar char="•"/>
                        <a:defRPr/>
                      </a:pPr>
                      <a:r>
                        <a:rPr lang="ko-KR" altLang="en-US" sz="1600" dirty="0">
                          <a:latin typeface="맑은 고딕"/>
                        </a:rPr>
                        <a:t>실시간 환경에서 사용되며</a:t>
                      </a:r>
                      <a:r>
                        <a:rPr lang="en-US" altLang="ko-KR" sz="1600" dirty="0">
                          <a:latin typeface="맑은 고딕"/>
                        </a:rPr>
                        <a:t>, </a:t>
                      </a:r>
                      <a:r>
                        <a:rPr lang="ko-KR" altLang="en-US" sz="1600" dirty="0">
                          <a:latin typeface="맑은 고딕"/>
                        </a:rPr>
                        <a:t>높은</a:t>
                      </a:r>
                      <a:r>
                        <a:rPr lang="en-US" altLang="ko-KR" sz="1600" dirty="0">
                          <a:latin typeface="맑은 고딕"/>
                        </a:rPr>
                        <a:t> </a:t>
                      </a:r>
                      <a:r>
                        <a:rPr lang="en-US" altLang="ko-KR" sz="1600" dirty="0" err="1">
                          <a:latin typeface="맑은 고딕"/>
                        </a:rPr>
                        <a:t>mAP</a:t>
                      </a:r>
                      <a:r>
                        <a:rPr lang="en-US" altLang="ko-KR" sz="1600" dirty="0">
                          <a:latin typeface="맑은 고딕"/>
                        </a:rPr>
                        <a:t>, </a:t>
                      </a:r>
                      <a:r>
                        <a:rPr lang="ko-KR" altLang="en-US" sz="1600" dirty="0">
                          <a:latin typeface="맑은 고딕"/>
                        </a:rPr>
                        <a:t>높은 </a:t>
                      </a:r>
                      <a:r>
                        <a:rPr lang="en-US" altLang="ko-KR" sz="1600" dirty="0">
                          <a:latin typeface="맑은 고딕"/>
                        </a:rPr>
                        <a:t>FPS</a:t>
                      </a:r>
                      <a:r>
                        <a:rPr lang="ko-KR" altLang="en-US" sz="1600" dirty="0">
                          <a:latin typeface="맑은 고딕"/>
                        </a:rPr>
                        <a:t>를 보임</a:t>
                      </a:r>
                      <a:r>
                        <a:rPr lang="en-US" altLang="ko-KR" sz="1600" dirty="0">
                          <a:latin typeface="맑은 고딕"/>
                        </a:rPr>
                        <a:t>.</a:t>
                      </a:r>
                    </a:p>
                    <a:p>
                      <a:pPr marL="257040" indent="-257040" algn="l">
                        <a:buFont typeface="Arial"/>
                        <a:buChar char="•"/>
                        <a:defRPr/>
                      </a:pPr>
                      <a:r>
                        <a:rPr lang="ko-KR" altLang="en-US" sz="1600" dirty="0">
                          <a:latin typeface="맑은 고딕"/>
                        </a:rPr>
                        <a:t>데이터 회전</a:t>
                      </a:r>
                      <a:r>
                        <a:rPr lang="en-US" altLang="ko-KR" sz="1600" dirty="0">
                          <a:latin typeface="맑은 고딕"/>
                        </a:rPr>
                        <a:t>,</a:t>
                      </a:r>
                      <a:r>
                        <a:rPr lang="ko-KR" altLang="en-US" sz="1600" dirty="0">
                          <a:latin typeface="맑은 고딕"/>
                        </a:rPr>
                        <a:t> 반전</a:t>
                      </a:r>
                      <a:r>
                        <a:rPr lang="en-US" altLang="ko-KR" sz="1600" dirty="0">
                          <a:latin typeface="맑은 고딕"/>
                        </a:rPr>
                        <a:t>,</a:t>
                      </a:r>
                      <a:r>
                        <a:rPr lang="ko-KR" altLang="en-US" sz="1600" dirty="0">
                          <a:latin typeface="맑은 고딕"/>
                        </a:rPr>
                        <a:t> 필터를 통한 증식으로 강건성 확보</a:t>
                      </a:r>
                      <a:r>
                        <a:rPr lang="en-US" altLang="ko-KR" sz="1600" dirty="0">
                          <a:latin typeface="맑은 고딕"/>
                        </a:rPr>
                        <a:t>,</a:t>
                      </a:r>
                      <a:r>
                        <a:rPr lang="ko-KR" altLang="en-US" sz="1600" dirty="0">
                          <a:latin typeface="맑은 고딕"/>
                        </a:rPr>
                        <a:t> 실제 환경 </a:t>
                      </a:r>
                    </a:p>
                    <a:p>
                      <a:pPr marL="0" indent="0" algn="l">
                        <a:buFont typeface="Arial"/>
                        <a:buNone/>
                        <a:defRPr/>
                      </a:pPr>
                      <a:r>
                        <a:rPr lang="ko-KR" altLang="en-US" sz="1600" dirty="0">
                          <a:latin typeface="맑은 고딕"/>
                        </a:rPr>
                        <a:t>    활용 가능 </a:t>
                      </a:r>
                    </a:p>
                    <a:p>
                      <a:pPr algn="ctr" latinLnBrk="1">
                        <a:defRPr/>
                      </a:pP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569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600" dirty="0"/>
                        <a:t>본 연구와 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600" dirty="0"/>
                        <a:t>차이점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  <a:defRPr/>
                      </a:pPr>
                      <a:r>
                        <a:rPr lang="ko-KR" altLang="en-US" sz="1600" dirty="0"/>
                        <a:t>기존대비 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Detection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Segmentation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성능이 높아진 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Yolov8 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버전을 채택하여 높은 학습모델 성능을 기대할 수 있음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lang="ko-KR" altLang="en-US" sz="1600" dirty="0"/>
                      </a:b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625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one and tow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09120" y="1164255"/>
            <a:ext cx="3948437" cy="3371668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4347959" cy="1143000"/>
          </a:xfrm>
        </p:spPr>
        <p:txBody>
          <a:bodyPr/>
          <a:lstStyle/>
          <a:p>
            <a:pPr>
              <a:defRPr/>
            </a:pPr>
            <a:r>
              <a:rPr lang="en-US" altLang="ko-KR" sz="3200"/>
              <a:t>Yolo (You only Look Once)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70219" y="1164255"/>
            <a:ext cx="5828688" cy="2660742"/>
          </a:xfrm>
          <a:prstGeom prst="rect">
            <a:avLst/>
          </a:prstGeom>
        </p:spPr>
      </p:pic>
      <p:graphicFrame>
        <p:nvGraphicFramePr>
          <p:cNvPr id="1036" name="표 10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079925"/>
              </p:ext>
            </p:extLst>
          </p:nvPr>
        </p:nvGraphicFramePr>
        <p:xfrm>
          <a:off x="2197100" y="4078338"/>
          <a:ext cx="8131810" cy="26670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9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9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영역제안 기준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1-stage Detectors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2- stage Detectors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dirty="0"/>
                    </a:p>
                    <a:p>
                      <a:pPr algn="ctr">
                        <a:defRPr/>
                      </a:pPr>
                      <a:r>
                        <a:rPr lang="ko-KR" altLang="en-US" dirty="0"/>
                        <a:t>특징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7040" indent="-257040">
                        <a:buClr>
                          <a:schemeClr val="dk1"/>
                        </a:buClr>
                        <a:buFont typeface="Arial"/>
                        <a:buChar char="•"/>
                        <a:defRPr/>
                      </a:pPr>
                      <a:r>
                        <a:rPr lang="ko-KR" altLang="en-US" dirty="0" err="1">
                          <a:latin typeface="맑은 고딕"/>
                        </a:rPr>
                        <a:t>regional</a:t>
                      </a:r>
                      <a:r>
                        <a:rPr lang="ko-KR" altLang="en-US" dirty="0">
                          <a:latin typeface="맑은 고딕"/>
                        </a:rPr>
                        <a:t> </a:t>
                      </a:r>
                      <a:r>
                        <a:rPr lang="ko-KR" altLang="en-US" dirty="0" err="1">
                          <a:latin typeface="맑은 고딕"/>
                        </a:rPr>
                        <a:t>proposal와</a:t>
                      </a:r>
                      <a:r>
                        <a:rPr lang="ko-KR" altLang="en-US" dirty="0">
                          <a:latin typeface="맑은 고딕"/>
                        </a:rPr>
                        <a:t> </a:t>
                      </a:r>
                      <a:r>
                        <a:rPr lang="ko-KR" altLang="en-US" dirty="0" err="1">
                          <a:latin typeface="맑은 고딕"/>
                        </a:rPr>
                        <a:t>classification을</a:t>
                      </a:r>
                      <a:r>
                        <a:rPr lang="ko-KR" altLang="en-US" dirty="0">
                          <a:latin typeface="맑은 고딕"/>
                        </a:rPr>
                        <a:t> 동시에 진행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7040" indent="-257040">
                        <a:buClr>
                          <a:schemeClr val="dk1"/>
                        </a:buClr>
                        <a:buFont typeface="Arial"/>
                        <a:buChar char="•"/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Regional</a:t>
                      </a:r>
                      <a:r>
                        <a:rPr lang="ko-KR" altLang="en-US">
                          <a:latin typeface="맑은 고딕"/>
                        </a:rPr>
                        <a:t> </a:t>
                      </a:r>
                      <a:r>
                        <a:rPr lang="en-US" altLang="ko-KR">
                          <a:latin typeface="맑은 고딕"/>
                        </a:rPr>
                        <a:t>Proposal과 Classification</a:t>
                      </a:r>
                      <a:r>
                        <a:rPr lang="ko-KR" altLang="en-US">
                          <a:latin typeface="맑은 고딕"/>
                        </a:rPr>
                        <a:t>을 순차적으로 진행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/>
                        <a:t>차이점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7040" indent="-257040">
                        <a:buClr>
                          <a:schemeClr val="dk1"/>
                        </a:buClr>
                        <a:buFont typeface="Arial"/>
                        <a:buChar char="•"/>
                        <a:defRPr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  <a:latin typeface="맑은 고딕"/>
                        </a:rPr>
                        <a:t>낮은 </a:t>
                      </a:r>
                      <a:r>
                        <a:rPr lang="en-US" altLang="ko-KR" b="1">
                          <a:solidFill>
                            <a:schemeClr val="tx1"/>
                          </a:solidFill>
                          <a:latin typeface="맑은 고딕"/>
                        </a:rPr>
                        <a:t>mAP, </a:t>
                      </a:r>
                      <a:r>
                        <a:rPr lang="ko-KR" altLang="en-US" b="1">
                          <a:solidFill>
                            <a:schemeClr val="tx1"/>
                          </a:solidFill>
                          <a:latin typeface="맑은 고딕"/>
                        </a:rPr>
                        <a:t>높은 </a:t>
                      </a:r>
                      <a:r>
                        <a:rPr lang="en-US" altLang="ko-KR" b="1">
                          <a:solidFill>
                            <a:schemeClr val="tx1"/>
                          </a:solidFill>
                          <a:latin typeface="맑은 고딕"/>
                        </a:rPr>
                        <a:t>FPS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7040" indent="-257040">
                        <a:buClr>
                          <a:schemeClr val="dk1"/>
                        </a:buClr>
                        <a:buFont typeface="Arial"/>
                        <a:buChar char="•"/>
                        <a:defRPr/>
                      </a:pPr>
                      <a:r>
                        <a:rPr lang="ko-KR" altLang="en-US">
                          <a:latin typeface="맑은 고딕"/>
                        </a:rPr>
                        <a:t>높은 </a:t>
                      </a:r>
                      <a:r>
                        <a:rPr lang="en-US" altLang="ko-KR">
                          <a:latin typeface="맑은 고딕"/>
                        </a:rPr>
                        <a:t>mAP, </a:t>
                      </a:r>
                      <a:r>
                        <a:rPr lang="ko-KR" altLang="en-US">
                          <a:latin typeface="맑은 고딕"/>
                        </a:rPr>
                        <a:t>매우낮은 </a:t>
                      </a:r>
                      <a:r>
                        <a:rPr lang="en-US" altLang="ko-KR">
                          <a:latin typeface="맑은 고딕"/>
                        </a:rPr>
                        <a:t>FPS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/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7040" indent="-257040">
                        <a:buClr>
                          <a:schemeClr val="dk1"/>
                        </a:buClr>
                        <a:buFont typeface="Arial"/>
                        <a:buChar char="•"/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YOLO, SSD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7040" indent="-257040">
                        <a:buClr>
                          <a:schemeClr val="dk1"/>
                        </a:buClr>
                        <a:buFont typeface="Arial"/>
                        <a:buChar char="•"/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CNN,</a:t>
                      </a:r>
                      <a:r>
                        <a:rPr lang="ko-KR" altLang="en-US">
                          <a:latin typeface="맑은 고딕"/>
                        </a:rPr>
                        <a:t> </a:t>
                      </a:r>
                      <a:r>
                        <a:rPr lang="en-US" altLang="ko-KR">
                          <a:latin typeface="맑은 고딕"/>
                        </a:rPr>
                        <a:t>R-CNN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/>
                        <a:t>결론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42900" indent="-342900" algn="ctr">
                        <a:buFont typeface="Arial"/>
                        <a:buChar char="•"/>
                        <a:defRPr/>
                      </a:pPr>
                      <a:r>
                        <a:rPr lang="ko-KR" altLang="en-US" dirty="0">
                          <a:latin typeface="맑은 고딕"/>
                        </a:rPr>
                        <a:t>본 연구의 특성 </a:t>
                      </a:r>
                      <a:r>
                        <a:rPr lang="en-US" altLang="ko-KR" dirty="0">
                          <a:latin typeface="맑은 고딕"/>
                        </a:rPr>
                        <a:t>(</a:t>
                      </a:r>
                      <a:r>
                        <a:rPr lang="ko-KR" altLang="en-US" dirty="0">
                          <a:latin typeface="맑은 고딕"/>
                        </a:rPr>
                        <a:t>실시간 탐지 및 </a:t>
                      </a:r>
                      <a:r>
                        <a:rPr lang="ko-KR" altLang="en-US" dirty="0" err="1">
                          <a:latin typeface="맑은 고딕"/>
                        </a:rPr>
                        <a:t>적은양의</a:t>
                      </a:r>
                      <a:r>
                        <a:rPr lang="ko-KR" altLang="en-US" dirty="0">
                          <a:latin typeface="맑은 고딕"/>
                        </a:rPr>
                        <a:t> </a:t>
                      </a:r>
                      <a:r>
                        <a:rPr lang="en-US" altLang="ko-KR" dirty="0">
                          <a:latin typeface="맑은 고딕"/>
                        </a:rPr>
                        <a:t>Classes)</a:t>
                      </a:r>
                    </a:p>
                    <a:p>
                      <a:pPr marL="0" indent="0" algn="ctr">
                        <a:buFont typeface="Arial"/>
                        <a:buNone/>
                        <a:defRPr/>
                      </a:pPr>
                      <a:r>
                        <a:rPr lang="ko-KR" altLang="en-US" dirty="0">
                          <a:latin typeface="맑은 고딕"/>
                        </a:rPr>
                        <a:t>을 고려하여 </a:t>
                      </a:r>
                      <a:r>
                        <a:rPr lang="en-US" altLang="ko-KR" dirty="0">
                          <a:latin typeface="맑은 고딕"/>
                        </a:rPr>
                        <a:t>CNN</a:t>
                      </a:r>
                      <a:r>
                        <a:rPr lang="ko-KR" altLang="en-US" dirty="0">
                          <a:latin typeface="맑은 고딕"/>
                        </a:rPr>
                        <a:t>이 아닌 </a:t>
                      </a:r>
                      <a:r>
                        <a:rPr lang="en-US" altLang="ko-KR" dirty="0">
                          <a:latin typeface="맑은 고딕"/>
                        </a:rPr>
                        <a:t>Yolo</a:t>
                      </a:r>
                      <a:r>
                        <a:rPr lang="ko-KR" altLang="en-US" dirty="0">
                          <a:latin typeface="맑은 고딕"/>
                        </a:rPr>
                        <a:t>를 선택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37" name="그림 1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56707" y="1670979"/>
            <a:ext cx="8878585" cy="332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57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2471992" cy="5715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/>
              <a:t>용어 설명</a:t>
            </a:r>
          </a:p>
        </p:txBody>
      </p:sp>
      <p:graphicFrame>
        <p:nvGraphicFramePr>
          <p:cNvPr id="4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933637"/>
              </p:ext>
            </p:extLst>
          </p:nvPr>
        </p:nvGraphicFramePr>
        <p:xfrm>
          <a:off x="1525515" y="4289322"/>
          <a:ext cx="9140970" cy="2031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6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6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6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800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mAP</a:t>
                      </a:r>
                      <a:endParaRPr lang="ko-KR" altLang="en-US">
                        <a:latin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Precision</a:t>
                      </a:r>
                      <a:endParaRPr lang="ko-KR" altLang="en-US">
                        <a:latin typeface="맑은 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Recall</a:t>
                      </a:r>
                      <a:endParaRPr lang="ko-KR" altLang="en-US">
                        <a:latin typeface="맑은 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8796">
                <a:tc>
                  <a:txBody>
                    <a:bodyPr/>
                    <a:lstStyle/>
                    <a:p>
                      <a:pPr marL="285750" indent="-285750" latinLnBrk="1">
                        <a:buFont typeface="Arial"/>
                        <a:buChar char="•"/>
                        <a:defRPr/>
                      </a:pPr>
                      <a:r>
                        <a:rPr lang="en-US" altLang="ko-KR" dirty="0">
                          <a:latin typeface="맑은 고딕"/>
                        </a:rPr>
                        <a:t>Mean Average Precision</a:t>
                      </a:r>
                    </a:p>
                    <a:p>
                      <a:pPr marL="285750" indent="-285750" latinLnBrk="1">
                        <a:buFont typeface="Arial"/>
                        <a:buChar char="•"/>
                        <a:defRPr/>
                      </a:pPr>
                      <a:r>
                        <a:rPr lang="ko-KR" altLang="en-US" dirty="0">
                          <a:latin typeface="맑은 고딕"/>
                        </a:rPr>
                        <a:t>모델의 평가 지표</a:t>
                      </a:r>
                    </a:p>
                    <a:p>
                      <a:pPr marL="285750" indent="-285750" latinLnBrk="1">
                        <a:buFont typeface="Arial"/>
                        <a:buChar char="•"/>
                        <a:defRPr/>
                      </a:pPr>
                      <a:r>
                        <a:rPr lang="en-US" altLang="ko-KR" dirty="0">
                          <a:latin typeface="맑은 고딕"/>
                        </a:rPr>
                        <a:t>1 Object</a:t>
                      </a:r>
                      <a:r>
                        <a:rPr lang="ko-KR" altLang="en-US" dirty="0">
                          <a:latin typeface="맑은 고딕"/>
                        </a:rPr>
                        <a:t>당 </a:t>
                      </a:r>
                      <a:r>
                        <a:rPr lang="en-US" altLang="ko-KR" dirty="0">
                          <a:latin typeface="맑은 고딕"/>
                        </a:rPr>
                        <a:t>1</a:t>
                      </a:r>
                      <a:r>
                        <a:rPr lang="ko-KR" altLang="en-US" dirty="0">
                          <a:latin typeface="맑은 고딕"/>
                        </a:rPr>
                        <a:t>개의 </a:t>
                      </a:r>
                      <a:r>
                        <a:rPr lang="en-US" altLang="ko-KR" dirty="0">
                          <a:latin typeface="맑은 고딕"/>
                        </a:rPr>
                        <a:t>AP</a:t>
                      </a:r>
                      <a:r>
                        <a:rPr lang="ko-KR" altLang="en-US" dirty="0">
                          <a:latin typeface="맑은 고딕"/>
                        </a:rPr>
                        <a:t>값의 전체평균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/>
                        <a:buChar char="•"/>
                        <a:defRPr/>
                      </a:pPr>
                      <a:r>
                        <a:rPr lang="ko-KR" altLang="en-US">
                          <a:latin typeface="맑은 고딕"/>
                        </a:rPr>
                        <a:t>정밀도 </a:t>
                      </a:r>
                      <a:r>
                        <a:rPr lang="en-US" altLang="ko-KR">
                          <a:latin typeface="맑은 고딕"/>
                        </a:rPr>
                        <a:t>(</a:t>
                      </a:r>
                      <a:r>
                        <a:rPr lang="ko-KR" altLang="en-US">
                          <a:latin typeface="맑은 고딕"/>
                        </a:rPr>
                        <a:t>검출한 결과의 정확성</a:t>
                      </a:r>
                      <a:r>
                        <a:rPr lang="en-US" altLang="ko-KR">
                          <a:latin typeface="맑은 고딕"/>
                        </a:rPr>
                        <a:t>)</a:t>
                      </a:r>
                    </a:p>
                    <a:p>
                      <a:pPr marL="285750" indent="-285750" latinLnBrk="1">
                        <a:buFont typeface="Arial"/>
                        <a:buChar char="•"/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TRUE </a:t>
                      </a:r>
                      <a:r>
                        <a:rPr lang="ko-KR" altLang="en-US">
                          <a:latin typeface="맑은 고딕"/>
                        </a:rPr>
                        <a:t>예측중 실제 </a:t>
                      </a:r>
                      <a:r>
                        <a:rPr lang="en-US" altLang="ko-KR">
                          <a:latin typeface="맑은 고딕"/>
                        </a:rPr>
                        <a:t>TRUE</a:t>
                      </a:r>
                      <a:r>
                        <a:rPr lang="ko-KR" altLang="en-US">
                          <a:latin typeface="맑은 고딕"/>
                        </a:rPr>
                        <a:t>비율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/>
                        <a:buChar char="•"/>
                        <a:defRPr/>
                      </a:pPr>
                      <a:r>
                        <a:rPr lang="ko-KR" altLang="en-US">
                          <a:latin typeface="맑은 고딕"/>
                        </a:rPr>
                        <a:t>재현율</a:t>
                      </a:r>
                      <a:r>
                        <a:rPr lang="en-US" altLang="ko-KR">
                          <a:latin typeface="맑은 고딕"/>
                        </a:rPr>
                        <a:t> (</a:t>
                      </a:r>
                      <a:r>
                        <a:rPr lang="ko-KR" altLang="en-US">
                          <a:latin typeface="맑은 고딕"/>
                        </a:rPr>
                        <a:t>검출 해야할 물체를 제대로 검출한비율</a:t>
                      </a:r>
                      <a:r>
                        <a:rPr lang="en-US" altLang="ko-KR">
                          <a:latin typeface="맑은 고딕"/>
                        </a:rPr>
                        <a:t>)</a:t>
                      </a:r>
                    </a:p>
                    <a:p>
                      <a:pPr latinLnBrk="1">
                        <a:defRPr/>
                      </a:pPr>
                      <a:endParaRPr lang="ko-KR" altLang="en-US">
                        <a:latin typeface="맑은 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764">
                <a:tc gridSpan="3">
                  <a:txBody>
                    <a:bodyPr/>
                    <a:lstStyle/>
                    <a:p>
                      <a:pPr marL="0" indent="0" algn="ctr" latinLnBrk="1">
                        <a:buFont typeface="Arial"/>
                        <a:buNone/>
                        <a:defRPr/>
                      </a:pPr>
                      <a:r>
                        <a:rPr lang="en-US" altLang="ko-KR" dirty="0" err="1">
                          <a:latin typeface="맑은 고딕"/>
                        </a:rPr>
                        <a:t>mAP</a:t>
                      </a:r>
                      <a:r>
                        <a:rPr lang="ko-KR" altLang="en-US" dirty="0">
                          <a:latin typeface="맑은 고딕"/>
                        </a:rPr>
                        <a:t>가 높을수록 성능이 좋은 알고리즘</a:t>
                      </a:r>
                      <a:r>
                        <a:rPr lang="en-US" altLang="ko-KR" dirty="0">
                          <a:latin typeface="맑은 고딕"/>
                        </a:rPr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70" y="885821"/>
            <a:ext cx="4880462" cy="254317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33856" y="2949115"/>
            <a:ext cx="4295468" cy="95976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6000" y="997790"/>
            <a:ext cx="3993226" cy="291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04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3777937" cy="90992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3200"/>
              <a:t>학습과정 </a:t>
            </a:r>
            <a:r>
              <a:rPr lang="en-US" altLang="ko-KR" sz="3200"/>
              <a:t>-</a:t>
            </a:r>
            <a:r>
              <a:rPr lang="ko-KR" altLang="en-US" sz="3200"/>
              <a:t> 개발환경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3429000"/>
            <a:ext cx="5835398" cy="2995620"/>
          </a:xfrm>
          <a:prstGeom prst="rect">
            <a:avLst/>
          </a:prstGeom>
        </p:spPr>
      </p:pic>
      <p:graphicFrame>
        <p:nvGraphicFramePr>
          <p:cNvPr id="9" name="표 9"/>
          <p:cNvGraphicFramePr>
            <a:graphicFrameLocks noGrp="1"/>
          </p:cNvGraphicFramePr>
          <p:nvPr/>
        </p:nvGraphicFramePr>
        <p:xfrm>
          <a:off x="989145" y="4749098"/>
          <a:ext cx="4783667" cy="1830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맑은 고딕"/>
                        </a:rPr>
                        <a:t>전체 </a:t>
                      </a:r>
                      <a:r>
                        <a:rPr lang="en-US" altLang="ko-KR">
                          <a:latin typeface="맑은 고딕"/>
                        </a:rPr>
                        <a:t>Classes </a:t>
                      </a:r>
                      <a:endParaRPr lang="ko-KR" altLang="en-US">
                        <a:latin typeface="맑은 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3040"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/>
                        <a:buChar char="•"/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Traffic Light (</a:t>
                      </a:r>
                      <a:r>
                        <a:rPr lang="ko-KR" altLang="en-US">
                          <a:latin typeface="맑은 고딕"/>
                        </a:rPr>
                        <a:t>신호등 탐지</a:t>
                      </a:r>
                      <a:r>
                        <a:rPr lang="en-US" altLang="ko-KR">
                          <a:latin typeface="맑은 고딕"/>
                        </a:rPr>
                        <a:t>)</a:t>
                      </a:r>
                    </a:p>
                    <a:p>
                      <a:pPr marL="285750" indent="-285750" algn="l" latinLnBrk="1">
                        <a:buFont typeface="Arial"/>
                        <a:buChar char="•"/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Red </a:t>
                      </a:r>
                    </a:p>
                    <a:p>
                      <a:pPr marL="285750" indent="-285750" algn="l" latinLnBrk="1">
                        <a:buFont typeface="Arial"/>
                        <a:buChar char="•"/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Yellow</a:t>
                      </a:r>
                    </a:p>
                    <a:p>
                      <a:pPr marL="285750" indent="-285750" algn="l" latinLnBrk="1">
                        <a:buFont typeface="Arial"/>
                        <a:buChar char="•"/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Green</a:t>
                      </a:r>
                    </a:p>
                    <a:p>
                      <a:pPr marL="285750" indent="-285750" algn="l" latinLnBrk="1">
                        <a:buFont typeface="Arial"/>
                        <a:buChar char="•"/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Left Trun</a:t>
                      </a:r>
                      <a:endParaRPr lang="ko-KR" altLang="en-US">
                        <a:latin typeface="맑은 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23456" y="1593155"/>
            <a:ext cx="5288216" cy="1441327"/>
          </a:xfrm>
          <a:prstGeom prst="rect">
            <a:avLst/>
          </a:prstGeom>
        </p:spPr>
      </p:pic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748675"/>
              </p:ext>
            </p:extLst>
          </p:nvPr>
        </p:nvGraphicFramePr>
        <p:xfrm>
          <a:off x="989145" y="1319395"/>
          <a:ext cx="4783666" cy="29260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391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1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04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04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Windows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04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Razen5-5600x (4.00GHz)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04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Memory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32GB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04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GPU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NVIDIA RTX 3070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04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/>
                        <a:t>Anaconda 3.9.10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04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Ultralytics(yolo)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8.0.58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04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editer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 err="1"/>
                        <a:t>VScode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내용 개체 틀 2"/>
          <p:cNvSpPr>
            <a:spLocks noGrp="1"/>
          </p:cNvSpPr>
          <p:nvPr>
            <p:ph idx="1"/>
          </p:nvPr>
        </p:nvSpPr>
        <p:spPr>
          <a:xfrm>
            <a:off x="591955" y="775972"/>
            <a:ext cx="2065362" cy="817183"/>
          </a:xfrm>
        </p:spPr>
        <p:txBody>
          <a:bodyPr vert="horz" lIns="91440" tIns="45720" rIns="91440" bIns="45720">
            <a:normAutofit/>
          </a:bodyPr>
          <a:lstStyle/>
          <a:p>
            <a:pPr marL="342900" indent="-342900" algn="l" defTabSz="914400" rtl="0" eaLnBrk="1" latinLnBrk="1" hangingPunct="1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개발 환경</a:t>
            </a:r>
            <a:endParaRPr kumimoji="0" lang="ko-KR" altLang="en-US" sz="2400" b="0" i="0" u="none" strike="noStrike" kern="1200" cap="none" spc="0" normalizeH="0" baseline="0">
              <a:solidFill>
                <a:srgbClr val="000000"/>
              </a:solidFill>
              <a:latin typeface="맑은 고딕"/>
            </a:endParaRPr>
          </a:p>
          <a:p>
            <a:pPr marL="342900" indent="-342900" algn="l" defTabSz="914400" rtl="0" eaLnBrk="1" latinLnBrk="1" hangingPunct="1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/>
            </a:pPr>
            <a:endParaRPr kumimoji="0" lang="en-US" altLang="ko-KR" sz="32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342900" indent="-342900" algn="l" defTabSz="914400" rtl="0" eaLnBrk="1" latinLnBrk="1" hangingPunct="1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/>
            </a:pPr>
            <a:endParaRPr kumimoji="0" lang="ko-KR" altLang="en-US" sz="32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32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0" name="내용 개체 틀 2"/>
          <p:cNvSpPr>
            <a:spLocks noGrp="1"/>
          </p:cNvSpPr>
          <p:nvPr/>
        </p:nvSpPr>
        <p:spPr>
          <a:xfrm>
            <a:off x="609599" y="4205338"/>
            <a:ext cx="2915442" cy="524710"/>
          </a:xfrm>
          <a:prstGeom prst="rect">
            <a:avLst/>
          </a:prstGeom>
        </p:spPr>
        <p:txBody>
          <a:bodyPr vert="horz" lIns="91440" tIns="45720" rIns="91440" bIns="45720">
            <a:normAutofit fontScale="25000" lnSpcReduction="20000"/>
          </a:bodyPr>
          <a:lstStyle/>
          <a:p>
            <a:pPr marL="342900" indent="-342900" algn="l" defTabSz="914400" rtl="0" eaLnBrk="1" latinLnBrk="1" hangingPunct="1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8000" b="0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구성 </a:t>
            </a:r>
            <a:r>
              <a:rPr kumimoji="0" lang="en-US" altLang="ko-KR" sz="8000" b="0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Class</a:t>
            </a:r>
            <a:endParaRPr kumimoji="0" lang="en-US" altLang="ko-KR" sz="4210" b="0" i="0" u="none" strike="noStrike" kern="1200" cap="none" spc="0" normalizeH="0" baseline="0">
              <a:solidFill>
                <a:srgbClr val="000000"/>
              </a:solidFill>
              <a:latin typeface="맑은 고딕"/>
            </a:endParaRPr>
          </a:p>
          <a:p>
            <a:pPr marL="342900" indent="-342900" algn="l" defTabSz="914400" rtl="0" eaLnBrk="1" latinLnBrk="1" hangingPunct="1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/>
            </a:pPr>
            <a:endParaRPr kumimoji="0" lang="en-US" altLang="ko-KR" sz="32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342900" indent="-342900" algn="l" defTabSz="914400" rtl="0" eaLnBrk="1" latinLnBrk="1" hangingPunct="1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  <a:buFont typeface="Arial"/>
              <a:buChar char="•"/>
              <a:defRPr/>
            </a:pPr>
            <a:endParaRPr kumimoji="0" lang="ko-KR" altLang="en-US" sz="32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32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252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508</Words>
  <Application>Microsoft Office PowerPoint</Application>
  <PresentationFormat>와이드스크린</PresentationFormat>
  <Paragraphs>147</Paragraphs>
  <Slides>12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Calibri</vt:lpstr>
      <vt:lpstr>한컴오피스</vt:lpstr>
      <vt:lpstr>Yolov8 기반 색각 및 시각이상자를 위한  교통 신호 판정 프로그램</vt:lpstr>
      <vt:lpstr>Introduction</vt:lpstr>
      <vt:lpstr>연구 배경</vt:lpstr>
      <vt:lpstr>연구 방법</vt:lpstr>
      <vt:lpstr>시스템 구조도</vt:lpstr>
      <vt:lpstr>관련 연구</vt:lpstr>
      <vt:lpstr>Yolo (You only Look Once)</vt:lpstr>
      <vt:lpstr>용어 설명</vt:lpstr>
      <vt:lpstr>학습과정 - 개발환경</vt:lpstr>
      <vt:lpstr>학습과정 - 1차학습</vt:lpstr>
      <vt:lpstr>학습과정 - 2차학습</vt:lpstr>
      <vt:lpstr>학습과정 - 2차학습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Yolo 기반 색각, 시각이상자를 위한  교통 신호 판정 프로그램</dc:title>
  <dc:creator>badda</dc:creator>
  <cp:lastModifiedBy>정명섭</cp:lastModifiedBy>
  <cp:revision>106</cp:revision>
  <dcterms:created xsi:type="dcterms:W3CDTF">2023-04-26T11:39:45Z</dcterms:created>
  <dcterms:modified xsi:type="dcterms:W3CDTF">2023-05-11T04:25:19Z</dcterms:modified>
  <cp:version>12.0.0.535</cp:version>
</cp:coreProperties>
</file>