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4" r:id="rId4"/>
    <p:sldId id="266" r:id="rId5"/>
    <p:sldId id="260" r:id="rId6"/>
    <p:sldId id="283" r:id="rId7"/>
    <p:sldId id="267" r:id="rId8"/>
    <p:sldId id="269" r:id="rId9"/>
    <p:sldId id="270" r:id="rId10"/>
    <p:sldId id="277" r:id="rId11"/>
    <p:sldId id="275" r:id="rId12"/>
    <p:sldId id="273" r:id="rId13"/>
    <p:sldId id="276" r:id="rId14"/>
    <p:sldId id="278" r:id="rId15"/>
    <p:sldId id="280" r:id="rId16"/>
    <p:sldId id="279" r:id="rId17"/>
    <p:sldId id="281" r:id="rId18"/>
    <p:sldId id="282" r:id="rId19"/>
    <p:sldId id="28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C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5" d="100"/>
          <a:sy n="65" d="100"/>
        </p:scale>
        <p:origin x="-2896" y="-8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33D2F-B289-0946-84D6-916FF6D24AD5}" type="datetimeFigureOut">
              <a:rPr lang="en-US" smtClean="0"/>
              <a:t>10/5/13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9DE2A-FE66-C349-857F-A0BB7172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4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Webapps</a:t>
            </a:r>
            <a:r>
              <a:rPr lang="en-US" dirty="0" smtClean="0"/>
              <a:t> are special. Yay URLs. </a:t>
            </a:r>
            <a:r>
              <a:rPr lang="en-US" dirty="0" err="1" smtClean="0"/>
              <a:t>Directlyin</a:t>
            </a:r>
            <a:r>
              <a:rPr lang="en-US" dirty="0" smtClean="0"/>
              <a:t> the bowser, links, buttons, </a:t>
            </a:r>
            <a:r>
              <a:rPr lang="en-US" dirty="0" err="1" smtClean="0"/>
              <a:t>whatevs</a:t>
            </a:r>
            <a:r>
              <a:rPr lang="en-US" dirty="0" smtClean="0"/>
              <a:t>. Yay </a:t>
            </a:r>
            <a:r>
              <a:rPr lang="en-US" dirty="0" err="1" smtClean="0"/>
              <a:t>urls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9DE2A-FE66-C349-857F-A0BB71722C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27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does the browser know what controller to call?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9DE2A-FE66-C349-857F-A0BB71722C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27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</a:t>
            </a:r>
            <a:r>
              <a:rPr lang="en-US" baseline="0" dirty="0" smtClean="0"/>
              <a:t> incoming requests </a:t>
            </a:r>
            <a:r>
              <a:rPr lang="en-US" baseline="0" dirty="0" err="1" smtClean="0"/>
              <a:t>desicdes</a:t>
            </a:r>
            <a:r>
              <a:rPr lang="en-US" baseline="0" dirty="0" smtClean="0"/>
              <a:t> who’s going to handle them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9DE2A-FE66-C349-857F-A0BB71722C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76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/topics</a:t>
            </a:r>
            <a:r>
              <a:rPr lang="en-US" baseline="0" dirty="0" smtClean="0"/>
              <a:t> can show all topics or create a new topic. What should happen is you go to /topics?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9DE2A-FE66-C349-857F-A0BB71722C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5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r>
              <a:rPr lang="en-US" baseline="0" dirty="0" smtClean="0"/>
              <a:t> methods in another class: bake stir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9DE2A-FE66-C349-857F-A0BB71722C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25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9DE2A-FE66-C349-857F-A0BB71722C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0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happens when</a:t>
            </a:r>
            <a:r>
              <a:rPr lang="en-US" baseline="0" dirty="0" smtClean="0"/>
              <a:t> you go to this URL? You get a webpage with a list of topics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9DE2A-FE66-C349-857F-A0BB71722C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4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part. Address example. http/https/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9DE2A-FE66-C349-857F-A0BB71722C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31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second part is what the web server cares about.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9DE2A-FE66-C349-857F-A0BB71722C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57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0" dirty="0" smtClean="0"/>
              <a:t> things,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&amp; method</a:t>
            </a:r>
          </a:p>
          <a:p>
            <a:r>
              <a:rPr lang="en-US" baseline="0" dirty="0" smtClean="0"/>
              <a:t>http methods. More on that later.</a:t>
            </a:r>
          </a:p>
          <a:p>
            <a:r>
              <a:rPr lang="en-US" baseline="0" dirty="0" smtClean="0"/>
              <a:t>So great.  You go to the server and say that you want to GET topics… what next?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9DE2A-FE66-C349-857F-A0BB71722C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13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0" dirty="0" smtClean="0"/>
              <a:t> things,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&amp; method</a:t>
            </a:r>
          </a:p>
          <a:p>
            <a:r>
              <a:rPr lang="en-US" baseline="0" dirty="0" smtClean="0"/>
              <a:t>http methods. More on that later.</a:t>
            </a:r>
          </a:p>
          <a:p>
            <a:r>
              <a:rPr lang="en-US" baseline="0" dirty="0" smtClean="0"/>
              <a:t>So great.  You go to the server and say that you want to GET topics… what next?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9DE2A-FE66-C349-857F-A0BB71722C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13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r>
              <a:rPr lang="en-US" baseline="0" dirty="0" smtClean="0"/>
              <a:t> calls the model to get data about Topics</a:t>
            </a:r>
          </a:p>
          <a:p>
            <a:r>
              <a:rPr lang="en-US" baseline="0" dirty="0" smtClean="0"/>
              <a:t>Controller calls the view, it passing data from the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9DE2A-FE66-C349-857F-A0BB71722C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10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r>
              <a:rPr lang="en-US" baseline="0" dirty="0" smtClean="0"/>
              <a:t> calls the model to get data about Topics</a:t>
            </a:r>
          </a:p>
          <a:p>
            <a:r>
              <a:rPr lang="en-US" baseline="0" dirty="0" smtClean="0"/>
              <a:t>Controller calls the view, it passing data from the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9DE2A-FE66-C349-857F-A0BB71722C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10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r>
              <a:rPr lang="en-US" baseline="0" dirty="0" smtClean="0"/>
              <a:t> calls the model to get data about Topics</a:t>
            </a:r>
          </a:p>
          <a:p>
            <a:r>
              <a:rPr lang="en-US" baseline="0" dirty="0" smtClean="0"/>
              <a:t>Controller calls the view, it passing data from the models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9DE2A-FE66-C349-857F-A0BB71722C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1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2F74-C8FD-9A46-A7B0-6B238BCBCB3D}" type="datetimeFigureOut">
              <a:rPr lang="en-US" smtClean="0"/>
              <a:t>10/5/13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B79E-D01B-0E47-8D88-888D7EECA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3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2F74-C8FD-9A46-A7B0-6B238BCBCB3D}" type="datetimeFigureOut">
              <a:rPr lang="en-US" smtClean="0"/>
              <a:t>10/5/13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B79E-D01B-0E47-8D88-888D7EECA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1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2F74-C8FD-9A46-A7B0-6B238BCBCB3D}" type="datetimeFigureOut">
              <a:rPr lang="en-US" smtClean="0"/>
              <a:t>10/5/13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B79E-D01B-0E47-8D88-888D7EECA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4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2F74-C8FD-9A46-A7B0-6B238BCBCB3D}" type="datetimeFigureOut">
              <a:rPr lang="en-US" smtClean="0"/>
              <a:t>10/5/13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B79E-D01B-0E47-8D88-888D7EECA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4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2F74-C8FD-9A46-A7B0-6B238BCBCB3D}" type="datetimeFigureOut">
              <a:rPr lang="en-US" smtClean="0"/>
              <a:t>10/5/13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B79E-D01B-0E47-8D88-888D7EECA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3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2F74-C8FD-9A46-A7B0-6B238BCBCB3D}" type="datetimeFigureOut">
              <a:rPr lang="en-US" smtClean="0"/>
              <a:t>10/5/13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B79E-D01B-0E47-8D88-888D7EECA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8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2F74-C8FD-9A46-A7B0-6B238BCBCB3D}" type="datetimeFigureOut">
              <a:rPr lang="en-US" smtClean="0"/>
              <a:t>10/5/13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B79E-D01B-0E47-8D88-888D7EECA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4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2F74-C8FD-9A46-A7B0-6B238BCBCB3D}" type="datetimeFigureOut">
              <a:rPr lang="en-US" smtClean="0"/>
              <a:t>10/5/13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B79E-D01B-0E47-8D88-888D7EECA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0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2F74-C8FD-9A46-A7B0-6B238BCBCB3D}" type="datetimeFigureOut">
              <a:rPr lang="en-US" smtClean="0"/>
              <a:t>10/5/13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B79E-D01B-0E47-8D88-888D7EECA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4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2F74-C8FD-9A46-A7B0-6B238BCBCB3D}" type="datetimeFigureOut">
              <a:rPr lang="en-US" smtClean="0"/>
              <a:t>10/5/13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B79E-D01B-0E47-8D88-888D7EECA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5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2F74-C8FD-9A46-A7B0-6B238BCBCB3D}" type="datetimeFigureOut">
              <a:rPr lang="en-US" smtClean="0"/>
              <a:t>10/5/13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B79E-D01B-0E47-8D88-888D7EECA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7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F2F74-C8FD-9A46-A7B0-6B238BCBCB3D}" type="datetimeFigureOut">
              <a:rPr lang="en-US" smtClean="0"/>
              <a:t>10/5/13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7B79E-D01B-0E47-8D88-888D7EECA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Navigation, Links, and Routes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Galia Traub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50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626" y="4654535"/>
            <a:ext cx="1464986" cy="1464986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885059" y="928352"/>
            <a:ext cx="2039482" cy="914400"/>
          </a:xfrm>
          <a:prstGeom prst="roundRect">
            <a:avLst>
              <a:gd name="adj" fmla="val 3139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Topics Controller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067981" y="928352"/>
            <a:ext cx="2039482" cy="914400"/>
          </a:xfrm>
          <a:prstGeom prst="roundRect">
            <a:avLst>
              <a:gd name="adj" fmla="val 3139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Votes Controller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16" idx="2"/>
          </p:cNvCxnSpPr>
          <p:nvPr/>
        </p:nvCxnSpPr>
        <p:spPr>
          <a:xfrm flipV="1">
            <a:off x="4935051" y="1842752"/>
            <a:ext cx="2152671" cy="1293881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4" idx="2"/>
          </p:cNvCxnSpPr>
          <p:nvPr/>
        </p:nvCxnSpPr>
        <p:spPr>
          <a:xfrm flipH="1" flipV="1">
            <a:off x="1904800" y="1842752"/>
            <a:ext cx="1770386" cy="1293881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0"/>
          </p:cNvCxnSpPr>
          <p:nvPr/>
        </p:nvCxnSpPr>
        <p:spPr>
          <a:xfrm flipV="1">
            <a:off x="4305119" y="3835858"/>
            <a:ext cx="0" cy="818677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2" idx="1"/>
          </p:cNvCxnSpPr>
          <p:nvPr/>
        </p:nvCxnSpPr>
        <p:spPr>
          <a:xfrm>
            <a:off x="1635434" y="1842752"/>
            <a:ext cx="1937192" cy="3544276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2" idx="3"/>
          </p:cNvCxnSpPr>
          <p:nvPr/>
        </p:nvCxnSpPr>
        <p:spPr>
          <a:xfrm flipH="1">
            <a:off x="5037612" y="1842752"/>
            <a:ext cx="2466144" cy="3544276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52341" y="2967335"/>
            <a:ext cx="5055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5941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913" y="714909"/>
            <a:ext cx="4462650" cy="495354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01754" y="570752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Dispatcher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89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626" y="4654535"/>
            <a:ext cx="1464986" cy="14649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186" y="2437408"/>
            <a:ext cx="1259865" cy="139845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885059" y="928352"/>
            <a:ext cx="2039482" cy="914400"/>
          </a:xfrm>
          <a:prstGeom prst="roundRect">
            <a:avLst>
              <a:gd name="adj" fmla="val 3139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Topics Controller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067981" y="928352"/>
            <a:ext cx="2039482" cy="914400"/>
          </a:xfrm>
          <a:prstGeom prst="roundRect">
            <a:avLst>
              <a:gd name="adj" fmla="val 3139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Votes Controller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3" idx="3"/>
            <a:endCxn id="16" idx="2"/>
          </p:cNvCxnSpPr>
          <p:nvPr/>
        </p:nvCxnSpPr>
        <p:spPr>
          <a:xfrm flipV="1">
            <a:off x="4935051" y="1842752"/>
            <a:ext cx="2152671" cy="12938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1"/>
            <a:endCxn id="14" idx="2"/>
          </p:cNvCxnSpPr>
          <p:nvPr/>
        </p:nvCxnSpPr>
        <p:spPr>
          <a:xfrm flipH="1" flipV="1">
            <a:off x="1904800" y="1842752"/>
            <a:ext cx="1770386" cy="12938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0"/>
            <a:endCxn id="13" idx="2"/>
          </p:cNvCxnSpPr>
          <p:nvPr/>
        </p:nvCxnSpPr>
        <p:spPr>
          <a:xfrm flipV="1">
            <a:off x="4305119" y="3835858"/>
            <a:ext cx="0" cy="818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2" idx="1"/>
          </p:cNvCxnSpPr>
          <p:nvPr/>
        </p:nvCxnSpPr>
        <p:spPr>
          <a:xfrm>
            <a:off x="1635434" y="1842752"/>
            <a:ext cx="1937192" cy="3544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2" idx="3"/>
          </p:cNvCxnSpPr>
          <p:nvPr/>
        </p:nvCxnSpPr>
        <p:spPr>
          <a:xfrm flipH="1">
            <a:off x="5037612" y="1842752"/>
            <a:ext cx="2466144" cy="3544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950685" y="1877924"/>
            <a:ext cx="2152671" cy="1293881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920434" y="1877924"/>
            <a:ext cx="1770386" cy="1293881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320753" y="3871030"/>
            <a:ext cx="0" cy="818677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651068" y="1877924"/>
            <a:ext cx="1937192" cy="3544276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053246" y="1877924"/>
            <a:ext cx="2466144" cy="3544276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342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70" y="320935"/>
            <a:ext cx="1259865" cy="13984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995847"/>
            <a:ext cx="9144000" cy="4401205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    votes GET    /votes(.:format)           </a:t>
            </a:r>
            <a:r>
              <a:rPr lang="en-US" sz="2000" dirty="0" err="1" smtClean="0">
                <a:solidFill>
                  <a:srgbClr val="D9D9D9"/>
                </a:solidFill>
                <a:latin typeface="Consolas"/>
                <a:cs typeface="Consolas"/>
              </a:rPr>
              <a:t>votes#index</a:t>
            </a:r>
            <a:endParaRPr lang="en-US" sz="2000" dirty="0" smtClean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          POST   /votes(.:format)           </a:t>
            </a:r>
            <a:r>
              <a:rPr lang="en-US" sz="2000" dirty="0" err="1" smtClean="0">
                <a:solidFill>
                  <a:srgbClr val="D9D9D9"/>
                </a:solidFill>
                <a:latin typeface="Consolas"/>
                <a:cs typeface="Consolas"/>
              </a:rPr>
              <a:t>votes#create</a:t>
            </a:r>
            <a:endParaRPr lang="en-US" sz="2000" dirty="0" smtClean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 </a:t>
            </a:r>
            <a:r>
              <a:rPr lang="en-US" sz="2000" dirty="0" err="1" smtClean="0">
                <a:solidFill>
                  <a:srgbClr val="D9D9D9"/>
                </a:solidFill>
                <a:latin typeface="Consolas"/>
                <a:cs typeface="Consolas"/>
              </a:rPr>
              <a:t>new_vote</a:t>
            </a:r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GET    /votes/new(.:format)       </a:t>
            </a:r>
            <a:r>
              <a:rPr lang="en-US" sz="2000" dirty="0" err="1" smtClean="0">
                <a:solidFill>
                  <a:srgbClr val="D9D9D9"/>
                </a:solidFill>
                <a:latin typeface="Consolas"/>
                <a:cs typeface="Consolas"/>
              </a:rPr>
              <a:t>votes#new</a:t>
            </a:r>
            <a:endParaRPr lang="en-US" sz="2000" dirty="0" smtClean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D9D9D9"/>
                </a:solidFill>
                <a:latin typeface="Consolas"/>
                <a:cs typeface="Consolas"/>
              </a:rPr>
              <a:t>edit_vote</a:t>
            </a:r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GET    /votes/:id/edit(.:format)  </a:t>
            </a:r>
            <a:r>
              <a:rPr lang="en-US" sz="2000" dirty="0" err="1" smtClean="0">
                <a:solidFill>
                  <a:srgbClr val="D9D9D9"/>
                </a:solidFill>
                <a:latin typeface="Consolas"/>
                <a:cs typeface="Consolas"/>
              </a:rPr>
              <a:t>votes#edit</a:t>
            </a:r>
            <a:endParaRPr lang="en-US" sz="2000" dirty="0" smtClean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     vote GET    /votes/:id(.:format)       </a:t>
            </a:r>
            <a:r>
              <a:rPr lang="en-US" sz="2000" dirty="0" err="1" smtClean="0">
                <a:solidFill>
                  <a:srgbClr val="D9D9D9"/>
                </a:solidFill>
                <a:latin typeface="Consolas"/>
                <a:cs typeface="Consolas"/>
              </a:rPr>
              <a:t>votes#show</a:t>
            </a:r>
            <a:endParaRPr lang="en-US" sz="2000" dirty="0" smtClean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          PUT    /votes/:id(.:format)       </a:t>
            </a:r>
            <a:r>
              <a:rPr lang="en-US" sz="2000" dirty="0" err="1" smtClean="0">
                <a:solidFill>
                  <a:srgbClr val="D9D9D9"/>
                </a:solidFill>
                <a:latin typeface="Consolas"/>
                <a:cs typeface="Consolas"/>
              </a:rPr>
              <a:t>votes#update</a:t>
            </a:r>
            <a:endParaRPr lang="en-US" sz="2000" dirty="0" smtClean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          </a:t>
            </a:r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DELETE /votes/:id(.:format)       </a:t>
            </a:r>
            <a:r>
              <a:rPr lang="en-US" sz="2000" dirty="0" err="1" smtClean="0">
                <a:solidFill>
                  <a:srgbClr val="D9D9D9"/>
                </a:solidFill>
                <a:latin typeface="Consolas"/>
                <a:cs typeface="Consolas"/>
              </a:rPr>
              <a:t>votes#destroy</a:t>
            </a:r>
            <a:endParaRPr lang="en-US" sz="2000" dirty="0" smtClean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   topics GET    /topics(.:format)          </a:t>
            </a:r>
            <a:r>
              <a:rPr lang="en-US" sz="2000" dirty="0" err="1" smtClean="0">
                <a:solidFill>
                  <a:srgbClr val="D9D9D9"/>
                </a:solidFill>
                <a:latin typeface="Consolas"/>
                <a:cs typeface="Consolas"/>
              </a:rPr>
              <a:t>topics#index</a:t>
            </a:r>
            <a:endParaRPr lang="en-US" sz="2000" dirty="0" smtClean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          POST   /topics(.:format</a:t>
            </a:r>
            <a:r>
              <a:rPr lang="en-US" sz="2000" dirty="0">
                <a:solidFill>
                  <a:srgbClr val="D9D9D9"/>
                </a:solidFill>
                <a:latin typeface="Consolas"/>
                <a:cs typeface="Consolas"/>
              </a:rPr>
              <a:t>) </a:t>
            </a:r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        </a:t>
            </a:r>
            <a:r>
              <a:rPr lang="en-US" sz="2000" dirty="0" err="1" smtClean="0">
                <a:solidFill>
                  <a:srgbClr val="D9D9D9"/>
                </a:solidFill>
                <a:latin typeface="Consolas"/>
                <a:cs typeface="Consolas"/>
              </a:rPr>
              <a:t>topics#create</a:t>
            </a:r>
            <a:endParaRPr lang="en-US" sz="2000" dirty="0" smtClean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D9D9D9"/>
                </a:solidFill>
                <a:latin typeface="Consolas"/>
                <a:cs typeface="Consolas"/>
              </a:rPr>
              <a:t>new_topic</a:t>
            </a:r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GET    /topics/new(.:format)      </a:t>
            </a:r>
            <a:r>
              <a:rPr lang="en-US" sz="2000" dirty="0" err="1" smtClean="0">
                <a:solidFill>
                  <a:srgbClr val="D9D9D9"/>
                </a:solidFill>
                <a:latin typeface="Consolas"/>
                <a:cs typeface="Consolas"/>
              </a:rPr>
              <a:t>topics#new</a:t>
            </a:r>
            <a:endParaRPr lang="en-US" sz="2000" dirty="0" smtClean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 err="1" smtClean="0">
                <a:solidFill>
                  <a:srgbClr val="D9D9D9"/>
                </a:solidFill>
                <a:latin typeface="Consolas"/>
                <a:cs typeface="Consolas"/>
              </a:rPr>
              <a:t>edit_topic</a:t>
            </a:r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GET    /topics/:id/edit(.:format) </a:t>
            </a:r>
            <a:r>
              <a:rPr lang="en-US" sz="2000" dirty="0" err="1" smtClean="0">
                <a:solidFill>
                  <a:srgbClr val="D9D9D9"/>
                </a:solidFill>
                <a:latin typeface="Consolas"/>
                <a:cs typeface="Consolas"/>
              </a:rPr>
              <a:t>topics#edit</a:t>
            </a:r>
            <a:endParaRPr lang="en-US" sz="2000" dirty="0" smtClean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    topic GET    /topics/:id(.:format)     </a:t>
            </a:r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D9D9D9"/>
                </a:solidFill>
                <a:latin typeface="Consolas"/>
                <a:cs typeface="Consolas"/>
              </a:rPr>
              <a:t>topics#show</a:t>
            </a:r>
            <a:endParaRPr lang="en-US" sz="2000" dirty="0" smtClean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          PUT    /topics/:id(.:format)      </a:t>
            </a:r>
            <a:r>
              <a:rPr lang="en-US" sz="2000" dirty="0" err="1" smtClean="0">
                <a:solidFill>
                  <a:srgbClr val="D9D9D9"/>
                </a:solidFill>
                <a:latin typeface="Consolas"/>
                <a:cs typeface="Consolas"/>
              </a:rPr>
              <a:t>topics#update</a:t>
            </a:r>
            <a:endParaRPr lang="en-US" sz="2000" dirty="0" smtClean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          DELETE /topics/:id(.:format</a:t>
            </a:r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)      </a:t>
            </a:r>
            <a:r>
              <a:rPr lang="en-US" sz="2000" dirty="0" err="1" smtClean="0">
                <a:solidFill>
                  <a:srgbClr val="D9D9D9"/>
                </a:solidFill>
                <a:latin typeface="Consolas"/>
                <a:cs typeface="Consolas"/>
              </a:rPr>
              <a:t>topics#destroy</a:t>
            </a:r>
            <a:endParaRPr lang="en-US" sz="2000" dirty="0" smtClean="0">
              <a:solidFill>
                <a:srgbClr val="D9D9D9"/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89953" y="599297"/>
            <a:ext cx="5175667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&gt; rake routes</a:t>
            </a:r>
            <a:endParaRPr lang="en-US" sz="4800" dirty="0">
              <a:solidFill>
                <a:schemeClr val="bg1">
                  <a:lumMod val="8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5574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97" y="5131537"/>
            <a:ext cx="1259865" cy="13984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187618"/>
            <a:ext cx="9144000" cy="2492990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    </a:t>
            </a:r>
            <a:r>
              <a:rPr lang="en-US" sz="2800" b="1" dirty="0" smtClean="0">
                <a:solidFill>
                  <a:srgbClr val="D9D9D9"/>
                </a:solidFill>
                <a:latin typeface="Consolas"/>
                <a:cs typeface="Consolas"/>
              </a:rPr>
              <a:t>topics</a:t>
            </a:r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 GET     /</a:t>
            </a:r>
            <a:r>
              <a:rPr lang="en-US" sz="2000" dirty="0">
                <a:solidFill>
                  <a:srgbClr val="D9D9D9"/>
                </a:solidFill>
                <a:latin typeface="Consolas"/>
                <a:cs typeface="Consolas"/>
              </a:rPr>
              <a:t>topics(.:format)          </a:t>
            </a:r>
            <a:r>
              <a:rPr lang="en-US" sz="2000" dirty="0" err="1">
                <a:solidFill>
                  <a:srgbClr val="D9D9D9"/>
                </a:solidFill>
                <a:latin typeface="Consolas"/>
                <a:cs typeface="Consolas"/>
              </a:rPr>
              <a:t>topics#index</a:t>
            </a:r>
            <a:endParaRPr lang="en-US" sz="2000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>
                <a:solidFill>
                  <a:srgbClr val="D9D9D9"/>
                </a:solidFill>
                <a:latin typeface="Consolas"/>
                <a:cs typeface="Consolas"/>
              </a:rPr>
              <a:t>           </a:t>
            </a:r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	  POST    /</a:t>
            </a:r>
            <a:r>
              <a:rPr lang="en-US" sz="2000" dirty="0">
                <a:solidFill>
                  <a:srgbClr val="D9D9D9"/>
                </a:solidFill>
                <a:latin typeface="Consolas"/>
                <a:cs typeface="Consolas"/>
              </a:rPr>
              <a:t>topics(.:format)          </a:t>
            </a:r>
            <a:r>
              <a:rPr lang="en-US" sz="2000" dirty="0" err="1">
                <a:solidFill>
                  <a:srgbClr val="D9D9D9"/>
                </a:solidFill>
                <a:latin typeface="Consolas"/>
                <a:cs typeface="Consolas"/>
              </a:rPr>
              <a:t>topics#create</a:t>
            </a:r>
            <a:endParaRPr lang="en-US" sz="2000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    </a:t>
            </a:r>
            <a:r>
              <a:rPr lang="en-US" sz="2000" b="1" dirty="0" err="1" smtClean="0">
                <a:solidFill>
                  <a:srgbClr val="D9D9D9"/>
                </a:solidFill>
                <a:latin typeface="Consolas"/>
                <a:cs typeface="Consolas"/>
              </a:rPr>
              <a:t>new_topic</a:t>
            </a:r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GET     /</a:t>
            </a:r>
            <a:r>
              <a:rPr lang="en-US" sz="2000" dirty="0">
                <a:solidFill>
                  <a:srgbClr val="D9D9D9"/>
                </a:solidFill>
                <a:latin typeface="Consolas"/>
                <a:cs typeface="Consolas"/>
              </a:rPr>
              <a:t>topics/new(.:format)      </a:t>
            </a:r>
            <a:r>
              <a:rPr lang="en-US" sz="2000" dirty="0" err="1">
                <a:solidFill>
                  <a:srgbClr val="D9D9D9"/>
                </a:solidFill>
                <a:latin typeface="Consolas"/>
                <a:cs typeface="Consolas"/>
              </a:rPr>
              <a:t>topics#new</a:t>
            </a:r>
            <a:endParaRPr lang="en-US" sz="2000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800" b="1" dirty="0" err="1">
                <a:solidFill>
                  <a:srgbClr val="D9D9D9"/>
                </a:solidFill>
                <a:latin typeface="Consolas"/>
                <a:cs typeface="Consolas"/>
              </a:rPr>
              <a:t>edit_topic</a:t>
            </a:r>
            <a:r>
              <a:rPr lang="en-US" sz="2000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GET     /</a:t>
            </a:r>
            <a:r>
              <a:rPr lang="en-US" sz="2000" dirty="0">
                <a:solidFill>
                  <a:srgbClr val="D9D9D9"/>
                </a:solidFill>
                <a:latin typeface="Consolas"/>
                <a:cs typeface="Consolas"/>
              </a:rPr>
              <a:t>topics/:id/edit(.:format</a:t>
            </a:r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) </a:t>
            </a:r>
            <a:r>
              <a:rPr lang="en-US" sz="2000" dirty="0" err="1" smtClean="0">
                <a:solidFill>
                  <a:srgbClr val="D9D9D9"/>
                </a:solidFill>
                <a:latin typeface="Consolas"/>
                <a:cs typeface="Consolas"/>
              </a:rPr>
              <a:t>topics</a:t>
            </a:r>
            <a:r>
              <a:rPr lang="en-US" sz="2000" dirty="0" err="1">
                <a:solidFill>
                  <a:srgbClr val="D9D9D9"/>
                </a:solidFill>
                <a:latin typeface="Consolas"/>
                <a:cs typeface="Consolas"/>
              </a:rPr>
              <a:t>#edit</a:t>
            </a:r>
            <a:endParaRPr lang="en-US" sz="2000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>
                <a:solidFill>
                  <a:srgbClr val="D9D9D9"/>
                </a:solidFill>
                <a:latin typeface="Consolas"/>
                <a:cs typeface="Consolas"/>
              </a:rPr>
              <a:t>    </a:t>
            </a:r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    </a:t>
            </a:r>
            <a:r>
              <a:rPr lang="en-US" sz="2000" b="1" dirty="0" smtClean="0">
                <a:solidFill>
                  <a:srgbClr val="D9D9D9"/>
                </a:solidFill>
                <a:latin typeface="Consolas"/>
                <a:cs typeface="Consolas"/>
              </a:rPr>
              <a:t>topic</a:t>
            </a:r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GET     </a:t>
            </a:r>
            <a:r>
              <a:rPr lang="en-US" sz="2000" dirty="0">
                <a:solidFill>
                  <a:srgbClr val="D9D9D9"/>
                </a:solidFill>
                <a:latin typeface="Consolas"/>
                <a:cs typeface="Consolas"/>
              </a:rPr>
              <a:t>/topics/:id(.:format)      </a:t>
            </a:r>
            <a:r>
              <a:rPr lang="en-US" sz="2000" dirty="0" err="1">
                <a:solidFill>
                  <a:srgbClr val="D9D9D9"/>
                </a:solidFill>
                <a:latin typeface="Consolas"/>
                <a:cs typeface="Consolas"/>
              </a:rPr>
              <a:t>topics#show</a:t>
            </a:r>
            <a:endParaRPr lang="en-US" sz="2000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>
                <a:solidFill>
                  <a:srgbClr val="D9D9D9"/>
                </a:solidFill>
                <a:latin typeface="Consolas"/>
                <a:cs typeface="Consolas"/>
              </a:rPr>
              <a:t>           </a:t>
            </a:r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	  PUT     /</a:t>
            </a:r>
            <a:r>
              <a:rPr lang="en-US" sz="2000" dirty="0">
                <a:solidFill>
                  <a:srgbClr val="D9D9D9"/>
                </a:solidFill>
                <a:latin typeface="Consolas"/>
                <a:cs typeface="Consolas"/>
              </a:rPr>
              <a:t>topics/:id(.:format)      </a:t>
            </a:r>
            <a:r>
              <a:rPr lang="en-US" sz="2000" dirty="0" err="1">
                <a:solidFill>
                  <a:srgbClr val="D9D9D9"/>
                </a:solidFill>
                <a:latin typeface="Consolas"/>
                <a:cs typeface="Consolas"/>
              </a:rPr>
              <a:t>topics#update</a:t>
            </a:r>
            <a:endParaRPr lang="en-US" sz="2000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>
                <a:solidFill>
                  <a:srgbClr val="D9D9D9"/>
                </a:solidFill>
                <a:latin typeface="Consolas"/>
                <a:cs typeface="Consolas"/>
              </a:rPr>
              <a:t>           </a:t>
            </a:r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	  DELETE  /</a:t>
            </a:r>
            <a:r>
              <a:rPr lang="en-US" sz="2000" dirty="0">
                <a:solidFill>
                  <a:srgbClr val="D9D9D9"/>
                </a:solidFill>
                <a:latin typeface="Consolas"/>
                <a:cs typeface="Consolas"/>
              </a:rPr>
              <a:t>topics/:id(.:format)      </a:t>
            </a:r>
            <a:r>
              <a:rPr lang="en-US" sz="2000" dirty="0" err="1">
                <a:solidFill>
                  <a:srgbClr val="D9D9D9"/>
                </a:solidFill>
                <a:latin typeface="Consolas"/>
                <a:cs typeface="Consolas"/>
              </a:rPr>
              <a:t>topics#destroy</a:t>
            </a:r>
            <a:endParaRPr lang="en-US" sz="2000" dirty="0" smtClean="0">
              <a:solidFill>
                <a:srgbClr val="D9D9D9"/>
              </a:solidFill>
              <a:latin typeface="Consolas"/>
              <a:cs typeface="Consola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81609" y="401152"/>
            <a:ext cx="50873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Column One: Route Name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606463" y="3655591"/>
            <a:ext cx="726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Create a URL/path by appending  ‘</a:t>
            </a:r>
            <a:r>
              <a:rPr lang="en-US" sz="2400" dirty="0" smtClean="0">
                <a:latin typeface="Consolas"/>
                <a:cs typeface="Consolas"/>
              </a:rPr>
              <a:t>_</a:t>
            </a:r>
            <a:r>
              <a:rPr lang="en-US" sz="2400" dirty="0" err="1" smtClean="0">
                <a:latin typeface="Consolas"/>
                <a:cs typeface="Consolas"/>
              </a:rPr>
              <a:t>url</a:t>
            </a:r>
            <a:r>
              <a:rPr lang="en-US" sz="2400" dirty="0" smtClean="0"/>
              <a:t>’ or ‘</a:t>
            </a:r>
            <a:r>
              <a:rPr lang="en-US" sz="2400" dirty="0" smtClean="0">
                <a:latin typeface="Consolas"/>
                <a:cs typeface="Consolas"/>
              </a:rPr>
              <a:t>_path</a:t>
            </a:r>
            <a:r>
              <a:rPr lang="en-US" sz="2400" dirty="0" smtClean="0"/>
              <a:t>’  to the route name.</a:t>
            </a:r>
          </a:p>
          <a:p>
            <a:endParaRPr lang="en-US" sz="2400" dirty="0"/>
          </a:p>
          <a:p>
            <a:r>
              <a:rPr lang="en-US" sz="2400" dirty="0" smtClean="0"/>
              <a:t>For example, in </a:t>
            </a:r>
            <a:r>
              <a:rPr lang="en-US" sz="2400" dirty="0" smtClean="0">
                <a:latin typeface="Consolas"/>
                <a:cs typeface="Consolas"/>
              </a:rPr>
              <a:t>app/views/topics/</a:t>
            </a:r>
            <a:r>
              <a:rPr lang="en-US" sz="2400" dirty="0" err="1" smtClean="0">
                <a:latin typeface="Consolas"/>
                <a:cs typeface="Consolas"/>
              </a:rPr>
              <a:t>show.html.erb</a:t>
            </a:r>
            <a:r>
              <a:rPr lang="en-US" sz="2400" dirty="0" smtClean="0"/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6462" y="5225251"/>
            <a:ext cx="7264001" cy="769441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D9D9D9"/>
                </a:solidFill>
                <a:latin typeface="Consolas"/>
                <a:cs typeface="Consolas"/>
              </a:rPr>
              <a:t>&lt;%= </a:t>
            </a:r>
            <a:r>
              <a:rPr lang="en-US" sz="2200" dirty="0" err="1" smtClean="0">
                <a:solidFill>
                  <a:srgbClr val="D9D9D9"/>
                </a:solidFill>
                <a:latin typeface="Consolas"/>
                <a:cs typeface="Consolas"/>
              </a:rPr>
              <a:t>link_to</a:t>
            </a:r>
            <a:r>
              <a:rPr lang="en-US" sz="2200" dirty="0" smtClean="0">
                <a:solidFill>
                  <a:srgbClr val="D9D9D9"/>
                </a:solidFill>
                <a:latin typeface="Consolas"/>
                <a:cs typeface="Consolas"/>
              </a:rPr>
              <a:t> 'Edit', </a:t>
            </a:r>
            <a:r>
              <a:rPr lang="en-US" sz="2200" dirty="0" err="1" smtClean="0">
                <a:solidFill>
                  <a:srgbClr val="57C031"/>
                </a:solidFill>
                <a:latin typeface="Consolas"/>
                <a:cs typeface="Consolas"/>
              </a:rPr>
              <a:t>edit_topic_path</a:t>
            </a:r>
            <a:r>
              <a:rPr lang="en-US" sz="2200" dirty="0" smtClean="0">
                <a:solidFill>
                  <a:srgbClr val="D9D9D9"/>
                </a:solidFill>
                <a:latin typeface="Consolas"/>
                <a:cs typeface="Consolas"/>
              </a:rPr>
              <a:t>(@topic) %&gt; </a:t>
            </a:r>
          </a:p>
          <a:p>
            <a:r>
              <a:rPr lang="en-US" sz="2200" dirty="0" smtClean="0">
                <a:solidFill>
                  <a:srgbClr val="D9D9D9"/>
                </a:solidFill>
                <a:latin typeface="Consolas"/>
                <a:cs typeface="Consolas"/>
              </a:rPr>
              <a:t>&lt;%= </a:t>
            </a:r>
            <a:r>
              <a:rPr lang="en-US" sz="2200" dirty="0" err="1" smtClean="0">
                <a:solidFill>
                  <a:srgbClr val="D9D9D9"/>
                </a:solidFill>
                <a:latin typeface="Consolas"/>
                <a:cs typeface="Consolas"/>
              </a:rPr>
              <a:t>link_to</a:t>
            </a:r>
            <a:r>
              <a:rPr lang="en-US" sz="2200" dirty="0" smtClean="0">
                <a:solidFill>
                  <a:srgbClr val="D9D9D9"/>
                </a:solidFill>
                <a:latin typeface="Consolas"/>
                <a:cs typeface="Consolas"/>
              </a:rPr>
              <a:t> 'Back', </a:t>
            </a:r>
            <a:r>
              <a:rPr lang="en-US" sz="2200" dirty="0" err="1" smtClean="0">
                <a:solidFill>
                  <a:srgbClr val="57C031"/>
                </a:solidFill>
                <a:latin typeface="Consolas"/>
                <a:cs typeface="Consolas"/>
              </a:rPr>
              <a:t>topics_path</a:t>
            </a:r>
            <a:r>
              <a:rPr lang="en-US" sz="2200" dirty="0" smtClean="0">
                <a:solidFill>
                  <a:srgbClr val="57C031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D9D9D9"/>
                </a:solidFill>
                <a:latin typeface="Consolas"/>
                <a:cs typeface="Consolas"/>
              </a:rPr>
              <a:t>%&gt;</a:t>
            </a:r>
            <a:endParaRPr lang="en-US" sz="2200" dirty="0">
              <a:solidFill>
                <a:srgbClr val="D9D9D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69077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97" y="5131537"/>
            <a:ext cx="1259865" cy="13984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373171"/>
            <a:ext cx="9144000" cy="2031325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endParaRPr lang="en-US" sz="1400" dirty="0" smtClean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1400" dirty="0" smtClean="0">
                <a:solidFill>
                  <a:srgbClr val="D9D9D9"/>
                </a:solidFill>
                <a:latin typeface="Consolas"/>
                <a:cs typeface="Consolas"/>
              </a:rPr>
              <a:t>    topics </a:t>
            </a:r>
            <a:r>
              <a:rPr lang="en-US" sz="1400" b="1" dirty="0" smtClean="0">
                <a:solidFill>
                  <a:srgbClr val="D9D9D9"/>
                </a:solidFill>
                <a:latin typeface="Consolas"/>
                <a:cs typeface="Consolas"/>
              </a:rPr>
              <a:t>GET</a:t>
            </a:r>
            <a:r>
              <a:rPr lang="en-US" sz="1400" dirty="0" smtClean="0">
                <a:solidFill>
                  <a:srgbClr val="D9D9D9"/>
                </a:solidFill>
                <a:latin typeface="Consolas"/>
                <a:cs typeface="Consolas"/>
              </a:rPr>
              <a:t>    /topics(.:format)          {:action=&gt;"index", :controller=&gt;"topics"}</a:t>
            </a:r>
          </a:p>
          <a:p>
            <a:r>
              <a:rPr lang="en-US" sz="1400" dirty="0" smtClean="0">
                <a:solidFill>
                  <a:srgbClr val="D9D9D9"/>
                </a:solidFill>
                <a:latin typeface="Consolas"/>
                <a:cs typeface="Consolas"/>
              </a:rPr>
              <a:t>           </a:t>
            </a:r>
            <a:r>
              <a:rPr lang="en-US" sz="1400" b="1" dirty="0" smtClean="0">
                <a:solidFill>
                  <a:srgbClr val="D9D9D9"/>
                </a:solidFill>
                <a:latin typeface="Consolas"/>
                <a:cs typeface="Consolas"/>
              </a:rPr>
              <a:t>POST</a:t>
            </a:r>
            <a:r>
              <a:rPr lang="en-US" sz="1400" dirty="0" smtClean="0">
                <a:solidFill>
                  <a:srgbClr val="D9D9D9"/>
                </a:solidFill>
                <a:latin typeface="Consolas"/>
                <a:cs typeface="Consolas"/>
              </a:rPr>
              <a:t>   /topics(.:format)          {:action=&gt;"create", :controller=&gt;"topics"}</a:t>
            </a:r>
          </a:p>
          <a:p>
            <a:r>
              <a:rPr lang="en-US" sz="1400" dirty="0" smtClean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rgbClr val="D9D9D9"/>
                </a:solidFill>
                <a:latin typeface="Consolas"/>
                <a:cs typeface="Consolas"/>
              </a:rPr>
              <a:t>new_topic</a:t>
            </a:r>
            <a:r>
              <a:rPr lang="en-US" sz="1400" dirty="0" smtClean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D9D9D9"/>
                </a:solidFill>
                <a:latin typeface="Consolas"/>
                <a:cs typeface="Consolas"/>
              </a:rPr>
              <a:t>GET</a:t>
            </a:r>
            <a:r>
              <a:rPr lang="en-US" sz="1400" dirty="0" smtClean="0">
                <a:solidFill>
                  <a:srgbClr val="D9D9D9"/>
                </a:solidFill>
                <a:latin typeface="Consolas"/>
                <a:cs typeface="Consolas"/>
              </a:rPr>
              <a:t>    /topics/new(.:format)      {:action=&gt;"new", :controller=&gt;"topics"}</a:t>
            </a:r>
          </a:p>
          <a:p>
            <a:r>
              <a:rPr lang="en-US" sz="1400" dirty="0" err="1" smtClean="0">
                <a:solidFill>
                  <a:srgbClr val="D9D9D9"/>
                </a:solidFill>
                <a:latin typeface="Consolas"/>
                <a:cs typeface="Consolas"/>
              </a:rPr>
              <a:t>edit_topic</a:t>
            </a:r>
            <a:r>
              <a:rPr lang="en-US" sz="1400" dirty="0" smtClean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D9D9D9"/>
                </a:solidFill>
                <a:latin typeface="Consolas"/>
                <a:cs typeface="Consolas"/>
              </a:rPr>
              <a:t>GET</a:t>
            </a:r>
            <a:r>
              <a:rPr lang="en-US" sz="1400" dirty="0" smtClean="0">
                <a:solidFill>
                  <a:srgbClr val="D9D9D9"/>
                </a:solidFill>
                <a:latin typeface="Consolas"/>
                <a:cs typeface="Consolas"/>
              </a:rPr>
              <a:t>    /topics/:id/edit(.:format) {:action=&gt;"edit", :controller=&gt;"topics"}</a:t>
            </a:r>
          </a:p>
          <a:p>
            <a:r>
              <a:rPr lang="en-US" sz="1400" dirty="0" smtClean="0">
                <a:solidFill>
                  <a:srgbClr val="D9D9D9"/>
                </a:solidFill>
                <a:latin typeface="Consolas"/>
                <a:cs typeface="Consolas"/>
              </a:rPr>
              <a:t>     topic </a:t>
            </a:r>
            <a:r>
              <a:rPr lang="en-US" sz="1400" b="1" dirty="0" smtClean="0">
                <a:solidFill>
                  <a:srgbClr val="D9D9D9"/>
                </a:solidFill>
                <a:latin typeface="Consolas"/>
                <a:cs typeface="Consolas"/>
              </a:rPr>
              <a:t>GET</a:t>
            </a:r>
            <a:r>
              <a:rPr lang="en-US" sz="1400" dirty="0" smtClean="0">
                <a:solidFill>
                  <a:srgbClr val="D9D9D9"/>
                </a:solidFill>
                <a:latin typeface="Consolas"/>
                <a:cs typeface="Consolas"/>
              </a:rPr>
              <a:t>    /topics/:id(.:format)      {:action=&gt;"show", :controller=&gt;"topics"}</a:t>
            </a:r>
          </a:p>
          <a:p>
            <a:r>
              <a:rPr lang="en-US" sz="1400" dirty="0" smtClean="0">
                <a:solidFill>
                  <a:srgbClr val="D9D9D9"/>
                </a:solidFill>
                <a:latin typeface="Consolas"/>
                <a:cs typeface="Consolas"/>
              </a:rPr>
              <a:t>           </a:t>
            </a:r>
            <a:r>
              <a:rPr lang="en-US" sz="1400" b="1" dirty="0" smtClean="0">
                <a:solidFill>
                  <a:srgbClr val="D9D9D9"/>
                </a:solidFill>
                <a:latin typeface="Consolas"/>
                <a:cs typeface="Consolas"/>
              </a:rPr>
              <a:t>PUT</a:t>
            </a:r>
            <a:r>
              <a:rPr lang="en-US" sz="1400" dirty="0" smtClean="0">
                <a:solidFill>
                  <a:srgbClr val="D9D9D9"/>
                </a:solidFill>
                <a:latin typeface="Consolas"/>
                <a:cs typeface="Consolas"/>
              </a:rPr>
              <a:t>    /topics/:id(.:format)      {:action=&gt;"update", :controller=&gt;"topics"}</a:t>
            </a:r>
          </a:p>
          <a:p>
            <a:r>
              <a:rPr lang="en-US" sz="1400" dirty="0" smtClean="0">
                <a:solidFill>
                  <a:srgbClr val="D9D9D9"/>
                </a:solidFill>
                <a:latin typeface="Consolas"/>
                <a:cs typeface="Consolas"/>
              </a:rPr>
              <a:t>           </a:t>
            </a:r>
            <a:r>
              <a:rPr lang="en-US" sz="1400" b="1" dirty="0" smtClean="0">
                <a:solidFill>
                  <a:srgbClr val="D9D9D9"/>
                </a:solidFill>
                <a:latin typeface="Consolas"/>
                <a:cs typeface="Consolas"/>
              </a:rPr>
              <a:t>DELETE</a:t>
            </a:r>
            <a:r>
              <a:rPr lang="en-US" sz="1400" dirty="0" smtClean="0">
                <a:solidFill>
                  <a:srgbClr val="D9D9D9"/>
                </a:solidFill>
                <a:latin typeface="Consolas"/>
                <a:cs typeface="Consolas"/>
              </a:rPr>
              <a:t> /topics/:id(.:format)      {:action=&gt;"destroy", :controller=&gt;"topics"}</a:t>
            </a:r>
          </a:p>
          <a:p>
            <a:pPr algn="ctr"/>
            <a:endParaRPr lang="en-US" sz="1400" dirty="0">
              <a:solidFill>
                <a:srgbClr val="D9D9D9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64861" y="415499"/>
            <a:ext cx="47404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Column Two: HTTP Verb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71241" y="3920152"/>
            <a:ext cx="8581681" cy="954107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D9D9D9"/>
                </a:solidFill>
                <a:latin typeface="Consolas"/>
                <a:cs typeface="Consolas"/>
              </a:rPr>
              <a:t>topics </a:t>
            </a:r>
            <a:r>
              <a:rPr lang="en-US" sz="2800" b="1" dirty="0" smtClean="0">
                <a:solidFill>
                  <a:srgbClr val="D9D9D9"/>
                </a:solidFill>
                <a:latin typeface="Consolas"/>
                <a:cs typeface="Consolas"/>
              </a:rPr>
              <a:t>GET</a:t>
            </a:r>
            <a:r>
              <a:rPr lang="en-US" sz="2800" dirty="0" smtClean="0">
                <a:solidFill>
                  <a:srgbClr val="D9D9D9"/>
                </a:solidFill>
                <a:latin typeface="Consolas"/>
                <a:cs typeface="Consolas"/>
              </a:rPr>
              <a:t>    /topics(.:format)  index</a:t>
            </a:r>
          </a:p>
          <a:p>
            <a:r>
              <a:rPr lang="en-US" sz="2800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lang="en-US" sz="2800" dirty="0" smtClean="0">
                <a:solidFill>
                  <a:srgbClr val="D9D9D9"/>
                </a:solidFill>
                <a:latin typeface="Consolas"/>
                <a:cs typeface="Consolas"/>
              </a:rPr>
              <a:t>      </a:t>
            </a:r>
            <a:r>
              <a:rPr lang="en-US" sz="2800" b="1" dirty="0" smtClean="0">
                <a:solidFill>
                  <a:srgbClr val="D9D9D9"/>
                </a:solidFill>
                <a:latin typeface="Consolas"/>
                <a:cs typeface="Consolas"/>
              </a:rPr>
              <a:t>POST</a:t>
            </a:r>
            <a:r>
              <a:rPr lang="en-US" sz="2800" dirty="0" smtClean="0">
                <a:solidFill>
                  <a:srgbClr val="D9D9D9"/>
                </a:solidFill>
                <a:latin typeface="Consolas"/>
                <a:cs typeface="Consolas"/>
              </a:rPr>
              <a:t>   /topics(.:format)  create 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0" y="1353633"/>
            <a:ext cx="9144000" cy="224676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D9D9D9"/>
                </a:solidFill>
                <a:latin typeface="Consolas"/>
                <a:cs typeface="Consolas"/>
              </a:rPr>
              <a:t>    topics GET    /</a:t>
            </a:r>
            <a:r>
              <a:rPr lang="en-US" sz="2000" b="1" dirty="0">
                <a:solidFill>
                  <a:srgbClr val="D9D9D9"/>
                </a:solidFill>
                <a:latin typeface="Consolas"/>
                <a:cs typeface="Consolas"/>
              </a:rPr>
              <a:t>topics(.:format)  </a:t>
            </a:r>
            <a:r>
              <a:rPr lang="en-US" sz="2000" b="1" dirty="0" smtClean="0">
                <a:solidFill>
                  <a:srgbClr val="D9D9D9"/>
                </a:solidFill>
                <a:latin typeface="Consolas"/>
                <a:cs typeface="Consolas"/>
              </a:rPr>
              <a:t>        </a:t>
            </a:r>
            <a:r>
              <a:rPr lang="en-US" sz="2000" b="1" dirty="0" err="1" smtClean="0">
                <a:solidFill>
                  <a:srgbClr val="D9D9D9"/>
                </a:solidFill>
                <a:latin typeface="Consolas"/>
                <a:cs typeface="Consolas"/>
              </a:rPr>
              <a:t>topics#index</a:t>
            </a:r>
            <a:endParaRPr lang="en-US" sz="2000" b="1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>
                <a:solidFill>
                  <a:srgbClr val="D9D9D9"/>
                </a:solidFill>
                <a:latin typeface="Consolas"/>
                <a:cs typeface="Consolas"/>
              </a:rPr>
              <a:t>           POST   /topics(.:format)          </a:t>
            </a:r>
            <a:r>
              <a:rPr lang="en-US" sz="2000" dirty="0" err="1">
                <a:solidFill>
                  <a:srgbClr val="D9D9D9"/>
                </a:solidFill>
                <a:latin typeface="Consolas"/>
                <a:cs typeface="Consolas"/>
              </a:rPr>
              <a:t>topics#create</a:t>
            </a:r>
            <a:endParaRPr lang="en-US" sz="2000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D9D9D9"/>
                </a:solidFill>
                <a:latin typeface="Consolas"/>
                <a:cs typeface="Consolas"/>
              </a:rPr>
              <a:t>new_topic</a:t>
            </a:r>
            <a:r>
              <a:rPr lang="en-US" sz="2000" dirty="0">
                <a:solidFill>
                  <a:srgbClr val="D9D9D9"/>
                </a:solidFill>
                <a:latin typeface="Consolas"/>
                <a:cs typeface="Consolas"/>
              </a:rPr>
              <a:t> GET    /topics/new(.:format)      </a:t>
            </a:r>
            <a:r>
              <a:rPr lang="en-US" sz="2000" dirty="0" err="1">
                <a:solidFill>
                  <a:srgbClr val="D9D9D9"/>
                </a:solidFill>
                <a:latin typeface="Consolas"/>
                <a:cs typeface="Consolas"/>
              </a:rPr>
              <a:t>topics#new</a:t>
            </a:r>
            <a:endParaRPr lang="en-US" sz="2000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 err="1">
                <a:solidFill>
                  <a:srgbClr val="D9D9D9"/>
                </a:solidFill>
                <a:latin typeface="Consolas"/>
                <a:cs typeface="Consolas"/>
              </a:rPr>
              <a:t>edit_topic</a:t>
            </a:r>
            <a:r>
              <a:rPr lang="en-US" sz="2000" dirty="0">
                <a:solidFill>
                  <a:srgbClr val="D9D9D9"/>
                </a:solidFill>
                <a:latin typeface="Consolas"/>
                <a:cs typeface="Consolas"/>
              </a:rPr>
              <a:t> GET    /topics/:id/edit(.:format) </a:t>
            </a:r>
            <a:r>
              <a:rPr lang="en-US" sz="2000" dirty="0" err="1">
                <a:solidFill>
                  <a:srgbClr val="D9D9D9"/>
                </a:solidFill>
                <a:latin typeface="Consolas"/>
                <a:cs typeface="Consolas"/>
              </a:rPr>
              <a:t>topics#edit</a:t>
            </a:r>
            <a:endParaRPr lang="en-US" sz="2000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>
                <a:solidFill>
                  <a:srgbClr val="D9D9D9"/>
                </a:solidFill>
                <a:latin typeface="Consolas"/>
                <a:cs typeface="Consolas"/>
              </a:rPr>
              <a:t>     topic GET    /topics/:id(.:format)      </a:t>
            </a:r>
            <a:r>
              <a:rPr lang="en-US" sz="2000" dirty="0" err="1">
                <a:solidFill>
                  <a:srgbClr val="D9D9D9"/>
                </a:solidFill>
                <a:latin typeface="Consolas"/>
                <a:cs typeface="Consolas"/>
              </a:rPr>
              <a:t>topics#show</a:t>
            </a:r>
            <a:endParaRPr lang="en-US" sz="2000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>
                <a:solidFill>
                  <a:srgbClr val="D9D9D9"/>
                </a:solidFill>
                <a:latin typeface="Consolas"/>
                <a:cs typeface="Consolas"/>
              </a:rPr>
              <a:t>           PUT    /topics/:id(.:format)      </a:t>
            </a:r>
            <a:r>
              <a:rPr lang="en-US" sz="2000" dirty="0" err="1">
                <a:solidFill>
                  <a:srgbClr val="D9D9D9"/>
                </a:solidFill>
                <a:latin typeface="Consolas"/>
                <a:cs typeface="Consolas"/>
              </a:rPr>
              <a:t>topics#update</a:t>
            </a:r>
            <a:endParaRPr lang="en-US" sz="2000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>
                <a:solidFill>
                  <a:srgbClr val="D9D9D9"/>
                </a:solidFill>
                <a:latin typeface="Consolas"/>
                <a:cs typeface="Consolas"/>
              </a:rPr>
              <a:t>           DELETE /topics/:id(.:format)      </a:t>
            </a:r>
            <a:r>
              <a:rPr lang="en-US" sz="2000" dirty="0" err="1">
                <a:solidFill>
                  <a:srgbClr val="D9D9D9"/>
                </a:solidFill>
                <a:latin typeface="Consolas"/>
                <a:cs typeface="Consolas"/>
              </a:rPr>
              <a:t>topics#destroy</a:t>
            </a:r>
            <a:endParaRPr lang="en-US" sz="2000" dirty="0" smtClean="0">
              <a:solidFill>
                <a:srgbClr val="D9D9D9"/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6462" y="5131537"/>
            <a:ext cx="7346461" cy="1200329"/>
          </a:xfrm>
          <a:prstGeom prst="rect">
            <a:avLst/>
          </a:prstGeom>
          <a:solidFill>
            <a:schemeClr val="bg1"/>
          </a:solidFill>
          <a:ln w="1270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US" sz="1200" b="1" dirty="0" smtClean="0">
              <a:latin typeface="Consolas"/>
              <a:cs typeface="Consolas"/>
            </a:endParaRPr>
          </a:p>
          <a:p>
            <a:r>
              <a:rPr lang="en-US" sz="2400" b="1" dirty="0" smtClean="0">
                <a:latin typeface="Consolas"/>
                <a:cs typeface="Consolas"/>
              </a:rPr>
              <a:t>Request URL:</a:t>
            </a:r>
            <a:r>
              <a:rPr lang="en-US" sz="2400" dirty="0" smtClean="0">
                <a:latin typeface="Consolas"/>
                <a:cs typeface="Consolas"/>
              </a:rPr>
              <a:t>  http://localhost:3000/topics</a:t>
            </a:r>
          </a:p>
          <a:p>
            <a:r>
              <a:rPr lang="en-US" sz="2400" b="1" dirty="0" smtClean="0">
                <a:latin typeface="Consolas"/>
                <a:cs typeface="Consolas"/>
              </a:rPr>
              <a:t>Request Method:</a:t>
            </a:r>
            <a:r>
              <a:rPr lang="en-US" sz="2400" dirty="0" smtClean="0">
                <a:latin typeface="Consolas"/>
                <a:cs typeface="Consolas"/>
              </a:rPr>
              <a:t> GET</a:t>
            </a:r>
          </a:p>
          <a:p>
            <a:endParaRPr lang="en-US" sz="1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64758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97" y="5131537"/>
            <a:ext cx="1259865" cy="13984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49455" y="381613"/>
            <a:ext cx="5285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Column Three: URL Pattern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0" y="3605533"/>
            <a:ext cx="45100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nsolas"/>
                <a:cs typeface="Consolas"/>
              </a:rPr>
              <a:t>(.:format) = .html</a:t>
            </a:r>
          </a:p>
          <a:p>
            <a:endParaRPr lang="en-US" sz="2400" b="1" dirty="0" smtClean="0">
              <a:latin typeface="Consolas"/>
              <a:cs typeface="Consolas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Consolas"/>
                <a:cs typeface="Consolas"/>
              </a:rPr>
              <a:t>:id = the id of the topic</a:t>
            </a:r>
          </a:p>
          <a:p>
            <a:endParaRPr lang="en-US" sz="2400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469" y="3278787"/>
            <a:ext cx="4559300" cy="3251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0" y="962873"/>
            <a:ext cx="9144000" cy="2339102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  topics GET    </a:t>
            </a:r>
            <a:r>
              <a:rPr lang="en-US" sz="2000" dirty="0">
                <a:solidFill>
                  <a:srgbClr val="D9D9D9"/>
                </a:solidFill>
                <a:latin typeface="Consolas"/>
                <a:cs typeface="Consolas"/>
              </a:rPr>
              <a:t>/topics(.:format)          </a:t>
            </a:r>
            <a:r>
              <a:rPr lang="en-US" sz="2000" dirty="0" err="1">
                <a:solidFill>
                  <a:srgbClr val="D9D9D9"/>
                </a:solidFill>
                <a:latin typeface="Consolas"/>
                <a:cs typeface="Consolas"/>
              </a:rPr>
              <a:t>topics#index</a:t>
            </a:r>
            <a:endParaRPr lang="en-US" sz="2000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>
                <a:solidFill>
                  <a:srgbClr val="D9D9D9"/>
                </a:solidFill>
                <a:latin typeface="Consolas"/>
                <a:cs typeface="Consolas"/>
              </a:rPr>
              <a:t>           POST   /topics(.:format)          </a:t>
            </a:r>
            <a:r>
              <a:rPr lang="en-US" sz="2000" dirty="0" err="1">
                <a:solidFill>
                  <a:srgbClr val="D9D9D9"/>
                </a:solidFill>
                <a:latin typeface="Consolas"/>
                <a:cs typeface="Consolas"/>
              </a:rPr>
              <a:t>topics#create</a:t>
            </a:r>
            <a:endParaRPr lang="en-US" sz="2000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D9D9D9"/>
                </a:solidFill>
                <a:latin typeface="Consolas"/>
                <a:cs typeface="Consolas"/>
              </a:rPr>
              <a:t>new_topic</a:t>
            </a:r>
            <a:r>
              <a:rPr lang="en-US" sz="2000" dirty="0">
                <a:solidFill>
                  <a:srgbClr val="D9D9D9"/>
                </a:solidFill>
                <a:latin typeface="Consolas"/>
                <a:cs typeface="Consolas"/>
              </a:rPr>
              <a:t> GET    /topics/new(.:format)      </a:t>
            </a:r>
            <a:r>
              <a:rPr lang="en-US" sz="2000" dirty="0" err="1">
                <a:solidFill>
                  <a:srgbClr val="D9D9D9"/>
                </a:solidFill>
                <a:latin typeface="Consolas"/>
                <a:cs typeface="Consolas"/>
              </a:rPr>
              <a:t>topics#new</a:t>
            </a:r>
            <a:endParaRPr lang="en-US" sz="2000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 err="1">
                <a:solidFill>
                  <a:srgbClr val="D9D9D9"/>
                </a:solidFill>
                <a:latin typeface="Consolas"/>
                <a:cs typeface="Consolas"/>
              </a:rPr>
              <a:t>edit_topic</a:t>
            </a:r>
            <a:r>
              <a:rPr lang="en-US" sz="2000" dirty="0">
                <a:solidFill>
                  <a:srgbClr val="D9D9D9"/>
                </a:solidFill>
                <a:latin typeface="Consolas"/>
                <a:cs typeface="Consolas"/>
              </a:rPr>
              <a:t> GET    </a:t>
            </a:r>
            <a:r>
              <a:rPr lang="en-US" sz="2600" b="1" dirty="0">
                <a:solidFill>
                  <a:srgbClr val="D9D9D9"/>
                </a:solidFill>
                <a:latin typeface="Consolas"/>
                <a:cs typeface="Consolas"/>
              </a:rPr>
              <a:t>/topics/:id/edit(.:format) </a:t>
            </a:r>
            <a:r>
              <a:rPr lang="en-US" sz="2000" dirty="0" err="1">
                <a:solidFill>
                  <a:srgbClr val="D9D9D9"/>
                </a:solidFill>
                <a:latin typeface="Consolas"/>
                <a:cs typeface="Consolas"/>
              </a:rPr>
              <a:t>topics#edit</a:t>
            </a:r>
            <a:endParaRPr lang="en-US" sz="2000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>
                <a:solidFill>
                  <a:srgbClr val="D9D9D9"/>
                </a:solidFill>
                <a:latin typeface="Consolas"/>
                <a:cs typeface="Consolas"/>
              </a:rPr>
              <a:t>     topic GET    /topics/:id(.:format)      </a:t>
            </a:r>
            <a:r>
              <a:rPr lang="en-US" sz="2000" dirty="0" err="1">
                <a:solidFill>
                  <a:srgbClr val="D9D9D9"/>
                </a:solidFill>
                <a:latin typeface="Consolas"/>
                <a:cs typeface="Consolas"/>
              </a:rPr>
              <a:t>topics#show</a:t>
            </a:r>
            <a:endParaRPr lang="en-US" sz="2000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>
                <a:solidFill>
                  <a:srgbClr val="D9D9D9"/>
                </a:solidFill>
                <a:latin typeface="Consolas"/>
                <a:cs typeface="Consolas"/>
              </a:rPr>
              <a:t>           PUT    /topics/:id(.:format)      </a:t>
            </a:r>
            <a:r>
              <a:rPr lang="en-US" sz="2000" dirty="0" err="1">
                <a:solidFill>
                  <a:srgbClr val="D9D9D9"/>
                </a:solidFill>
                <a:latin typeface="Consolas"/>
                <a:cs typeface="Consolas"/>
              </a:rPr>
              <a:t>topics#update</a:t>
            </a:r>
            <a:endParaRPr lang="en-US" sz="2000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>
                <a:solidFill>
                  <a:srgbClr val="D9D9D9"/>
                </a:solidFill>
                <a:latin typeface="Consolas"/>
                <a:cs typeface="Consolas"/>
              </a:rPr>
              <a:t>           DELETE /topics/:id(.:format)      </a:t>
            </a:r>
            <a:r>
              <a:rPr lang="en-US" sz="2000" dirty="0" err="1">
                <a:solidFill>
                  <a:srgbClr val="D9D9D9"/>
                </a:solidFill>
                <a:latin typeface="Consolas"/>
                <a:cs typeface="Consolas"/>
              </a:rPr>
              <a:t>topics#destroy</a:t>
            </a:r>
            <a:endParaRPr lang="en-US" sz="2000" dirty="0" smtClean="0">
              <a:solidFill>
                <a:srgbClr val="D9D9D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8726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4732" y="58447"/>
            <a:ext cx="6525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Column Four: Where this routes </a:t>
            </a:r>
            <a:endParaRPr lang="en-US" sz="36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732" y="5506090"/>
            <a:ext cx="1243292" cy="12432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580" y="3985587"/>
            <a:ext cx="1021596" cy="1133971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327813" y="3583072"/>
            <a:ext cx="1587768" cy="489286"/>
          </a:xfrm>
          <a:prstGeom prst="roundRect">
            <a:avLst>
              <a:gd name="adj" fmla="val 3139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Votes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126178" y="3524827"/>
            <a:ext cx="1252478" cy="489286"/>
          </a:xfrm>
          <a:prstGeom prst="roundRect">
            <a:avLst>
              <a:gd name="adj" fmla="val 3139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Topics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8" idx="3"/>
            <a:endCxn id="20" idx="2"/>
          </p:cNvCxnSpPr>
          <p:nvPr/>
        </p:nvCxnSpPr>
        <p:spPr>
          <a:xfrm flipV="1">
            <a:off x="2937176" y="4014113"/>
            <a:ext cx="815241" cy="538460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1"/>
            <a:endCxn id="19" idx="2"/>
          </p:cNvCxnSpPr>
          <p:nvPr/>
        </p:nvCxnSpPr>
        <p:spPr>
          <a:xfrm flipH="1" flipV="1">
            <a:off x="1121697" y="4072358"/>
            <a:ext cx="793883" cy="480215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2426378" y="5119558"/>
            <a:ext cx="0" cy="386532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27271" y="4072358"/>
            <a:ext cx="1177461" cy="205537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048024" y="4072358"/>
            <a:ext cx="1070249" cy="205537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977" y="3269582"/>
            <a:ext cx="3594100" cy="34798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4118273" y="3985587"/>
            <a:ext cx="1938650" cy="1856413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704778"/>
            <a:ext cx="9144000" cy="2369880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  topics GET    </a:t>
            </a:r>
            <a:r>
              <a:rPr lang="en-US" sz="2000" dirty="0">
                <a:solidFill>
                  <a:srgbClr val="D9D9D9"/>
                </a:solidFill>
                <a:latin typeface="Consolas"/>
                <a:cs typeface="Consolas"/>
              </a:rPr>
              <a:t>/topics(.:format)          </a:t>
            </a:r>
            <a:r>
              <a:rPr lang="en-US" sz="2000" dirty="0" err="1">
                <a:solidFill>
                  <a:srgbClr val="D9D9D9"/>
                </a:solidFill>
                <a:latin typeface="Consolas"/>
                <a:cs typeface="Consolas"/>
              </a:rPr>
              <a:t>topics#index</a:t>
            </a:r>
            <a:endParaRPr lang="en-US" sz="2000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>
                <a:solidFill>
                  <a:srgbClr val="D9D9D9"/>
                </a:solidFill>
                <a:latin typeface="Consolas"/>
                <a:cs typeface="Consolas"/>
              </a:rPr>
              <a:t>           POST   /topics(.:format)          </a:t>
            </a:r>
            <a:r>
              <a:rPr lang="en-US" sz="2000" dirty="0" err="1">
                <a:solidFill>
                  <a:srgbClr val="D9D9D9"/>
                </a:solidFill>
                <a:latin typeface="Consolas"/>
                <a:cs typeface="Consolas"/>
              </a:rPr>
              <a:t>topics#create</a:t>
            </a:r>
            <a:endParaRPr lang="en-US" sz="2000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D9D9D9"/>
                </a:solidFill>
                <a:latin typeface="Consolas"/>
                <a:cs typeface="Consolas"/>
              </a:rPr>
              <a:t>new_topic</a:t>
            </a:r>
            <a:r>
              <a:rPr lang="en-US" sz="2000" dirty="0">
                <a:solidFill>
                  <a:srgbClr val="D9D9D9"/>
                </a:solidFill>
                <a:latin typeface="Consolas"/>
                <a:cs typeface="Consolas"/>
              </a:rPr>
              <a:t> GET    /topics/new(.:format)      </a:t>
            </a:r>
            <a:r>
              <a:rPr lang="en-US" sz="2000" dirty="0" err="1">
                <a:solidFill>
                  <a:srgbClr val="D9D9D9"/>
                </a:solidFill>
                <a:latin typeface="Consolas"/>
                <a:cs typeface="Consolas"/>
              </a:rPr>
              <a:t>topics#new</a:t>
            </a:r>
            <a:endParaRPr lang="en-US" sz="2000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 err="1">
                <a:solidFill>
                  <a:srgbClr val="D9D9D9"/>
                </a:solidFill>
                <a:latin typeface="Consolas"/>
                <a:cs typeface="Consolas"/>
              </a:rPr>
              <a:t>edit_topic</a:t>
            </a:r>
            <a:r>
              <a:rPr lang="en-US" sz="2000" dirty="0">
                <a:solidFill>
                  <a:srgbClr val="D9D9D9"/>
                </a:solidFill>
                <a:latin typeface="Consolas"/>
                <a:cs typeface="Consolas"/>
              </a:rPr>
              <a:t> GET    /topics/:id/edit(.:format</a:t>
            </a:r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)</a:t>
            </a:r>
            <a:r>
              <a:rPr lang="en-US" sz="2800" dirty="0" smtClean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lang="en-US" sz="2800" b="1" dirty="0" err="1" smtClean="0">
                <a:solidFill>
                  <a:srgbClr val="D9D9D9"/>
                </a:solidFill>
                <a:latin typeface="Consolas"/>
                <a:cs typeface="Consolas"/>
              </a:rPr>
              <a:t>topics</a:t>
            </a:r>
            <a:r>
              <a:rPr lang="en-US" sz="2800" b="1" dirty="0" err="1">
                <a:solidFill>
                  <a:srgbClr val="D9D9D9"/>
                </a:solidFill>
                <a:latin typeface="Consolas"/>
                <a:cs typeface="Consolas"/>
              </a:rPr>
              <a:t>#edit</a:t>
            </a:r>
            <a:endParaRPr lang="en-US" sz="2800" b="1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>
                <a:solidFill>
                  <a:srgbClr val="D9D9D9"/>
                </a:solidFill>
                <a:latin typeface="Consolas"/>
                <a:cs typeface="Consolas"/>
              </a:rPr>
              <a:t>     topic GET    /topics/:id(.:format)      </a:t>
            </a:r>
            <a:r>
              <a:rPr lang="en-US" sz="2000" dirty="0" err="1">
                <a:solidFill>
                  <a:srgbClr val="D9D9D9"/>
                </a:solidFill>
                <a:latin typeface="Consolas"/>
                <a:cs typeface="Consolas"/>
              </a:rPr>
              <a:t>topics#show</a:t>
            </a:r>
            <a:endParaRPr lang="en-US" sz="2000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>
                <a:solidFill>
                  <a:srgbClr val="D9D9D9"/>
                </a:solidFill>
                <a:latin typeface="Consolas"/>
                <a:cs typeface="Consolas"/>
              </a:rPr>
              <a:t>           PUT    /topics/:id(.:format)      </a:t>
            </a:r>
            <a:r>
              <a:rPr lang="en-US" sz="2000" dirty="0" err="1">
                <a:solidFill>
                  <a:srgbClr val="D9D9D9"/>
                </a:solidFill>
                <a:latin typeface="Consolas"/>
                <a:cs typeface="Consolas"/>
              </a:rPr>
              <a:t>topics#update</a:t>
            </a:r>
            <a:endParaRPr lang="en-US" sz="2000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>
                <a:solidFill>
                  <a:srgbClr val="D9D9D9"/>
                </a:solidFill>
                <a:latin typeface="Consolas"/>
                <a:cs typeface="Consolas"/>
              </a:rPr>
              <a:t>           DELETE /topics/:id(.:format)      </a:t>
            </a:r>
            <a:r>
              <a:rPr lang="en-US" sz="2000" dirty="0" err="1">
                <a:solidFill>
                  <a:srgbClr val="D9D9D9"/>
                </a:solidFill>
                <a:latin typeface="Consolas"/>
                <a:cs typeface="Consolas"/>
              </a:rPr>
              <a:t>topics#destroy</a:t>
            </a:r>
            <a:endParaRPr lang="en-US" sz="2000" dirty="0" smtClean="0">
              <a:solidFill>
                <a:srgbClr val="D9D9D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03775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584" y="91838"/>
            <a:ext cx="6096000" cy="13081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95384" y="882199"/>
            <a:ext cx="28985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config</a:t>
            </a:r>
            <a:r>
              <a:rPr lang="en-US" sz="3200" dirty="0" smtClean="0"/>
              <a:t>/</a:t>
            </a:r>
            <a:r>
              <a:rPr lang="en-US" sz="3200" dirty="0" err="1" smtClean="0"/>
              <a:t>routes.rb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0" y="2249841"/>
            <a:ext cx="9144000" cy="4401205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    votes GET    /votes(.:format)           </a:t>
            </a:r>
            <a:r>
              <a:rPr lang="en-US" sz="2000" dirty="0" err="1" smtClean="0">
                <a:solidFill>
                  <a:srgbClr val="D9D9D9"/>
                </a:solidFill>
                <a:latin typeface="Consolas"/>
                <a:cs typeface="Consolas"/>
              </a:rPr>
              <a:t>votes#index</a:t>
            </a:r>
            <a:endParaRPr lang="en-US" sz="2000" dirty="0" smtClean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          POST   /votes(.:format)           </a:t>
            </a:r>
            <a:r>
              <a:rPr lang="en-US" sz="2000" dirty="0" err="1" smtClean="0">
                <a:solidFill>
                  <a:srgbClr val="D9D9D9"/>
                </a:solidFill>
                <a:latin typeface="Consolas"/>
                <a:cs typeface="Consolas"/>
              </a:rPr>
              <a:t>votes#create</a:t>
            </a:r>
            <a:endParaRPr lang="en-US" sz="2000" dirty="0" smtClean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 </a:t>
            </a:r>
            <a:r>
              <a:rPr lang="en-US" sz="2000" dirty="0" err="1" smtClean="0">
                <a:solidFill>
                  <a:srgbClr val="D9D9D9"/>
                </a:solidFill>
                <a:latin typeface="Consolas"/>
                <a:cs typeface="Consolas"/>
              </a:rPr>
              <a:t>new_vote</a:t>
            </a:r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GET    /votes/new(.:format)       </a:t>
            </a:r>
            <a:r>
              <a:rPr lang="en-US" sz="2000" dirty="0" err="1" smtClean="0">
                <a:solidFill>
                  <a:srgbClr val="D9D9D9"/>
                </a:solidFill>
                <a:latin typeface="Consolas"/>
                <a:cs typeface="Consolas"/>
              </a:rPr>
              <a:t>votes#new</a:t>
            </a:r>
            <a:endParaRPr lang="en-US" sz="2000" dirty="0" smtClean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D9D9D9"/>
                </a:solidFill>
                <a:latin typeface="Consolas"/>
                <a:cs typeface="Consolas"/>
              </a:rPr>
              <a:t>edit_vote</a:t>
            </a:r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GET    /votes/:id/edit(.:format)  </a:t>
            </a:r>
            <a:r>
              <a:rPr lang="en-US" sz="2000" dirty="0" err="1" smtClean="0">
                <a:solidFill>
                  <a:srgbClr val="D9D9D9"/>
                </a:solidFill>
                <a:latin typeface="Consolas"/>
                <a:cs typeface="Consolas"/>
              </a:rPr>
              <a:t>votes#edit</a:t>
            </a:r>
            <a:endParaRPr lang="en-US" sz="2000" dirty="0" smtClean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     vote GET    /votes/:id(.:format)       </a:t>
            </a:r>
            <a:r>
              <a:rPr lang="en-US" sz="2000" dirty="0" err="1" smtClean="0">
                <a:solidFill>
                  <a:srgbClr val="D9D9D9"/>
                </a:solidFill>
                <a:latin typeface="Consolas"/>
                <a:cs typeface="Consolas"/>
              </a:rPr>
              <a:t>votes#show</a:t>
            </a:r>
            <a:endParaRPr lang="en-US" sz="2000" dirty="0" smtClean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          PUT    /votes/:id(.:format)       </a:t>
            </a:r>
            <a:r>
              <a:rPr lang="en-US" sz="2000" dirty="0" err="1" smtClean="0">
                <a:solidFill>
                  <a:srgbClr val="D9D9D9"/>
                </a:solidFill>
                <a:latin typeface="Consolas"/>
                <a:cs typeface="Consolas"/>
              </a:rPr>
              <a:t>votes#update</a:t>
            </a:r>
            <a:endParaRPr lang="en-US" sz="2000" dirty="0" smtClean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          </a:t>
            </a:r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DELETE /votes/:id(.:format)       </a:t>
            </a:r>
            <a:r>
              <a:rPr lang="en-US" sz="2000" dirty="0" err="1" smtClean="0">
                <a:solidFill>
                  <a:srgbClr val="D9D9D9"/>
                </a:solidFill>
                <a:latin typeface="Consolas"/>
                <a:cs typeface="Consolas"/>
              </a:rPr>
              <a:t>votes#destroy</a:t>
            </a:r>
            <a:endParaRPr lang="en-US" sz="2000" dirty="0" smtClean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   topics GET    /topics(.:format)          </a:t>
            </a:r>
            <a:r>
              <a:rPr lang="en-US" sz="2000" dirty="0" err="1" smtClean="0">
                <a:solidFill>
                  <a:srgbClr val="D9D9D9"/>
                </a:solidFill>
                <a:latin typeface="Consolas"/>
                <a:cs typeface="Consolas"/>
              </a:rPr>
              <a:t>topics#index</a:t>
            </a:r>
            <a:endParaRPr lang="en-US" sz="2000" dirty="0" smtClean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          POST   /topics(.:format</a:t>
            </a:r>
            <a:r>
              <a:rPr lang="en-US" sz="2000" dirty="0">
                <a:solidFill>
                  <a:srgbClr val="D9D9D9"/>
                </a:solidFill>
                <a:latin typeface="Consolas"/>
                <a:cs typeface="Consolas"/>
              </a:rPr>
              <a:t>) </a:t>
            </a:r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        </a:t>
            </a:r>
            <a:r>
              <a:rPr lang="en-US" sz="2000" dirty="0" err="1" smtClean="0">
                <a:solidFill>
                  <a:srgbClr val="D9D9D9"/>
                </a:solidFill>
                <a:latin typeface="Consolas"/>
                <a:cs typeface="Consolas"/>
              </a:rPr>
              <a:t>topics#create</a:t>
            </a:r>
            <a:endParaRPr lang="en-US" sz="2000" dirty="0" smtClean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D9D9D9"/>
                </a:solidFill>
                <a:latin typeface="Consolas"/>
                <a:cs typeface="Consolas"/>
              </a:rPr>
              <a:t>new_topic</a:t>
            </a:r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GET    /topics/new(.:format)      </a:t>
            </a:r>
            <a:r>
              <a:rPr lang="en-US" sz="2000" dirty="0" err="1" smtClean="0">
                <a:solidFill>
                  <a:srgbClr val="D9D9D9"/>
                </a:solidFill>
                <a:latin typeface="Consolas"/>
                <a:cs typeface="Consolas"/>
              </a:rPr>
              <a:t>topics#new</a:t>
            </a:r>
            <a:endParaRPr lang="en-US" sz="2000" dirty="0" smtClean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 err="1" smtClean="0">
                <a:solidFill>
                  <a:srgbClr val="D9D9D9"/>
                </a:solidFill>
                <a:latin typeface="Consolas"/>
                <a:cs typeface="Consolas"/>
              </a:rPr>
              <a:t>edit_topic</a:t>
            </a:r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GET    /topics/:id/edit(.:format) </a:t>
            </a:r>
            <a:r>
              <a:rPr lang="en-US" sz="2000" dirty="0" err="1" smtClean="0">
                <a:solidFill>
                  <a:srgbClr val="D9D9D9"/>
                </a:solidFill>
                <a:latin typeface="Consolas"/>
                <a:cs typeface="Consolas"/>
              </a:rPr>
              <a:t>topics#edit</a:t>
            </a:r>
            <a:endParaRPr lang="en-US" sz="2000" dirty="0" smtClean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    topic GET    /topics/:id(.:format)     </a:t>
            </a:r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D9D9D9"/>
                </a:solidFill>
                <a:latin typeface="Consolas"/>
                <a:cs typeface="Consolas"/>
              </a:rPr>
              <a:t>topics#show</a:t>
            </a:r>
            <a:endParaRPr lang="en-US" sz="2000" dirty="0" smtClean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          PUT    /topics/:id(.:format)      </a:t>
            </a:r>
            <a:r>
              <a:rPr lang="en-US" sz="2000" dirty="0" err="1" smtClean="0">
                <a:solidFill>
                  <a:srgbClr val="D9D9D9"/>
                </a:solidFill>
                <a:latin typeface="Consolas"/>
                <a:cs typeface="Consolas"/>
              </a:rPr>
              <a:t>topics#update</a:t>
            </a:r>
            <a:endParaRPr lang="en-US" sz="2000" dirty="0" smtClean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           DELETE /topics/:id(.:format</a:t>
            </a:r>
            <a:r>
              <a:rPr lang="en-US" sz="2000" dirty="0" smtClean="0">
                <a:solidFill>
                  <a:srgbClr val="D9D9D9"/>
                </a:solidFill>
                <a:latin typeface="Consolas"/>
                <a:cs typeface="Consolas"/>
              </a:rPr>
              <a:t>)      </a:t>
            </a:r>
            <a:r>
              <a:rPr lang="en-US" sz="2000" dirty="0" err="1" smtClean="0">
                <a:solidFill>
                  <a:srgbClr val="D9D9D9"/>
                </a:solidFill>
                <a:latin typeface="Consolas"/>
                <a:cs typeface="Consolas"/>
              </a:rPr>
              <a:t>topics#destroy</a:t>
            </a:r>
            <a:endParaRPr lang="en-US" sz="2000" dirty="0" smtClean="0">
              <a:solidFill>
                <a:srgbClr val="D9D9D9"/>
              </a:solidFill>
              <a:latin typeface="Consolas"/>
              <a:cs typeface="Consolas"/>
            </a:endParaRPr>
          </a:p>
        </p:txBody>
      </p:sp>
      <p:sp>
        <p:nvSpPr>
          <p:cNvPr id="13" name="Striped Right Arrow 12"/>
          <p:cNvSpPr/>
          <p:nvPr/>
        </p:nvSpPr>
        <p:spPr>
          <a:xfrm rot="5400000">
            <a:off x="8201296" y="1400521"/>
            <a:ext cx="1084271" cy="918308"/>
          </a:xfrm>
          <a:prstGeom prst="stripedRightArrow">
            <a:avLst>
              <a:gd name="adj1" fmla="val 30993"/>
              <a:gd name="adj2" fmla="val 3676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90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8432"/>
              </p:ext>
            </p:extLst>
          </p:nvPr>
        </p:nvGraphicFramePr>
        <p:xfrm>
          <a:off x="117228" y="1475158"/>
          <a:ext cx="8889999" cy="440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619"/>
                <a:gridCol w="2618154"/>
                <a:gridCol w="1396636"/>
                <a:gridCol w="329259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HTTP Verb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Path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Action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Used for</a:t>
                      </a:r>
                      <a:endParaRPr lang="en-US" sz="24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GET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/topics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index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display a list of all topics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GET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/topics/new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new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return an HTML form for creating a new topic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POST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/topics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create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create a new topic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GET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/topics/:id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show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display a specific topic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GET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/topics/:id/edit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edit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return an HTML form for editing a topic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/topics/:id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update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update a specific topic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DELETE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/topics/:id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destroy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delete a specific topic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051538" y="486898"/>
            <a:ext cx="4499699" cy="646331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Consolas"/>
                <a:cs typeface="Consolas"/>
              </a:rPr>
              <a:t>r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latin typeface="Consolas"/>
                <a:cs typeface="Consolas"/>
              </a:rPr>
              <a:t>esources :topics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40839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02" y="1064555"/>
            <a:ext cx="1498893" cy="15587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2927" y="307900"/>
            <a:ext cx="633458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http:/</a:t>
            </a:r>
            <a:r>
              <a:rPr lang="en-US" sz="3200" dirty="0" smtClean="0"/>
              <a:t>/</a:t>
            </a:r>
            <a:r>
              <a:rPr lang="en-US" sz="3200" dirty="0" err="1" smtClean="0"/>
              <a:t>myapp.herokuapp.com</a:t>
            </a:r>
            <a:r>
              <a:rPr lang="en-US" sz="3200" dirty="0" smtClean="0"/>
              <a:t>/topics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599" y="4564438"/>
            <a:ext cx="1498893" cy="1558745"/>
          </a:xfrm>
          <a:prstGeom prst="rect">
            <a:avLst/>
          </a:prstGeom>
        </p:spPr>
      </p:pic>
      <p:sp>
        <p:nvSpPr>
          <p:cNvPr id="24" name="U-Turn Arrow 23"/>
          <p:cNvSpPr/>
          <p:nvPr/>
        </p:nvSpPr>
        <p:spPr>
          <a:xfrm rot="6028707" flipV="1">
            <a:off x="2399315" y="3943350"/>
            <a:ext cx="1172766" cy="2504476"/>
          </a:xfrm>
          <a:prstGeom prst="uturnArrow">
            <a:avLst>
              <a:gd name="adj1" fmla="val 12708"/>
              <a:gd name="adj2" fmla="val 25000"/>
              <a:gd name="adj3" fmla="val 22598"/>
              <a:gd name="adj4" fmla="val 40677"/>
              <a:gd name="adj5" fmla="val 10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11650" y="5357423"/>
            <a:ext cx="26312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localhost:3000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213502" y="3488641"/>
            <a:ext cx="490571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http:/</a:t>
            </a:r>
            <a:r>
              <a:rPr lang="en-US" sz="3200" dirty="0" smtClean="0"/>
              <a:t>/localhost:3000/topics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3488641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182" y="931752"/>
            <a:ext cx="2078638" cy="24815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98693" y="1715895"/>
            <a:ext cx="41547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0000"/>
                </a:solidFill>
              </a:rPr>
              <a:t>myapp.herokuapp.com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1696493" y="1816039"/>
            <a:ext cx="152735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569503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02" y="1064555"/>
            <a:ext cx="1498893" cy="15587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2927" y="307900"/>
            <a:ext cx="64864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http:/</a:t>
            </a:r>
            <a:r>
              <a:rPr lang="en-US" sz="3200" b="1" dirty="0" smtClean="0"/>
              <a:t>/</a:t>
            </a:r>
            <a:r>
              <a:rPr lang="en-US" sz="3200" b="1" dirty="0" err="1" smtClean="0"/>
              <a:t>myapp.herokuapp.com</a:t>
            </a:r>
            <a:r>
              <a:rPr lang="en-US" sz="3200" dirty="0" smtClean="0"/>
              <a:t>/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topics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599" y="4564438"/>
            <a:ext cx="1498893" cy="1558745"/>
          </a:xfrm>
          <a:prstGeom prst="rect">
            <a:avLst/>
          </a:prstGeom>
        </p:spPr>
      </p:pic>
      <p:sp>
        <p:nvSpPr>
          <p:cNvPr id="24" name="U-Turn Arrow 23"/>
          <p:cNvSpPr/>
          <p:nvPr/>
        </p:nvSpPr>
        <p:spPr>
          <a:xfrm rot="6028707" flipV="1">
            <a:off x="2399315" y="3943350"/>
            <a:ext cx="1172766" cy="2504476"/>
          </a:xfrm>
          <a:prstGeom prst="uturnArrow">
            <a:avLst>
              <a:gd name="adj1" fmla="val 12708"/>
              <a:gd name="adj2" fmla="val 25000"/>
              <a:gd name="adj3" fmla="val 22598"/>
              <a:gd name="adj4" fmla="val 40677"/>
              <a:gd name="adj5" fmla="val 10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11650" y="5357423"/>
            <a:ext cx="26731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localhost:3000</a:t>
            </a:r>
            <a:endParaRPr lang="en-US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213502" y="3488641"/>
            <a:ext cx="500489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http:/</a:t>
            </a:r>
            <a:r>
              <a:rPr lang="en-US" sz="3200" b="1" dirty="0" smtClean="0"/>
              <a:t>/localhost:3000</a:t>
            </a:r>
            <a:r>
              <a:rPr lang="en-US" sz="3200" dirty="0" smtClean="0"/>
              <a:t>/</a:t>
            </a:r>
            <a:r>
              <a:rPr lang="en-US" sz="3200" dirty="0" smtClean="0">
                <a:solidFill>
                  <a:srgbClr val="A6A6A6"/>
                </a:solidFill>
              </a:rPr>
              <a:t>topics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3488641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720" y="892676"/>
            <a:ext cx="2078638" cy="24815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18231" y="1676819"/>
            <a:ext cx="41547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myapp.herokuapp.com</a:t>
            </a:r>
            <a:endParaRPr lang="en-US" sz="3200" b="1" dirty="0"/>
          </a:p>
        </p:txBody>
      </p:sp>
      <p:sp>
        <p:nvSpPr>
          <p:cNvPr id="16" name="Right Arrow 15"/>
          <p:cNvSpPr/>
          <p:nvPr/>
        </p:nvSpPr>
        <p:spPr>
          <a:xfrm>
            <a:off x="1716031" y="1776963"/>
            <a:ext cx="152735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101991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02" y="1064555"/>
            <a:ext cx="1498893" cy="1558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4100" y="892676"/>
            <a:ext cx="2078638" cy="24815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13611" y="1676819"/>
            <a:ext cx="40601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BFBFBF"/>
                </a:solidFill>
              </a:rPr>
              <a:t>myapp.herokuapp.com</a:t>
            </a:r>
            <a:endParaRPr lang="en-US" sz="3200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927" y="307900"/>
            <a:ext cx="63740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BFBFBF"/>
                </a:solidFill>
              </a:rPr>
              <a:t>http:/</a:t>
            </a:r>
            <a:r>
              <a:rPr lang="en-US" sz="3200" dirty="0" smtClean="0">
                <a:solidFill>
                  <a:srgbClr val="BFBFBF"/>
                </a:solidFill>
              </a:rPr>
              <a:t>/</a:t>
            </a:r>
            <a:r>
              <a:rPr lang="en-US" sz="3200" dirty="0" err="1" smtClean="0">
                <a:solidFill>
                  <a:srgbClr val="BFBFBF"/>
                </a:solidFill>
              </a:rPr>
              <a:t>myapp.herokuapp.com</a:t>
            </a:r>
            <a:r>
              <a:rPr lang="en-US" sz="3200" b="1" dirty="0" smtClean="0"/>
              <a:t>/topics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599" y="4564438"/>
            <a:ext cx="1498893" cy="1558745"/>
          </a:xfrm>
          <a:prstGeom prst="rect">
            <a:avLst/>
          </a:prstGeom>
        </p:spPr>
      </p:pic>
      <p:sp>
        <p:nvSpPr>
          <p:cNvPr id="24" name="U-Turn Arrow 23"/>
          <p:cNvSpPr/>
          <p:nvPr/>
        </p:nvSpPr>
        <p:spPr>
          <a:xfrm rot="6028707" flipV="1">
            <a:off x="2399315" y="3943350"/>
            <a:ext cx="1172766" cy="2504476"/>
          </a:xfrm>
          <a:prstGeom prst="uturnArrow">
            <a:avLst>
              <a:gd name="adj1" fmla="val 12708"/>
              <a:gd name="adj2" fmla="val 25000"/>
              <a:gd name="adj3" fmla="val 22598"/>
              <a:gd name="adj4" fmla="val 40677"/>
              <a:gd name="adj5" fmla="val 10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1911411" y="1776963"/>
            <a:ext cx="152735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8" name="TextBox 27"/>
          <p:cNvSpPr txBox="1"/>
          <p:nvPr/>
        </p:nvSpPr>
        <p:spPr>
          <a:xfrm>
            <a:off x="5711650" y="5357423"/>
            <a:ext cx="26312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BFBFBF"/>
                </a:solidFill>
              </a:rPr>
              <a:t>localhost:3000</a:t>
            </a:r>
            <a:endParaRPr lang="en-US" sz="3200" dirty="0">
              <a:solidFill>
                <a:srgbClr val="BFBFB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3502" y="3488641"/>
            <a:ext cx="494518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>
                <a:solidFill>
                  <a:srgbClr val="BFBFBF"/>
                </a:solidFill>
              </a:rPr>
              <a:t>http:/</a:t>
            </a:r>
            <a:r>
              <a:rPr lang="en-US" sz="3200" dirty="0" smtClean="0">
                <a:solidFill>
                  <a:srgbClr val="BFBFBF"/>
                </a:solidFill>
              </a:rPr>
              <a:t>/localhost:3000</a:t>
            </a:r>
            <a:r>
              <a:rPr lang="en-US" sz="3200" b="1" dirty="0" smtClean="0"/>
              <a:t>/topics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3488641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786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90" y="408292"/>
            <a:ext cx="8517040" cy="5826691"/>
          </a:xfrm>
          <a:prstGeom prst="rect">
            <a:avLst/>
          </a:prstGeom>
        </p:spPr>
      </p:pic>
      <p:sp>
        <p:nvSpPr>
          <p:cNvPr id="19" name="Frame 18"/>
          <p:cNvSpPr/>
          <p:nvPr/>
        </p:nvSpPr>
        <p:spPr>
          <a:xfrm>
            <a:off x="3191256" y="5503719"/>
            <a:ext cx="4829340" cy="914400"/>
          </a:xfrm>
          <a:prstGeom prst="fram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046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90" y="408292"/>
            <a:ext cx="8517040" cy="5826691"/>
          </a:xfrm>
          <a:prstGeom prst="rect">
            <a:avLst/>
          </a:prstGeom>
        </p:spPr>
      </p:pic>
      <p:sp>
        <p:nvSpPr>
          <p:cNvPr id="19" name="Frame 18"/>
          <p:cNvSpPr/>
          <p:nvPr/>
        </p:nvSpPr>
        <p:spPr>
          <a:xfrm>
            <a:off x="3191256" y="5503719"/>
            <a:ext cx="4829340" cy="914400"/>
          </a:xfrm>
          <a:prstGeom prst="fram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1790" y="2746451"/>
            <a:ext cx="8517040" cy="1415772"/>
          </a:xfrm>
          <a:prstGeom prst="rect">
            <a:avLst/>
          </a:prstGeom>
          <a:solidFill>
            <a:schemeClr val="bg1"/>
          </a:solidFill>
          <a:ln w="1270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US" sz="1500" b="1" dirty="0" smtClean="0">
              <a:latin typeface="Consolas"/>
              <a:cs typeface="Consolas"/>
            </a:endParaRPr>
          </a:p>
          <a:p>
            <a:r>
              <a:rPr lang="en-US" sz="2800" b="1" dirty="0" smtClean="0">
                <a:latin typeface="Consolas"/>
                <a:cs typeface="Consolas"/>
              </a:rPr>
              <a:t>Request URL:</a:t>
            </a:r>
            <a:r>
              <a:rPr lang="en-US" sz="2800" dirty="0" smtClean="0">
                <a:latin typeface="Consolas"/>
                <a:cs typeface="Consolas"/>
              </a:rPr>
              <a:t>  http://localhost:3000/topics</a:t>
            </a:r>
          </a:p>
          <a:p>
            <a:r>
              <a:rPr lang="en-US" sz="2800" b="1" dirty="0" smtClean="0">
                <a:latin typeface="Consolas"/>
                <a:cs typeface="Consolas"/>
              </a:rPr>
              <a:t>Request Method:</a:t>
            </a:r>
            <a:r>
              <a:rPr lang="en-US" sz="2800" dirty="0" smtClean="0">
                <a:latin typeface="Consolas"/>
                <a:cs typeface="Consolas"/>
              </a:rPr>
              <a:t> GET</a:t>
            </a:r>
            <a:endParaRPr lang="en-US" sz="3000" dirty="0" smtClean="0">
              <a:latin typeface="Consolas"/>
              <a:cs typeface="Consolas"/>
            </a:endParaRPr>
          </a:p>
          <a:p>
            <a:endParaRPr lang="en-US" sz="1500" dirty="0" smtClean="0">
              <a:latin typeface="Consolas"/>
              <a:cs typeface="Consolas"/>
            </a:endParaRPr>
          </a:p>
        </p:txBody>
      </p:sp>
      <p:cxnSp>
        <p:nvCxnSpPr>
          <p:cNvPr id="5" name="Straight Arrow Connector 4"/>
          <p:cNvCxnSpPr>
            <a:stCxn id="19" idx="0"/>
            <a:endCxn id="2" idx="2"/>
          </p:cNvCxnSpPr>
          <p:nvPr/>
        </p:nvCxnSpPr>
        <p:spPr>
          <a:xfrm flipH="1" flipV="1">
            <a:off x="4590310" y="4162223"/>
            <a:ext cx="1015616" cy="1341496"/>
          </a:xfrm>
          <a:prstGeom prst="straightConnector1">
            <a:avLst/>
          </a:prstGeom>
          <a:ln w="57150" cmpd="sng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9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037" y="0"/>
            <a:ext cx="7718237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0375" y="4541531"/>
            <a:ext cx="24552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Browser requests:</a:t>
            </a:r>
          </a:p>
          <a:p>
            <a:r>
              <a:rPr lang="en-US" sz="2400" dirty="0" smtClean="0"/>
              <a:t>GET topics</a:t>
            </a:r>
            <a:endParaRPr lang="en-US" sz="2400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205645" y="3497385"/>
            <a:ext cx="0" cy="1875143"/>
          </a:xfrm>
          <a:prstGeom prst="straightConnector1">
            <a:avLst/>
          </a:prstGeom>
          <a:ln w="1016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394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037" y="19538"/>
            <a:ext cx="7718237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10099" y="1654083"/>
            <a:ext cx="3655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Controller calls the Topic model to get data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397491" y="2875301"/>
            <a:ext cx="1522663" cy="1"/>
          </a:xfrm>
          <a:prstGeom prst="straightConnector1">
            <a:avLst/>
          </a:prstGeom>
          <a:ln w="1016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321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037" y="0"/>
            <a:ext cx="7718237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0316" y="1150558"/>
            <a:ext cx="3197514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aseline="0" dirty="0" smtClean="0"/>
              <a:t>Controller calls the view, it passing data from the models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518260" y="1150558"/>
            <a:ext cx="0" cy="1351303"/>
          </a:xfrm>
          <a:prstGeom prst="straightConnector1">
            <a:avLst/>
          </a:prstGeom>
          <a:ln w="1016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05645" y="3438221"/>
            <a:ext cx="0" cy="2169317"/>
          </a:xfrm>
          <a:prstGeom prst="straightConnector1">
            <a:avLst/>
          </a:prstGeom>
          <a:ln w="1016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67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1538</Words>
  <Application>Microsoft Macintosh PowerPoint</Application>
  <PresentationFormat>On-screen Show (4:3)</PresentationFormat>
  <Paragraphs>179</Paragraphs>
  <Slides>19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Navigation, Links, and Routes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CBMI HMS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Galia  Traub</dc:creator>
  <cp:lastModifiedBy>Galia  Traub</cp:lastModifiedBy>
  <cp:revision>89</cp:revision>
  <dcterms:created xsi:type="dcterms:W3CDTF">2013-10-05T04:21:26Z</dcterms:created>
  <dcterms:modified xsi:type="dcterms:W3CDTF">2013-10-05T16:06:33Z</dcterms:modified>
</cp:coreProperties>
</file>