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8" r:id="rId5"/>
    <p:sldId id="264" r:id="rId6"/>
    <p:sldId id="273" r:id="rId7"/>
    <p:sldId id="286" r:id="rId8"/>
    <p:sldId id="287" r:id="rId9"/>
    <p:sldId id="288" r:id="rId10"/>
    <p:sldId id="265" r:id="rId11"/>
    <p:sldId id="289" r:id="rId12"/>
    <p:sldId id="290" r:id="rId13"/>
    <p:sldId id="293" r:id="rId14"/>
    <p:sldId id="294" r:id="rId15"/>
    <p:sldId id="266" r:id="rId16"/>
    <p:sldId id="279" r:id="rId17"/>
    <p:sldId id="284" r:id="rId18"/>
    <p:sldId id="292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" userDrawn="1">
          <p15:clr>
            <a:srgbClr val="A4A3A4"/>
          </p15:clr>
        </p15:guide>
        <p15:guide id="2" orient="horz" pos="4190" userDrawn="1">
          <p15:clr>
            <a:srgbClr val="A4A3A4"/>
          </p15:clr>
        </p15:guide>
        <p15:guide id="3" pos="230" userDrawn="1">
          <p15:clr>
            <a:srgbClr val="A4A3A4"/>
          </p15:clr>
        </p15:guide>
        <p15:guide id="4" pos="7449" userDrawn="1">
          <p15:clr>
            <a:srgbClr val="A4A3A4"/>
          </p15:clr>
        </p15:guide>
        <p15:guide id="5" orient="horz" pos="561" userDrawn="1">
          <p15:clr>
            <a:srgbClr val="A4A3A4"/>
          </p15:clr>
        </p15:guide>
        <p15:guide id="6" orient="horz" pos="691" userDrawn="1">
          <p15:clr>
            <a:srgbClr val="A4A3A4"/>
          </p15:clr>
        </p15:guide>
        <p15:guide id="7" orient="horz" pos="4017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EAEAEA"/>
    <a:srgbClr val="FFEAC1"/>
    <a:srgbClr val="D9CBCB"/>
    <a:srgbClr val="4BB797"/>
    <a:srgbClr val="E59C72"/>
    <a:srgbClr val="CABBB5"/>
    <a:srgbClr val="3DB58F"/>
    <a:srgbClr val="FFFEFC"/>
    <a:srgbClr val="20B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18" autoAdjust="0"/>
  </p:normalViewPr>
  <p:slideViewPr>
    <p:cSldViewPr snapToGrid="0" showGuides="1">
      <p:cViewPr>
        <p:scale>
          <a:sx n="50" d="100"/>
          <a:sy n="50" d="100"/>
        </p:scale>
        <p:origin x="1958" y="960"/>
      </p:cViewPr>
      <p:guideLst>
        <p:guide orient="horz" pos="129"/>
        <p:guide orient="horz" pos="4190"/>
        <p:guide pos="230"/>
        <p:guide pos="7449"/>
        <p:guide orient="horz" pos="561"/>
        <p:guide orient="horz" pos="691"/>
        <p:guide orient="horz" pos="4017"/>
        <p:guide orient="horz" pos="3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3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43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9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4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3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15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211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78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08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79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37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89702A-A6B6-4A50-B4B5-F09FAFD6F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21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C143C1C-017F-4624-A199-23DA9EF7F422}"/>
              </a:ext>
            </a:extLst>
          </p:cNvPr>
          <p:cNvSpPr/>
          <p:nvPr userDrawn="1"/>
        </p:nvSpPr>
        <p:spPr>
          <a:xfrm>
            <a:off x="772885" y="667909"/>
            <a:ext cx="10646229" cy="56730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68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5145272-D09B-44B4-B1B9-EB8A42E852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21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5F07D2D-59EC-4D23-B4FB-6E072A418A1B}"/>
              </a:ext>
            </a:extLst>
          </p:cNvPr>
          <p:cNvSpPr/>
          <p:nvPr userDrawn="1"/>
        </p:nvSpPr>
        <p:spPr>
          <a:xfrm>
            <a:off x="772885" y="667909"/>
            <a:ext cx="10646229" cy="56730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5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5DC838-A11E-40D2-8BB5-4FBAC76C91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21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8B353BE-3F71-424D-8D7C-80F203A67236}"/>
              </a:ext>
            </a:extLst>
          </p:cNvPr>
          <p:cNvSpPr/>
          <p:nvPr userDrawn="1"/>
        </p:nvSpPr>
        <p:spPr>
          <a:xfrm>
            <a:off x="772885" y="667909"/>
            <a:ext cx="10646229" cy="56730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5E7FC0-409F-4B67-95D7-E4001DB5D0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5"/>
          <a:stretch/>
        </p:blipFill>
        <p:spPr>
          <a:xfrm>
            <a:off x="8213261" y="3136900"/>
            <a:ext cx="3204039" cy="321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8CAB9FB-6DCE-47A6-BD56-662DCF92B3F6}"/>
              </a:ext>
            </a:extLst>
          </p:cNvPr>
          <p:cNvSpPr/>
          <p:nvPr userDrawn="1"/>
        </p:nvSpPr>
        <p:spPr>
          <a:xfrm>
            <a:off x="304800" y="266700"/>
            <a:ext cx="11582400" cy="6299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294B08-6D88-4473-B5FF-75CB35B0B66E}"/>
              </a:ext>
            </a:extLst>
          </p:cNvPr>
          <p:cNvSpPr/>
          <p:nvPr userDrawn="1"/>
        </p:nvSpPr>
        <p:spPr>
          <a:xfrm>
            <a:off x="4696150" y="394546"/>
            <a:ext cx="21916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spc="300" dirty="0">
                <a:solidFill>
                  <a:schemeClr val="tx1"/>
                </a:solidFill>
                <a:latin typeface="方正卡通简体" panose="02000000000000000000" pitchFamily="2" charset="-122"/>
                <a:ea typeface="方正卡通简体" panose="02000000000000000000" pitchFamily="2" charset="-122"/>
              </a:rPr>
              <a:t>前情分析</a:t>
            </a:r>
            <a:endParaRPr lang="zh-CN" altLang="en-US" sz="3600" dirty="0">
              <a:solidFill>
                <a:schemeClr val="tx1"/>
              </a:solidFill>
              <a:latin typeface="方正卡通简体" panose="02000000000000000000" pitchFamily="2" charset="-122"/>
              <a:ea typeface="方正卡通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2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133B08-109E-497E-91FC-62495E68A0A0}"/>
              </a:ext>
            </a:extLst>
          </p:cNvPr>
          <p:cNvSpPr/>
          <p:nvPr userDrawn="1"/>
        </p:nvSpPr>
        <p:spPr>
          <a:xfrm>
            <a:off x="304800" y="266700"/>
            <a:ext cx="11582400" cy="6299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87CEEB-13FA-4514-9075-9DDCF2DE5C94}"/>
              </a:ext>
            </a:extLst>
          </p:cNvPr>
          <p:cNvSpPr/>
          <p:nvPr userDrawn="1"/>
        </p:nvSpPr>
        <p:spPr>
          <a:xfrm>
            <a:off x="4692910" y="40724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i="0" baseline="0" dirty="0">
                <a:solidFill>
                  <a:schemeClr val="tx1"/>
                </a:solidFill>
                <a:latin typeface="方正卡通简体" panose="02000000000000000000" pitchFamily="2" charset="-122"/>
                <a:ea typeface="方正卡通简体" panose="02000000000000000000" pitchFamily="2" charset="-122"/>
              </a:rPr>
              <a:t>项目引入</a:t>
            </a:r>
          </a:p>
        </p:txBody>
      </p:sp>
    </p:spTree>
    <p:extLst>
      <p:ext uri="{BB962C8B-B14F-4D97-AF65-F5344CB8AC3E}">
        <p14:creationId xmlns:p14="http://schemas.microsoft.com/office/powerpoint/2010/main" val="291248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B67A5B9-2FCC-4AD8-867D-8264F79D7426}"/>
              </a:ext>
            </a:extLst>
          </p:cNvPr>
          <p:cNvSpPr/>
          <p:nvPr userDrawn="1"/>
        </p:nvSpPr>
        <p:spPr>
          <a:xfrm>
            <a:off x="304800" y="266700"/>
            <a:ext cx="11582400" cy="6299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FF82BE-E616-4A50-A883-099F505E2478}"/>
              </a:ext>
            </a:extLst>
          </p:cNvPr>
          <p:cNvSpPr/>
          <p:nvPr userDrawn="1"/>
        </p:nvSpPr>
        <p:spPr>
          <a:xfrm>
            <a:off x="4776298" y="41994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i="0" baseline="0" dirty="0">
                <a:solidFill>
                  <a:schemeClr val="tx1"/>
                </a:solidFill>
                <a:latin typeface="方正卡通简体" panose="02000000000000000000" pitchFamily="2" charset="-122"/>
                <a:ea typeface="方正卡通简体" panose="02000000000000000000" pitchFamily="2" charset="-122"/>
              </a:rPr>
              <a:t>项目实施</a:t>
            </a:r>
          </a:p>
        </p:txBody>
      </p:sp>
    </p:spTree>
    <p:extLst>
      <p:ext uri="{BB962C8B-B14F-4D97-AF65-F5344CB8AC3E}">
        <p14:creationId xmlns:p14="http://schemas.microsoft.com/office/powerpoint/2010/main" val="36638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3B831AD-0EDC-4AC4-A6FC-DE6599F1D943}"/>
              </a:ext>
            </a:extLst>
          </p:cNvPr>
          <p:cNvSpPr/>
          <p:nvPr userDrawn="1"/>
        </p:nvSpPr>
        <p:spPr>
          <a:xfrm>
            <a:off x="304800" y="266700"/>
            <a:ext cx="11582400" cy="6299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59FBC2-DDA5-4DBF-A193-67E63D63C8DF}"/>
              </a:ext>
            </a:extLst>
          </p:cNvPr>
          <p:cNvSpPr/>
          <p:nvPr userDrawn="1"/>
        </p:nvSpPr>
        <p:spPr>
          <a:xfrm>
            <a:off x="4635766" y="38184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i="0" baseline="0" dirty="0">
                <a:solidFill>
                  <a:schemeClr val="tx1"/>
                </a:solidFill>
                <a:latin typeface="方正卡通简体" panose="02000000000000000000" pitchFamily="2" charset="-122"/>
                <a:ea typeface="方正卡通简体" panose="02000000000000000000" pitchFamily="2" charset="-122"/>
              </a:rPr>
              <a:t>项目实施</a:t>
            </a:r>
          </a:p>
        </p:txBody>
      </p:sp>
    </p:spTree>
    <p:extLst>
      <p:ext uri="{BB962C8B-B14F-4D97-AF65-F5344CB8AC3E}">
        <p14:creationId xmlns:p14="http://schemas.microsoft.com/office/powerpoint/2010/main" val="1322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3B831AD-0EDC-4AC4-A6FC-DE6599F1D943}"/>
              </a:ext>
            </a:extLst>
          </p:cNvPr>
          <p:cNvSpPr/>
          <p:nvPr userDrawn="1"/>
        </p:nvSpPr>
        <p:spPr>
          <a:xfrm>
            <a:off x="304800" y="266700"/>
            <a:ext cx="11582400" cy="6299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59FBC2-DDA5-4DBF-A193-67E63D63C8DF}"/>
              </a:ext>
            </a:extLst>
          </p:cNvPr>
          <p:cNvSpPr/>
          <p:nvPr userDrawn="1"/>
        </p:nvSpPr>
        <p:spPr>
          <a:xfrm>
            <a:off x="4765162" y="381846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i="0" baseline="0" dirty="0">
                <a:solidFill>
                  <a:schemeClr val="tx1"/>
                </a:solidFill>
                <a:latin typeface="方正卡通简体" panose="02000000000000000000" pitchFamily="2" charset="-122"/>
                <a:ea typeface="方正卡通简体" panose="02000000000000000000" pitchFamily="2" charset="-122"/>
              </a:rPr>
              <a:t>项目扩展</a:t>
            </a:r>
          </a:p>
        </p:txBody>
      </p:sp>
    </p:spTree>
    <p:extLst>
      <p:ext uri="{BB962C8B-B14F-4D97-AF65-F5344CB8AC3E}">
        <p14:creationId xmlns:p14="http://schemas.microsoft.com/office/powerpoint/2010/main" val="18291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6A739B8-EA70-415C-A5C2-B318FD633B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4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>
      <p:transition spd="slow" advClick="0" advTm="5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98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  <p:sldLayoutId id="2147483672" r:id="rId4"/>
    <p:sldLayoutId id="2147483683" r:id="rId5"/>
    <p:sldLayoutId id="2147483685" r:id="rId6"/>
    <p:sldLayoutId id="2147483684" r:id="rId7"/>
    <p:sldLayoutId id="2147483686" r:id="rId8"/>
    <p:sldLayoutId id="2147483678" r:id="rId9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media1.mp3"/><Relationship Id="rId7" Type="http://schemas.openxmlformats.org/officeDocument/2006/relationships/image" Target="../media/image4.png"/><Relationship Id="rId2" Type="http://schemas.microsoft.com/office/2007/relationships/media" Target="../media/media1.mp3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C4E318-568C-4EB5-9238-38EDCE71F82F}"/>
              </a:ext>
            </a:extLst>
          </p:cNvPr>
          <p:cNvSpPr/>
          <p:nvPr/>
        </p:nvSpPr>
        <p:spPr>
          <a:xfrm>
            <a:off x="772885" y="667909"/>
            <a:ext cx="10646229" cy="56730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None/>
            </a:pPr>
            <a:endParaRPr lang="en-US" altLang="zh-CN" b="1" cap="all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D88F3E3-052C-48A4-B487-BAD308E2B2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84" y="3741158"/>
            <a:ext cx="2075179" cy="27304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F8C595F-0D05-47F0-B5B5-8F8580F788C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035" y="849604"/>
            <a:ext cx="1699068" cy="1957327"/>
          </a:xfrm>
          <a:prstGeom prst="rect">
            <a:avLst/>
          </a:prstGeom>
        </p:spPr>
      </p:pic>
      <p:sp>
        <p:nvSpPr>
          <p:cNvPr id="15" name="PA_文本框 6">
            <a:extLst>
              <a:ext uri="{FF2B5EF4-FFF2-40B4-BE49-F238E27FC236}">
                <a16:creationId xmlns:a16="http://schemas.microsoft.com/office/drawing/2014/main" id="{F981BF63-7C73-4F9D-8097-728D20BE8F1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495094" y="1828267"/>
            <a:ext cx="2723823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6600" b="1" cap="all" dirty="0">
                <a:solidFill>
                  <a:srgbClr val="0070C0"/>
                </a:solidFill>
                <a:cs typeface="Arial" panose="020B0604020202020204" pitchFamily="34" charset="0"/>
              </a:rPr>
              <a:t>项目七</a:t>
            </a:r>
          </a:p>
        </p:txBody>
      </p:sp>
      <p:pic>
        <p:nvPicPr>
          <p:cNvPr id="18" name="a5eb">
            <a:hlinkClick r:id="" action="ppaction://media"/>
            <a:extLst>
              <a:ext uri="{FF2B5EF4-FFF2-40B4-BE49-F238E27FC236}">
                <a16:creationId xmlns:a16="http://schemas.microsoft.com/office/drawing/2014/main" id="{620B663C-E678-4A24-B244-227E6C6D15C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185275" y="-1564252"/>
            <a:ext cx="609600" cy="609600"/>
          </a:xfrm>
          <a:prstGeom prst="rect">
            <a:avLst/>
          </a:prstGeom>
        </p:spPr>
      </p:pic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3104017" y="3073528"/>
            <a:ext cx="691276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5600" b="1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交通信号灯</a:t>
            </a:r>
            <a:r>
              <a:rPr lang="zh-CN" altLang="en-US" sz="5600" b="1" cap="all" dirty="0">
                <a:solidFill>
                  <a:srgbClr val="0070C0"/>
                </a:solidFill>
                <a:cs typeface="Arial" panose="020B0604020202020204" pitchFamily="34" charset="0"/>
              </a:rPr>
              <a:t>控制系统</a:t>
            </a:r>
            <a:endParaRPr lang="en-US" altLang="zh-CN" sz="5600" b="1" cap="all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3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  <p:bldLst>
      <p:bldP spid="15" grpId="0"/>
      <p:bldP spid="8" grpId="0"/>
      <p:bldP spid="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A34C6CF-13D3-431E-9F60-00AEEB94105C}"/>
              </a:ext>
            </a:extLst>
          </p:cNvPr>
          <p:cNvGrpSpPr/>
          <p:nvPr/>
        </p:nvGrpSpPr>
        <p:grpSpPr>
          <a:xfrm>
            <a:off x="4464050" y="1790700"/>
            <a:ext cx="3333835" cy="1117600"/>
            <a:chOff x="4464050" y="1790700"/>
            <a:chExt cx="3333835" cy="11176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2795C6E-6576-49AF-9BFE-10CD581581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4" b="80172"/>
            <a:stretch/>
          </p:blipFill>
          <p:spPr>
            <a:xfrm>
              <a:off x="4464050" y="1854200"/>
              <a:ext cx="2247900" cy="10541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BB23DAF-BE7C-4219-94C1-B880305B4F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25" t="40793" b="40793"/>
            <a:stretch/>
          </p:blipFill>
          <p:spPr>
            <a:xfrm>
              <a:off x="6737435" y="1790700"/>
              <a:ext cx="1060450" cy="1054100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050C933-3137-465B-8EC8-E9D517A78FCC}"/>
              </a:ext>
            </a:extLst>
          </p:cNvPr>
          <p:cNvSpPr/>
          <p:nvPr/>
        </p:nvSpPr>
        <p:spPr>
          <a:xfrm>
            <a:off x="4013635" y="2908300"/>
            <a:ext cx="4164729" cy="70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4551" b="1" dirty="0">
                <a:latin typeface="方正有猫在_GBK" panose="02000000000000000000" pitchFamily="2" charset="-122"/>
                <a:ea typeface="方正有猫在_GBK" panose="02000000000000000000" pitchFamily="2" charset="-122"/>
                <a:cs typeface="+mn-ea"/>
                <a:sym typeface="+mn-lt"/>
              </a:rPr>
              <a:t>项目实施</a:t>
            </a:r>
          </a:p>
        </p:txBody>
      </p:sp>
    </p:spTree>
    <p:extLst>
      <p:ext uri="{BB962C8B-B14F-4D97-AF65-F5344CB8AC3E}">
        <p14:creationId xmlns:p14="http://schemas.microsoft.com/office/powerpoint/2010/main" val="9255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>
            <a:extLst>
              <a:ext uri="{FF2B5EF4-FFF2-40B4-BE49-F238E27FC236}">
                <a16:creationId xmlns:a16="http://schemas.microsoft.com/office/drawing/2014/main" id="{221494D8-E5F3-4BCB-839D-68E04E3E296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69754" y="1277409"/>
            <a:ext cx="9944784" cy="4595853"/>
            <a:chOff x="1168692" y="1736812"/>
            <a:chExt cx="9944784" cy="466986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A65106DC-13F0-4BFC-9484-BAD225260ED2}"/>
                </a:ext>
              </a:extLst>
            </p:cNvPr>
            <p:cNvSpPr/>
            <p:nvPr/>
          </p:nvSpPr>
          <p:spPr>
            <a:xfrm>
              <a:off x="2256830" y="1736812"/>
              <a:ext cx="808352" cy="689955"/>
            </a:xfrm>
            <a:prstGeom prst="hexagon">
              <a:avLst/>
            </a:prstGeom>
            <a:solidFill>
              <a:schemeClr val="accent1"/>
            </a:solidFill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>
              <a:normAutofit fontScale="92500" lnSpcReduction="10000"/>
            </a:bodyPr>
            <a:lstStyle/>
            <a:p>
              <a:pPr algn="ctr"/>
              <a:r>
                <a:rPr lang="en-US" sz="2800" b="1" spc="-150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4" name="文本框 5">
              <a:extLst>
                <a:ext uri="{FF2B5EF4-FFF2-40B4-BE49-F238E27FC236}">
                  <a16:creationId xmlns:a16="http://schemas.microsoft.com/office/drawing/2014/main" id="{AE31FF84-4C7D-41F9-B220-49C6A9E72D66}"/>
                </a:ext>
              </a:extLst>
            </p:cNvPr>
            <p:cNvSpPr txBox="1"/>
            <p:nvPr/>
          </p:nvSpPr>
          <p:spPr>
            <a:xfrm>
              <a:off x="1168692" y="2900349"/>
              <a:ext cx="9944784" cy="3506332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buFont typeface="Arial" charset="0"/>
                <a:buNone/>
              </a:pPr>
              <a:endParaRPr lang="en-US" altLang="zh-CN" sz="1100" b="1" dirty="0"/>
            </a:p>
          </p:txBody>
        </p:sp>
        <p:sp>
          <p:nvSpPr>
            <p:cNvPr id="5" name="文本框 6">
              <a:extLst>
                <a:ext uri="{FF2B5EF4-FFF2-40B4-BE49-F238E27FC236}">
                  <a16:creationId xmlns:a16="http://schemas.microsoft.com/office/drawing/2014/main" id="{19BC2727-7DC6-4496-806D-44DEB0B1BB85}"/>
                </a:ext>
              </a:extLst>
            </p:cNvPr>
            <p:cNvSpPr txBox="1"/>
            <p:nvPr/>
          </p:nvSpPr>
          <p:spPr>
            <a:xfrm>
              <a:off x="2045453" y="2543509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lnSpcReduction="10000"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1"/>
                  </a:solidFill>
                </a:rPr>
                <a:t>I/O</a:t>
              </a:r>
              <a:r>
                <a:rPr lang="zh-CN" altLang="en-US" sz="1600" b="1" dirty="0">
                  <a:solidFill>
                    <a:schemeClr val="accent1"/>
                  </a:solidFill>
                </a:rPr>
                <a:t>端口地址安排</a:t>
              </a: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433712"/>
              </p:ext>
            </p:extLst>
          </p:nvPr>
        </p:nvGraphicFramePr>
        <p:xfrm>
          <a:off x="2247768" y="2609035"/>
          <a:ext cx="812800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输入设备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代号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输入点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输出设备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代号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输出点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启动按钮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南北红灯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HL1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停止按钮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南北绿灯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HL2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南北黄灯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HL3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东西红灯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HL4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东西绿灯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HL5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东西黄灯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HL6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31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25">
            <a:extLst>
              <a:ext uri="{FF2B5EF4-FFF2-40B4-BE49-F238E27FC236}">
                <a16:creationId xmlns:a16="http://schemas.microsoft.com/office/drawing/2014/main" id="{953420AB-9A0A-454A-BA88-75061147239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63360" y="1305596"/>
            <a:ext cx="10408377" cy="4832861"/>
            <a:chOff x="4644053" y="1736812"/>
            <a:chExt cx="10408377" cy="4832861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AC05B7A2-A101-4EA7-B9F4-25143ABF5C61}"/>
                </a:ext>
              </a:extLst>
            </p:cNvPr>
            <p:cNvSpPr/>
            <p:nvPr/>
          </p:nvSpPr>
          <p:spPr>
            <a:xfrm>
              <a:off x="5732191" y="1736812"/>
              <a:ext cx="808352" cy="689955"/>
            </a:xfrm>
            <a:prstGeom prst="hexagon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400" dirty="0"/>
                <a:t>02</a:t>
              </a:r>
            </a:p>
          </p:txBody>
        </p:sp>
        <p:sp>
          <p:nvSpPr>
            <p:cNvPr id="4" name="文本框 23">
              <a:extLst>
                <a:ext uri="{FF2B5EF4-FFF2-40B4-BE49-F238E27FC236}">
                  <a16:creationId xmlns:a16="http://schemas.microsoft.com/office/drawing/2014/main" id="{43FF2316-4CF3-44CF-8027-1E13588142BD}"/>
                </a:ext>
              </a:extLst>
            </p:cNvPr>
            <p:cNvSpPr txBox="1"/>
            <p:nvPr/>
          </p:nvSpPr>
          <p:spPr>
            <a:xfrm>
              <a:off x="4644053" y="1736812"/>
              <a:ext cx="10408377" cy="483286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/>
            </a:p>
          </p:txBody>
        </p:sp>
        <p:sp>
          <p:nvSpPr>
            <p:cNvPr id="5" name="文本框 24">
              <a:extLst>
                <a:ext uri="{FF2B5EF4-FFF2-40B4-BE49-F238E27FC236}">
                  <a16:creationId xmlns:a16="http://schemas.microsoft.com/office/drawing/2014/main" id="{70826135-E077-470C-B8C5-A7683F4D2B3D}"/>
                </a:ext>
              </a:extLst>
            </p:cNvPr>
            <p:cNvSpPr txBox="1"/>
            <p:nvPr/>
          </p:nvSpPr>
          <p:spPr>
            <a:xfrm>
              <a:off x="5520814" y="2543509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3"/>
                  </a:solidFill>
                </a:rPr>
                <a:t>接线图</a:t>
              </a:r>
            </a:p>
          </p:txBody>
        </p:sp>
      </p:grp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5134706" y="1666732"/>
            <a:ext cx="2127739" cy="4290646"/>
          </a:xfrm>
          <a:prstGeom prst="rect">
            <a:avLst/>
          </a:prstGeom>
          <a:solidFill>
            <a:schemeClr val="bg2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endParaRPr lang="en-US" altLang="zh-CN" b="1" dirty="0">
              <a:solidFill>
                <a:srgbClr val="000000"/>
              </a:solidFill>
            </a:endParaRPr>
          </a:p>
          <a:p>
            <a:pPr algn="ctr"/>
            <a:r>
              <a:rPr lang="en-US" altLang="zh-CN" b="1" dirty="0">
                <a:solidFill>
                  <a:srgbClr val="000000"/>
                </a:solidFill>
              </a:rPr>
              <a:t>X0                  Y0</a:t>
            </a:r>
          </a:p>
          <a:p>
            <a:pPr algn="ctr"/>
            <a:endParaRPr lang="en-US" altLang="zh-CN" b="1" dirty="0">
              <a:solidFill>
                <a:srgbClr val="000000"/>
              </a:solidFill>
            </a:endParaRPr>
          </a:p>
          <a:p>
            <a:pPr algn="ctr"/>
            <a:r>
              <a:rPr lang="en-US" altLang="zh-CN" b="1" dirty="0">
                <a:solidFill>
                  <a:srgbClr val="000000"/>
                </a:solidFill>
              </a:rPr>
              <a:t>                       Y1</a:t>
            </a:r>
          </a:p>
          <a:p>
            <a:pPr algn="ctr"/>
            <a:r>
              <a:rPr lang="en-US" altLang="zh-CN" b="1" dirty="0">
                <a:solidFill>
                  <a:srgbClr val="000000"/>
                </a:solidFill>
              </a:rPr>
              <a:t>X1                       </a:t>
            </a:r>
          </a:p>
          <a:p>
            <a:pPr algn="ctr"/>
            <a:r>
              <a:rPr lang="en-US" altLang="zh-CN" b="1" dirty="0">
                <a:solidFill>
                  <a:srgbClr val="000000"/>
                </a:solidFill>
              </a:rPr>
              <a:t>                       Y2</a:t>
            </a:r>
          </a:p>
          <a:p>
            <a:pPr algn="ctr"/>
            <a:r>
              <a:rPr lang="en-US" altLang="zh-CN" b="1" dirty="0"/>
              <a:t>PLC</a:t>
            </a:r>
          </a:p>
          <a:p>
            <a:pPr algn="ctr"/>
            <a:r>
              <a:rPr lang="en-US" altLang="zh-CN" b="1" dirty="0">
                <a:solidFill>
                  <a:srgbClr val="000000"/>
                </a:solidFill>
              </a:rPr>
              <a:t>                       Y3</a:t>
            </a:r>
          </a:p>
          <a:p>
            <a:pPr algn="ctr"/>
            <a:endParaRPr lang="en-US" altLang="zh-CN" b="1" dirty="0">
              <a:solidFill>
                <a:srgbClr val="000000"/>
              </a:solidFill>
            </a:endParaRPr>
          </a:p>
          <a:p>
            <a:pPr algn="ctr"/>
            <a:r>
              <a:rPr lang="en-US" altLang="zh-CN" b="1" dirty="0">
                <a:solidFill>
                  <a:srgbClr val="000000"/>
                </a:solidFill>
              </a:rPr>
              <a:t>                       Y4</a:t>
            </a:r>
          </a:p>
          <a:p>
            <a:pPr algn="ctr"/>
            <a:endParaRPr lang="en-US" altLang="zh-CN" b="1" dirty="0">
              <a:solidFill>
                <a:srgbClr val="000000"/>
              </a:solidFill>
            </a:endParaRPr>
          </a:p>
          <a:p>
            <a:pPr algn="ctr"/>
            <a:r>
              <a:rPr lang="en-US" altLang="zh-CN" b="1" dirty="0">
                <a:solidFill>
                  <a:srgbClr val="000000"/>
                </a:solidFill>
              </a:rPr>
              <a:t>                       Y5</a:t>
            </a:r>
          </a:p>
          <a:p>
            <a:pPr algn="ctr"/>
            <a:endParaRPr lang="en-US" altLang="zh-CN" b="1" dirty="0">
              <a:solidFill>
                <a:srgbClr val="000000"/>
              </a:solidFill>
            </a:endParaRPr>
          </a:p>
          <a:p>
            <a:pPr algn="ctr"/>
            <a:r>
              <a:rPr lang="en-US" altLang="zh-CN" b="1" dirty="0">
                <a:solidFill>
                  <a:srgbClr val="000000"/>
                </a:solidFill>
              </a:rPr>
              <a:t>COM           </a:t>
            </a:r>
            <a:r>
              <a:rPr lang="en-US" altLang="zh-CN" b="1" dirty="0" err="1">
                <a:solidFill>
                  <a:srgbClr val="000000"/>
                </a:solidFill>
              </a:rPr>
              <a:t>COM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grpSp>
        <p:nvGrpSpPr>
          <p:cNvPr id="40" name="Group 7"/>
          <p:cNvGrpSpPr>
            <a:grpSpLocks/>
          </p:cNvGrpSpPr>
          <p:nvPr/>
        </p:nvGrpSpPr>
        <p:grpSpPr bwMode="auto">
          <a:xfrm rot="5400000">
            <a:off x="4255172" y="1710225"/>
            <a:ext cx="504031" cy="307487"/>
            <a:chOff x="2426" y="482"/>
            <a:chExt cx="408" cy="272"/>
          </a:xfrm>
        </p:grpSpPr>
        <p:sp>
          <p:nvSpPr>
            <p:cNvPr id="41" name="Line 8"/>
            <p:cNvSpPr>
              <a:spLocks noChangeShapeType="1"/>
            </p:cNvSpPr>
            <p:nvPr/>
          </p:nvSpPr>
          <p:spPr bwMode="auto">
            <a:xfrm flipV="1">
              <a:off x="2435" y="618"/>
              <a:ext cx="39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>
              <a:off x="2426" y="754"/>
              <a:ext cx="181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2426" y="482"/>
              <a:ext cx="1" cy="271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>
              <a:off x="2426" y="482"/>
              <a:ext cx="181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Group 21"/>
          <p:cNvGrpSpPr>
            <a:grpSpLocks/>
          </p:cNvGrpSpPr>
          <p:nvPr/>
        </p:nvGrpSpPr>
        <p:grpSpPr bwMode="auto">
          <a:xfrm rot="5400000">
            <a:off x="4277007" y="2514632"/>
            <a:ext cx="504031" cy="279187"/>
            <a:chOff x="2426" y="482"/>
            <a:chExt cx="408" cy="272"/>
          </a:xfrm>
        </p:grpSpPr>
        <p:sp>
          <p:nvSpPr>
            <p:cNvPr id="46" name="Line 22"/>
            <p:cNvSpPr>
              <a:spLocks noChangeShapeType="1"/>
            </p:cNvSpPr>
            <p:nvPr/>
          </p:nvSpPr>
          <p:spPr bwMode="auto">
            <a:xfrm flipV="1">
              <a:off x="2435" y="618"/>
              <a:ext cx="39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>
              <a:off x="2426" y="754"/>
              <a:ext cx="181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24"/>
            <p:cNvSpPr>
              <a:spLocks noChangeShapeType="1"/>
            </p:cNvSpPr>
            <p:nvPr/>
          </p:nvSpPr>
          <p:spPr bwMode="auto">
            <a:xfrm flipH="1">
              <a:off x="2426" y="482"/>
              <a:ext cx="1" cy="271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25"/>
            <p:cNvSpPr>
              <a:spLocks noChangeShapeType="1"/>
            </p:cNvSpPr>
            <p:nvPr/>
          </p:nvSpPr>
          <p:spPr bwMode="auto">
            <a:xfrm>
              <a:off x="2426" y="482"/>
              <a:ext cx="181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4721105" y="2130894"/>
            <a:ext cx="431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6"/>
          <p:cNvSpPr>
            <a:spLocks noChangeShapeType="1"/>
          </p:cNvSpPr>
          <p:nvPr/>
        </p:nvSpPr>
        <p:spPr bwMode="auto">
          <a:xfrm>
            <a:off x="4721105" y="2933925"/>
            <a:ext cx="431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13"/>
          <p:cNvSpPr>
            <a:spLocks noChangeShapeType="1"/>
          </p:cNvSpPr>
          <p:nvPr/>
        </p:nvSpPr>
        <p:spPr bwMode="auto">
          <a:xfrm flipV="1">
            <a:off x="4324233" y="1863969"/>
            <a:ext cx="396872" cy="28467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13"/>
          <p:cNvSpPr>
            <a:spLocks noChangeShapeType="1"/>
          </p:cNvSpPr>
          <p:nvPr/>
        </p:nvSpPr>
        <p:spPr bwMode="auto">
          <a:xfrm flipV="1">
            <a:off x="4330587" y="2666261"/>
            <a:ext cx="396872" cy="28467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2"/>
          <p:cNvSpPr>
            <a:spLocks noChangeShapeType="1"/>
          </p:cNvSpPr>
          <p:nvPr/>
        </p:nvSpPr>
        <p:spPr bwMode="auto">
          <a:xfrm flipH="1">
            <a:off x="3991707" y="2137243"/>
            <a:ext cx="332525" cy="1139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2"/>
          <p:cNvSpPr>
            <a:spLocks noChangeShapeType="1"/>
          </p:cNvSpPr>
          <p:nvPr/>
        </p:nvSpPr>
        <p:spPr bwMode="auto">
          <a:xfrm flipH="1">
            <a:off x="4022049" y="2939596"/>
            <a:ext cx="332525" cy="1139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4"/>
          <p:cNvSpPr>
            <a:spLocks noChangeShapeType="1"/>
          </p:cNvSpPr>
          <p:nvPr/>
        </p:nvSpPr>
        <p:spPr bwMode="auto">
          <a:xfrm>
            <a:off x="3991707" y="2115986"/>
            <a:ext cx="0" cy="337041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4007797" y="5455871"/>
            <a:ext cx="112691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16"/>
          <p:cNvSpPr>
            <a:spLocks noChangeShapeType="1"/>
          </p:cNvSpPr>
          <p:nvPr/>
        </p:nvSpPr>
        <p:spPr bwMode="auto">
          <a:xfrm>
            <a:off x="7262445" y="2103529"/>
            <a:ext cx="457201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16"/>
          <p:cNvSpPr>
            <a:spLocks noChangeShapeType="1"/>
          </p:cNvSpPr>
          <p:nvPr/>
        </p:nvSpPr>
        <p:spPr bwMode="auto">
          <a:xfrm flipV="1">
            <a:off x="7262445" y="2659785"/>
            <a:ext cx="457201" cy="647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>
            <a:off x="7262445" y="3205529"/>
            <a:ext cx="457201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>
            <a:off x="7262445" y="3746977"/>
            <a:ext cx="457201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16"/>
          <p:cNvSpPr>
            <a:spLocks noChangeShapeType="1"/>
          </p:cNvSpPr>
          <p:nvPr/>
        </p:nvSpPr>
        <p:spPr bwMode="auto">
          <a:xfrm>
            <a:off x="7262445" y="4278191"/>
            <a:ext cx="457201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7262445" y="4849690"/>
            <a:ext cx="457201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>
            <a:off x="7262445" y="5405074"/>
            <a:ext cx="467412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Oval 18"/>
          <p:cNvSpPr>
            <a:spLocks noChangeArrowheads="1"/>
          </p:cNvSpPr>
          <p:nvPr/>
        </p:nvSpPr>
        <p:spPr bwMode="auto">
          <a:xfrm>
            <a:off x="7719646" y="1881473"/>
            <a:ext cx="457079" cy="444112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lIns="0" tIns="0" bIns="0"/>
          <a:lstStyle/>
          <a:p>
            <a:pPr algn="just" eaLnBrk="1" hangingPunct="1"/>
            <a:endParaRPr kumimoji="1" lang="zh-CN" altLang="zh-CN" sz="4000" b="1">
              <a:solidFill>
                <a:srgbClr val="000000"/>
              </a:solidFill>
              <a:latin typeface="Vineta BT" pitchFamily="82" charset="0"/>
              <a:ea typeface="黑体" pitchFamily="2" charset="-122"/>
            </a:endParaRPr>
          </a:p>
        </p:txBody>
      </p:sp>
      <p:sp>
        <p:nvSpPr>
          <p:cNvPr id="71" name="Oval 18"/>
          <p:cNvSpPr>
            <a:spLocks noChangeArrowheads="1"/>
          </p:cNvSpPr>
          <p:nvPr/>
        </p:nvSpPr>
        <p:spPr bwMode="auto">
          <a:xfrm>
            <a:off x="7719645" y="3500138"/>
            <a:ext cx="457079" cy="493678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lIns="0" tIns="0" bIns="0"/>
          <a:lstStyle/>
          <a:p>
            <a:pPr algn="just" eaLnBrk="1" hangingPunct="1"/>
            <a:endParaRPr kumimoji="1" lang="zh-CN" altLang="zh-CN" sz="4000" b="1">
              <a:solidFill>
                <a:srgbClr val="000000"/>
              </a:solidFill>
              <a:latin typeface="Vineta BT" pitchFamily="82" charset="0"/>
              <a:ea typeface="黑体" pitchFamily="2" charset="-122"/>
            </a:endParaRPr>
          </a:p>
        </p:txBody>
      </p:sp>
      <p:sp>
        <p:nvSpPr>
          <p:cNvPr id="72" name="Oval 29"/>
          <p:cNvSpPr>
            <a:spLocks noChangeArrowheads="1"/>
          </p:cNvSpPr>
          <p:nvPr/>
        </p:nvSpPr>
        <p:spPr bwMode="auto">
          <a:xfrm>
            <a:off x="7728269" y="2964887"/>
            <a:ext cx="457078" cy="481284"/>
          </a:xfrm>
          <a:prstGeom prst="ellipse">
            <a:avLst/>
          </a:prstGeom>
          <a:solidFill>
            <a:srgbClr val="FFFF00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lIns="0" tIns="0" bIns="0"/>
          <a:lstStyle/>
          <a:p>
            <a:pPr algn="just" eaLnBrk="1" hangingPunct="1"/>
            <a:endParaRPr kumimoji="1" lang="zh-CN" altLang="zh-CN" sz="4000" b="1">
              <a:solidFill>
                <a:srgbClr val="000000"/>
              </a:solidFill>
              <a:latin typeface="Vineta BT" pitchFamily="82" charset="0"/>
              <a:ea typeface="黑体" pitchFamily="2" charset="-122"/>
            </a:endParaRPr>
          </a:p>
        </p:txBody>
      </p:sp>
      <p:sp>
        <p:nvSpPr>
          <p:cNvPr id="73" name="Oval 30"/>
          <p:cNvSpPr>
            <a:spLocks noChangeArrowheads="1"/>
          </p:cNvSpPr>
          <p:nvPr/>
        </p:nvSpPr>
        <p:spPr bwMode="auto">
          <a:xfrm>
            <a:off x="7742483" y="2417133"/>
            <a:ext cx="455490" cy="485304"/>
          </a:xfrm>
          <a:prstGeom prst="ellipse">
            <a:avLst/>
          </a:prstGeom>
          <a:solidFill>
            <a:srgbClr val="00FF00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lIns="0" tIns="0" bIns="0"/>
          <a:lstStyle/>
          <a:p>
            <a:pPr algn="just" eaLnBrk="1" hangingPunct="1"/>
            <a:endParaRPr kumimoji="1" lang="zh-CN" altLang="zh-CN" sz="4000" b="1">
              <a:solidFill>
                <a:srgbClr val="000000"/>
              </a:solidFill>
              <a:latin typeface="Vineta BT" pitchFamily="82" charset="0"/>
              <a:ea typeface="黑体" pitchFamily="2" charset="-122"/>
            </a:endParaRPr>
          </a:p>
        </p:txBody>
      </p: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7749587" y="4035539"/>
            <a:ext cx="455490" cy="485304"/>
          </a:xfrm>
          <a:prstGeom prst="ellipse">
            <a:avLst/>
          </a:prstGeom>
          <a:solidFill>
            <a:srgbClr val="00FF00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lIns="0" tIns="0" bIns="0"/>
          <a:lstStyle/>
          <a:p>
            <a:pPr algn="just" eaLnBrk="1" hangingPunct="1"/>
            <a:r>
              <a:rPr kumimoji="1" lang="en-US" altLang="zh-CN" sz="4000" b="1" dirty="0">
                <a:solidFill>
                  <a:srgbClr val="000000"/>
                </a:solidFill>
                <a:latin typeface="Vineta BT" pitchFamily="82" charset="0"/>
                <a:ea typeface="黑体" pitchFamily="2" charset="-122"/>
              </a:rPr>
              <a:t> </a:t>
            </a:r>
            <a:r>
              <a:rPr kumimoji="1" lang="en-US" altLang="zh-CN" sz="4000" b="1" dirty="0" err="1">
                <a:solidFill>
                  <a:srgbClr val="000000"/>
                </a:solidFill>
                <a:latin typeface="Vineta BT" pitchFamily="82" charset="0"/>
                <a:ea typeface="黑体" pitchFamily="2" charset="-122"/>
              </a:rPr>
              <a:t>n,nm;yy</a:t>
            </a:r>
            <a:endParaRPr kumimoji="1" lang="zh-CN" altLang="zh-CN" sz="4000" b="1" dirty="0">
              <a:solidFill>
                <a:srgbClr val="000000"/>
              </a:solidFill>
              <a:latin typeface="Vineta BT" pitchFamily="82" charset="0"/>
              <a:ea typeface="黑体" pitchFamily="2" charset="-122"/>
            </a:endParaRPr>
          </a:p>
        </p:txBody>
      </p:sp>
      <p:sp>
        <p:nvSpPr>
          <p:cNvPr id="75" name="Oval 29"/>
          <p:cNvSpPr>
            <a:spLocks noChangeArrowheads="1"/>
          </p:cNvSpPr>
          <p:nvPr/>
        </p:nvSpPr>
        <p:spPr bwMode="auto">
          <a:xfrm rot="21426753">
            <a:off x="7754314" y="4609047"/>
            <a:ext cx="457078" cy="481284"/>
          </a:xfrm>
          <a:prstGeom prst="ellipse">
            <a:avLst/>
          </a:prstGeom>
          <a:solidFill>
            <a:srgbClr val="FFFF00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lIns="0" tIns="0" bIns="0"/>
          <a:lstStyle/>
          <a:p>
            <a:pPr algn="just" eaLnBrk="1" hangingPunct="1"/>
            <a:endParaRPr kumimoji="1" lang="zh-CN" altLang="zh-CN" sz="4000" b="1">
              <a:solidFill>
                <a:srgbClr val="000000"/>
              </a:solidFill>
              <a:latin typeface="Vineta BT" pitchFamily="82" charset="0"/>
              <a:ea typeface="黑体" pitchFamily="2" charset="-122"/>
            </a:endParaRPr>
          </a:p>
        </p:txBody>
      </p:sp>
      <p:sp>
        <p:nvSpPr>
          <p:cNvPr id="76" name="Line 16"/>
          <p:cNvSpPr>
            <a:spLocks noChangeShapeType="1"/>
          </p:cNvSpPr>
          <p:nvPr/>
        </p:nvSpPr>
        <p:spPr bwMode="auto">
          <a:xfrm>
            <a:off x="8185347" y="2100823"/>
            <a:ext cx="457201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16"/>
          <p:cNvSpPr>
            <a:spLocks noChangeShapeType="1"/>
          </p:cNvSpPr>
          <p:nvPr/>
        </p:nvSpPr>
        <p:spPr bwMode="auto">
          <a:xfrm>
            <a:off x="8210599" y="2625812"/>
            <a:ext cx="457201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16"/>
          <p:cNvSpPr>
            <a:spLocks noChangeShapeType="1"/>
          </p:cNvSpPr>
          <p:nvPr/>
        </p:nvSpPr>
        <p:spPr bwMode="auto">
          <a:xfrm>
            <a:off x="8210598" y="3205529"/>
            <a:ext cx="457201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8176845" y="3716906"/>
            <a:ext cx="457201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16"/>
          <p:cNvSpPr>
            <a:spLocks noChangeShapeType="1"/>
          </p:cNvSpPr>
          <p:nvPr/>
        </p:nvSpPr>
        <p:spPr bwMode="auto">
          <a:xfrm>
            <a:off x="8210599" y="4278191"/>
            <a:ext cx="457201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Line 16"/>
          <p:cNvSpPr>
            <a:spLocks noChangeShapeType="1"/>
          </p:cNvSpPr>
          <p:nvPr/>
        </p:nvSpPr>
        <p:spPr bwMode="auto">
          <a:xfrm>
            <a:off x="8210599" y="4849690"/>
            <a:ext cx="457201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Line 4"/>
          <p:cNvSpPr>
            <a:spLocks noChangeShapeType="1"/>
          </p:cNvSpPr>
          <p:nvPr/>
        </p:nvSpPr>
        <p:spPr bwMode="auto">
          <a:xfrm>
            <a:off x="8634046" y="2061770"/>
            <a:ext cx="0" cy="337041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Line 16"/>
          <p:cNvSpPr>
            <a:spLocks noChangeShapeType="1"/>
          </p:cNvSpPr>
          <p:nvPr/>
        </p:nvSpPr>
        <p:spPr bwMode="auto">
          <a:xfrm>
            <a:off x="7891069" y="5405073"/>
            <a:ext cx="751480" cy="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85" name="直接连接符 84"/>
          <p:cNvCxnSpPr/>
          <p:nvPr/>
        </p:nvCxnSpPr>
        <p:spPr>
          <a:xfrm>
            <a:off x="7734114" y="5203584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7891068" y="5297366"/>
            <a:ext cx="0" cy="215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8702967" y="189102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HL1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8667799" y="2458186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HL2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8667798" y="3050848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HL3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8642548" y="3546153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HL4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8634046" y="4093525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HL5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8683736" y="4665024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HL6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7473938" y="5660784"/>
            <a:ext cx="992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DC 24V</a:t>
            </a:r>
            <a:endParaRPr lang="zh-CN" altLang="en-US" dirty="0"/>
          </a:p>
        </p:txBody>
      </p:sp>
      <p:sp>
        <p:nvSpPr>
          <p:cNvPr id="99" name="Rectangle 3"/>
          <p:cNvSpPr>
            <a:spLocks noChangeArrowheads="1"/>
          </p:cNvSpPr>
          <p:nvPr/>
        </p:nvSpPr>
        <p:spPr bwMode="auto">
          <a:xfrm>
            <a:off x="3272570" y="1533422"/>
            <a:ext cx="71913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SB2</a:t>
            </a:r>
          </a:p>
          <a:p>
            <a:pPr algn="ctr"/>
            <a:endParaRPr lang="en-US" altLang="zh-CN" b="1" dirty="0">
              <a:solidFill>
                <a:srgbClr val="FF99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endParaRPr lang="en-US" altLang="zh-CN" b="1" dirty="0">
              <a:solidFill>
                <a:srgbClr val="FF99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altLang="zh-CN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SB1</a:t>
            </a:r>
          </a:p>
        </p:txBody>
      </p:sp>
    </p:spTree>
    <p:extLst>
      <p:ext uri="{BB962C8B-B14F-4D97-AF65-F5344CB8AC3E}">
        <p14:creationId xmlns:p14="http://schemas.microsoft.com/office/powerpoint/2010/main" val="386449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0" grpId="0" animBg="1"/>
      <p:bldP spid="51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91" grpId="0"/>
      <p:bldP spid="92" grpId="0"/>
      <p:bldP spid="93" grpId="0"/>
      <p:bldP spid="95" grpId="0"/>
      <p:bldP spid="96" grpId="0"/>
      <p:bldP spid="97" grpId="0"/>
      <p:bldP spid="98" grpId="0"/>
      <p:bldP spid="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千图PPT彼岸天：ID 8661124库_组合 26">
            <a:extLst>
              <a:ext uri="{FF2B5EF4-FFF2-40B4-BE49-F238E27FC236}">
                <a16:creationId xmlns:a16="http://schemas.microsoft.com/office/drawing/2014/main" id="{871EE4D8-A2E6-4202-A5A6-91E4D36448D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82144" y="888023"/>
            <a:ext cx="11094041" cy="5539152"/>
            <a:chOff x="7888552" y="1651129"/>
            <a:chExt cx="11094041" cy="5539152"/>
          </a:xfrm>
        </p:grpSpPr>
        <p:sp>
          <p:nvSpPr>
            <p:cNvPr id="4" name="六边形 3">
              <a:extLst>
                <a:ext uri="{FF2B5EF4-FFF2-40B4-BE49-F238E27FC236}">
                  <a16:creationId xmlns:a16="http://schemas.microsoft.com/office/drawing/2014/main" id="{E10165B9-7256-47C5-870D-6D4BCCCFF976}"/>
                </a:ext>
              </a:extLst>
            </p:cNvPr>
            <p:cNvSpPr/>
            <p:nvPr/>
          </p:nvSpPr>
          <p:spPr>
            <a:xfrm>
              <a:off x="9064613" y="1736812"/>
              <a:ext cx="808352" cy="689955"/>
            </a:xfrm>
            <a:prstGeom prst="hexagon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400" dirty="0"/>
                <a:t>03</a:t>
              </a:r>
            </a:p>
          </p:txBody>
        </p:sp>
        <p:sp>
          <p:nvSpPr>
            <p:cNvPr id="5" name="文本框 26">
              <a:extLst>
                <a:ext uri="{FF2B5EF4-FFF2-40B4-BE49-F238E27FC236}">
                  <a16:creationId xmlns:a16="http://schemas.microsoft.com/office/drawing/2014/main" id="{6C87FE28-047F-4062-8D8A-A9CC709F0D85}"/>
                </a:ext>
              </a:extLst>
            </p:cNvPr>
            <p:cNvSpPr txBox="1"/>
            <p:nvPr/>
          </p:nvSpPr>
          <p:spPr>
            <a:xfrm>
              <a:off x="7888552" y="1651129"/>
              <a:ext cx="11094041" cy="5539152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/>
            </a:p>
          </p:txBody>
        </p:sp>
        <p:sp>
          <p:nvSpPr>
            <p:cNvPr id="6" name="文本框 27">
              <a:extLst>
                <a:ext uri="{FF2B5EF4-FFF2-40B4-BE49-F238E27FC236}">
                  <a16:creationId xmlns:a16="http://schemas.microsoft.com/office/drawing/2014/main" id="{19512496-6C45-486F-9A83-E8851D5210A5}"/>
                </a:ext>
              </a:extLst>
            </p:cNvPr>
            <p:cNvSpPr txBox="1"/>
            <p:nvPr/>
          </p:nvSpPr>
          <p:spPr>
            <a:xfrm>
              <a:off x="8853236" y="2543509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600" b="1" dirty="0"/>
                <a:t>状态转移图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92933" y="5849930"/>
            <a:ext cx="135309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  END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C:\Users\pc\Desktop\无标题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478" y="2233123"/>
            <a:ext cx="3496423" cy="302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8B9269-6492-442A-9ACB-3CE78DDFE99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12" y="1149512"/>
            <a:ext cx="3071921" cy="501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0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4162" y="3235329"/>
            <a:ext cx="8220807" cy="3961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请同学们根据上述讲解完成交通信号灯控制系统项目</a:t>
            </a:r>
          </a:p>
        </p:txBody>
      </p:sp>
    </p:spTree>
    <p:extLst>
      <p:ext uri="{BB962C8B-B14F-4D97-AF65-F5344CB8AC3E}">
        <p14:creationId xmlns:p14="http://schemas.microsoft.com/office/powerpoint/2010/main" val="231464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8F79411-4194-4502-9ED6-2BAAB5BF540A}"/>
              </a:ext>
            </a:extLst>
          </p:cNvPr>
          <p:cNvGrpSpPr/>
          <p:nvPr/>
        </p:nvGrpSpPr>
        <p:grpSpPr>
          <a:xfrm>
            <a:off x="3784600" y="1663700"/>
            <a:ext cx="4489450" cy="1054100"/>
            <a:chOff x="3784600" y="1663700"/>
            <a:chExt cx="4489450" cy="10541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255E8AD-8335-4267-B394-A066684A3F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8" t="80283" b="1303"/>
            <a:stretch/>
          </p:blipFill>
          <p:spPr>
            <a:xfrm>
              <a:off x="3784600" y="1663700"/>
              <a:ext cx="2178050" cy="10541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4D457AB-5FDF-4294-A3D1-AEE8FFD59B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8" t="59872" b="21714"/>
            <a:stretch/>
          </p:blipFill>
          <p:spPr>
            <a:xfrm>
              <a:off x="6096000" y="1663700"/>
              <a:ext cx="2178050" cy="1054100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F9EB180-5F56-434D-9C12-9307D1F9B419}"/>
              </a:ext>
            </a:extLst>
          </p:cNvPr>
          <p:cNvSpPr/>
          <p:nvPr/>
        </p:nvSpPr>
        <p:spPr>
          <a:xfrm>
            <a:off x="4013635" y="2908300"/>
            <a:ext cx="4164729" cy="70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4551" b="1" dirty="0">
                <a:latin typeface="方正有猫在_GBK" panose="02000000000000000000" pitchFamily="2" charset="-122"/>
                <a:ea typeface="方正有猫在_GBK" panose="02000000000000000000" pitchFamily="2" charset="-122"/>
                <a:cs typeface="+mn-ea"/>
                <a:sym typeface="+mn-lt"/>
              </a:rPr>
              <a:t>项目扩展</a:t>
            </a:r>
          </a:p>
        </p:txBody>
      </p:sp>
    </p:spTree>
    <p:extLst>
      <p:ext uri="{BB962C8B-B14F-4D97-AF65-F5344CB8AC3E}">
        <p14:creationId xmlns:p14="http://schemas.microsoft.com/office/powerpoint/2010/main" val="335666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千图PPT彼岸天：ID 8661124库_组合 54">
            <a:extLst>
              <a:ext uri="{FF2B5EF4-FFF2-40B4-BE49-F238E27FC236}">
                <a16:creationId xmlns:a16="http://schemas.microsoft.com/office/drawing/2014/main" id="{C4F37B58-65F2-44FC-84C9-B5419F01C35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95129" y="3245290"/>
            <a:ext cx="3674568" cy="1372761"/>
            <a:chOff x="3535273" y="3925692"/>
            <a:chExt cx="3674568" cy="137132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DFBBCC7-4202-4734-A4B2-4AA4EB8C7D04}"/>
                </a:ext>
              </a:extLst>
            </p:cNvPr>
            <p:cNvGrpSpPr/>
            <p:nvPr/>
          </p:nvGrpSpPr>
          <p:grpSpPr>
            <a:xfrm>
              <a:off x="6112782" y="3925692"/>
              <a:ext cx="1097059" cy="1371324"/>
              <a:chOff x="1361326" y="1123950"/>
              <a:chExt cx="1219200" cy="1524000"/>
            </a:xfrm>
            <a:solidFill>
              <a:schemeClr val="accent2"/>
            </a:solidFill>
          </p:grpSpPr>
          <p:sp>
            <p:nvSpPr>
              <p:cNvPr id="51" name="平行四边形 50">
                <a:extLst>
                  <a:ext uri="{FF2B5EF4-FFF2-40B4-BE49-F238E27FC236}">
                    <a16:creationId xmlns:a16="http://schemas.microsoft.com/office/drawing/2014/main" id="{9C2B8BDA-E601-4C86-ABEE-0BA5B7E2E1C2}"/>
                  </a:ext>
                </a:extLst>
              </p:cNvPr>
              <p:cNvSpPr/>
              <p:nvPr/>
            </p:nvSpPr>
            <p:spPr>
              <a:xfrm>
                <a:off x="1361326" y="1123950"/>
                <a:ext cx="1219200" cy="1524000"/>
              </a:xfrm>
              <a:prstGeom prst="parallelogram">
                <a:avLst>
                  <a:gd name="adj" fmla="val 4314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3B55FCFC-4EFB-43A6-BEB8-EB6FE3D3F8D7}"/>
                  </a:ext>
                </a:extLst>
              </p:cNvPr>
              <p:cNvCxnSpPr/>
              <p:nvPr/>
            </p:nvCxnSpPr>
            <p:spPr>
              <a:xfrm>
                <a:off x="1749604" y="1884958"/>
                <a:ext cx="457200" cy="1985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035BC2D-ECEB-497B-8521-C246B5883F4D}"/>
                </a:ext>
              </a:extLst>
            </p:cNvPr>
            <p:cNvSpPr/>
            <p:nvPr/>
          </p:nvSpPr>
          <p:spPr>
            <a:xfrm>
              <a:off x="6566484" y="4054639"/>
              <a:ext cx="413682" cy="413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ar-SA" sz="1400" b="1">
                  <a:solidFill>
                    <a:schemeClr val="accent2">
                      <a:lumMod val="100000"/>
                    </a:schemeClr>
                  </a:solidFill>
                </a:rPr>
                <a:t>2</a:t>
              </a:r>
              <a:endParaRPr lang="ar-SA" sz="1400" b="1" dirty="0">
                <a:solidFill>
                  <a:schemeClr val="accent2">
                    <a:lumMod val="100000"/>
                  </a:schemeClr>
                </a:solidFill>
              </a:endParaRPr>
            </a:p>
          </p:txBody>
        </p:sp>
        <p:sp>
          <p:nvSpPr>
            <p:cNvPr id="10" name="任意多边形 11">
              <a:extLst>
                <a:ext uri="{FF2B5EF4-FFF2-40B4-BE49-F238E27FC236}">
                  <a16:creationId xmlns:a16="http://schemas.microsoft.com/office/drawing/2014/main" id="{6FA04AA4-0FBB-462F-99F2-A9ED5D3E1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792" y="4797862"/>
              <a:ext cx="309571" cy="342830"/>
            </a:xfrm>
            <a:custGeom>
              <a:avLst/>
              <a:gdLst/>
              <a:ahLst/>
              <a:cxnLst>
                <a:cxn ang="0">
                  <a:pos x="46" y="62"/>
                </a:cxn>
                <a:cxn ang="0">
                  <a:pos x="10" y="62"/>
                </a:cxn>
                <a:cxn ang="0">
                  <a:pos x="0" y="52"/>
                </a:cxn>
                <a:cxn ang="0">
                  <a:pos x="14" y="29"/>
                </a:cxn>
                <a:cxn ang="0">
                  <a:pos x="28" y="34"/>
                </a:cxn>
                <a:cxn ang="0">
                  <a:pos x="42" y="29"/>
                </a:cxn>
                <a:cxn ang="0">
                  <a:pos x="56" y="52"/>
                </a:cxn>
                <a:cxn ang="0">
                  <a:pos x="46" y="62"/>
                </a:cxn>
                <a:cxn ang="0">
                  <a:pos x="28" y="31"/>
                </a:cxn>
                <a:cxn ang="0">
                  <a:pos x="13" y="16"/>
                </a:cxn>
                <a:cxn ang="0">
                  <a:pos x="28" y="0"/>
                </a:cxn>
                <a:cxn ang="0">
                  <a:pos x="43" y="16"/>
                </a:cxn>
                <a:cxn ang="0">
                  <a:pos x="28" y="31"/>
                </a:cxn>
              </a:cxnLst>
              <a:rect l="0" t="0" r="r" b="b"/>
              <a:pathLst>
                <a:path w="56" h="62">
                  <a:moveTo>
                    <a:pt x="46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4" y="62"/>
                    <a:pt x="0" y="58"/>
                    <a:pt x="0" y="52"/>
                  </a:cubicBezTo>
                  <a:cubicBezTo>
                    <a:pt x="0" y="43"/>
                    <a:pt x="2" y="29"/>
                    <a:pt x="14" y="29"/>
                  </a:cubicBezTo>
                  <a:cubicBezTo>
                    <a:pt x="15" y="29"/>
                    <a:pt x="20" y="34"/>
                    <a:pt x="28" y="34"/>
                  </a:cubicBezTo>
                  <a:cubicBezTo>
                    <a:pt x="36" y="34"/>
                    <a:pt x="41" y="29"/>
                    <a:pt x="42" y="29"/>
                  </a:cubicBezTo>
                  <a:cubicBezTo>
                    <a:pt x="54" y="29"/>
                    <a:pt x="56" y="43"/>
                    <a:pt x="56" y="52"/>
                  </a:cubicBezTo>
                  <a:cubicBezTo>
                    <a:pt x="56" y="58"/>
                    <a:pt x="52" y="62"/>
                    <a:pt x="46" y="62"/>
                  </a:cubicBezTo>
                  <a:close/>
                  <a:moveTo>
                    <a:pt x="28" y="31"/>
                  </a:moveTo>
                  <a:cubicBezTo>
                    <a:pt x="20" y="31"/>
                    <a:pt x="13" y="24"/>
                    <a:pt x="13" y="16"/>
                  </a:cubicBezTo>
                  <a:cubicBezTo>
                    <a:pt x="13" y="7"/>
                    <a:pt x="20" y="0"/>
                    <a:pt x="28" y="0"/>
                  </a:cubicBezTo>
                  <a:cubicBezTo>
                    <a:pt x="37" y="0"/>
                    <a:pt x="43" y="7"/>
                    <a:pt x="43" y="16"/>
                  </a:cubicBezTo>
                  <a:cubicBezTo>
                    <a:pt x="43" y="24"/>
                    <a:pt x="37" y="31"/>
                    <a:pt x="28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文本框 25">
              <a:extLst>
                <a:ext uri="{FF2B5EF4-FFF2-40B4-BE49-F238E27FC236}">
                  <a16:creationId xmlns:a16="http://schemas.microsoft.com/office/drawing/2014/main" id="{9B8C36BA-C86C-4BD9-925E-8C8BC55EB5D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535273" y="4666020"/>
              <a:ext cx="2292764" cy="493933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>
              <a:normAutofit/>
            </a:bodyPr>
            <a:lstStyle/>
            <a:p>
              <a:pPr algn="r" latinLnBrk="0"/>
              <a:r>
                <a:rPr lang="zh-CN" altLang="en-US" sz="1400" dirty="0">
                  <a:solidFill>
                    <a:schemeClr val="accent2"/>
                  </a:solidFill>
                  <a:effectLst/>
                </a:rPr>
                <a:t>假如加上左行红绿灯呢？</a:t>
              </a:r>
            </a:p>
          </p:txBody>
        </p:sp>
      </p:grpSp>
      <p:grpSp>
        <p:nvGrpSpPr>
          <p:cNvPr id="2" name="千图PPT彼岸天：ID 8661124库_组合 1">
            <a:extLst>
              <a:ext uri="{FF2B5EF4-FFF2-40B4-BE49-F238E27FC236}">
                <a16:creationId xmlns:a16="http://schemas.microsoft.com/office/drawing/2014/main" id="{C06A7281-0F73-43FB-893E-D13E96402F0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004592" y="1367537"/>
            <a:ext cx="4688698" cy="1371324"/>
            <a:chOff x="6486324" y="4611898"/>
            <a:chExt cx="4688698" cy="137132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DB79753-D5F1-4DE9-9B84-20634AFAB9E3}"/>
                </a:ext>
              </a:extLst>
            </p:cNvPr>
            <p:cNvGrpSpPr/>
            <p:nvPr/>
          </p:nvGrpSpPr>
          <p:grpSpPr>
            <a:xfrm>
              <a:off x="6486324" y="4611898"/>
              <a:ext cx="1097059" cy="1371324"/>
              <a:chOff x="1361326" y="1123950"/>
              <a:chExt cx="1219200" cy="1524000"/>
            </a:xfrm>
            <a:solidFill>
              <a:schemeClr val="accent1"/>
            </a:solidFill>
          </p:grpSpPr>
          <p:sp>
            <p:nvSpPr>
              <p:cNvPr id="53" name="平行四边形 52">
                <a:extLst>
                  <a:ext uri="{FF2B5EF4-FFF2-40B4-BE49-F238E27FC236}">
                    <a16:creationId xmlns:a16="http://schemas.microsoft.com/office/drawing/2014/main" id="{B855A656-E57B-4F3D-8603-D25B53B5C8B9}"/>
                  </a:ext>
                </a:extLst>
              </p:cNvPr>
              <p:cNvSpPr/>
              <p:nvPr/>
            </p:nvSpPr>
            <p:spPr>
              <a:xfrm>
                <a:off x="1361326" y="1123950"/>
                <a:ext cx="1219200" cy="1524000"/>
              </a:xfrm>
              <a:prstGeom prst="parallelogram">
                <a:avLst>
                  <a:gd name="adj" fmla="val 4314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EFE8157C-1FD6-402F-80B4-891110262D79}"/>
                  </a:ext>
                </a:extLst>
              </p:cNvPr>
              <p:cNvCxnSpPr/>
              <p:nvPr/>
            </p:nvCxnSpPr>
            <p:spPr>
              <a:xfrm>
                <a:off x="1749604" y="1884958"/>
                <a:ext cx="457200" cy="1985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B688D81-7F11-4084-B35C-525F3AB3605B}"/>
                </a:ext>
              </a:extLst>
            </p:cNvPr>
            <p:cNvSpPr/>
            <p:nvPr/>
          </p:nvSpPr>
          <p:spPr>
            <a:xfrm>
              <a:off x="6954344" y="4747564"/>
              <a:ext cx="413682" cy="413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ar-SA" sz="1400" b="1">
                  <a:solidFill>
                    <a:schemeClr val="accent1">
                      <a:lumMod val="100000"/>
                    </a:schemeClr>
                  </a:solidFill>
                </a:rPr>
                <a:t>1</a:t>
              </a:r>
              <a:endParaRPr lang="ar-SA" sz="14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11" name="任意多边形 12">
              <a:extLst>
                <a:ext uri="{FF2B5EF4-FFF2-40B4-BE49-F238E27FC236}">
                  <a16:creationId xmlns:a16="http://schemas.microsoft.com/office/drawing/2014/main" id="{235DBC78-9ACF-4049-A29A-9F4E4222F47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93290" y="5533369"/>
              <a:ext cx="391105" cy="315405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文本框 21">
              <a:extLst>
                <a:ext uri="{FF2B5EF4-FFF2-40B4-BE49-F238E27FC236}">
                  <a16:creationId xmlns:a16="http://schemas.microsoft.com/office/drawing/2014/main" id="{C42FF5E3-F075-4303-8D89-ADA3A22CCED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83383" y="4941168"/>
              <a:ext cx="3591639" cy="1042054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chemeClr val="accent1"/>
                  </a:solidFill>
                </a:rPr>
                <a:t>假如在本课题基础之上加上人行横道灯</a:t>
              </a:r>
              <a:endParaRPr lang="en-US" altLang="zh-CN" sz="1400" dirty="0">
                <a:solidFill>
                  <a:schemeClr val="accent1"/>
                </a:solidFill>
              </a:endParaRPr>
            </a:p>
            <a:p>
              <a:pPr algn="l" latinLnBrk="0"/>
              <a:r>
                <a:rPr lang="zh-CN" altLang="en-US" sz="1400" dirty="0">
                  <a:solidFill>
                    <a:schemeClr val="accent1"/>
                  </a:solidFill>
                </a:rPr>
                <a:t>该怎么办？</a:t>
              </a:r>
              <a:endParaRPr lang="zh-CN" altLang="en-US" sz="1400" dirty="0">
                <a:solidFill>
                  <a:schemeClr val="accent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980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C4E318-568C-4EB5-9238-38EDCE71F82F}"/>
              </a:ext>
            </a:extLst>
          </p:cNvPr>
          <p:cNvSpPr/>
          <p:nvPr/>
        </p:nvSpPr>
        <p:spPr>
          <a:xfrm>
            <a:off x="772885" y="667909"/>
            <a:ext cx="10646229" cy="56730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D88F3E3-052C-48A4-B487-BAD308E2B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85" y="3741159"/>
            <a:ext cx="2075179" cy="27304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F8C595F-0D05-47F0-B5B5-8F8580F788C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035" y="849604"/>
            <a:ext cx="1699068" cy="1957327"/>
          </a:xfrm>
          <a:prstGeom prst="rect">
            <a:avLst/>
          </a:prstGeom>
        </p:spPr>
      </p:pic>
      <p:sp>
        <p:nvSpPr>
          <p:cNvPr id="15" name="PA_文本框 6">
            <a:extLst>
              <a:ext uri="{FF2B5EF4-FFF2-40B4-BE49-F238E27FC236}">
                <a16:creationId xmlns:a16="http://schemas.microsoft.com/office/drawing/2014/main" id="{F981BF63-7C73-4F9D-8097-728D20BE8F1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386417" y="2274057"/>
            <a:ext cx="6109365" cy="13111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6600" dirty="0">
                <a:solidFill>
                  <a:srgbClr val="231815"/>
                </a:solidFill>
                <a:latin typeface="方正有猫在_GBK" panose="02000000000000000000" pitchFamily="2" charset="-122"/>
                <a:ea typeface="方正有猫在_GBK" panose="02000000000000000000" pitchFamily="2" charset="-122"/>
              </a:rPr>
              <a:t>感谢您的观看！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D840695-826C-4473-BCC5-BBAA2662666A}"/>
              </a:ext>
            </a:extLst>
          </p:cNvPr>
          <p:cNvSpPr/>
          <p:nvPr/>
        </p:nvSpPr>
        <p:spPr>
          <a:xfrm>
            <a:off x="1697317" y="3462429"/>
            <a:ext cx="8492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汉仪乐喵体简" panose="00020600040101010101" pitchFamily="18" charset="-122"/>
                <a:ea typeface="汉仪乐喵体简" panose="00020600040101010101" pitchFamily="18" charset="-122"/>
              </a:rPr>
              <a:t>Lorem ipsum dolor sit amet, consectetuer adipiscing elit.Aenean commodo ligula eget dolor. Aenean massa. Cum sociis natoque penatibus et magnis dis parturient montes,nascetur ridiculus mus. Donec quam felis, ultricies nec.</a:t>
            </a:r>
          </a:p>
        </p:txBody>
      </p:sp>
    </p:spTree>
    <p:extLst>
      <p:ext uri="{BB962C8B-B14F-4D97-AF65-F5344CB8AC3E}">
        <p14:creationId xmlns:p14="http://schemas.microsoft.com/office/powerpoint/2010/main" val="14308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302177" y="1073088"/>
            <a:ext cx="25212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554300" y="771512"/>
            <a:ext cx="1942658" cy="5457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ZRST  S20  S30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14610" y="771817"/>
            <a:ext cx="1169377" cy="61779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11325" y="844489"/>
            <a:ext cx="975946" cy="4727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S0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8567091" y="1529694"/>
            <a:ext cx="24618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105496" y="1727421"/>
            <a:ext cx="1169377" cy="56485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S20</a:t>
            </a:r>
          </a:p>
        </p:txBody>
      </p:sp>
      <p:sp>
        <p:nvSpPr>
          <p:cNvPr id="8" name="矩形 7"/>
          <p:cNvSpPr/>
          <p:nvPr/>
        </p:nvSpPr>
        <p:spPr>
          <a:xfrm>
            <a:off x="8109773" y="2699625"/>
            <a:ext cx="1169377" cy="4880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S21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8690185" y="1374664"/>
            <a:ext cx="1274" cy="3527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90183" y="2292278"/>
            <a:ext cx="0" cy="43213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567090" y="2508346"/>
            <a:ext cx="24618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682023" y="4109122"/>
            <a:ext cx="0" cy="44295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100602" y="3630662"/>
            <a:ext cx="1169377" cy="4784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S22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680095" y="3187711"/>
            <a:ext cx="0" cy="44295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542105" y="3414824"/>
            <a:ext cx="27117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567091" y="4329083"/>
            <a:ext cx="2711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109773" y="4552073"/>
            <a:ext cx="1169377" cy="49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S23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00601" y="6382211"/>
            <a:ext cx="1169377" cy="4935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S25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15882" y="5494525"/>
            <a:ext cx="1169377" cy="49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S24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8677689" y="5043323"/>
            <a:ext cx="0" cy="44295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677689" y="5985775"/>
            <a:ext cx="1" cy="38099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542103" y="5264798"/>
            <a:ext cx="2711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29403" y="6190488"/>
            <a:ext cx="2711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13276" y="1394076"/>
            <a:ext cx="1229927" cy="3139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X0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13276" y="2361542"/>
            <a:ext cx="1229927" cy="2936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T1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 flipV="1">
            <a:off x="7478360" y="6629000"/>
            <a:ext cx="627133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7478360" y="2009850"/>
            <a:ext cx="1" cy="461915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485364" y="2009849"/>
            <a:ext cx="61523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813276" y="3268020"/>
            <a:ext cx="1229927" cy="2936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00574" y="4172620"/>
            <a:ext cx="1229927" cy="2936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T3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800573" y="5117994"/>
            <a:ext cx="1229927" cy="2936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T4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813276" y="6042644"/>
            <a:ext cx="1229927" cy="2936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T5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949" y="5264193"/>
            <a:ext cx="889398" cy="2936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T6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05063" y="440144"/>
            <a:ext cx="889398" cy="2936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X1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7478360" y="2009849"/>
            <a:ext cx="62224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349778" y="5411424"/>
            <a:ext cx="2711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0296398" y="771512"/>
            <a:ext cx="0" cy="54573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0814558" y="771817"/>
            <a:ext cx="0" cy="54542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510347" y="325315"/>
            <a:ext cx="30292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8661810" y="325315"/>
            <a:ext cx="0" cy="446197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8567090" y="548413"/>
            <a:ext cx="18829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TextBox 46"/>
          <p:cNvSpPr txBox="1"/>
          <p:nvPr/>
        </p:nvSpPr>
        <p:spPr>
          <a:xfrm>
            <a:off x="8800572" y="401609"/>
            <a:ext cx="1229927" cy="2936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M8002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9269978" y="1868120"/>
            <a:ext cx="1219329" cy="15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9269979" y="2951096"/>
            <a:ext cx="25212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269979" y="3866020"/>
            <a:ext cx="25212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9283987" y="4793826"/>
            <a:ext cx="25212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9302177" y="5740150"/>
            <a:ext cx="25212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9283986" y="6629001"/>
            <a:ext cx="25212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9536110" y="1863046"/>
            <a:ext cx="2543" cy="602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9522102" y="2188705"/>
            <a:ext cx="962166" cy="104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10484268" y="2064080"/>
            <a:ext cx="485664" cy="25972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Y4</a:t>
            </a:r>
            <a:endParaRPr lang="zh-CN" altLang="en-US" sz="1000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9538653" y="2459833"/>
            <a:ext cx="962166" cy="104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500737" y="2335208"/>
            <a:ext cx="485664" cy="25972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T1</a:t>
            </a:r>
            <a:endParaRPr lang="zh-CN" altLang="en-US" sz="1000" dirty="0"/>
          </a:p>
        </p:txBody>
      </p:sp>
      <p:sp>
        <p:nvSpPr>
          <p:cNvPr id="59" name="椭圆 58"/>
          <p:cNvSpPr/>
          <p:nvPr/>
        </p:nvSpPr>
        <p:spPr>
          <a:xfrm>
            <a:off x="10489307" y="1757450"/>
            <a:ext cx="485664" cy="25239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Y0</a:t>
            </a:r>
            <a:endParaRPr lang="zh-CN" altLang="en-US" sz="1000" dirty="0"/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9511094" y="2954367"/>
            <a:ext cx="2543" cy="602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10469265" y="3155401"/>
            <a:ext cx="485664" cy="25972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Y4</a:t>
            </a:r>
            <a:endParaRPr lang="zh-CN" altLang="en-US" sz="1000" dirty="0"/>
          </a:p>
        </p:txBody>
      </p:sp>
      <p:cxnSp>
        <p:nvCxnSpPr>
          <p:cNvPr id="62" name="直接连接符 61"/>
          <p:cNvCxnSpPr/>
          <p:nvPr/>
        </p:nvCxnSpPr>
        <p:spPr>
          <a:xfrm>
            <a:off x="9513637" y="3551154"/>
            <a:ext cx="962166" cy="104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0475721" y="3426529"/>
            <a:ext cx="485664" cy="25972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T2</a:t>
            </a:r>
            <a:endParaRPr lang="zh-CN" altLang="en-US" sz="1000" dirty="0"/>
          </a:p>
        </p:txBody>
      </p:sp>
      <p:sp>
        <p:nvSpPr>
          <p:cNvPr id="64" name="椭圆 63"/>
          <p:cNvSpPr/>
          <p:nvPr/>
        </p:nvSpPr>
        <p:spPr>
          <a:xfrm>
            <a:off x="10452103" y="2831934"/>
            <a:ext cx="485664" cy="25972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Y0</a:t>
            </a:r>
            <a:endParaRPr lang="zh-CN" altLang="en-US" sz="1000" dirty="0"/>
          </a:p>
        </p:txBody>
      </p:sp>
      <p:cxnSp>
        <p:nvCxnSpPr>
          <p:cNvPr id="65" name="直接连接符 64"/>
          <p:cNvCxnSpPr/>
          <p:nvPr/>
        </p:nvCxnSpPr>
        <p:spPr>
          <a:xfrm flipH="1">
            <a:off x="9516019" y="3858967"/>
            <a:ext cx="2543" cy="602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9502011" y="4184626"/>
            <a:ext cx="962166" cy="104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10464177" y="4060001"/>
            <a:ext cx="485664" cy="25972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Y5</a:t>
            </a:r>
            <a:endParaRPr lang="zh-CN" altLang="en-US" sz="1000" dirty="0"/>
          </a:p>
        </p:txBody>
      </p:sp>
      <p:cxnSp>
        <p:nvCxnSpPr>
          <p:cNvPr id="68" name="直接连接符 67"/>
          <p:cNvCxnSpPr/>
          <p:nvPr/>
        </p:nvCxnSpPr>
        <p:spPr>
          <a:xfrm>
            <a:off x="9518562" y="4455754"/>
            <a:ext cx="962166" cy="104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10480646" y="4331129"/>
            <a:ext cx="485664" cy="25972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T3</a:t>
            </a:r>
            <a:endParaRPr lang="zh-CN" altLang="en-US" sz="1000" dirty="0"/>
          </a:p>
        </p:txBody>
      </p:sp>
      <p:sp>
        <p:nvSpPr>
          <p:cNvPr id="70" name="椭圆 69"/>
          <p:cNvSpPr/>
          <p:nvPr/>
        </p:nvSpPr>
        <p:spPr>
          <a:xfrm>
            <a:off x="10469216" y="3753371"/>
            <a:ext cx="485664" cy="25972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Y0</a:t>
            </a:r>
            <a:endParaRPr lang="zh-CN" altLang="en-US" sz="1000" dirty="0"/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9524598" y="4755614"/>
            <a:ext cx="2543" cy="602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9510590" y="5081273"/>
            <a:ext cx="962166" cy="104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10472756" y="4956648"/>
            <a:ext cx="485664" cy="25972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Y3</a:t>
            </a:r>
            <a:endParaRPr lang="zh-CN" altLang="en-US" sz="1000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9527141" y="5352401"/>
            <a:ext cx="962166" cy="104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10489225" y="5227776"/>
            <a:ext cx="485664" cy="25972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T4</a:t>
            </a:r>
            <a:endParaRPr lang="zh-CN" altLang="en-US" sz="1000" dirty="0"/>
          </a:p>
        </p:txBody>
      </p:sp>
      <p:sp>
        <p:nvSpPr>
          <p:cNvPr id="76" name="椭圆 75"/>
          <p:cNvSpPr/>
          <p:nvPr/>
        </p:nvSpPr>
        <p:spPr>
          <a:xfrm>
            <a:off x="10477795" y="4650018"/>
            <a:ext cx="485664" cy="25972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Y1</a:t>
            </a:r>
            <a:endParaRPr lang="zh-CN" altLang="en-US" sz="1000" dirty="0"/>
          </a:p>
        </p:txBody>
      </p:sp>
      <p:cxnSp>
        <p:nvCxnSpPr>
          <p:cNvPr id="77" name="直接连接符 76"/>
          <p:cNvCxnSpPr/>
          <p:nvPr/>
        </p:nvCxnSpPr>
        <p:spPr>
          <a:xfrm flipH="1">
            <a:off x="9560920" y="5728991"/>
            <a:ext cx="2543" cy="602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10509078" y="5930025"/>
            <a:ext cx="485664" cy="25972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Y1</a:t>
            </a:r>
            <a:endParaRPr lang="zh-CN" altLang="en-US" sz="1000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9563463" y="6325778"/>
            <a:ext cx="962166" cy="104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10525547" y="6201153"/>
            <a:ext cx="485664" cy="25972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T5</a:t>
            </a:r>
            <a:endParaRPr lang="zh-CN" altLang="en-US" sz="1000" dirty="0"/>
          </a:p>
        </p:txBody>
      </p:sp>
      <p:sp>
        <p:nvSpPr>
          <p:cNvPr id="81" name="椭圆 80"/>
          <p:cNvSpPr/>
          <p:nvPr/>
        </p:nvSpPr>
        <p:spPr>
          <a:xfrm>
            <a:off x="10514117" y="5623395"/>
            <a:ext cx="485664" cy="25972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Y3</a:t>
            </a:r>
            <a:endParaRPr lang="zh-CN" altLang="en-US" sz="1000" dirty="0"/>
          </a:p>
        </p:txBody>
      </p:sp>
      <p:cxnSp>
        <p:nvCxnSpPr>
          <p:cNvPr id="82" name="直接连接符 81"/>
          <p:cNvCxnSpPr/>
          <p:nvPr/>
        </p:nvCxnSpPr>
        <p:spPr>
          <a:xfrm flipH="1">
            <a:off x="9548551" y="6639161"/>
            <a:ext cx="2543" cy="602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9534543" y="6964820"/>
            <a:ext cx="962166" cy="104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10496709" y="6840195"/>
            <a:ext cx="485664" cy="25972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Y2</a:t>
            </a:r>
            <a:endParaRPr lang="zh-CN" altLang="en-US" sz="1000" dirty="0"/>
          </a:p>
        </p:txBody>
      </p:sp>
      <p:cxnSp>
        <p:nvCxnSpPr>
          <p:cNvPr id="85" name="直接连接符 84"/>
          <p:cNvCxnSpPr/>
          <p:nvPr/>
        </p:nvCxnSpPr>
        <p:spPr>
          <a:xfrm>
            <a:off x="9551094" y="7235948"/>
            <a:ext cx="962166" cy="104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10513178" y="7111323"/>
            <a:ext cx="485664" cy="25972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T6</a:t>
            </a:r>
            <a:endParaRPr lang="zh-CN" altLang="en-US" sz="1000" dirty="0"/>
          </a:p>
        </p:txBody>
      </p:sp>
      <p:sp>
        <p:nvSpPr>
          <p:cNvPr id="87" name="椭圆 86"/>
          <p:cNvSpPr/>
          <p:nvPr/>
        </p:nvSpPr>
        <p:spPr>
          <a:xfrm>
            <a:off x="10509078" y="6487454"/>
            <a:ext cx="485664" cy="25972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Y3</a:t>
            </a:r>
            <a:endParaRPr lang="zh-CN" altLang="en-US" sz="1000" dirty="0"/>
          </a:p>
        </p:txBody>
      </p:sp>
      <p:cxnSp>
        <p:nvCxnSpPr>
          <p:cNvPr id="88" name="直接连接符 87"/>
          <p:cNvCxnSpPr>
            <a:endCxn id="64" idx="2"/>
          </p:cNvCxnSpPr>
          <p:nvPr/>
        </p:nvCxnSpPr>
        <p:spPr>
          <a:xfrm>
            <a:off x="9509914" y="2961795"/>
            <a:ext cx="9421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9253427" y="3862253"/>
            <a:ext cx="1219329" cy="15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9258466" y="4782421"/>
            <a:ext cx="1219329" cy="15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9302177" y="5721352"/>
            <a:ext cx="1219329" cy="15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9283986" y="6609677"/>
            <a:ext cx="1219329" cy="15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986401" y="2340302"/>
            <a:ext cx="673766" cy="2600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K50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9524623" y="3278916"/>
            <a:ext cx="4836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10008224" y="3212876"/>
            <a:ext cx="0" cy="1447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10055330" y="3206531"/>
            <a:ext cx="0" cy="1447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61" idx="2"/>
          </p:cNvCxnSpPr>
          <p:nvPr/>
        </p:nvCxnSpPr>
        <p:spPr>
          <a:xfrm>
            <a:off x="10065343" y="3278915"/>
            <a:ext cx="403922" cy="63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0974971" y="3431623"/>
            <a:ext cx="673766" cy="2600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K30</a:t>
            </a:r>
            <a:endParaRPr lang="zh-CN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974971" y="4299485"/>
            <a:ext cx="673766" cy="2600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K20</a:t>
            </a:r>
            <a:endParaRPr lang="zh-CN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0998842" y="5219139"/>
            <a:ext cx="6737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K50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011211" y="6196230"/>
            <a:ext cx="673766" cy="2600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K30</a:t>
            </a:r>
            <a:endParaRPr lang="zh-CN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0998842" y="7105944"/>
            <a:ext cx="673766" cy="2600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K20</a:t>
            </a:r>
            <a:endParaRPr lang="zh-CN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742151" y="2995371"/>
            <a:ext cx="673766" cy="2600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M8013</a:t>
            </a:r>
            <a:endParaRPr lang="zh-CN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9706320" y="5769995"/>
            <a:ext cx="673766" cy="2600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M8013</a:t>
            </a:r>
            <a:endParaRPr lang="zh-CN" altLang="en-US" dirty="0"/>
          </a:p>
        </p:txBody>
      </p:sp>
      <p:cxnSp>
        <p:nvCxnSpPr>
          <p:cNvPr id="105" name="直接连接符 104"/>
          <p:cNvCxnSpPr/>
          <p:nvPr/>
        </p:nvCxnSpPr>
        <p:spPr>
          <a:xfrm>
            <a:off x="9576300" y="6053308"/>
            <a:ext cx="443436" cy="6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10117020" y="6053307"/>
            <a:ext cx="403922" cy="63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10117020" y="5963680"/>
            <a:ext cx="0" cy="1685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10046367" y="5963680"/>
            <a:ext cx="0" cy="185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D8D9C071-B6BC-41C6-ACB5-6DC2AB66AE1F}"/>
              </a:ext>
            </a:extLst>
          </p:cNvPr>
          <p:cNvCxnSpPr>
            <a:cxnSpLocks/>
          </p:cNvCxnSpPr>
          <p:nvPr/>
        </p:nvCxnSpPr>
        <p:spPr>
          <a:xfrm flipH="1">
            <a:off x="8275320" y="401609"/>
            <a:ext cx="385916" cy="334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5A1A3DDB-22A9-4055-A36A-055824EC37C7}"/>
              </a:ext>
            </a:extLst>
          </p:cNvPr>
          <p:cNvCxnSpPr>
            <a:cxnSpLocks/>
          </p:cNvCxnSpPr>
          <p:nvPr/>
        </p:nvCxnSpPr>
        <p:spPr>
          <a:xfrm>
            <a:off x="8285480" y="416514"/>
            <a:ext cx="0" cy="23880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800ACC2D-E386-446C-844B-B2179AC21CED}"/>
              </a:ext>
            </a:extLst>
          </p:cNvPr>
          <p:cNvCxnSpPr>
            <a:cxnSpLocks/>
          </p:cNvCxnSpPr>
          <p:nvPr/>
        </p:nvCxnSpPr>
        <p:spPr>
          <a:xfrm>
            <a:off x="8275320" y="655320"/>
            <a:ext cx="4023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365A206B-EBD8-4C11-B1C5-A8E180F25796}"/>
              </a:ext>
            </a:extLst>
          </p:cNvPr>
          <p:cNvCxnSpPr/>
          <p:nvPr/>
        </p:nvCxnSpPr>
        <p:spPr>
          <a:xfrm>
            <a:off x="8181175" y="525698"/>
            <a:ext cx="18829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8355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41EC10-2E14-4BBA-9966-5225A4127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485900"/>
            <a:ext cx="3596323" cy="47752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37CFCE8-761E-4D1B-B676-5E54E0E51299}"/>
              </a:ext>
            </a:extLst>
          </p:cNvPr>
          <p:cNvGrpSpPr/>
          <p:nvPr/>
        </p:nvGrpSpPr>
        <p:grpSpPr>
          <a:xfrm>
            <a:off x="4662505" y="1595219"/>
            <a:ext cx="4605184" cy="988629"/>
            <a:chOff x="3974544" y="1008636"/>
            <a:chExt cx="3453888" cy="74147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3C53FD6-35BF-48F8-B50C-E2C0B0C17A92}"/>
                </a:ext>
              </a:extLst>
            </p:cNvPr>
            <p:cNvGrpSpPr/>
            <p:nvPr/>
          </p:nvGrpSpPr>
          <p:grpSpPr>
            <a:xfrm>
              <a:off x="3974544" y="1008636"/>
              <a:ext cx="741472" cy="741472"/>
              <a:chOff x="3059832" y="3339719"/>
              <a:chExt cx="3607562" cy="3607562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1179E47-5F03-4A91-843A-20FF1CA077BF}"/>
                  </a:ext>
                </a:extLst>
              </p:cNvPr>
              <p:cNvSpPr/>
              <p:nvPr/>
            </p:nvSpPr>
            <p:spPr>
              <a:xfrm>
                <a:off x="3059832" y="3339719"/>
                <a:ext cx="3607562" cy="3607562"/>
              </a:xfrm>
              <a:prstGeom prst="ellipse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方正卡通简体" panose="02000000000000000000" pitchFamily="2" charset="-122"/>
                  <a:ea typeface="方正卡通简体" panose="020000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" name="同心圆 69">
                <a:extLst>
                  <a:ext uri="{FF2B5EF4-FFF2-40B4-BE49-F238E27FC236}">
                    <a16:creationId xmlns:a16="http://schemas.microsoft.com/office/drawing/2014/main" id="{A897BEAE-57B4-4D9C-90A3-AFDDBD6928A3}"/>
                  </a:ext>
                </a:extLst>
              </p:cNvPr>
              <p:cNvSpPr/>
              <p:nvPr/>
            </p:nvSpPr>
            <p:spPr>
              <a:xfrm>
                <a:off x="3168202" y="3448089"/>
                <a:ext cx="3390826" cy="3390826"/>
              </a:xfrm>
              <a:prstGeom prst="donut">
                <a:avLst>
                  <a:gd name="adj" fmla="val 4879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方正卡通简体" panose="02000000000000000000" pitchFamily="2" charset="-122"/>
                  <a:ea typeface="方正卡通简体" panose="020000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477C497-9D32-4022-B93E-CC974B5DEFE4}"/>
                </a:ext>
              </a:extLst>
            </p:cNvPr>
            <p:cNvGrpSpPr/>
            <p:nvPr/>
          </p:nvGrpSpPr>
          <p:grpSpPr>
            <a:xfrm>
              <a:off x="4039521" y="1170991"/>
              <a:ext cx="3388911" cy="530915"/>
              <a:chOff x="1598315" y="1418185"/>
              <a:chExt cx="4518549" cy="70788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EC11CA-E57B-47F1-9EC8-D25DF9F8DB89}"/>
                  </a:ext>
                </a:extLst>
              </p:cNvPr>
              <p:cNvSpPr txBox="1"/>
              <p:nvPr/>
            </p:nvSpPr>
            <p:spPr>
              <a:xfrm>
                <a:off x="1598315" y="1418185"/>
                <a:ext cx="655949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333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方正卡通简体" panose="02000000000000000000" pitchFamily="2" charset="-122"/>
                    <a:ea typeface="方正卡通简体" panose="02000000000000000000" pitchFamily="2" charset="-122"/>
                    <a:cs typeface="+mn-ea"/>
                    <a:sym typeface="+mn-lt"/>
                  </a:rPr>
                  <a:t>01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531911-6A6C-4289-B5B1-BCCDD7F4AA01}"/>
                  </a:ext>
                </a:extLst>
              </p:cNvPr>
              <p:cNvSpPr txBox="1"/>
              <p:nvPr/>
            </p:nvSpPr>
            <p:spPr>
              <a:xfrm>
                <a:off x="2154290" y="1418185"/>
                <a:ext cx="3962574" cy="553439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方正卡通简体" panose="02000000000000000000" pitchFamily="2" charset="-122"/>
                    <a:ea typeface="方正卡通简体" panose="02000000000000000000" pitchFamily="2" charset="-122"/>
                    <a:cs typeface="+mn-ea"/>
                    <a:sym typeface="+mn-lt"/>
                  </a:rPr>
                  <a:t>前情分析</a:t>
                </a: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5E51A6B-04CA-4FBC-AA73-9354910B4D82}"/>
              </a:ext>
            </a:extLst>
          </p:cNvPr>
          <p:cNvGrpSpPr/>
          <p:nvPr/>
        </p:nvGrpSpPr>
        <p:grpSpPr>
          <a:xfrm>
            <a:off x="4662505" y="2712387"/>
            <a:ext cx="4605185" cy="988629"/>
            <a:chOff x="3974544" y="1846512"/>
            <a:chExt cx="3453889" cy="741472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8215E60-5E85-45D4-BA19-3B43E3DDE888}"/>
                </a:ext>
              </a:extLst>
            </p:cNvPr>
            <p:cNvGrpSpPr/>
            <p:nvPr/>
          </p:nvGrpSpPr>
          <p:grpSpPr>
            <a:xfrm>
              <a:off x="3974544" y="1846512"/>
              <a:ext cx="741472" cy="741472"/>
              <a:chOff x="3059832" y="3339719"/>
              <a:chExt cx="3607562" cy="3607562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F7938C4F-CE43-4D5A-9FCD-74B670197E74}"/>
                  </a:ext>
                </a:extLst>
              </p:cNvPr>
              <p:cNvSpPr/>
              <p:nvPr/>
            </p:nvSpPr>
            <p:spPr>
              <a:xfrm>
                <a:off x="3059832" y="3339719"/>
                <a:ext cx="3607562" cy="3607562"/>
              </a:xfrm>
              <a:prstGeom prst="ellipse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方正卡通简体" panose="02000000000000000000" pitchFamily="2" charset="-122"/>
                  <a:ea typeface="方正卡通简体" panose="020000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同心圆 69">
                <a:extLst>
                  <a:ext uri="{FF2B5EF4-FFF2-40B4-BE49-F238E27FC236}">
                    <a16:creationId xmlns:a16="http://schemas.microsoft.com/office/drawing/2014/main" id="{23277A7C-D497-42F3-8AC1-CC09A68E0A4C}"/>
                  </a:ext>
                </a:extLst>
              </p:cNvPr>
              <p:cNvSpPr/>
              <p:nvPr/>
            </p:nvSpPr>
            <p:spPr>
              <a:xfrm>
                <a:off x="3168202" y="3448089"/>
                <a:ext cx="3390826" cy="3390826"/>
              </a:xfrm>
              <a:prstGeom prst="donut">
                <a:avLst>
                  <a:gd name="adj" fmla="val 4879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方正卡通简体" panose="02000000000000000000" pitchFamily="2" charset="-122"/>
                  <a:ea typeface="方正卡通简体" panose="020000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Group 10">
              <a:extLst>
                <a:ext uri="{FF2B5EF4-FFF2-40B4-BE49-F238E27FC236}">
                  <a16:creationId xmlns:a16="http://schemas.microsoft.com/office/drawing/2014/main" id="{E2F63064-D73E-4B53-924B-1189D40F6D6C}"/>
                </a:ext>
              </a:extLst>
            </p:cNvPr>
            <p:cNvGrpSpPr/>
            <p:nvPr/>
          </p:nvGrpSpPr>
          <p:grpSpPr>
            <a:xfrm>
              <a:off x="4039521" y="2008868"/>
              <a:ext cx="3388912" cy="530915"/>
              <a:chOff x="1598315" y="2786337"/>
              <a:chExt cx="4518550" cy="707886"/>
            </a:xfrm>
          </p:grpSpPr>
          <p:sp>
            <p:nvSpPr>
              <p:cNvPr id="16" name="TextBox 11">
                <a:extLst>
                  <a:ext uri="{FF2B5EF4-FFF2-40B4-BE49-F238E27FC236}">
                    <a16:creationId xmlns:a16="http://schemas.microsoft.com/office/drawing/2014/main" id="{88D45784-0C9A-4B9A-BC36-F3F65003E9E0}"/>
                  </a:ext>
                </a:extLst>
              </p:cNvPr>
              <p:cNvSpPr txBox="1"/>
              <p:nvPr/>
            </p:nvSpPr>
            <p:spPr>
              <a:xfrm>
                <a:off x="1598315" y="2786337"/>
                <a:ext cx="718466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333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方正卡通简体" panose="02000000000000000000" pitchFamily="2" charset="-122"/>
                    <a:ea typeface="方正卡通简体" panose="02000000000000000000" pitchFamily="2" charset="-122"/>
                    <a:cs typeface="+mn-ea"/>
                    <a:sym typeface="+mn-lt"/>
                  </a:rPr>
                  <a:t>02</a:t>
                </a: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8F783D77-A8BF-4893-BFA1-300AE9A1DA0D}"/>
                  </a:ext>
                </a:extLst>
              </p:cNvPr>
              <p:cNvGrpSpPr/>
              <p:nvPr/>
            </p:nvGrpSpPr>
            <p:grpSpPr>
              <a:xfrm>
                <a:off x="2066367" y="2805225"/>
                <a:ext cx="4050498" cy="655423"/>
                <a:chOff x="3943834" y="612218"/>
                <a:chExt cx="4050498" cy="655423"/>
              </a:xfrm>
            </p:grpSpPr>
            <p:sp>
              <p:nvSpPr>
                <p:cNvPr id="18" name="TextBox 13">
                  <a:extLst>
                    <a:ext uri="{FF2B5EF4-FFF2-40B4-BE49-F238E27FC236}">
                      <a16:creationId xmlns:a16="http://schemas.microsoft.com/office/drawing/2014/main" id="{81607C23-6294-4C4F-81A3-D5C806087E1D}"/>
                    </a:ext>
                  </a:extLst>
                </p:cNvPr>
                <p:cNvSpPr txBox="1"/>
                <p:nvPr/>
              </p:nvSpPr>
              <p:spPr>
                <a:xfrm>
                  <a:off x="4031758" y="612218"/>
                  <a:ext cx="3962574" cy="517903"/>
                </a:xfrm>
                <a:prstGeom prst="rect">
                  <a:avLst/>
                </a:prstGeom>
                <a:noFill/>
              </p:spPr>
              <p:txBody>
                <a:bodyPr wrap="none" lIns="480000" tIns="0" rIns="0" bIns="0" anchor="b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32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方正卡通简体" panose="02000000000000000000" pitchFamily="2" charset="-122"/>
                      <a:ea typeface="方正卡通简体" panose="02000000000000000000" pitchFamily="2" charset="-122"/>
                      <a:cs typeface="+mn-ea"/>
                      <a:sym typeface="+mn-lt"/>
                    </a:rPr>
                    <a:t>项目引入</a:t>
                  </a:r>
                </a:p>
              </p:txBody>
            </p:sp>
            <p:sp>
              <p:nvSpPr>
                <p:cNvPr id="19" name="TextBox 14">
                  <a:extLst>
                    <a:ext uri="{FF2B5EF4-FFF2-40B4-BE49-F238E27FC236}">
                      <a16:creationId xmlns:a16="http://schemas.microsoft.com/office/drawing/2014/main" id="{5F288B17-57C1-45C2-B48A-9F5251E6AB9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43834" y="947273"/>
                  <a:ext cx="3962574" cy="320368"/>
                </a:xfrm>
                <a:prstGeom prst="rect">
                  <a:avLst/>
                </a:prstGeom>
              </p:spPr>
              <p:txBody>
                <a:bodyPr vert="horz" wrap="square" lIns="480000" tIns="0" rIns="0" bIns="0" anchor="ctr" anchorCtr="0">
                  <a:norm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方正卡通简体" panose="02000000000000000000" pitchFamily="2" charset="-122"/>
                    <a:ea typeface="方正卡通简体" panose="02000000000000000000" pitchFamily="2" charset="-122"/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CA0BAFA-1731-4D03-B67F-7FF1CA5FC6C5}"/>
              </a:ext>
            </a:extLst>
          </p:cNvPr>
          <p:cNvGrpSpPr/>
          <p:nvPr/>
        </p:nvGrpSpPr>
        <p:grpSpPr>
          <a:xfrm>
            <a:off x="4662505" y="3829555"/>
            <a:ext cx="4605185" cy="988629"/>
            <a:chOff x="3974544" y="2684388"/>
            <a:chExt cx="3453889" cy="741472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3859C935-EAE0-4632-832B-A655ED09945C}"/>
                </a:ext>
              </a:extLst>
            </p:cNvPr>
            <p:cNvGrpSpPr/>
            <p:nvPr/>
          </p:nvGrpSpPr>
          <p:grpSpPr>
            <a:xfrm>
              <a:off x="3974544" y="2684388"/>
              <a:ext cx="741472" cy="741472"/>
              <a:chOff x="3059832" y="3339719"/>
              <a:chExt cx="3607562" cy="3607562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26E4C4FE-E3DA-4306-992A-AAB8CB03463A}"/>
                  </a:ext>
                </a:extLst>
              </p:cNvPr>
              <p:cNvSpPr/>
              <p:nvPr/>
            </p:nvSpPr>
            <p:spPr>
              <a:xfrm>
                <a:off x="3059832" y="3339719"/>
                <a:ext cx="3607562" cy="3607562"/>
              </a:xfrm>
              <a:prstGeom prst="ellipse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方正卡通简体" panose="02000000000000000000" pitchFamily="2" charset="-122"/>
                  <a:ea typeface="方正卡通简体" panose="020000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同心圆 69">
                <a:extLst>
                  <a:ext uri="{FF2B5EF4-FFF2-40B4-BE49-F238E27FC236}">
                    <a16:creationId xmlns:a16="http://schemas.microsoft.com/office/drawing/2014/main" id="{1676172F-3924-47DE-9539-A9D015E37315}"/>
                  </a:ext>
                </a:extLst>
              </p:cNvPr>
              <p:cNvSpPr/>
              <p:nvPr/>
            </p:nvSpPr>
            <p:spPr>
              <a:xfrm>
                <a:off x="3168202" y="3448089"/>
                <a:ext cx="3390826" cy="3390826"/>
              </a:xfrm>
              <a:prstGeom prst="donut">
                <a:avLst>
                  <a:gd name="adj" fmla="val 4879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方正卡通简体" panose="02000000000000000000" pitchFamily="2" charset="-122"/>
                  <a:ea typeface="方正卡通简体" panose="020000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Group 15">
              <a:extLst>
                <a:ext uri="{FF2B5EF4-FFF2-40B4-BE49-F238E27FC236}">
                  <a16:creationId xmlns:a16="http://schemas.microsoft.com/office/drawing/2014/main" id="{54B19ABB-757F-44C9-B51E-F2874576160C}"/>
                </a:ext>
              </a:extLst>
            </p:cNvPr>
            <p:cNvGrpSpPr/>
            <p:nvPr/>
          </p:nvGrpSpPr>
          <p:grpSpPr>
            <a:xfrm>
              <a:off x="4039521" y="2846744"/>
              <a:ext cx="3388912" cy="530915"/>
              <a:chOff x="1598315" y="4154489"/>
              <a:chExt cx="4518550" cy="707886"/>
            </a:xfrm>
          </p:grpSpPr>
          <p:sp>
            <p:nvSpPr>
              <p:cNvPr id="25" name="TextBox 16">
                <a:extLst>
                  <a:ext uri="{FF2B5EF4-FFF2-40B4-BE49-F238E27FC236}">
                    <a16:creationId xmlns:a16="http://schemas.microsoft.com/office/drawing/2014/main" id="{2090C07A-FA94-494B-B12B-760611D7E965}"/>
                  </a:ext>
                </a:extLst>
              </p:cNvPr>
              <p:cNvSpPr txBox="1"/>
              <p:nvPr/>
            </p:nvSpPr>
            <p:spPr>
              <a:xfrm>
                <a:off x="1598315" y="4154489"/>
                <a:ext cx="732893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333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方正卡通简体" panose="02000000000000000000" pitchFamily="2" charset="-122"/>
                    <a:ea typeface="方正卡通简体" panose="02000000000000000000" pitchFamily="2" charset="-122"/>
                    <a:cs typeface="+mn-ea"/>
                    <a:sym typeface="+mn-lt"/>
                  </a:rPr>
                  <a:t>03</a:t>
                </a:r>
              </a:p>
            </p:txBody>
          </p:sp>
          <p:sp>
            <p:nvSpPr>
              <p:cNvPr id="27" name="TextBox 18">
                <a:extLst>
                  <a:ext uri="{FF2B5EF4-FFF2-40B4-BE49-F238E27FC236}">
                    <a16:creationId xmlns:a16="http://schemas.microsoft.com/office/drawing/2014/main" id="{AF7B8792-BD79-4A26-AC80-3C2E57D57BF9}"/>
                  </a:ext>
                </a:extLst>
              </p:cNvPr>
              <p:cNvSpPr txBox="1"/>
              <p:nvPr/>
            </p:nvSpPr>
            <p:spPr>
              <a:xfrm>
                <a:off x="2154291" y="4164850"/>
                <a:ext cx="3962574" cy="514127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3200" b="1" kern="0" dirty="0">
                    <a:latin typeface="方正卡通简体" panose="02000000000000000000" pitchFamily="2" charset="-122"/>
                    <a:ea typeface="方正卡通简体" panose="02000000000000000000" pitchFamily="2" charset="-122"/>
                    <a:cs typeface="+mn-ea"/>
                    <a:sym typeface="+mn-lt"/>
                  </a:rPr>
                  <a:t>项目实施</a:t>
                </a: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73DF355-8AD1-4F82-98BB-9B6F49C4430A}"/>
              </a:ext>
            </a:extLst>
          </p:cNvPr>
          <p:cNvGrpSpPr/>
          <p:nvPr/>
        </p:nvGrpSpPr>
        <p:grpSpPr>
          <a:xfrm>
            <a:off x="4662505" y="4946723"/>
            <a:ext cx="4705158" cy="988629"/>
            <a:chOff x="3974544" y="3522264"/>
            <a:chExt cx="3528869" cy="741472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775C39C3-E979-462D-BC40-99E1E0FC2E9A}"/>
                </a:ext>
              </a:extLst>
            </p:cNvPr>
            <p:cNvGrpSpPr/>
            <p:nvPr/>
          </p:nvGrpSpPr>
          <p:grpSpPr>
            <a:xfrm>
              <a:off x="3974544" y="3522264"/>
              <a:ext cx="741472" cy="741472"/>
              <a:chOff x="3059832" y="3339719"/>
              <a:chExt cx="3607562" cy="360756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68202F7E-D6B9-437B-8110-F834C6B95486}"/>
                  </a:ext>
                </a:extLst>
              </p:cNvPr>
              <p:cNvSpPr/>
              <p:nvPr/>
            </p:nvSpPr>
            <p:spPr>
              <a:xfrm>
                <a:off x="3059832" y="3339719"/>
                <a:ext cx="3607562" cy="3607562"/>
              </a:xfrm>
              <a:prstGeom prst="ellipse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方正卡通简体" panose="02000000000000000000" pitchFamily="2" charset="-122"/>
                  <a:ea typeface="方正卡通简体" panose="020000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9" name="同心圆 69">
                <a:extLst>
                  <a:ext uri="{FF2B5EF4-FFF2-40B4-BE49-F238E27FC236}">
                    <a16:creationId xmlns:a16="http://schemas.microsoft.com/office/drawing/2014/main" id="{88AE76DB-C981-4CA2-ADB6-350F55D63834}"/>
                  </a:ext>
                </a:extLst>
              </p:cNvPr>
              <p:cNvSpPr/>
              <p:nvPr/>
            </p:nvSpPr>
            <p:spPr>
              <a:xfrm>
                <a:off x="3168202" y="3448089"/>
                <a:ext cx="3390826" cy="3390826"/>
              </a:xfrm>
              <a:prstGeom prst="donut">
                <a:avLst>
                  <a:gd name="adj" fmla="val 4879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方正卡通简体" panose="02000000000000000000" pitchFamily="2" charset="-122"/>
                  <a:ea typeface="方正卡通简体" panose="020000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Group 20">
              <a:extLst>
                <a:ext uri="{FF2B5EF4-FFF2-40B4-BE49-F238E27FC236}">
                  <a16:creationId xmlns:a16="http://schemas.microsoft.com/office/drawing/2014/main" id="{B9432290-F862-4949-928C-82F15C7D5334}"/>
                </a:ext>
              </a:extLst>
            </p:cNvPr>
            <p:cNvGrpSpPr/>
            <p:nvPr/>
          </p:nvGrpSpPr>
          <p:grpSpPr>
            <a:xfrm>
              <a:off x="4039521" y="3684622"/>
              <a:ext cx="3463892" cy="530915"/>
              <a:chOff x="1598315" y="5522641"/>
              <a:chExt cx="4618523" cy="707886"/>
            </a:xfrm>
          </p:grpSpPr>
          <p:sp>
            <p:nvSpPr>
              <p:cNvPr id="34" name="TextBox 21">
                <a:extLst>
                  <a:ext uri="{FF2B5EF4-FFF2-40B4-BE49-F238E27FC236}">
                    <a16:creationId xmlns:a16="http://schemas.microsoft.com/office/drawing/2014/main" id="{11E006DF-D57B-4A57-AFE6-9F33855F7730}"/>
                  </a:ext>
                </a:extLst>
              </p:cNvPr>
              <p:cNvSpPr txBox="1"/>
              <p:nvPr/>
            </p:nvSpPr>
            <p:spPr>
              <a:xfrm>
                <a:off x="1598315" y="5522641"/>
                <a:ext cx="716863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333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方正卡通简体" panose="02000000000000000000" pitchFamily="2" charset="-122"/>
                    <a:ea typeface="方正卡通简体" panose="02000000000000000000" pitchFamily="2" charset="-122"/>
                    <a:cs typeface="+mn-ea"/>
                    <a:sym typeface="+mn-lt"/>
                  </a:rPr>
                  <a:t>04</a:t>
                </a:r>
              </a:p>
            </p:txBody>
          </p:sp>
          <p:sp>
            <p:nvSpPr>
              <p:cNvPr id="36" name="TextBox 23">
                <a:extLst>
                  <a:ext uri="{FF2B5EF4-FFF2-40B4-BE49-F238E27FC236}">
                    <a16:creationId xmlns:a16="http://schemas.microsoft.com/office/drawing/2014/main" id="{AB3B3C0A-49E4-4D07-9C6D-D6DDDFCBD03B}"/>
                  </a:ext>
                </a:extLst>
              </p:cNvPr>
              <p:cNvSpPr txBox="1"/>
              <p:nvPr/>
            </p:nvSpPr>
            <p:spPr>
              <a:xfrm>
                <a:off x="2254264" y="5623822"/>
                <a:ext cx="3962574" cy="403048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方正卡通简体" panose="02000000000000000000" pitchFamily="2" charset="-122"/>
                    <a:ea typeface="方正卡通简体" panose="02000000000000000000" pitchFamily="2" charset="-122"/>
                    <a:cs typeface="+mn-ea"/>
                    <a:sym typeface="+mn-lt"/>
                  </a:rPr>
                  <a:t>项目扩展</a:t>
                </a:r>
              </a:p>
            </p:txBody>
          </p:sp>
        </p:grp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8CC7A90A-D208-4131-984C-27B61845D5F9}"/>
              </a:ext>
            </a:extLst>
          </p:cNvPr>
          <p:cNvSpPr/>
          <p:nvPr/>
        </p:nvSpPr>
        <p:spPr>
          <a:xfrm>
            <a:off x="8906394" y="1127312"/>
            <a:ext cx="2202931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45625">
              <a:defRPr/>
            </a:pPr>
            <a:r>
              <a:rPr lang="zh-CN" altLang="en-US" sz="5867" b="1" kern="0" dirty="0">
                <a:latin typeface="方正卡通简体" panose="02000000000000000000" pitchFamily="2" charset="-122"/>
                <a:ea typeface="方正卡通简体" panose="02000000000000000000" pitchFamily="2" charset="-122"/>
                <a:cs typeface="+mn-ea"/>
                <a:sym typeface="+mn-lt"/>
              </a:rPr>
              <a:t>目 录</a:t>
            </a:r>
          </a:p>
        </p:txBody>
      </p:sp>
    </p:spTree>
    <p:extLst>
      <p:ext uri="{BB962C8B-B14F-4D97-AF65-F5344CB8AC3E}">
        <p14:creationId xmlns:p14="http://schemas.microsoft.com/office/powerpoint/2010/main" val="40857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973436-AF0E-43B3-9BF7-7701F8B07C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5"/>
          <a:stretch/>
        </p:blipFill>
        <p:spPr>
          <a:xfrm>
            <a:off x="8213261" y="3136900"/>
            <a:ext cx="3204039" cy="32131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E9F022-F54A-43F0-A96C-3A803CBEB3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35" r="50000" b="40904"/>
          <a:stretch/>
        </p:blipFill>
        <p:spPr>
          <a:xfrm>
            <a:off x="5338815" y="1841500"/>
            <a:ext cx="1123950" cy="9652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F062C0C-8BF4-4A3B-9B3D-B74630594F70}"/>
              </a:ext>
            </a:extLst>
          </p:cNvPr>
          <p:cNvSpPr/>
          <p:nvPr/>
        </p:nvSpPr>
        <p:spPr>
          <a:xfrm>
            <a:off x="4013635" y="2908300"/>
            <a:ext cx="4164729" cy="70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4551" b="1" dirty="0">
                <a:latin typeface="方正有猫在_GBK" panose="02000000000000000000" pitchFamily="2" charset="-122"/>
                <a:ea typeface="方正有猫在_GBK" panose="02000000000000000000" pitchFamily="2" charset="-122"/>
                <a:cs typeface="+mn-ea"/>
                <a:sym typeface="+mn-lt"/>
              </a:rPr>
              <a:t>前情分析</a:t>
            </a:r>
          </a:p>
        </p:txBody>
      </p:sp>
    </p:spTree>
    <p:extLst>
      <p:ext uri="{BB962C8B-B14F-4D97-AF65-F5344CB8AC3E}">
        <p14:creationId xmlns:p14="http://schemas.microsoft.com/office/powerpoint/2010/main" val="397905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千图PPT彼岸天：ID 8661124库_矩形 3">
            <a:extLst>
              <a:ext uri="{FF2B5EF4-FFF2-40B4-BE49-F238E27FC236}">
                <a16:creationId xmlns:a16="http://schemas.microsoft.com/office/drawing/2014/main" id="{5C0068A0-2CF2-4E90-913F-B0500968CE2C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0" y="3677116"/>
            <a:ext cx="12192000" cy="1522020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6" name="千图PPT彼岸天：ID 8661124库_组合 5">
            <a:extLst>
              <a:ext uri="{FF2B5EF4-FFF2-40B4-BE49-F238E27FC236}">
                <a16:creationId xmlns:a16="http://schemas.microsoft.com/office/drawing/2014/main" id="{0D993EC4-C552-4CB9-9344-8F00F79485F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362340" y="2183958"/>
            <a:ext cx="1976360" cy="2776423"/>
            <a:chOff x="5088027" y="2184021"/>
            <a:chExt cx="1976360" cy="2776423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B46A273-D303-44C0-B03B-6BE9040FBC83}"/>
                </a:ext>
              </a:extLst>
            </p:cNvPr>
            <p:cNvSpPr/>
            <p:nvPr/>
          </p:nvSpPr>
          <p:spPr>
            <a:xfrm>
              <a:off x="5823724" y="3018572"/>
              <a:ext cx="504967" cy="504967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GB" sz="2000" dirty="0">
                  <a:latin typeface="Impact" panose="020B0806030902050204" pitchFamily="34" charset="0"/>
                </a:rPr>
                <a:t>03</a:t>
              </a: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190CB00B-B180-4B24-B0F2-7C3F2402BDC4}"/>
                </a:ext>
              </a:extLst>
            </p:cNvPr>
            <p:cNvGrpSpPr/>
            <p:nvPr/>
          </p:nvGrpSpPr>
          <p:grpSpPr>
            <a:xfrm>
              <a:off x="5088027" y="2184021"/>
              <a:ext cx="1976360" cy="546100"/>
              <a:chOff x="5088027" y="1708610"/>
              <a:chExt cx="1976360" cy="546100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E6D6211-29DD-4BAA-BFFD-EF98CE14CA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90194" y="1708610"/>
                <a:ext cx="1974193" cy="546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任意多边形 42">
                <a:extLst>
                  <a:ext uri="{FF2B5EF4-FFF2-40B4-BE49-F238E27FC236}">
                    <a16:creationId xmlns:a16="http://schemas.microsoft.com/office/drawing/2014/main" id="{CC8C973F-986E-4AE6-B89A-C3613ECE2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1901" y="1888476"/>
                <a:ext cx="382486" cy="364067"/>
              </a:xfrm>
              <a:custGeom>
                <a:avLst/>
                <a:gdLst>
                  <a:gd name="T0" fmla="*/ 0 w 353"/>
                  <a:gd name="T1" fmla="*/ 336 h 336"/>
                  <a:gd name="T2" fmla="*/ 263 w 353"/>
                  <a:gd name="T3" fmla="*/ 336 h 336"/>
                  <a:gd name="T4" fmla="*/ 353 w 353"/>
                  <a:gd name="T5" fmla="*/ 0 h 336"/>
                  <a:gd name="T6" fmla="*/ 78 w 353"/>
                  <a:gd name="T7" fmla="*/ 0 h 336"/>
                  <a:gd name="T8" fmla="*/ 0 w 353"/>
                  <a:gd name="T9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336">
                    <a:moveTo>
                      <a:pt x="0" y="336"/>
                    </a:moveTo>
                    <a:lnTo>
                      <a:pt x="263" y="336"/>
                    </a:lnTo>
                    <a:lnTo>
                      <a:pt x="353" y="0"/>
                    </a:lnTo>
                    <a:lnTo>
                      <a:pt x="78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任意多边形 43">
                <a:extLst>
                  <a:ext uri="{FF2B5EF4-FFF2-40B4-BE49-F238E27FC236}">
                    <a16:creationId xmlns:a16="http://schemas.microsoft.com/office/drawing/2014/main" id="{16D241A4-BFD7-4402-9B54-A26A85986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1901" y="2065092"/>
                <a:ext cx="195036" cy="178783"/>
              </a:xfrm>
              <a:custGeom>
                <a:avLst/>
                <a:gdLst>
                  <a:gd name="T0" fmla="*/ 40 w 180"/>
                  <a:gd name="T1" fmla="*/ 0 h 165"/>
                  <a:gd name="T2" fmla="*/ 0 w 180"/>
                  <a:gd name="T3" fmla="*/ 165 h 165"/>
                  <a:gd name="T4" fmla="*/ 180 w 180"/>
                  <a:gd name="T5" fmla="*/ 0 h 165"/>
                  <a:gd name="T6" fmla="*/ 40 w 180"/>
                  <a:gd name="T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0" h="165">
                    <a:moveTo>
                      <a:pt x="40" y="0"/>
                    </a:moveTo>
                    <a:lnTo>
                      <a:pt x="0" y="165"/>
                    </a:lnTo>
                    <a:lnTo>
                      <a:pt x="18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任意多边形 44">
                <a:extLst>
                  <a:ext uri="{FF2B5EF4-FFF2-40B4-BE49-F238E27FC236}">
                    <a16:creationId xmlns:a16="http://schemas.microsoft.com/office/drawing/2014/main" id="{E36E1D79-6B34-4D61-8548-B4E7A46C1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027" y="1888476"/>
                <a:ext cx="380319" cy="364067"/>
              </a:xfrm>
              <a:custGeom>
                <a:avLst/>
                <a:gdLst>
                  <a:gd name="T0" fmla="*/ 351 w 351"/>
                  <a:gd name="T1" fmla="*/ 336 h 336"/>
                  <a:gd name="T2" fmla="*/ 90 w 351"/>
                  <a:gd name="T3" fmla="*/ 336 h 336"/>
                  <a:gd name="T4" fmla="*/ 0 w 351"/>
                  <a:gd name="T5" fmla="*/ 0 h 336"/>
                  <a:gd name="T6" fmla="*/ 275 w 351"/>
                  <a:gd name="T7" fmla="*/ 0 h 336"/>
                  <a:gd name="T8" fmla="*/ 351 w 351"/>
                  <a:gd name="T9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336">
                    <a:moveTo>
                      <a:pt x="351" y="336"/>
                    </a:moveTo>
                    <a:lnTo>
                      <a:pt x="90" y="336"/>
                    </a:lnTo>
                    <a:lnTo>
                      <a:pt x="0" y="0"/>
                    </a:lnTo>
                    <a:lnTo>
                      <a:pt x="275" y="0"/>
                    </a:lnTo>
                    <a:lnTo>
                      <a:pt x="351" y="33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任意多边形 45">
                <a:extLst>
                  <a:ext uri="{FF2B5EF4-FFF2-40B4-BE49-F238E27FC236}">
                    <a16:creationId xmlns:a16="http://schemas.microsoft.com/office/drawing/2014/main" id="{5253A04D-2EE1-44DD-88B1-7C36E48A1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5478" y="2065092"/>
                <a:ext cx="192868" cy="178783"/>
              </a:xfrm>
              <a:custGeom>
                <a:avLst/>
                <a:gdLst>
                  <a:gd name="T0" fmla="*/ 140 w 178"/>
                  <a:gd name="T1" fmla="*/ 0 h 165"/>
                  <a:gd name="T2" fmla="*/ 178 w 178"/>
                  <a:gd name="T3" fmla="*/ 165 h 165"/>
                  <a:gd name="T4" fmla="*/ 0 w 178"/>
                  <a:gd name="T5" fmla="*/ 0 h 165"/>
                  <a:gd name="T6" fmla="*/ 140 w 178"/>
                  <a:gd name="T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165">
                    <a:moveTo>
                      <a:pt x="140" y="0"/>
                    </a:moveTo>
                    <a:lnTo>
                      <a:pt x="178" y="165"/>
                    </a:lnTo>
                    <a:lnTo>
                      <a:pt x="0" y="0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任意多边形 46">
                <a:extLst>
                  <a:ext uri="{FF2B5EF4-FFF2-40B4-BE49-F238E27FC236}">
                    <a16:creationId xmlns:a16="http://schemas.microsoft.com/office/drawing/2014/main" id="{98B87194-A550-4797-987D-820A3E0FDF98}"/>
                  </a:ext>
                </a:extLst>
              </p:cNvPr>
              <p:cNvSpPr/>
              <p:nvPr/>
            </p:nvSpPr>
            <p:spPr>
              <a:xfrm>
                <a:off x="5182294" y="1710777"/>
                <a:ext cx="1784575" cy="482172"/>
              </a:xfrm>
              <a:custGeom>
                <a:avLst/>
                <a:gdLst>
                  <a:gd name="connsiteX0" fmla="*/ 0 w 1784575"/>
                  <a:gd name="connsiteY0" fmla="*/ 0 h 482172"/>
                  <a:gd name="connsiteX1" fmla="*/ 1784575 w 1784575"/>
                  <a:gd name="connsiteY1" fmla="*/ 0 h 482172"/>
                  <a:gd name="connsiteX2" fmla="*/ 1692475 w 1784575"/>
                  <a:gd name="connsiteY2" fmla="*/ 354315 h 482172"/>
                  <a:gd name="connsiteX3" fmla="*/ 1536769 w 1784575"/>
                  <a:gd name="connsiteY3" fmla="*/ 354315 h 482172"/>
                  <a:gd name="connsiteX4" fmla="*/ 1488168 w 1784575"/>
                  <a:gd name="connsiteY4" fmla="*/ 402759 h 482172"/>
                  <a:gd name="connsiteX5" fmla="*/ 892830 w 1784575"/>
                  <a:gd name="connsiteY5" fmla="*/ 482172 h 482172"/>
                  <a:gd name="connsiteX6" fmla="*/ 297492 w 1784575"/>
                  <a:gd name="connsiteY6" fmla="*/ 402759 h 482172"/>
                  <a:gd name="connsiteX7" fmla="*/ 248891 w 1784575"/>
                  <a:gd name="connsiteY7" fmla="*/ 354315 h 482172"/>
                  <a:gd name="connsiteX8" fmla="*/ 93183 w 1784575"/>
                  <a:gd name="connsiteY8" fmla="*/ 354315 h 48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4575" h="482172">
                    <a:moveTo>
                      <a:pt x="0" y="0"/>
                    </a:moveTo>
                    <a:lnTo>
                      <a:pt x="1784575" y="0"/>
                    </a:lnTo>
                    <a:lnTo>
                      <a:pt x="1692475" y="354315"/>
                    </a:lnTo>
                    <a:lnTo>
                      <a:pt x="1536769" y="354315"/>
                    </a:lnTo>
                    <a:lnTo>
                      <a:pt x="1488168" y="402759"/>
                    </a:lnTo>
                    <a:cubicBezTo>
                      <a:pt x="1390083" y="449427"/>
                      <a:pt x="1160459" y="482172"/>
                      <a:pt x="892830" y="482172"/>
                    </a:cubicBezTo>
                    <a:cubicBezTo>
                      <a:pt x="625202" y="482172"/>
                      <a:pt x="395577" y="449427"/>
                      <a:pt x="297492" y="402759"/>
                    </a:cubicBezTo>
                    <a:lnTo>
                      <a:pt x="248891" y="354315"/>
                    </a:lnTo>
                    <a:lnTo>
                      <a:pt x="93183" y="3543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108000" anchor="t" anchorCtr="1"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状态（步）的三要素</a:t>
                </a: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1F90D2EC-4501-4D3D-961C-011554DCB004}"/>
                </a:ext>
              </a:extLst>
            </p:cNvPr>
            <p:cNvGrpSpPr/>
            <p:nvPr/>
          </p:nvGrpSpPr>
          <p:grpSpPr>
            <a:xfrm>
              <a:off x="5377937" y="3716275"/>
              <a:ext cx="1396540" cy="1244169"/>
              <a:chOff x="4948086" y="299433"/>
              <a:chExt cx="2549181" cy="1244169"/>
            </a:xfrm>
          </p:grpSpPr>
          <p:sp>
            <p:nvSpPr>
              <p:cNvPr id="46" name="文本框 27">
                <a:extLst>
                  <a:ext uri="{FF2B5EF4-FFF2-40B4-BE49-F238E27FC236}">
                    <a16:creationId xmlns:a16="http://schemas.microsoft.com/office/drawing/2014/main" id="{3F4DCD0C-28FE-497F-A8EE-C095DC72B494}"/>
                  </a:ext>
                </a:extLst>
              </p:cNvPr>
              <p:cNvSpPr txBox="1"/>
              <p:nvPr/>
            </p:nvSpPr>
            <p:spPr>
              <a:xfrm>
                <a:off x="4948086" y="299433"/>
                <a:ext cx="2549181" cy="42815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“步”的三要素</a:t>
                </a:r>
              </a:p>
            </p:txBody>
          </p:sp>
          <p:sp>
            <p:nvSpPr>
              <p:cNvPr id="47" name="文本框 28">
                <a:extLst>
                  <a:ext uri="{FF2B5EF4-FFF2-40B4-BE49-F238E27FC236}">
                    <a16:creationId xmlns:a16="http://schemas.microsoft.com/office/drawing/2014/main" id="{852ECA3D-5ED9-47C6-90AA-99D567F5B2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8086" y="727585"/>
                <a:ext cx="2549181" cy="816017"/>
              </a:xfrm>
              <a:prstGeom prst="rect">
                <a:avLst/>
              </a:prstGeom>
            </p:spPr>
            <p:txBody>
              <a:bodyPr vert="horz" wrap="square" lIns="0" tIns="72000" rIns="0" bIns="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转移条件、</a:t>
                </a:r>
                <a:endPara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负载（命令与动作）、转移方向</a:t>
                </a:r>
                <a:endParaRPr lang="zh-CN" altLang="en-US" sz="12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7" name="千图PPT彼岸天：ID 8661124库_组合 6">
            <a:extLst>
              <a:ext uri="{FF2B5EF4-FFF2-40B4-BE49-F238E27FC236}">
                <a16:creationId xmlns:a16="http://schemas.microsoft.com/office/drawing/2014/main" id="{7E4234FC-8CFA-4A03-B32B-8A3A567FC31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871379" y="2183895"/>
            <a:ext cx="1976360" cy="2776549"/>
            <a:chOff x="7198227" y="2183895"/>
            <a:chExt cx="1976360" cy="2776549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4A394C9-F149-4693-8B79-C37EF33D9CF2}"/>
                </a:ext>
              </a:extLst>
            </p:cNvPr>
            <p:cNvSpPr/>
            <p:nvPr/>
          </p:nvSpPr>
          <p:spPr>
            <a:xfrm>
              <a:off x="7933924" y="3018571"/>
              <a:ext cx="504967" cy="504967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GB" sz="2000">
                  <a:latin typeface="Impact" panose="020B0806030902050204" pitchFamily="34" charset="0"/>
                </a:rPr>
                <a:t>04</a:t>
              </a: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EA141069-9332-4F09-9DE6-09F2C8BFC9AB}"/>
                </a:ext>
              </a:extLst>
            </p:cNvPr>
            <p:cNvGrpSpPr/>
            <p:nvPr/>
          </p:nvGrpSpPr>
          <p:grpSpPr>
            <a:xfrm>
              <a:off x="7198227" y="2183895"/>
              <a:ext cx="1976360" cy="546100"/>
              <a:chOff x="7198227" y="1708484"/>
              <a:chExt cx="1976360" cy="546100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67CF33F-0220-4645-BC5E-2CF17E44202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00394" y="1708484"/>
                <a:ext cx="1974193" cy="546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任意多边形 36">
                <a:extLst>
                  <a:ext uri="{FF2B5EF4-FFF2-40B4-BE49-F238E27FC236}">
                    <a16:creationId xmlns:a16="http://schemas.microsoft.com/office/drawing/2014/main" id="{D473E9F2-2C5D-4D01-8913-8289081CE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2101" y="1888350"/>
                <a:ext cx="382486" cy="364067"/>
              </a:xfrm>
              <a:custGeom>
                <a:avLst/>
                <a:gdLst>
                  <a:gd name="T0" fmla="*/ 0 w 353"/>
                  <a:gd name="T1" fmla="*/ 336 h 336"/>
                  <a:gd name="T2" fmla="*/ 263 w 353"/>
                  <a:gd name="T3" fmla="*/ 336 h 336"/>
                  <a:gd name="T4" fmla="*/ 353 w 353"/>
                  <a:gd name="T5" fmla="*/ 0 h 336"/>
                  <a:gd name="T6" fmla="*/ 78 w 353"/>
                  <a:gd name="T7" fmla="*/ 0 h 336"/>
                  <a:gd name="T8" fmla="*/ 0 w 353"/>
                  <a:gd name="T9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336">
                    <a:moveTo>
                      <a:pt x="0" y="336"/>
                    </a:moveTo>
                    <a:lnTo>
                      <a:pt x="263" y="336"/>
                    </a:lnTo>
                    <a:lnTo>
                      <a:pt x="353" y="0"/>
                    </a:lnTo>
                    <a:lnTo>
                      <a:pt x="78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任意多边形 37">
                <a:extLst>
                  <a:ext uri="{FF2B5EF4-FFF2-40B4-BE49-F238E27FC236}">
                    <a16:creationId xmlns:a16="http://schemas.microsoft.com/office/drawing/2014/main" id="{F6F3A3C4-C253-4553-84E5-6A698B6F0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2101" y="2064966"/>
                <a:ext cx="195036" cy="178783"/>
              </a:xfrm>
              <a:custGeom>
                <a:avLst/>
                <a:gdLst>
                  <a:gd name="T0" fmla="*/ 40 w 180"/>
                  <a:gd name="T1" fmla="*/ 0 h 165"/>
                  <a:gd name="T2" fmla="*/ 0 w 180"/>
                  <a:gd name="T3" fmla="*/ 165 h 165"/>
                  <a:gd name="T4" fmla="*/ 180 w 180"/>
                  <a:gd name="T5" fmla="*/ 0 h 165"/>
                  <a:gd name="T6" fmla="*/ 40 w 180"/>
                  <a:gd name="T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0" h="165">
                    <a:moveTo>
                      <a:pt x="40" y="0"/>
                    </a:moveTo>
                    <a:lnTo>
                      <a:pt x="0" y="165"/>
                    </a:lnTo>
                    <a:lnTo>
                      <a:pt x="18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任意多边形 38">
                <a:extLst>
                  <a:ext uri="{FF2B5EF4-FFF2-40B4-BE49-F238E27FC236}">
                    <a16:creationId xmlns:a16="http://schemas.microsoft.com/office/drawing/2014/main" id="{20A644F9-BF8D-4DC6-A8CF-FD150CE79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8227" y="1888350"/>
                <a:ext cx="380319" cy="364067"/>
              </a:xfrm>
              <a:custGeom>
                <a:avLst/>
                <a:gdLst>
                  <a:gd name="T0" fmla="*/ 351 w 351"/>
                  <a:gd name="T1" fmla="*/ 336 h 336"/>
                  <a:gd name="T2" fmla="*/ 90 w 351"/>
                  <a:gd name="T3" fmla="*/ 336 h 336"/>
                  <a:gd name="T4" fmla="*/ 0 w 351"/>
                  <a:gd name="T5" fmla="*/ 0 h 336"/>
                  <a:gd name="T6" fmla="*/ 275 w 351"/>
                  <a:gd name="T7" fmla="*/ 0 h 336"/>
                  <a:gd name="T8" fmla="*/ 351 w 351"/>
                  <a:gd name="T9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336">
                    <a:moveTo>
                      <a:pt x="351" y="336"/>
                    </a:moveTo>
                    <a:lnTo>
                      <a:pt x="90" y="336"/>
                    </a:lnTo>
                    <a:lnTo>
                      <a:pt x="0" y="0"/>
                    </a:lnTo>
                    <a:lnTo>
                      <a:pt x="275" y="0"/>
                    </a:lnTo>
                    <a:lnTo>
                      <a:pt x="351" y="33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任意多边形 39">
                <a:extLst>
                  <a:ext uri="{FF2B5EF4-FFF2-40B4-BE49-F238E27FC236}">
                    <a16:creationId xmlns:a16="http://schemas.microsoft.com/office/drawing/2014/main" id="{66A53254-D45E-4C74-A0A5-75350F307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5678" y="2064966"/>
                <a:ext cx="192868" cy="178783"/>
              </a:xfrm>
              <a:custGeom>
                <a:avLst/>
                <a:gdLst>
                  <a:gd name="T0" fmla="*/ 140 w 178"/>
                  <a:gd name="T1" fmla="*/ 0 h 165"/>
                  <a:gd name="T2" fmla="*/ 178 w 178"/>
                  <a:gd name="T3" fmla="*/ 165 h 165"/>
                  <a:gd name="T4" fmla="*/ 0 w 178"/>
                  <a:gd name="T5" fmla="*/ 0 h 165"/>
                  <a:gd name="T6" fmla="*/ 140 w 178"/>
                  <a:gd name="T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165">
                    <a:moveTo>
                      <a:pt x="140" y="0"/>
                    </a:moveTo>
                    <a:lnTo>
                      <a:pt x="178" y="165"/>
                    </a:lnTo>
                    <a:lnTo>
                      <a:pt x="0" y="0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任意多边形 40">
                <a:extLst>
                  <a:ext uri="{FF2B5EF4-FFF2-40B4-BE49-F238E27FC236}">
                    <a16:creationId xmlns:a16="http://schemas.microsoft.com/office/drawing/2014/main" id="{1B17E92C-DFE7-4823-A792-385B226A89C2}"/>
                  </a:ext>
                </a:extLst>
              </p:cNvPr>
              <p:cNvSpPr/>
              <p:nvPr/>
            </p:nvSpPr>
            <p:spPr>
              <a:xfrm>
                <a:off x="7292494" y="1710651"/>
                <a:ext cx="1784575" cy="482172"/>
              </a:xfrm>
              <a:custGeom>
                <a:avLst/>
                <a:gdLst>
                  <a:gd name="connsiteX0" fmla="*/ 0 w 1784575"/>
                  <a:gd name="connsiteY0" fmla="*/ 0 h 482172"/>
                  <a:gd name="connsiteX1" fmla="*/ 1784575 w 1784575"/>
                  <a:gd name="connsiteY1" fmla="*/ 0 h 482172"/>
                  <a:gd name="connsiteX2" fmla="*/ 1692475 w 1784575"/>
                  <a:gd name="connsiteY2" fmla="*/ 354315 h 482172"/>
                  <a:gd name="connsiteX3" fmla="*/ 1536769 w 1784575"/>
                  <a:gd name="connsiteY3" fmla="*/ 354315 h 482172"/>
                  <a:gd name="connsiteX4" fmla="*/ 1488168 w 1784575"/>
                  <a:gd name="connsiteY4" fmla="*/ 402759 h 482172"/>
                  <a:gd name="connsiteX5" fmla="*/ 892830 w 1784575"/>
                  <a:gd name="connsiteY5" fmla="*/ 482172 h 482172"/>
                  <a:gd name="connsiteX6" fmla="*/ 297492 w 1784575"/>
                  <a:gd name="connsiteY6" fmla="*/ 402759 h 482172"/>
                  <a:gd name="connsiteX7" fmla="*/ 248891 w 1784575"/>
                  <a:gd name="connsiteY7" fmla="*/ 354315 h 482172"/>
                  <a:gd name="connsiteX8" fmla="*/ 93183 w 1784575"/>
                  <a:gd name="connsiteY8" fmla="*/ 354315 h 48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4575" h="482172">
                    <a:moveTo>
                      <a:pt x="0" y="0"/>
                    </a:moveTo>
                    <a:lnTo>
                      <a:pt x="1784575" y="0"/>
                    </a:lnTo>
                    <a:lnTo>
                      <a:pt x="1692475" y="354315"/>
                    </a:lnTo>
                    <a:lnTo>
                      <a:pt x="1536769" y="354315"/>
                    </a:lnTo>
                    <a:lnTo>
                      <a:pt x="1488168" y="402759"/>
                    </a:lnTo>
                    <a:cubicBezTo>
                      <a:pt x="1390083" y="449427"/>
                      <a:pt x="1160459" y="482172"/>
                      <a:pt x="892830" y="482172"/>
                    </a:cubicBezTo>
                    <a:cubicBezTo>
                      <a:pt x="625202" y="482172"/>
                      <a:pt x="395577" y="449427"/>
                      <a:pt x="297492" y="402759"/>
                    </a:cubicBezTo>
                    <a:lnTo>
                      <a:pt x="248891" y="354315"/>
                    </a:lnTo>
                    <a:lnTo>
                      <a:pt x="93183" y="3543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108000" anchor="t" anchorCtr="1">
                <a:normAutofit/>
              </a:bodyPr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M8040</a:t>
                </a:r>
                <a:endPara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0BDBAACA-DB24-4B0E-946C-44E888069C25}"/>
                </a:ext>
              </a:extLst>
            </p:cNvPr>
            <p:cNvGrpSpPr/>
            <p:nvPr/>
          </p:nvGrpSpPr>
          <p:grpSpPr>
            <a:xfrm>
              <a:off x="7488137" y="3716275"/>
              <a:ext cx="1396540" cy="1244169"/>
              <a:chOff x="4948086" y="299433"/>
              <a:chExt cx="2549181" cy="1244169"/>
            </a:xfrm>
          </p:grpSpPr>
          <p:sp>
            <p:nvSpPr>
              <p:cNvPr id="35" name="文本框 25">
                <a:extLst>
                  <a:ext uri="{FF2B5EF4-FFF2-40B4-BE49-F238E27FC236}">
                    <a16:creationId xmlns:a16="http://schemas.microsoft.com/office/drawing/2014/main" id="{BCC889E9-D10F-4A88-9E7F-897CA70F9BBE}"/>
                  </a:ext>
                </a:extLst>
              </p:cNvPr>
              <p:cNvSpPr txBox="1"/>
              <p:nvPr/>
            </p:nvSpPr>
            <p:spPr>
              <a:xfrm>
                <a:off x="4948086" y="299433"/>
                <a:ext cx="2549181" cy="42815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accent4">
                        <a:lumMod val="100000"/>
                      </a:schemeClr>
                    </a:solidFill>
                  </a:rPr>
                  <a:t>M8040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文本框 26">
                <a:extLst>
                  <a:ext uri="{FF2B5EF4-FFF2-40B4-BE49-F238E27FC236}">
                    <a16:creationId xmlns:a16="http://schemas.microsoft.com/office/drawing/2014/main" id="{F726381E-CFDD-4296-B5B8-E659498E77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8086" y="727585"/>
                <a:ext cx="2549181" cy="816017"/>
              </a:xfrm>
              <a:prstGeom prst="rect">
                <a:avLst/>
              </a:prstGeom>
            </p:spPr>
            <p:txBody>
              <a:bodyPr vert="horz" wrap="square" lIns="0" tIns="72000" rIns="0" bIns="0" anchor="t" anchorCtr="1">
                <a:norm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zh-CN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名称：转移禁止。</a:t>
                </a:r>
                <a:endPara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just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M8040</a:t>
                </a:r>
                <a:r>
                  <a:rPr lang="zh-CN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驱动时禁止状态之间的转移</a:t>
                </a:r>
              </a:p>
            </p:txBody>
          </p:sp>
        </p:grpSp>
      </p:grpSp>
      <p:grpSp>
        <p:nvGrpSpPr>
          <p:cNvPr id="8" name="千图PPT彼岸天：ID 8661124库_组合 7">
            <a:extLst>
              <a:ext uri="{FF2B5EF4-FFF2-40B4-BE49-F238E27FC236}">
                <a16:creationId xmlns:a16="http://schemas.microsoft.com/office/drawing/2014/main" id="{397E8D1A-2FDC-4A3A-B5AA-3DB0C0BE53F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853301" y="2183958"/>
            <a:ext cx="1976360" cy="2776423"/>
            <a:chOff x="2952560" y="2184021"/>
            <a:chExt cx="1976360" cy="2776423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8A25C42-151A-4971-A23D-DD1D8ACC17FF}"/>
                </a:ext>
              </a:extLst>
            </p:cNvPr>
            <p:cNvSpPr/>
            <p:nvPr/>
          </p:nvSpPr>
          <p:spPr>
            <a:xfrm>
              <a:off x="3688257" y="3018572"/>
              <a:ext cx="504967" cy="50496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GB" sz="2000">
                  <a:latin typeface="Impact" panose="020B0806030902050204" pitchFamily="34" charset="0"/>
                </a:rPr>
                <a:t>02</a:t>
              </a: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1990E54-8576-4B77-83C5-095E31376837}"/>
                </a:ext>
              </a:extLst>
            </p:cNvPr>
            <p:cNvGrpSpPr/>
            <p:nvPr/>
          </p:nvGrpSpPr>
          <p:grpSpPr>
            <a:xfrm>
              <a:off x="2952560" y="2184021"/>
              <a:ext cx="1976360" cy="546100"/>
              <a:chOff x="2952560" y="1708610"/>
              <a:chExt cx="1976360" cy="546100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DD409D7-2E5A-47B2-BF28-27C7B64834C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954727" y="1708610"/>
                <a:ext cx="1974193" cy="546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任意多边形 48">
                <a:extLst>
                  <a:ext uri="{FF2B5EF4-FFF2-40B4-BE49-F238E27FC236}">
                    <a16:creationId xmlns:a16="http://schemas.microsoft.com/office/drawing/2014/main" id="{A6C1564B-B307-4D99-8F32-F3384F68D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434" y="1888476"/>
                <a:ext cx="382486" cy="364067"/>
              </a:xfrm>
              <a:custGeom>
                <a:avLst/>
                <a:gdLst>
                  <a:gd name="T0" fmla="*/ 0 w 353"/>
                  <a:gd name="T1" fmla="*/ 336 h 336"/>
                  <a:gd name="T2" fmla="*/ 263 w 353"/>
                  <a:gd name="T3" fmla="*/ 336 h 336"/>
                  <a:gd name="T4" fmla="*/ 353 w 353"/>
                  <a:gd name="T5" fmla="*/ 0 h 336"/>
                  <a:gd name="T6" fmla="*/ 78 w 353"/>
                  <a:gd name="T7" fmla="*/ 0 h 336"/>
                  <a:gd name="T8" fmla="*/ 0 w 353"/>
                  <a:gd name="T9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336">
                    <a:moveTo>
                      <a:pt x="0" y="336"/>
                    </a:moveTo>
                    <a:lnTo>
                      <a:pt x="263" y="336"/>
                    </a:lnTo>
                    <a:lnTo>
                      <a:pt x="353" y="0"/>
                    </a:lnTo>
                    <a:lnTo>
                      <a:pt x="78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任意多边形 49">
                <a:extLst>
                  <a:ext uri="{FF2B5EF4-FFF2-40B4-BE49-F238E27FC236}">
                    <a16:creationId xmlns:a16="http://schemas.microsoft.com/office/drawing/2014/main" id="{F5D35447-CE4A-4A43-85D7-4A6EAB52D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434" y="2065092"/>
                <a:ext cx="195036" cy="178783"/>
              </a:xfrm>
              <a:custGeom>
                <a:avLst/>
                <a:gdLst>
                  <a:gd name="T0" fmla="*/ 40 w 180"/>
                  <a:gd name="T1" fmla="*/ 0 h 165"/>
                  <a:gd name="T2" fmla="*/ 0 w 180"/>
                  <a:gd name="T3" fmla="*/ 165 h 165"/>
                  <a:gd name="T4" fmla="*/ 180 w 180"/>
                  <a:gd name="T5" fmla="*/ 0 h 165"/>
                  <a:gd name="T6" fmla="*/ 40 w 180"/>
                  <a:gd name="T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0" h="165">
                    <a:moveTo>
                      <a:pt x="40" y="0"/>
                    </a:moveTo>
                    <a:lnTo>
                      <a:pt x="0" y="165"/>
                    </a:lnTo>
                    <a:lnTo>
                      <a:pt x="18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任意多边形 50">
                <a:extLst>
                  <a:ext uri="{FF2B5EF4-FFF2-40B4-BE49-F238E27FC236}">
                    <a16:creationId xmlns:a16="http://schemas.microsoft.com/office/drawing/2014/main" id="{A69725BF-0BC5-4868-8C1A-9E3BEB5B1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2560" y="1888476"/>
                <a:ext cx="380319" cy="364067"/>
              </a:xfrm>
              <a:custGeom>
                <a:avLst/>
                <a:gdLst>
                  <a:gd name="T0" fmla="*/ 351 w 351"/>
                  <a:gd name="T1" fmla="*/ 336 h 336"/>
                  <a:gd name="T2" fmla="*/ 90 w 351"/>
                  <a:gd name="T3" fmla="*/ 336 h 336"/>
                  <a:gd name="T4" fmla="*/ 0 w 351"/>
                  <a:gd name="T5" fmla="*/ 0 h 336"/>
                  <a:gd name="T6" fmla="*/ 275 w 351"/>
                  <a:gd name="T7" fmla="*/ 0 h 336"/>
                  <a:gd name="T8" fmla="*/ 351 w 351"/>
                  <a:gd name="T9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336">
                    <a:moveTo>
                      <a:pt x="351" y="336"/>
                    </a:moveTo>
                    <a:lnTo>
                      <a:pt x="90" y="336"/>
                    </a:lnTo>
                    <a:lnTo>
                      <a:pt x="0" y="0"/>
                    </a:lnTo>
                    <a:lnTo>
                      <a:pt x="275" y="0"/>
                    </a:lnTo>
                    <a:lnTo>
                      <a:pt x="351" y="336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任意多边形 51">
                <a:extLst>
                  <a:ext uri="{FF2B5EF4-FFF2-40B4-BE49-F238E27FC236}">
                    <a16:creationId xmlns:a16="http://schemas.microsoft.com/office/drawing/2014/main" id="{B26B5D8F-3504-434C-993F-0622A4D2B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0011" y="2065092"/>
                <a:ext cx="192868" cy="178783"/>
              </a:xfrm>
              <a:custGeom>
                <a:avLst/>
                <a:gdLst>
                  <a:gd name="T0" fmla="*/ 140 w 178"/>
                  <a:gd name="T1" fmla="*/ 0 h 165"/>
                  <a:gd name="T2" fmla="*/ 178 w 178"/>
                  <a:gd name="T3" fmla="*/ 165 h 165"/>
                  <a:gd name="T4" fmla="*/ 0 w 178"/>
                  <a:gd name="T5" fmla="*/ 0 h 165"/>
                  <a:gd name="T6" fmla="*/ 140 w 178"/>
                  <a:gd name="T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165">
                    <a:moveTo>
                      <a:pt x="140" y="0"/>
                    </a:moveTo>
                    <a:lnTo>
                      <a:pt x="178" y="165"/>
                    </a:lnTo>
                    <a:lnTo>
                      <a:pt x="0" y="0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任意多边形 52">
                <a:extLst>
                  <a:ext uri="{FF2B5EF4-FFF2-40B4-BE49-F238E27FC236}">
                    <a16:creationId xmlns:a16="http://schemas.microsoft.com/office/drawing/2014/main" id="{B7FCF157-CABD-4C9E-B5B5-1501C745D44A}"/>
                  </a:ext>
                </a:extLst>
              </p:cNvPr>
              <p:cNvSpPr/>
              <p:nvPr/>
            </p:nvSpPr>
            <p:spPr>
              <a:xfrm>
                <a:off x="3046827" y="1710777"/>
                <a:ext cx="1784575" cy="482172"/>
              </a:xfrm>
              <a:custGeom>
                <a:avLst/>
                <a:gdLst>
                  <a:gd name="connsiteX0" fmla="*/ 0 w 1784575"/>
                  <a:gd name="connsiteY0" fmla="*/ 0 h 482172"/>
                  <a:gd name="connsiteX1" fmla="*/ 1784575 w 1784575"/>
                  <a:gd name="connsiteY1" fmla="*/ 0 h 482172"/>
                  <a:gd name="connsiteX2" fmla="*/ 1692475 w 1784575"/>
                  <a:gd name="connsiteY2" fmla="*/ 354315 h 482172"/>
                  <a:gd name="connsiteX3" fmla="*/ 1536769 w 1784575"/>
                  <a:gd name="connsiteY3" fmla="*/ 354315 h 482172"/>
                  <a:gd name="connsiteX4" fmla="*/ 1488168 w 1784575"/>
                  <a:gd name="connsiteY4" fmla="*/ 402759 h 482172"/>
                  <a:gd name="connsiteX5" fmla="*/ 892830 w 1784575"/>
                  <a:gd name="connsiteY5" fmla="*/ 482172 h 482172"/>
                  <a:gd name="connsiteX6" fmla="*/ 297492 w 1784575"/>
                  <a:gd name="connsiteY6" fmla="*/ 402759 h 482172"/>
                  <a:gd name="connsiteX7" fmla="*/ 248891 w 1784575"/>
                  <a:gd name="connsiteY7" fmla="*/ 354315 h 482172"/>
                  <a:gd name="connsiteX8" fmla="*/ 93183 w 1784575"/>
                  <a:gd name="connsiteY8" fmla="*/ 354315 h 48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4575" h="482172">
                    <a:moveTo>
                      <a:pt x="0" y="0"/>
                    </a:moveTo>
                    <a:lnTo>
                      <a:pt x="1784575" y="0"/>
                    </a:lnTo>
                    <a:lnTo>
                      <a:pt x="1692475" y="354315"/>
                    </a:lnTo>
                    <a:lnTo>
                      <a:pt x="1536769" y="354315"/>
                    </a:lnTo>
                    <a:lnTo>
                      <a:pt x="1488168" y="402759"/>
                    </a:lnTo>
                    <a:cubicBezTo>
                      <a:pt x="1390083" y="449427"/>
                      <a:pt x="1160459" y="482172"/>
                      <a:pt x="892830" y="482172"/>
                    </a:cubicBezTo>
                    <a:cubicBezTo>
                      <a:pt x="625202" y="482172"/>
                      <a:pt x="395577" y="449427"/>
                      <a:pt x="297492" y="402759"/>
                    </a:cubicBezTo>
                    <a:lnTo>
                      <a:pt x="248891" y="354315"/>
                    </a:lnTo>
                    <a:lnTo>
                      <a:pt x="93183" y="3543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108000" anchor="t" anchorCtr="1"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定时器（</a:t>
                </a:r>
                <a:r>
                  <a:rPr lang="en-US" altLang="zh-CN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T</a:t>
                </a: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）的应用</a:t>
                </a: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E4DEA8C-82E9-4077-AB1C-2D3A15372F1D}"/>
                </a:ext>
              </a:extLst>
            </p:cNvPr>
            <p:cNvGrpSpPr/>
            <p:nvPr/>
          </p:nvGrpSpPr>
          <p:grpSpPr>
            <a:xfrm>
              <a:off x="3242470" y="3716275"/>
              <a:ext cx="1396540" cy="1244169"/>
              <a:chOff x="4948086" y="299433"/>
              <a:chExt cx="2549181" cy="124416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614F2771-C73F-4641-AE19-560334149E50}"/>
                  </a:ext>
                </a:extLst>
              </p:cNvPr>
              <p:cNvSpPr txBox="1"/>
              <p:nvPr/>
            </p:nvSpPr>
            <p:spPr>
              <a:xfrm>
                <a:off x="4948086" y="299433"/>
                <a:ext cx="2549181" cy="42815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accent1">
                        <a:lumMod val="100000"/>
                      </a:schemeClr>
                    </a:solidFill>
                  </a:rPr>
                  <a:t>T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文本框 22">
                <a:extLst>
                  <a:ext uri="{FF2B5EF4-FFF2-40B4-BE49-F238E27FC236}">
                    <a16:creationId xmlns:a16="http://schemas.microsoft.com/office/drawing/2014/main" id="{C8BFD661-066F-42CF-A978-399E1D7906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8086" y="727585"/>
                <a:ext cx="2549181" cy="816017"/>
              </a:xfrm>
              <a:prstGeom prst="rect">
                <a:avLst/>
              </a:prstGeom>
            </p:spPr>
            <p:txBody>
              <a:bodyPr vert="horz" wrap="square" lIns="0" tIns="72000" rIns="0" bIns="0" anchor="t" anchorCtr="1">
                <a:normAutofit fontScale="92500"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100ms</a:t>
                </a:r>
                <a:r>
                  <a:rPr lang="zh-CN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通用定时器</a:t>
                </a:r>
                <a:r>
                  <a:rPr lang="en-US" altLang="zh-CN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T0~T199</a:t>
                </a:r>
                <a:r>
                  <a:rPr lang="zh-CN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，共</a:t>
                </a:r>
                <a:r>
                  <a:rPr lang="en-US" altLang="zh-CN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200</a:t>
                </a:r>
                <a:r>
                  <a:rPr lang="zh-CN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点，设定值为</a:t>
                </a:r>
                <a:r>
                  <a:rPr lang="en-US" altLang="zh-CN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0.1~3276.1s</a:t>
                </a:r>
                <a:r>
                  <a:rPr lang="zh-CN" altLang="en-US" sz="1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。</a:t>
                </a:r>
              </a:p>
            </p:txBody>
          </p:sp>
        </p:grpSp>
      </p:grpSp>
      <p:grpSp>
        <p:nvGrpSpPr>
          <p:cNvPr id="9" name="千图PPT彼岸天：ID 8661124库_组合 8">
            <a:extLst>
              <a:ext uri="{FF2B5EF4-FFF2-40B4-BE49-F238E27FC236}">
                <a16:creationId xmlns:a16="http://schemas.microsoft.com/office/drawing/2014/main" id="{0DA86FAD-0C84-4FEE-B032-EC34ADFDC82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344262" y="2183895"/>
            <a:ext cx="1976360" cy="2776485"/>
            <a:chOff x="750825" y="2183895"/>
            <a:chExt cx="1976360" cy="277648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AA8C47A-3449-4073-9BBC-27EDD57B0D13}"/>
                </a:ext>
              </a:extLst>
            </p:cNvPr>
            <p:cNvSpPr/>
            <p:nvPr/>
          </p:nvSpPr>
          <p:spPr>
            <a:xfrm>
              <a:off x="1486522" y="3018572"/>
              <a:ext cx="504967" cy="504967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GB" sz="2000" dirty="0">
                  <a:latin typeface="Impact" panose="020B0806030902050204" pitchFamily="34" charset="0"/>
                </a:rPr>
                <a:t>01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594E892-22BC-4730-BD5A-B3A2DFB038D7}"/>
                </a:ext>
              </a:extLst>
            </p:cNvPr>
            <p:cNvGrpSpPr/>
            <p:nvPr/>
          </p:nvGrpSpPr>
          <p:grpSpPr>
            <a:xfrm>
              <a:off x="750825" y="2183895"/>
              <a:ext cx="1976360" cy="546100"/>
              <a:chOff x="750825" y="1708484"/>
              <a:chExt cx="1976360" cy="54610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F82BB48-AB78-4478-A02F-E7944D2C4E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2992" y="1708484"/>
                <a:ext cx="1974193" cy="546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任意多边形 54">
                <a:extLst>
                  <a:ext uri="{FF2B5EF4-FFF2-40B4-BE49-F238E27FC236}">
                    <a16:creationId xmlns:a16="http://schemas.microsoft.com/office/drawing/2014/main" id="{CE04C7B3-73D1-4A2B-9720-D7BDF7DBD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4699" y="1888350"/>
                <a:ext cx="382486" cy="364067"/>
              </a:xfrm>
              <a:custGeom>
                <a:avLst/>
                <a:gdLst>
                  <a:gd name="T0" fmla="*/ 0 w 353"/>
                  <a:gd name="T1" fmla="*/ 336 h 336"/>
                  <a:gd name="T2" fmla="*/ 263 w 353"/>
                  <a:gd name="T3" fmla="*/ 336 h 336"/>
                  <a:gd name="T4" fmla="*/ 353 w 353"/>
                  <a:gd name="T5" fmla="*/ 0 h 336"/>
                  <a:gd name="T6" fmla="*/ 78 w 353"/>
                  <a:gd name="T7" fmla="*/ 0 h 336"/>
                  <a:gd name="T8" fmla="*/ 0 w 353"/>
                  <a:gd name="T9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336">
                    <a:moveTo>
                      <a:pt x="0" y="336"/>
                    </a:moveTo>
                    <a:lnTo>
                      <a:pt x="263" y="336"/>
                    </a:lnTo>
                    <a:lnTo>
                      <a:pt x="353" y="0"/>
                    </a:lnTo>
                    <a:lnTo>
                      <a:pt x="78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任意多边形 55">
                <a:extLst>
                  <a:ext uri="{FF2B5EF4-FFF2-40B4-BE49-F238E27FC236}">
                    <a16:creationId xmlns:a16="http://schemas.microsoft.com/office/drawing/2014/main" id="{AB3B3327-59D1-44C0-A5B1-607FEF828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4699" y="2064966"/>
                <a:ext cx="195036" cy="178783"/>
              </a:xfrm>
              <a:custGeom>
                <a:avLst/>
                <a:gdLst>
                  <a:gd name="T0" fmla="*/ 40 w 180"/>
                  <a:gd name="T1" fmla="*/ 0 h 165"/>
                  <a:gd name="T2" fmla="*/ 0 w 180"/>
                  <a:gd name="T3" fmla="*/ 165 h 165"/>
                  <a:gd name="T4" fmla="*/ 180 w 180"/>
                  <a:gd name="T5" fmla="*/ 0 h 165"/>
                  <a:gd name="T6" fmla="*/ 40 w 180"/>
                  <a:gd name="T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0" h="165">
                    <a:moveTo>
                      <a:pt x="40" y="0"/>
                    </a:moveTo>
                    <a:lnTo>
                      <a:pt x="0" y="165"/>
                    </a:lnTo>
                    <a:lnTo>
                      <a:pt x="18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任意多边形 56">
                <a:extLst>
                  <a:ext uri="{FF2B5EF4-FFF2-40B4-BE49-F238E27FC236}">
                    <a16:creationId xmlns:a16="http://schemas.microsoft.com/office/drawing/2014/main" id="{64E7E14B-B628-4C5D-BC9D-24032BB7F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25" y="1888350"/>
                <a:ext cx="380319" cy="364067"/>
              </a:xfrm>
              <a:custGeom>
                <a:avLst/>
                <a:gdLst>
                  <a:gd name="T0" fmla="*/ 351 w 351"/>
                  <a:gd name="T1" fmla="*/ 336 h 336"/>
                  <a:gd name="T2" fmla="*/ 90 w 351"/>
                  <a:gd name="T3" fmla="*/ 336 h 336"/>
                  <a:gd name="T4" fmla="*/ 0 w 351"/>
                  <a:gd name="T5" fmla="*/ 0 h 336"/>
                  <a:gd name="T6" fmla="*/ 275 w 351"/>
                  <a:gd name="T7" fmla="*/ 0 h 336"/>
                  <a:gd name="T8" fmla="*/ 351 w 351"/>
                  <a:gd name="T9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336">
                    <a:moveTo>
                      <a:pt x="351" y="336"/>
                    </a:moveTo>
                    <a:lnTo>
                      <a:pt x="90" y="336"/>
                    </a:lnTo>
                    <a:lnTo>
                      <a:pt x="0" y="0"/>
                    </a:lnTo>
                    <a:lnTo>
                      <a:pt x="275" y="0"/>
                    </a:lnTo>
                    <a:lnTo>
                      <a:pt x="351" y="33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任意多边形 57">
                <a:extLst>
                  <a:ext uri="{FF2B5EF4-FFF2-40B4-BE49-F238E27FC236}">
                    <a16:creationId xmlns:a16="http://schemas.microsoft.com/office/drawing/2014/main" id="{02E44BE6-A639-463B-AB0E-8D6BD44C53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276" y="2064966"/>
                <a:ext cx="192868" cy="178783"/>
              </a:xfrm>
              <a:custGeom>
                <a:avLst/>
                <a:gdLst>
                  <a:gd name="T0" fmla="*/ 140 w 178"/>
                  <a:gd name="T1" fmla="*/ 0 h 165"/>
                  <a:gd name="T2" fmla="*/ 178 w 178"/>
                  <a:gd name="T3" fmla="*/ 165 h 165"/>
                  <a:gd name="T4" fmla="*/ 0 w 178"/>
                  <a:gd name="T5" fmla="*/ 0 h 165"/>
                  <a:gd name="T6" fmla="*/ 140 w 178"/>
                  <a:gd name="T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165">
                    <a:moveTo>
                      <a:pt x="140" y="0"/>
                    </a:moveTo>
                    <a:lnTo>
                      <a:pt x="178" y="165"/>
                    </a:lnTo>
                    <a:lnTo>
                      <a:pt x="0" y="0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任意多边形 58">
                <a:extLst>
                  <a:ext uri="{FF2B5EF4-FFF2-40B4-BE49-F238E27FC236}">
                    <a16:creationId xmlns:a16="http://schemas.microsoft.com/office/drawing/2014/main" id="{99FDF6A1-6BB1-4874-9A4C-670A88722A63}"/>
                  </a:ext>
                </a:extLst>
              </p:cNvPr>
              <p:cNvSpPr/>
              <p:nvPr/>
            </p:nvSpPr>
            <p:spPr>
              <a:xfrm>
                <a:off x="944778" y="1710714"/>
                <a:ext cx="1594957" cy="482172"/>
              </a:xfrm>
              <a:custGeom>
                <a:avLst/>
                <a:gdLst>
                  <a:gd name="connsiteX0" fmla="*/ 0 w 1784575"/>
                  <a:gd name="connsiteY0" fmla="*/ 0 h 482172"/>
                  <a:gd name="connsiteX1" fmla="*/ 1784575 w 1784575"/>
                  <a:gd name="connsiteY1" fmla="*/ 0 h 482172"/>
                  <a:gd name="connsiteX2" fmla="*/ 1692475 w 1784575"/>
                  <a:gd name="connsiteY2" fmla="*/ 354315 h 482172"/>
                  <a:gd name="connsiteX3" fmla="*/ 1536769 w 1784575"/>
                  <a:gd name="connsiteY3" fmla="*/ 354315 h 482172"/>
                  <a:gd name="connsiteX4" fmla="*/ 1488168 w 1784575"/>
                  <a:gd name="connsiteY4" fmla="*/ 402759 h 482172"/>
                  <a:gd name="connsiteX5" fmla="*/ 892830 w 1784575"/>
                  <a:gd name="connsiteY5" fmla="*/ 482172 h 482172"/>
                  <a:gd name="connsiteX6" fmla="*/ 297492 w 1784575"/>
                  <a:gd name="connsiteY6" fmla="*/ 402759 h 482172"/>
                  <a:gd name="connsiteX7" fmla="*/ 248891 w 1784575"/>
                  <a:gd name="connsiteY7" fmla="*/ 354315 h 482172"/>
                  <a:gd name="connsiteX8" fmla="*/ 93183 w 1784575"/>
                  <a:gd name="connsiteY8" fmla="*/ 354315 h 48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4575" h="482172">
                    <a:moveTo>
                      <a:pt x="0" y="0"/>
                    </a:moveTo>
                    <a:lnTo>
                      <a:pt x="1784575" y="0"/>
                    </a:lnTo>
                    <a:lnTo>
                      <a:pt x="1692475" y="354315"/>
                    </a:lnTo>
                    <a:lnTo>
                      <a:pt x="1536769" y="354315"/>
                    </a:lnTo>
                    <a:lnTo>
                      <a:pt x="1488168" y="402759"/>
                    </a:lnTo>
                    <a:cubicBezTo>
                      <a:pt x="1390083" y="449427"/>
                      <a:pt x="1160459" y="482172"/>
                      <a:pt x="892830" y="482172"/>
                    </a:cubicBezTo>
                    <a:cubicBezTo>
                      <a:pt x="625202" y="482172"/>
                      <a:pt x="395577" y="449427"/>
                      <a:pt x="297492" y="402759"/>
                    </a:cubicBezTo>
                    <a:lnTo>
                      <a:pt x="248891" y="354315"/>
                    </a:lnTo>
                    <a:lnTo>
                      <a:pt x="93183" y="35431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108000" anchor="t" anchorCtr="1">
                <a:normAutofit/>
              </a:bodyPr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M8002</a:t>
                </a:r>
                <a:endPara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5DCD703-79D9-4EDF-9B7F-5B85DBBA5434}"/>
                </a:ext>
              </a:extLst>
            </p:cNvPr>
            <p:cNvGrpSpPr/>
            <p:nvPr/>
          </p:nvGrpSpPr>
          <p:grpSpPr>
            <a:xfrm>
              <a:off x="915969" y="3716275"/>
              <a:ext cx="1811216" cy="1244105"/>
              <a:chOff x="4720344" y="299433"/>
              <a:chExt cx="3306112" cy="1244105"/>
            </a:xfrm>
          </p:grpSpPr>
          <p:sp>
            <p:nvSpPr>
              <p:cNvPr id="13" name="文本框 19">
                <a:extLst>
                  <a:ext uri="{FF2B5EF4-FFF2-40B4-BE49-F238E27FC236}">
                    <a16:creationId xmlns:a16="http://schemas.microsoft.com/office/drawing/2014/main" id="{F571B3C5-358A-4094-BB20-2ED4D10278C4}"/>
                  </a:ext>
                </a:extLst>
              </p:cNvPr>
              <p:cNvSpPr txBox="1"/>
              <p:nvPr/>
            </p:nvSpPr>
            <p:spPr>
              <a:xfrm>
                <a:off x="4948086" y="299433"/>
                <a:ext cx="2549181" cy="42815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accent6">
                        <a:lumMod val="100000"/>
                      </a:schemeClr>
                    </a:solidFill>
                  </a:rPr>
                  <a:t>M8002</a:t>
                </a:r>
                <a:endParaRPr lang="zh-CN" altLang="en-US" sz="1600" b="1" dirty="0">
                  <a:solidFill>
                    <a:schemeClr val="accent6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文本框 20">
                <a:extLst>
                  <a:ext uri="{FF2B5EF4-FFF2-40B4-BE49-F238E27FC236}">
                    <a16:creationId xmlns:a16="http://schemas.microsoft.com/office/drawing/2014/main" id="{7E0C7D43-623F-4CA6-8A9B-0C1253FDEA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0344" y="727521"/>
                <a:ext cx="3306112" cy="816017"/>
              </a:xfrm>
              <a:prstGeom prst="rect">
                <a:avLst/>
              </a:prstGeom>
            </p:spPr>
            <p:txBody>
              <a:bodyPr vert="horz" wrap="square" lIns="0" tIns="72000" rIns="0" bIns="0" anchor="t" anchorCtr="1">
                <a:normAutofit/>
              </a:bodyPr>
              <a:lstStyle/>
              <a:p>
                <a:pPr algn="just"/>
                <a:r>
                  <a:rPr lang="en-US" altLang="zh-CN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M8002</a:t>
                </a:r>
                <a:r>
                  <a:rPr lang="zh-CN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用于</a:t>
                </a:r>
                <a:r>
                  <a:rPr lang="en-US" altLang="zh-CN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PLC</a:t>
                </a:r>
                <a:r>
                  <a:rPr lang="zh-CN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的初始化，</a:t>
                </a:r>
                <a:r>
                  <a:rPr lang="en-US" altLang="zh-CN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PLC</a:t>
                </a:r>
                <a:r>
                  <a:rPr lang="zh-CN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每次断电重启后</a:t>
                </a:r>
                <a:r>
                  <a:rPr lang="en-US" altLang="zh-CN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M8002</a:t>
                </a:r>
                <a:r>
                  <a:rPr lang="zh-CN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就会执行一次。一般是做初始化时候用</a:t>
                </a:r>
                <a:r>
                  <a:rPr lang="zh-CN" altLang="en-US" sz="1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004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E61831B-52A7-42F0-8500-30F1A4AC7511}"/>
              </a:ext>
            </a:extLst>
          </p:cNvPr>
          <p:cNvSpPr/>
          <p:nvPr/>
        </p:nvSpPr>
        <p:spPr>
          <a:xfrm>
            <a:off x="4013635" y="2908300"/>
            <a:ext cx="4164729" cy="70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4551" b="1" dirty="0">
                <a:latin typeface="方正有猫在_GBK" panose="02000000000000000000" pitchFamily="2" charset="-122"/>
                <a:ea typeface="方正有猫在_GBK" panose="02000000000000000000" pitchFamily="2" charset="-122"/>
                <a:cs typeface="+mn-ea"/>
                <a:sym typeface="+mn-lt"/>
              </a:rPr>
              <a:t>项目引入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09F9261-BDB7-4163-B870-A1ABB1901DE5}"/>
              </a:ext>
            </a:extLst>
          </p:cNvPr>
          <p:cNvGrpSpPr/>
          <p:nvPr/>
        </p:nvGrpSpPr>
        <p:grpSpPr>
          <a:xfrm>
            <a:off x="4970515" y="1801761"/>
            <a:ext cx="2297145" cy="1106539"/>
            <a:chOff x="4970515" y="1801761"/>
            <a:chExt cx="2297145" cy="110653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B953B2A-41E7-4005-BEB2-2E88EB28F7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825" r="50000" b="59761"/>
            <a:stretch/>
          </p:blipFill>
          <p:spPr>
            <a:xfrm>
              <a:off x="4970515" y="1854200"/>
              <a:ext cx="1123950" cy="10541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4D9B713-7B10-46DF-89F9-84EF61E453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21825" b="59761"/>
            <a:stretch/>
          </p:blipFill>
          <p:spPr>
            <a:xfrm>
              <a:off x="6143709" y="1801761"/>
              <a:ext cx="1123951" cy="1054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87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>
            <a:extLst>
              <a:ext uri="{FF2B5EF4-FFF2-40B4-BE49-F238E27FC236}">
                <a16:creationId xmlns:a16="http://schemas.microsoft.com/office/drawing/2014/main" id="{14B5B379-A8D7-4A23-A3FD-7E760E36F44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00541" y="1686350"/>
            <a:ext cx="5086621" cy="4433096"/>
            <a:chOff x="1000541" y="1686350"/>
            <a:chExt cx="5086621" cy="4433096"/>
          </a:xfrm>
        </p:grpSpPr>
        <p:cxnSp>
          <p:nvCxnSpPr>
            <p:cNvPr id="7" name="Straight Arrow Connector 11">
              <a:extLst>
                <a:ext uri="{FF2B5EF4-FFF2-40B4-BE49-F238E27FC236}">
                  <a16:creationId xmlns:a16="http://schemas.microsoft.com/office/drawing/2014/main" id="{3655BC09-6485-438D-B1D8-64B9536F04F2}"/>
                </a:ext>
              </a:extLst>
            </p:cNvPr>
            <p:cNvCxnSpPr/>
            <p:nvPr/>
          </p:nvCxnSpPr>
          <p:spPr>
            <a:xfrm>
              <a:off x="5468950" y="1946648"/>
              <a:ext cx="618212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31">
              <a:extLst>
                <a:ext uri="{FF2B5EF4-FFF2-40B4-BE49-F238E27FC236}">
                  <a16:creationId xmlns:a16="http://schemas.microsoft.com/office/drawing/2014/main" id="{6FCCCA48-5D06-4104-9EC5-64A065D43A5B}"/>
                </a:ext>
              </a:extLst>
            </p:cNvPr>
            <p:cNvSpPr/>
            <p:nvPr/>
          </p:nvSpPr>
          <p:spPr>
            <a:xfrm flipH="1">
              <a:off x="4352460" y="1686350"/>
              <a:ext cx="1188276" cy="520597"/>
            </a:xfrm>
            <a:custGeom>
              <a:avLst/>
              <a:gdLst/>
              <a:ahLst/>
              <a:cxnLst/>
              <a:rect l="l" t="t" r="r" b="b"/>
              <a:pathLst>
                <a:path w="936105" h="410118">
                  <a:moveTo>
                    <a:pt x="161666" y="123566"/>
                  </a:moveTo>
                  <a:lnTo>
                    <a:pt x="161666" y="286553"/>
                  </a:lnTo>
                  <a:lnTo>
                    <a:pt x="0" y="205059"/>
                  </a:lnTo>
                  <a:close/>
                  <a:moveTo>
                    <a:pt x="161667" y="0"/>
                  </a:moveTo>
                  <a:lnTo>
                    <a:pt x="936105" y="0"/>
                  </a:lnTo>
                  <a:lnTo>
                    <a:pt x="936105" y="410118"/>
                  </a:lnTo>
                  <a:lnTo>
                    <a:pt x="161667" y="4101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Rectangle 32">
              <a:extLst>
                <a:ext uri="{FF2B5EF4-FFF2-40B4-BE49-F238E27FC236}">
                  <a16:creationId xmlns:a16="http://schemas.microsoft.com/office/drawing/2014/main" id="{B102CACC-A7CE-4EAE-BFBA-67226D3EB9F0}"/>
                </a:ext>
              </a:extLst>
            </p:cNvPr>
            <p:cNvSpPr/>
            <p:nvPr/>
          </p:nvSpPr>
          <p:spPr>
            <a:xfrm flipH="1">
              <a:off x="1027128" y="1686350"/>
              <a:ext cx="3325333" cy="5205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144000" anchor="ctr">
              <a:normAutofit/>
            </a:bodyPr>
            <a:lstStyle/>
            <a:p>
              <a:pPr marL="0" lvl="1" algn="r"/>
              <a:r>
                <a:rPr lang="zh-CN" altLang="en-US" sz="1867" b="1" dirty="0">
                  <a:solidFill>
                    <a:schemeClr val="tx1"/>
                  </a:solidFill>
                </a:rPr>
                <a:t>工作原理</a:t>
              </a:r>
            </a:p>
          </p:txBody>
        </p:sp>
        <p:sp>
          <p:nvSpPr>
            <p:cNvPr id="12" name="TextBox 29">
              <a:extLst>
                <a:ext uri="{FF2B5EF4-FFF2-40B4-BE49-F238E27FC236}">
                  <a16:creationId xmlns:a16="http://schemas.microsoft.com/office/drawing/2014/main" id="{83BE3D56-E17A-4DEE-B4F2-9797DB700C51}"/>
                </a:ext>
              </a:extLst>
            </p:cNvPr>
            <p:cNvSpPr txBox="1">
              <a:spLocks/>
            </p:cNvSpPr>
            <p:nvPr/>
          </p:nvSpPr>
          <p:spPr bwMode="auto">
            <a:xfrm flipH="1">
              <a:off x="1000541" y="2202540"/>
              <a:ext cx="4925473" cy="3916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dk1">
                      <a:lumMod val="100000"/>
                    </a:schemeClr>
                  </a:solidFill>
                </a:rPr>
                <a:t>按下运行启动按钮</a:t>
              </a:r>
              <a:r>
                <a:rPr lang="en-US" altLang="zh-CN" sz="1600" dirty="0">
                  <a:solidFill>
                    <a:schemeClr val="dk1">
                      <a:lumMod val="100000"/>
                    </a:schemeClr>
                  </a:solidFill>
                </a:rPr>
                <a:t>SB2</a:t>
              </a:r>
              <a:r>
                <a:rPr lang="zh-CN" altLang="en-US" sz="1600" dirty="0">
                  <a:solidFill>
                    <a:schemeClr val="dk1">
                      <a:lumMod val="100000"/>
                    </a:schemeClr>
                  </a:solidFill>
                </a:rPr>
                <a:t>，南北方向红灯、东西方向绿灯亮</a:t>
              </a:r>
              <a:r>
                <a:rPr lang="en-US" altLang="zh-CN" sz="1600" dirty="0">
                  <a:solidFill>
                    <a:schemeClr val="dk1">
                      <a:lumMod val="100000"/>
                    </a:schemeClr>
                  </a:solidFill>
                </a:rPr>
                <a:t>5S</a:t>
              </a:r>
              <a:r>
                <a:rPr lang="zh-CN" altLang="en-US" sz="1600" dirty="0">
                  <a:solidFill>
                    <a:schemeClr val="dk1">
                      <a:lumMod val="100000"/>
                    </a:schemeClr>
                  </a:solidFill>
                </a:rPr>
                <a:t>后，东西方向绿灯闪烁</a:t>
              </a:r>
              <a:r>
                <a:rPr lang="en-US" altLang="zh-CN" sz="1600" dirty="0">
                  <a:solidFill>
                    <a:schemeClr val="dk1">
                      <a:lumMod val="100000"/>
                    </a:schemeClr>
                  </a:solidFill>
                </a:rPr>
                <a:t>3S</a:t>
              </a:r>
              <a:r>
                <a:rPr lang="zh-CN" altLang="en-US" sz="1600" dirty="0">
                  <a:solidFill>
                    <a:schemeClr val="dk1">
                      <a:lumMod val="100000"/>
                    </a:schemeClr>
                  </a:solidFill>
                </a:rPr>
                <a:t>（每秒一步）；之后东西方向绿灯熄灭，东西方向黄灯亮；</a:t>
              </a:r>
              <a:r>
                <a:rPr lang="en-US" altLang="zh-CN" sz="1600" dirty="0">
                  <a:solidFill>
                    <a:schemeClr val="dk1">
                      <a:lumMod val="100000"/>
                    </a:schemeClr>
                  </a:solidFill>
                </a:rPr>
                <a:t>2S</a:t>
              </a:r>
              <a:r>
                <a:rPr lang="zh-CN" altLang="en-US" sz="1600" dirty="0">
                  <a:solidFill>
                    <a:schemeClr val="dk1">
                      <a:lumMod val="100000"/>
                    </a:schemeClr>
                  </a:solidFill>
                </a:rPr>
                <a:t>后东西方向黄灯熄灭，东西方向红灯亮，同时南北向转为绿灯亮；南北方向绿灯亮</a:t>
              </a:r>
              <a:r>
                <a:rPr lang="en-US" altLang="zh-CN" sz="1600" dirty="0">
                  <a:solidFill>
                    <a:schemeClr val="dk1">
                      <a:lumMod val="100000"/>
                    </a:schemeClr>
                  </a:solidFill>
                </a:rPr>
                <a:t>5S</a:t>
              </a:r>
              <a:r>
                <a:rPr lang="zh-CN" altLang="en-US" sz="1600" dirty="0">
                  <a:solidFill>
                    <a:schemeClr val="dk1">
                      <a:lumMod val="100000"/>
                    </a:schemeClr>
                  </a:solidFill>
                </a:rPr>
                <a:t>后，南北方向绿灯闪烁</a:t>
              </a:r>
              <a:r>
                <a:rPr lang="en-US" altLang="zh-CN" sz="1600" dirty="0">
                  <a:solidFill>
                    <a:schemeClr val="dk1">
                      <a:lumMod val="100000"/>
                    </a:schemeClr>
                  </a:solidFill>
                </a:rPr>
                <a:t>3S</a:t>
              </a:r>
              <a:r>
                <a:rPr lang="zh-CN" altLang="en-US" sz="1600" dirty="0">
                  <a:solidFill>
                    <a:schemeClr val="dk1">
                      <a:lumMod val="100000"/>
                    </a:schemeClr>
                  </a:solidFill>
                </a:rPr>
                <a:t>（每秒一步）；之后南北方向绿灯熄灭；南北方向黄灯亮；</a:t>
              </a:r>
              <a:r>
                <a:rPr lang="en-US" altLang="zh-CN" sz="1600" dirty="0">
                  <a:solidFill>
                    <a:schemeClr val="dk1">
                      <a:lumMod val="100000"/>
                    </a:schemeClr>
                  </a:solidFill>
                </a:rPr>
                <a:t>2S</a:t>
              </a:r>
              <a:r>
                <a:rPr lang="zh-CN" altLang="en-US" sz="1600" dirty="0">
                  <a:solidFill>
                    <a:schemeClr val="dk1">
                      <a:lumMod val="100000"/>
                    </a:schemeClr>
                  </a:solidFill>
                </a:rPr>
                <a:t>后南北方向黄灯熄灭，南北方向红灯亮，同时东西方向转为绿灯亮；依次循环。按下停止按钮</a:t>
              </a:r>
              <a:r>
                <a:rPr lang="en-US" altLang="zh-CN" sz="1600" dirty="0">
                  <a:solidFill>
                    <a:schemeClr val="dk1">
                      <a:lumMod val="100000"/>
                    </a:schemeClr>
                  </a:solidFill>
                </a:rPr>
                <a:t>SB1</a:t>
              </a:r>
              <a:r>
                <a:rPr lang="zh-CN" altLang="en-US" sz="1600" dirty="0">
                  <a:solidFill>
                    <a:schemeClr val="dk1">
                      <a:lumMod val="100000"/>
                    </a:schemeClr>
                  </a:solidFill>
                </a:rPr>
                <a:t>，所有灯都熄灭</a:t>
              </a:r>
            </a:p>
          </p:txBody>
        </p:sp>
        <p:sp>
          <p:nvSpPr>
            <p:cNvPr id="20" name="Freeform: Shape 53">
              <a:extLst>
                <a:ext uri="{FF2B5EF4-FFF2-40B4-BE49-F238E27FC236}">
                  <a16:creationId xmlns:a16="http://schemas.microsoft.com/office/drawing/2014/main" id="{FADEE672-9D31-499A-906A-F2DDF2F5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749" y="1746124"/>
              <a:ext cx="375867" cy="375867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1028" name="Picture 4" descr="C:\Users\pc\Desktop\无标题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46" y="1799826"/>
            <a:ext cx="4264270" cy="366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89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26">
            <a:extLst>
              <a:ext uri="{FF2B5EF4-FFF2-40B4-BE49-F238E27FC236}">
                <a16:creationId xmlns:a16="http://schemas.microsoft.com/office/drawing/2014/main" id="{336A04E1-DDD1-4282-BA0F-F9245193DE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784879" y="1318288"/>
            <a:ext cx="9170898" cy="4774780"/>
            <a:chOff x="1978310" y="2241480"/>
            <a:chExt cx="9170898" cy="4774780"/>
          </a:xfrm>
        </p:grpSpPr>
        <p:cxnSp>
          <p:nvCxnSpPr>
            <p:cNvPr id="3" name="Straight Arrow Connector 9">
              <a:extLst>
                <a:ext uri="{FF2B5EF4-FFF2-40B4-BE49-F238E27FC236}">
                  <a16:creationId xmlns:a16="http://schemas.microsoft.com/office/drawing/2014/main" id="{784AA076-D2CF-4669-99A4-80420E0A549A}"/>
                </a:ext>
              </a:extLst>
            </p:cNvPr>
            <p:cNvCxnSpPr/>
            <p:nvPr/>
          </p:nvCxnSpPr>
          <p:spPr>
            <a:xfrm flipH="1">
              <a:off x="6017387" y="2490483"/>
              <a:ext cx="618212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: Shape 24">
              <a:extLst>
                <a:ext uri="{FF2B5EF4-FFF2-40B4-BE49-F238E27FC236}">
                  <a16:creationId xmlns:a16="http://schemas.microsoft.com/office/drawing/2014/main" id="{8B0B1B61-7DA3-4868-A0E2-081CD8C3AEBD}"/>
                </a:ext>
              </a:extLst>
            </p:cNvPr>
            <p:cNvSpPr/>
            <p:nvPr/>
          </p:nvSpPr>
          <p:spPr>
            <a:xfrm>
              <a:off x="6635599" y="2241480"/>
              <a:ext cx="1188276" cy="520597"/>
            </a:xfrm>
            <a:custGeom>
              <a:avLst/>
              <a:gdLst/>
              <a:ahLst/>
              <a:cxnLst/>
              <a:rect l="l" t="t" r="r" b="b"/>
              <a:pathLst>
                <a:path w="936105" h="410118">
                  <a:moveTo>
                    <a:pt x="161666" y="123566"/>
                  </a:moveTo>
                  <a:lnTo>
                    <a:pt x="161666" y="286553"/>
                  </a:lnTo>
                  <a:lnTo>
                    <a:pt x="0" y="205059"/>
                  </a:lnTo>
                  <a:close/>
                  <a:moveTo>
                    <a:pt x="161667" y="0"/>
                  </a:moveTo>
                  <a:lnTo>
                    <a:pt x="936105" y="0"/>
                  </a:lnTo>
                  <a:lnTo>
                    <a:pt x="936105" y="410118"/>
                  </a:lnTo>
                  <a:lnTo>
                    <a:pt x="161667" y="4101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Rectangle 25">
              <a:extLst>
                <a:ext uri="{FF2B5EF4-FFF2-40B4-BE49-F238E27FC236}">
                  <a16:creationId xmlns:a16="http://schemas.microsoft.com/office/drawing/2014/main" id="{72C7C2A5-0FDA-4EA5-A4FC-3C2A691FABDF}"/>
                </a:ext>
              </a:extLst>
            </p:cNvPr>
            <p:cNvSpPr/>
            <p:nvPr/>
          </p:nvSpPr>
          <p:spPr>
            <a:xfrm>
              <a:off x="7823875" y="2241480"/>
              <a:ext cx="3325333" cy="5205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anchor="ctr">
              <a:normAutofit/>
            </a:bodyPr>
            <a:lstStyle/>
            <a:p>
              <a:pPr marL="0" lvl="1"/>
              <a:r>
                <a:rPr lang="zh-CN" altLang="en-US" sz="1867" b="1" dirty="0">
                  <a:solidFill>
                    <a:schemeClr val="tx1"/>
                  </a:solidFill>
                </a:rPr>
                <a:t>控制要求</a:t>
              </a:r>
            </a:p>
          </p:txBody>
        </p:sp>
        <p:sp>
          <p:nvSpPr>
            <p:cNvPr id="6" name="TextBox 52">
              <a:extLst>
                <a:ext uri="{FF2B5EF4-FFF2-40B4-BE49-F238E27FC236}">
                  <a16:creationId xmlns:a16="http://schemas.microsoft.com/office/drawing/2014/main" id="{76993398-5B33-41CA-A5C6-87AFC611F492}"/>
                </a:ext>
              </a:extLst>
            </p:cNvPr>
            <p:cNvSpPr txBox="1">
              <a:spLocks/>
            </p:cNvSpPr>
            <p:nvPr/>
          </p:nvSpPr>
          <p:spPr bwMode="auto">
            <a:xfrm flipH="1">
              <a:off x="1978310" y="2683747"/>
              <a:ext cx="5398435" cy="433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accent1">
                      <a:lumMod val="75000"/>
                    </a:schemeClr>
                  </a:solidFill>
                </a:rPr>
                <a:t>按下启动按钮</a:t>
              </a:r>
              <a:r>
                <a:rPr lang="en-US" altLang="zh-CN" sz="2000" dirty="0">
                  <a:solidFill>
                    <a:schemeClr val="accent1">
                      <a:lumMod val="75000"/>
                    </a:schemeClr>
                  </a:solidFill>
                </a:rPr>
                <a:t>SB2</a:t>
              </a:r>
            </a:p>
            <a:p>
              <a:pPr>
                <a:lnSpc>
                  <a:spcPct val="120000"/>
                </a:lnSpc>
              </a:pPr>
              <a:endParaRPr lang="en-US" altLang="zh-CN" sz="20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700" dirty="0">
                  <a:solidFill>
                    <a:schemeClr val="dk1">
                      <a:lumMod val="100000"/>
                    </a:schemeClr>
                  </a:solidFill>
                </a:rPr>
                <a:t>1.</a:t>
              </a:r>
              <a:r>
                <a:rPr lang="zh-CN" altLang="en-US" sz="1700" dirty="0">
                  <a:solidFill>
                    <a:schemeClr val="dk1">
                      <a:lumMod val="100000"/>
                    </a:schemeClr>
                  </a:solidFill>
                </a:rPr>
                <a:t>东西方向绿灯亮</a:t>
              </a:r>
              <a:r>
                <a:rPr lang="en-US" altLang="zh-CN" sz="1700" dirty="0">
                  <a:solidFill>
                    <a:schemeClr val="dk1">
                      <a:lumMod val="100000"/>
                    </a:schemeClr>
                  </a:solidFill>
                </a:rPr>
                <a:t>5S</a:t>
              </a:r>
              <a:r>
                <a:rPr lang="zh-CN" altLang="en-US" sz="1700" dirty="0">
                  <a:solidFill>
                    <a:schemeClr val="dk1">
                      <a:lumMod val="100000"/>
                    </a:schemeClr>
                  </a:solidFill>
                </a:rPr>
                <a:t>，南北方向红灯亮</a:t>
              </a:r>
              <a:endParaRPr lang="en-US" altLang="zh-CN" sz="1700" dirty="0">
                <a:solidFill>
                  <a:schemeClr val="dk1">
                    <a:lumMod val="10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700" dirty="0">
                  <a:solidFill>
                    <a:schemeClr val="dk1">
                      <a:lumMod val="100000"/>
                    </a:schemeClr>
                  </a:solidFill>
                </a:rPr>
                <a:t>2.</a:t>
              </a:r>
              <a:r>
                <a:rPr lang="zh-CN" altLang="en-US" sz="1700" dirty="0">
                  <a:solidFill>
                    <a:schemeClr val="dk1">
                      <a:lumMod val="100000"/>
                    </a:schemeClr>
                  </a:solidFill>
                </a:rPr>
                <a:t>东西方向绿灯闪烁三秒（每秒一步），南北红灯亮</a:t>
              </a:r>
              <a:endParaRPr lang="en-US" altLang="zh-CN" sz="1700" dirty="0">
                <a:solidFill>
                  <a:schemeClr val="dk1">
                    <a:lumMod val="10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700" dirty="0">
                  <a:solidFill>
                    <a:schemeClr val="dk1">
                      <a:lumMod val="100000"/>
                    </a:schemeClr>
                  </a:solidFill>
                </a:rPr>
                <a:t>3.</a:t>
              </a:r>
              <a:r>
                <a:rPr lang="zh-CN" altLang="en-US" sz="1700" dirty="0">
                  <a:solidFill>
                    <a:schemeClr val="dk1">
                      <a:lumMod val="100000"/>
                    </a:schemeClr>
                  </a:solidFill>
                </a:rPr>
                <a:t>东西方向黄灯亮（</a:t>
              </a:r>
              <a:r>
                <a:rPr lang="en-US" altLang="zh-CN" sz="1700" dirty="0">
                  <a:solidFill>
                    <a:schemeClr val="dk1">
                      <a:lumMod val="100000"/>
                    </a:schemeClr>
                  </a:solidFill>
                </a:rPr>
                <a:t>2S</a:t>
              </a:r>
              <a:r>
                <a:rPr lang="zh-CN" altLang="en-US" sz="1700" dirty="0">
                  <a:solidFill>
                    <a:schemeClr val="dk1">
                      <a:lumMod val="100000"/>
                    </a:schemeClr>
                  </a:solidFill>
                </a:rPr>
                <a:t>），南北红灯亮</a:t>
              </a:r>
              <a:endParaRPr lang="en-US" altLang="zh-CN" sz="1700" dirty="0">
                <a:solidFill>
                  <a:schemeClr val="dk1">
                    <a:lumMod val="10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700" dirty="0">
                  <a:solidFill>
                    <a:schemeClr val="dk1">
                      <a:lumMod val="100000"/>
                    </a:schemeClr>
                  </a:solidFill>
                </a:rPr>
                <a:t>4.</a:t>
              </a:r>
              <a:r>
                <a:rPr lang="zh-CN" altLang="en-US" sz="1700" dirty="0">
                  <a:solidFill>
                    <a:schemeClr val="dk1">
                      <a:lumMod val="100000"/>
                    </a:schemeClr>
                  </a:solidFill>
                </a:rPr>
                <a:t>东西方向黄灯灭，红灯亮，南北方向转为绿灯亮（</a:t>
              </a:r>
              <a:r>
                <a:rPr lang="en-US" altLang="zh-CN" sz="1700" dirty="0">
                  <a:solidFill>
                    <a:schemeClr val="dk1">
                      <a:lumMod val="100000"/>
                    </a:schemeClr>
                  </a:solidFill>
                </a:rPr>
                <a:t>5S</a:t>
              </a:r>
              <a:r>
                <a:rPr lang="zh-CN" altLang="en-US" sz="1700" dirty="0">
                  <a:solidFill>
                    <a:schemeClr val="dk1">
                      <a:lumMod val="100000"/>
                    </a:schemeClr>
                  </a:solidFill>
                </a:rPr>
                <a:t>）</a:t>
              </a:r>
              <a:endParaRPr lang="en-US" altLang="zh-CN" sz="1700" dirty="0">
                <a:solidFill>
                  <a:schemeClr val="dk1">
                    <a:lumMod val="10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700" dirty="0">
                  <a:solidFill>
                    <a:schemeClr val="dk1">
                      <a:lumMod val="100000"/>
                    </a:schemeClr>
                  </a:solidFill>
                </a:rPr>
                <a:t>5.</a:t>
              </a:r>
              <a:r>
                <a:rPr lang="zh-CN" altLang="en-US" sz="1700" dirty="0">
                  <a:solidFill>
                    <a:schemeClr val="dk1">
                      <a:lumMod val="100000"/>
                    </a:schemeClr>
                  </a:solidFill>
                </a:rPr>
                <a:t>南北方向绿灯闪烁三秒（每秒一步），东西方向红灯亮</a:t>
              </a:r>
              <a:endParaRPr lang="en-US" altLang="zh-CN" sz="1700" dirty="0">
                <a:solidFill>
                  <a:schemeClr val="dk1">
                    <a:lumMod val="10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700" dirty="0">
                  <a:solidFill>
                    <a:schemeClr val="dk1">
                      <a:lumMod val="100000"/>
                    </a:schemeClr>
                  </a:solidFill>
                </a:rPr>
                <a:t>6.</a:t>
              </a:r>
              <a:r>
                <a:rPr lang="zh-CN" altLang="en-US" sz="1700" dirty="0">
                  <a:solidFill>
                    <a:schemeClr val="dk1">
                      <a:lumMod val="100000"/>
                    </a:schemeClr>
                  </a:solidFill>
                </a:rPr>
                <a:t>南北方向黄灯亮（</a:t>
              </a:r>
              <a:r>
                <a:rPr lang="en-US" altLang="zh-CN" sz="1700" dirty="0">
                  <a:solidFill>
                    <a:schemeClr val="dk1">
                      <a:lumMod val="100000"/>
                    </a:schemeClr>
                  </a:solidFill>
                </a:rPr>
                <a:t>2S</a:t>
              </a:r>
              <a:r>
                <a:rPr lang="zh-CN" altLang="en-US" sz="1700" dirty="0">
                  <a:solidFill>
                    <a:schemeClr val="dk1">
                      <a:lumMod val="100000"/>
                    </a:schemeClr>
                  </a:solidFill>
                </a:rPr>
                <a:t>），东西方向红灯亮</a:t>
              </a:r>
              <a:r>
                <a:rPr lang="en-US" altLang="zh-CN" sz="1700" dirty="0">
                  <a:solidFill>
                    <a:schemeClr val="dk1">
                      <a:lumMod val="100000"/>
                    </a:schemeClr>
                  </a:solidFill>
                </a:rPr>
                <a:t>——</a:t>
              </a:r>
              <a:r>
                <a:rPr lang="zh-CN" altLang="en-US" sz="1700" dirty="0">
                  <a:solidFill>
                    <a:schemeClr val="dk1">
                      <a:lumMod val="100000"/>
                    </a:schemeClr>
                  </a:solidFill>
                </a:rPr>
                <a:t>至南北方向黄灯灭时，一次循环结束。</a:t>
              </a:r>
              <a:endParaRPr lang="en-US" altLang="zh-CN" sz="1700" dirty="0">
                <a:solidFill>
                  <a:schemeClr val="dk1">
                    <a:lumMod val="10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700" dirty="0">
                  <a:solidFill>
                    <a:schemeClr val="dk1">
                      <a:lumMod val="100000"/>
                    </a:schemeClr>
                  </a:solidFill>
                </a:rPr>
                <a:t>7.</a:t>
              </a:r>
              <a:r>
                <a:rPr lang="zh-CN" altLang="en-US" sz="1700" dirty="0">
                  <a:solidFill>
                    <a:schemeClr val="dk1">
                      <a:lumMod val="100000"/>
                    </a:schemeClr>
                  </a:solidFill>
                </a:rPr>
                <a:t>南北方向黄灯灭，红灯亮，东西方向转为绿灯（</a:t>
              </a:r>
              <a:r>
                <a:rPr lang="en-US" altLang="zh-CN" sz="1700" dirty="0">
                  <a:solidFill>
                    <a:schemeClr val="dk1">
                      <a:lumMod val="100000"/>
                    </a:schemeClr>
                  </a:solidFill>
                </a:rPr>
                <a:t>5S</a:t>
              </a:r>
              <a:r>
                <a:rPr lang="zh-CN" altLang="en-US" sz="1700" dirty="0">
                  <a:solidFill>
                    <a:schemeClr val="dk1">
                      <a:lumMod val="100000"/>
                    </a:schemeClr>
                  </a:solidFill>
                </a:rPr>
                <a:t>）</a:t>
              </a:r>
              <a:endParaRPr lang="en-US" altLang="zh-CN" sz="1700" dirty="0">
                <a:solidFill>
                  <a:schemeClr val="dk1">
                    <a:lumMod val="10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700" dirty="0">
                <a:solidFill>
                  <a:schemeClr val="dk1">
                    <a:lumMod val="10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000" dirty="0">
                  <a:solidFill>
                    <a:srgbClr val="FF0000"/>
                  </a:solidFill>
                </a:rPr>
                <a:t>按下停止按钮</a:t>
              </a:r>
              <a:r>
                <a:rPr lang="en-US" altLang="zh-CN" sz="2000" dirty="0">
                  <a:solidFill>
                    <a:srgbClr val="FF0000"/>
                  </a:solidFill>
                </a:rPr>
                <a:t>SB1,</a:t>
              </a:r>
              <a:r>
                <a:rPr lang="zh-CN" altLang="en-US" sz="1700" dirty="0">
                  <a:solidFill>
                    <a:schemeClr val="dk1">
                      <a:lumMod val="100000"/>
                    </a:schemeClr>
                  </a:solidFill>
                </a:rPr>
                <a:t>系统停止工作</a:t>
              </a:r>
              <a:endParaRPr lang="en-US" altLang="zh-CN" sz="1700" dirty="0">
                <a:solidFill>
                  <a:schemeClr val="dk1">
                    <a:lumMod val="10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7" name="Freeform: Shape 54">
              <a:extLst>
                <a:ext uri="{FF2B5EF4-FFF2-40B4-BE49-F238E27FC236}">
                  <a16:creationId xmlns:a16="http://schemas.microsoft.com/office/drawing/2014/main" id="{D8E50468-68C6-4FAC-8A62-858C39B79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125" y="2307881"/>
              <a:ext cx="375867" cy="375867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243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24">
            <a:extLst>
              <a:ext uri="{FF2B5EF4-FFF2-40B4-BE49-F238E27FC236}">
                <a16:creationId xmlns:a16="http://schemas.microsoft.com/office/drawing/2014/main" id="{9324C338-A58F-481A-9D46-BA664F7BD2A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64424" y="1221180"/>
            <a:ext cx="5060031" cy="520597"/>
            <a:chOff x="1027131" y="3505836"/>
            <a:chExt cx="5060031" cy="520597"/>
          </a:xfrm>
        </p:grpSpPr>
        <p:cxnSp>
          <p:nvCxnSpPr>
            <p:cNvPr id="3" name="Straight Arrow Connector 10">
              <a:extLst>
                <a:ext uri="{FF2B5EF4-FFF2-40B4-BE49-F238E27FC236}">
                  <a16:creationId xmlns:a16="http://schemas.microsoft.com/office/drawing/2014/main" id="{323D4DA0-FE20-4269-9D10-9A8D90C164B5}"/>
                </a:ext>
              </a:extLst>
            </p:cNvPr>
            <p:cNvCxnSpPr/>
            <p:nvPr/>
          </p:nvCxnSpPr>
          <p:spPr>
            <a:xfrm>
              <a:off x="5468950" y="3754839"/>
              <a:ext cx="618212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: Shape 45">
              <a:extLst>
                <a:ext uri="{FF2B5EF4-FFF2-40B4-BE49-F238E27FC236}">
                  <a16:creationId xmlns:a16="http://schemas.microsoft.com/office/drawing/2014/main" id="{CC2C50DF-3587-4477-A8CB-45761B2A022B}"/>
                </a:ext>
              </a:extLst>
            </p:cNvPr>
            <p:cNvSpPr/>
            <p:nvPr/>
          </p:nvSpPr>
          <p:spPr>
            <a:xfrm flipH="1">
              <a:off x="4352464" y="3505836"/>
              <a:ext cx="1188276" cy="520597"/>
            </a:xfrm>
            <a:custGeom>
              <a:avLst/>
              <a:gdLst/>
              <a:ahLst/>
              <a:cxnLst/>
              <a:rect l="l" t="t" r="r" b="b"/>
              <a:pathLst>
                <a:path w="936105" h="410118">
                  <a:moveTo>
                    <a:pt x="161666" y="123566"/>
                  </a:moveTo>
                  <a:lnTo>
                    <a:pt x="161666" y="286553"/>
                  </a:lnTo>
                  <a:lnTo>
                    <a:pt x="0" y="205059"/>
                  </a:lnTo>
                  <a:close/>
                  <a:moveTo>
                    <a:pt x="161667" y="0"/>
                  </a:moveTo>
                  <a:lnTo>
                    <a:pt x="936105" y="0"/>
                  </a:lnTo>
                  <a:lnTo>
                    <a:pt x="936105" y="410118"/>
                  </a:lnTo>
                  <a:lnTo>
                    <a:pt x="161667" y="4101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Rectangle 46">
              <a:extLst>
                <a:ext uri="{FF2B5EF4-FFF2-40B4-BE49-F238E27FC236}">
                  <a16:creationId xmlns:a16="http://schemas.microsoft.com/office/drawing/2014/main" id="{095FFBDD-E35E-429B-9CB0-C3A23E17A20A}"/>
                </a:ext>
              </a:extLst>
            </p:cNvPr>
            <p:cNvSpPr/>
            <p:nvPr/>
          </p:nvSpPr>
          <p:spPr>
            <a:xfrm flipH="1">
              <a:off x="1027131" y="3505836"/>
              <a:ext cx="3325333" cy="5205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144000" anchor="ctr">
              <a:normAutofit/>
            </a:bodyPr>
            <a:lstStyle/>
            <a:p>
              <a:pPr marL="0" lvl="1" algn="r"/>
              <a:r>
                <a:rPr lang="zh-CN" altLang="en-US" sz="1867" b="1" dirty="0">
                  <a:solidFill>
                    <a:schemeClr val="tx1"/>
                  </a:solidFill>
                </a:rPr>
                <a:t>时序图</a:t>
              </a:r>
            </a:p>
          </p:txBody>
        </p:sp>
        <p:sp>
          <p:nvSpPr>
            <p:cNvPr id="7" name="Freeform: Shape 55">
              <a:extLst>
                <a:ext uri="{FF2B5EF4-FFF2-40B4-BE49-F238E27FC236}">
                  <a16:creationId xmlns:a16="http://schemas.microsoft.com/office/drawing/2014/main" id="{5B4DE95A-5AA1-4824-B899-F8891D781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749" y="3578200"/>
              <a:ext cx="375867" cy="375867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593182" y="3065340"/>
            <a:ext cx="1512887" cy="574675"/>
          </a:xfrm>
          <a:prstGeom prst="rect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绿灯亮</a:t>
            </a:r>
            <a:r>
              <a:rPr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5s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2591594" y="4722690"/>
            <a:ext cx="2665413" cy="57467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红灯亮</a:t>
            </a:r>
            <a:endParaRPr lang="en-US" altLang="zh-CN" b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4369669" y="3063751"/>
            <a:ext cx="0" cy="576263"/>
          </a:xfrm>
          <a:prstGeom prst="line">
            <a:avLst/>
          </a:prstGeom>
          <a:noFill/>
          <a:ln w="1016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H="1">
            <a:off x="4659375" y="3063752"/>
            <a:ext cx="0" cy="576263"/>
          </a:xfrm>
          <a:prstGeom prst="line">
            <a:avLst/>
          </a:prstGeom>
          <a:noFill/>
          <a:ln w="1016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4978033" y="3066927"/>
            <a:ext cx="0" cy="576263"/>
          </a:xfrm>
          <a:prstGeom prst="line">
            <a:avLst/>
          </a:prstGeom>
          <a:noFill/>
          <a:ln w="1016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836919" y="4709623"/>
            <a:ext cx="1655762" cy="649288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 dirty="0">
                <a:solidFill>
                  <a:srgbClr val="000000"/>
                </a:solidFill>
                <a:ea typeface="黑体" pitchFamily="2" charset="-122"/>
              </a:rPr>
              <a:t>南北向</a:t>
            </a:r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836918" y="3052151"/>
            <a:ext cx="1655763" cy="649287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rgbClr val="000000"/>
                </a:solidFill>
                <a:ea typeface="黑体" pitchFamily="2" charset="-122"/>
              </a:rPr>
              <a:t>东西向</a:t>
            </a:r>
          </a:p>
        </p:txBody>
      </p:sp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5257007" y="3066927"/>
            <a:ext cx="935037" cy="57467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黄灯</a:t>
            </a:r>
            <a:r>
              <a:rPr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2s</a:t>
            </a:r>
          </a:p>
        </p:txBody>
      </p:sp>
      <p:sp>
        <p:nvSpPr>
          <p:cNvPr id="41" name="Rectangle 24"/>
          <p:cNvSpPr>
            <a:spLocks noChangeArrowheads="1"/>
          </p:cNvSpPr>
          <p:nvPr/>
        </p:nvSpPr>
        <p:spPr bwMode="auto">
          <a:xfrm>
            <a:off x="6192044" y="3066927"/>
            <a:ext cx="2233613" cy="57467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红灯亮</a:t>
            </a:r>
            <a:r>
              <a:rPr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5s</a:t>
            </a: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6192044" y="4724277"/>
            <a:ext cx="2233613" cy="574675"/>
          </a:xfrm>
          <a:prstGeom prst="rect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绿灯亮</a:t>
            </a:r>
            <a:r>
              <a:rPr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5s</a:t>
            </a:r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5257007" y="4724277"/>
            <a:ext cx="935037" cy="57467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红灯亮</a:t>
            </a:r>
            <a:endParaRPr lang="en-US" altLang="zh-CN" b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8425657" y="3068515"/>
            <a:ext cx="2016125" cy="57467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红灯亮</a:t>
            </a:r>
            <a:endParaRPr lang="en-US" altLang="zh-CN" b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 flipH="1">
            <a:off x="8675017" y="4724277"/>
            <a:ext cx="0" cy="576263"/>
          </a:xfrm>
          <a:prstGeom prst="line">
            <a:avLst/>
          </a:prstGeom>
          <a:noFill/>
          <a:ln w="1016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31"/>
          <p:cNvSpPr>
            <a:spLocks noChangeShapeType="1"/>
          </p:cNvSpPr>
          <p:nvPr/>
        </p:nvSpPr>
        <p:spPr bwMode="auto">
          <a:xfrm flipH="1">
            <a:off x="9031594" y="4709623"/>
            <a:ext cx="0" cy="576263"/>
          </a:xfrm>
          <a:prstGeom prst="line">
            <a:avLst/>
          </a:prstGeom>
          <a:noFill/>
          <a:ln w="1016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32"/>
          <p:cNvSpPr>
            <a:spLocks noChangeShapeType="1"/>
          </p:cNvSpPr>
          <p:nvPr/>
        </p:nvSpPr>
        <p:spPr bwMode="auto">
          <a:xfrm flipH="1">
            <a:off x="9309040" y="4724277"/>
            <a:ext cx="0" cy="576263"/>
          </a:xfrm>
          <a:prstGeom prst="line">
            <a:avLst/>
          </a:prstGeom>
          <a:noFill/>
          <a:ln w="1016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Rectangle 34"/>
          <p:cNvSpPr>
            <a:spLocks noChangeArrowheads="1"/>
          </p:cNvSpPr>
          <p:nvPr/>
        </p:nvSpPr>
        <p:spPr bwMode="auto">
          <a:xfrm>
            <a:off x="9505157" y="4725865"/>
            <a:ext cx="935037" cy="57467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黄灯</a:t>
            </a:r>
            <a:r>
              <a:rPr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2s</a:t>
            </a:r>
          </a:p>
        </p:txBody>
      </p:sp>
    </p:spTree>
    <p:extLst>
      <p:ext uri="{BB962C8B-B14F-4D97-AF65-F5344CB8AC3E}">
        <p14:creationId xmlns:p14="http://schemas.microsoft.com/office/powerpoint/2010/main" val="344470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25">
            <a:extLst>
              <a:ext uri="{FF2B5EF4-FFF2-40B4-BE49-F238E27FC236}">
                <a16:creationId xmlns:a16="http://schemas.microsoft.com/office/drawing/2014/main" id="{233FA5FB-4E3D-49D7-8393-2E250BCCA57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986414" y="1052419"/>
            <a:ext cx="5131821" cy="520597"/>
            <a:chOff x="6017387" y="4060965"/>
            <a:chExt cx="5131821" cy="520597"/>
          </a:xfrm>
        </p:grpSpPr>
        <p:sp>
          <p:nvSpPr>
            <p:cNvPr id="3" name="Freeform: Shape 38">
              <a:extLst>
                <a:ext uri="{FF2B5EF4-FFF2-40B4-BE49-F238E27FC236}">
                  <a16:creationId xmlns:a16="http://schemas.microsoft.com/office/drawing/2014/main" id="{29B9D5F4-A1CC-4020-A642-B0E572591602}"/>
                </a:ext>
              </a:extLst>
            </p:cNvPr>
            <p:cNvSpPr/>
            <p:nvPr/>
          </p:nvSpPr>
          <p:spPr>
            <a:xfrm>
              <a:off x="6635599" y="4060965"/>
              <a:ext cx="1188276" cy="520597"/>
            </a:xfrm>
            <a:custGeom>
              <a:avLst/>
              <a:gdLst/>
              <a:ahLst/>
              <a:cxnLst/>
              <a:rect l="l" t="t" r="r" b="b"/>
              <a:pathLst>
                <a:path w="936105" h="410118">
                  <a:moveTo>
                    <a:pt x="161666" y="123566"/>
                  </a:moveTo>
                  <a:lnTo>
                    <a:pt x="161666" y="286553"/>
                  </a:lnTo>
                  <a:lnTo>
                    <a:pt x="0" y="205059"/>
                  </a:lnTo>
                  <a:close/>
                  <a:moveTo>
                    <a:pt x="161667" y="0"/>
                  </a:moveTo>
                  <a:lnTo>
                    <a:pt x="936105" y="0"/>
                  </a:lnTo>
                  <a:lnTo>
                    <a:pt x="936105" y="410118"/>
                  </a:lnTo>
                  <a:lnTo>
                    <a:pt x="161667" y="4101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Rectangle 39">
              <a:extLst>
                <a:ext uri="{FF2B5EF4-FFF2-40B4-BE49-F238E27FC236}">
                  <a16:creationId xmlns:a16="http://schemas.microsoft.com/office/drawing/2014/main" id="{3158AA60-4137-4561-BF14-DC1AF9C56F14}"/>
                </a:ext>
              </a:extLst>
            </p:cNvPr>
            <p:cNvSpPr/>
            <p:nvPr/>
          </p:nvSpPr>
          <p:spPr>
            <a:xfrm>
              <a:off x="7823875" y="4060965"/>
              <a:ext cx="3325333" cy="5205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anchor="ctr">
              <a:normAutofit/>
            </a:bodyPr>
            <a:lstStyle/>
            <a:p>
              <a:pPr marL="0" lvl="1"/>
              <a:r>
                <a:rPr lang="zh-CN" altLang="en-US" sz="1867" b="1" dirty="0">
                  <a:solidFill>
                    <a:schemeClr val="tx1"/>
                  </a:solidFill>
                </a:rPr>
                <a:t>步序图</a:t>
              </a:r>
            </a:p>
          </p:txBody>
        </p:sp>
        <p:cxnSp>
          <p:nvCxnSpPr>
            <p:cNvPr id="6" name="Straight Arrow Connector 8">
              <a:extLst>
                <a:ext uri="{FF2B5EF4-FFF2-40B4-BE49-F238E27FC236}">
                  <a16:creationId xmlns:a16="http://schemas.microsoft.com/office/drawing/2014/main" id="{BFBD7935-B47D-4942-94E5-38DBAFB68CEB}"/>
                </a:ext>
              </a:extLst>
            </p:cNvPr>
            <p:cNvCxnSpPr/>
            <p:nvPr/>
          </p:nvCxnSpPr>
          <p:spPr>
            <a:xfrm flipH="1">
              <a:off x="6017387" y="4321263"/>
              <a:ext cx="618212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: Shape 56">
              <a:extLst>
                <a:ext uri="{FF2B5EF4-FFF2-40B4-BE49-F238E27FC236}">
                  <a16:creationId xmlns:a16="http://schemas.microsoft.com/office/drawing/2014/main" id="{1965DBEA-3652-4501-8AEE-17CEE9A41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125" y="4133329"/>
              <a:ext cx="375867" cy="375867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1979852" y="348631"/>
            <a:ext cx="1169377" cy="6330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076567" y="436555"/>
            <a:ext cx="975946" cy="4727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2432333" y="1121760"/>
            <a:ext cx="24618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970738" y="1319487"/>
            <a:ext cx="1169377" cy="56485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南北红灯亮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东西绿灯亮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75015" y="2291691"/>
            <a:ext cx="1169377" cy="4880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东西绿灯闪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南北红灯亮</a:t>
            </a:r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2555427" y="966730"/>
            <a:ext cx="1274" cy="3527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55425" y="1884344"/>
            <a:ext cx="0" cy="43213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432332" y="2100412"/>
            <a:ext cx="24618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547265" y="3701188"/>
            <a:ext cx="0" cy="44295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965844" y="3222728"/>
            <a:ext cx="1169377" cy="4784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东西黄灯亮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南北红灯亮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545337" y="2779777"/>
            <a:ext cx="0" cy="44295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407347" y="3006890"/>
            <a:ext cx="27117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407346" y="3921149"/>
            <a:ext cx="2711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975015" y="4144139"/>
            <a:ext cx="1169377" cy="49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东西红灯亮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南北绿灯亮</a:t>
            </a:r>
          </a:p>
        </p:txBody>
      </p:sp>
      <p:sp>
        <p:nvSpPr>
          <p:cNvPr id="51" name="矩形 50"/>
          <p:cNvSpPr/>
          <p:nvPr/>
        </p:nvSpPr>
        <p:spPr>
          <a:xfrm>
            <a:off x="1970735" y="5974277"/>
            <a:ext cx="1169377" cy="4935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南北黄灯亮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东西红灯亮</a:t>
            </a:r>
          </a:p>
        </p:txBody>
      </p:sp>
      <p:sp>
        <p:nvSpPr>
          <p:cNvPr id="56" name="矩形 55"/>
          <p:cNvSpPr/>
          <p:nvPr/>
        </p:nvSpPr>
        <p:spPr>
          <a:xfrm>
            <a:off x="1981124" y="5086591"/>
            <a:ext cx="1169377" cy="49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南北绿灯闪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东西红灯亮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2542931" y="4635389"/>
            <a:ext cx="0" cy="44295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542931" y="5577841"/>
            <a:ext cx="1" cy="38099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407345" y="4856864"/>
            <a:ext cx="2711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2394645" y="5782554"/>
            <a:ext cx="2711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78518" y="1001097"/>
            <a:ext cx="1229927" cy="3139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按下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SB2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78518" y="1953608"/>
            <a:ext cx="1229927" cy="2936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直接连接符 18"/>
          <p:cNvCxnSpPr>
            <a:stCxn id="51" idx="1"/>
          </p:cNvCxnSpPr>
          <p:nvPr/>
        </p:nvCxnSpPr>
        <p:spPr>
          <a:xfrm flipH="1" flipV="1">
            <a:off x="1343602" y="6221066"/>
            <a:ext cx="627133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1343602" y="1601916"/>
            <a:ext cx="1" cy="461915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350606" y="1601915"/>
            <a:ext cx="61523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678518" y="2860086"/>
            <a:ext cx="1229927" cy="2936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665816" y="3764686"/>
            <a:ext cx="1229927" cy="2936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665815" y="4710060"/>
            <a:ext cx="1229927" cy="2936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678518" y="5634710"/>
            <a:ext cx="1229927" cy="2936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435175" y="5910714"/>
            <a:ext cx="889398" cy="2936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>
            <a:off x="1343602" y="1601915"/>
            <a:ext cx="62224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C:\Users\pc\Desktop\无标题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106" y="2086243"/>
            <a:ext cx="4264270" cy="366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1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5" grpId="0" animBg="1"/>
      <p:bldP spid="28" grpId="0" animBg="1"/>
      <p:bldP spid="39" grpId="0" animBg="1"/>
      <p:bldP spid="50" grpId="0" animBg="1"/>
      <p:bldP spid="51" grpId="0" animBg="1"/>
      <p:bldP spid="56" grpId="0" animBg="1"/>
      <p:bldP spid="8" grpId="0"/>
      <p:bldP spid="41" grpId="0"/>
      <p:bldP spid="87" grpId="0"/>
      <p:bldP spid="88" grpId="0"/>
      <p:bldP spid="89" grpId="0"/>
      <p:bldP spid="90" grpId="0"/>
      <p:bldP spid="9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  <p:tag name="ISPRING_ULTRA_SCORM_COURSE_ID" val="42A58E6C-70C7-460D-8AD5-B778384135E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系统信息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演示文稿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PPT定制1801380800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B185"/>
      </a:accent1>
      <a:accent2>
        <a:srgbClr val="7B4877"/>
      </a:accent2>
      <a:accent3>
        <a:srgbClr val="D56A00"/>
      </a:accent3>
      <a:accent4>
        <a:srgbClr val="16B185"/>
      </a:accent4>
      <a:accent5>
        <a:srgbClr val="7B4877"/>
      </a:accent5>
      <a:accent6>
        <a:srgbClr val="D56A00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千图.potx" id="{A94BCD76-B219-433F-BA5C-5BD7EC5950C5}" vid="{3418832C-F13D-4A66-8456-67D2A382EF1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千图</Template>
  <TotalTime>422</TotalTime>
  <Words>737</Words>
  <Application>Microsoft Office PowerPoint</Application>
  <PresentationFormat>宽屏</PresentationFormat>
  <Paragraphs>207</Paragraphs>
  <Slides>18</Slides>
  <Notes>10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方正卡通简体</vt:lpstr>
      <vt:lpstr>方正有猫在_GBK</vt:lpstr>
      <vt:lpstr>汉仪乐喵体简</vt:lpstr>
      <vt:lpstr>黑体</vt:lpstr>
      <vt:lpstr>微软雅黑</vt:lpstr>
      <vt:lpstr>Arial</vt:lpstr>
      <vt:lpstr>Impact</vt:lpstr>
      <vt:lpstr>Vineta BT</vt:lpstr>
      <vt:lpstr>PPT定制1801380800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演示文稿7</dc:title>
  <dc:subject/>
  <dc:creator>柚子设计</dc:creator>
  <cp:keywords>MC-PPT模板</cp:keywords>
  <dc:description/>
  <cp:lastModifiedBy>淼垚 张</cp:lastModifiedBy>
  <cp:revision>49</cp:revision>
  <dcterms:created xsi:type="dcterms:W3CDTF">2017-11-08T11:18:28Z</dcterms:created>
  <dcterms:modified xsi:type="dcterms:W3CDTF">2018-12-03T01:14:35Z</dcterms:modified>
  <cp:category>模板</cp:category>
</cp:coreProperties>
</file>