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charset="1" panose="020B0606030504020204"/>
      <p:regular r:id="rId10"/>
    </p:embeddedFont>
    <p:embeddedFont>
      <p:font typeface="Open Sans Bold" charset="1" panose="020B0806030504020204"/>
      <p:regular r:id="rId11"/>
    </p:embeddedFont>
    <p:embeddedFont>
      <p:font typeface="Open Sans Italics" charset="1" panose="020B0606030504020204"/>
      <p:regular r:id="rId12"/>
    </p:embeddedFont>
    <p:embeddedFont>
      <p:font typeface="Open Sans Bold Italics" charset="1" panose="020B0806030504020204"/>
      <p:regular r:id="rId13"/>
    </p:embeddedFont>
    <p:embeddedFont>
      <p:font typeface="Open Sans Light" charset="1" panose="020B0306030504020204"/>
      <p:regular r:id="rId14"/>
    </p:embeddedFont>
    <p:embeddedFont>
      <p:font typeface="Open Sans Light Italics" charset="1" panose="020B0306030504020204"/>
      <p:regular r:id="rId15"/>
    </p:embeddedFont>
    <p:embeddedFont>
      <p:font typeface="Open Sans Ultra-Bold" charset="1" panose="00000000000000000000"/>
      <p:regular r:id="rId16"/>
    </p:embeddedFont>
    <p:embeddedFont>
      <p:font typeface="Open Sans Ultra-Bold Italics"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 Target="viewProps.xml" Type="http://schemas.openxmlformats.org/officeDocument/2006/relationships/viewProps"/><Relationship Id="rId30" Target="slides/slide13.xml" Type="http://schemas.openxmlformats.org/officeDocument/2006/relationships/slide"/><Relationship Id="rId31" Target="slides/slide14.xml" Type="http://schemas.openxmlformats.org/officeDocument/2006/relationships/slide"/><Relationship Id="rId32" Target="slides/slide15.xml" Type="http://schemas.openxmlformats.org/officeDocument/2006/relationships/slide"/><Relationship Id="rId33" Target="slides/slide16.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8.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7AB7E1"/>
        </a:solidFill>
      </p:bgPr>
    </p:bg>
    <p:spTree>
      <p:nvGrpSpPr>
        <p:cNvPr id="1" name=""/>
        <p:cNvGrpSpPr/>
        <p:nvPr/>
      </p:nvGrpSpPr>
      <p:grpSpPr>
        <a:xfrm>
          <a:off x="0" y="0"/>
          <a:ext cx="0" cy="0"/>
          <a:chOff x="0" y="0"/>
          <a:chExt cx="0" cy="0"/>
        </a:xfrm>
      </p:grpSpPr>
      <p:grpSp>
        <p:nvGrpSpPr>
          <p:cNvPr name="Group 2" id="2"/>
          <p:cNvGrpSpPr/>
          <p:nvPr/>
        </p:nvGrpSpPr>
        <p:grpSpPr>
          <a:xfrm rot="0">
            <a:off x="1028700" y="2064400"/>
            <a:ext cx="6913269" cy="3079100"/>
            <a:chOff x="0" y="0"/>
            <a:chExt cx="1537971" cy="684997"/>
          </a:xfrm>
        </p:grpSpPr>
        <p:sp>
          <p:nvSpPr>
            <p:cNvPr name="Freeform 3" id="3"/>
            <p:cNvSpPr/>
            <p:nvPr/>
          </p:nvSpPr>
          <p:spPr>
            <a:xfrm flipH="false" flipV="false" rot="0">
              <a:off x="0" y="0"/>
              <a:ext cx="1537971" cy="684997"/>
            </a:xfrm>
            <a:custGeom>
              <a:avLst/>
              <a:gdLst/>
              <a:ahLst/>
              <a:cxnLst/>
              <a:rect r="r" b="b" t="t" l="l"/>
              <a:pathLst>
                <a:path h="684997" w="1537971">
                  <a:moveTo>
                    <a:pt x="25757" y="0"/>
                  </a:moveTo>
                  <a:lnTo>
                    <a:pt x="1512215" y="0"/>
                  </a:lnTo>
                  <a:cubicBezTo>
                    <a:pt x="1519046" y="0"/>
                    <a:pt x="1525597" y="2714"/>
                    <a:pt x="1530427" y="7544"/>
                  </a:cubicBezTo>
                  <a:cubicBezTo>
                    <a:pt x="1535258" y="12374"/>
                    <a:pt x="1537971" y="18926"/>
                    <a:pt x="1537971" y="25757"/>
                  </a:cubicBezTo>
                  <a:lnTo>
                    <a:pt x="1537971" y="659240"/>
                  </a:lnTo>
                  <a:cubicBezTo>
                    <a:pt x="1537971" y="673465"/>
                    <a:pt x="1526440" y="684997"/>
                    <a:pt x="1512215" y="684997"/>
                  </a:cubicBezTo>
                  <a:lnTo>
                    <a:pt x="25757" y="684997"/>
                  </a:lnTo>
                  <a:cubicBezTo>
                    <a:pt x="11532" y="684997"/>
                    <a:pt x="0" y="673465"/>
                    <a:pt x="0" y="659240"/>
                  </a:cubicBezTo>
                  <a:lnTo>
                    <a:pt x="0" y="25757"/>
                  </a:lnTo>
                  <a:cubicBezTo>
                    <a:pt x="0" y="11532"/>
                    <a:pt x="11532" y="0"/>
                    <a:pt x="25757" y="0"/>
                  </a:cubicBezTo>
                  <a:close/>
                </a:path>
              </a:pathLst>
            </a:custGeom>
            <a:blipFill>
              <a:blip r:embed="rId2"/>
              <a:stretch>
                <a:fillRect l="0" t="-13146" r="0" b="-13146"/>
              </a:stretch>
            </a:blipFill>
          </p:spPr>
        </p:sp>
      </p:grpSp>
      <p:sp>
        <p:nvSpPr>
          <p:cNvPr name="TextBox 4" id="4"/>
          <p:cNvSpPr txBox="true"/>
          <p:nvPr/>
        </p:nvSpPr>
        <p:spPr>
          <a:xfrm rot="0">
            <a:off x="2430363" y="159703"/>
            <a:ext cx="13427273" cy="1566544"/>
          </a:xfrm>
          <a:prstGeom prst="rect">
            <a:avLst/>
          </a:prstGeom>
        </p:spPr>
        <p:txBody>
          <a:bodyPr anchor="t" rtlCol="false" tIns="0" lIns="0" bIns="0" rIns="0">
            <a:spAutoFit/>
          </a:bodyPr>
          <a:lstStyle/>
          <a:p>
            <a:pPr algn="ctr">
              <a:lnSpc>
                <a:spcPts val="12880"/>
              </a:lnSpc>
            </a:pPr>
            <a:r>
              <a:rPr lang="en-US" sz="9200">
                <a:solidFill>
                  <a:srgbClr val="004AAD"/>
                </a:solidFill>
                <a:latin typeface="Open Sans Bold"/>
              </a:rPr>
              <a:t>Online Soccer Manager</a:t>
            </a:r>
          </a:p>
        </p:txBody>
      </p:sp>
      <p:sp>
        <p:nvSpPr>
          <p:cNvPr name="TextBox 5" id="5"/>
          <p:cNvSpPr txBox="true"/>
          <p:nvPr/>
        </p:nvSpPr>
        <p:spPr>
          <a:xfrm rot="0">
            <a:off x="2072368" y="5343525"/>
            <a:ext cx="13998500" cy="3679813"/>
          </a:xfrm>
          <a:prstGeom prst="rect">
            <a:avLst/>
          </a:prstGeom>
        </p:spPr>
        <p:txBody>
          <a:bodyPr anchor="t" rtlCol="false" tIns="0" lIns="0" bIns="0" rIns="0">
            <a:spAutoFit/>
          </a:bodyPr>
          <a:lstStyle/>
          <a:p>
            <a:pPr algn="ctr">
              <a:lnSpc>
                <a:spcPts val="9800"/>
              </a:lnSpc>
            </a:pPr>
            <a:r>
              <a:rPr lang="en-US" sz="7000">
                <a:solidFill>
                  <a:srgbClr val="FFFFFF"/>
                </a:solidFill>
                <a:latin typeface="Open Sans Bold"/>
              </a:rPr>
              <a:t>Online Soccer Manager è un gioco/app che ti consente di simulare una squadra di calcio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80C6C6"/>
        </a:solidFill>
      </p:bgPr>
    </p:bg>
    <p:spTree>
      <p:nvGrpSpPr>
        <p:cNvPr id="1" name=""/>
        <p:cNvGrpSpPr/>
        <p:nvPr/>
      </p:nvGrpSpPr>
      <p:grpSpPr>
        <a:xfrm>
          <a:off x="0" y="0"/>
          <a:ext cx="0" cy="0"/>
          <a:chOff x="0" y="0"/>
          <a:chExt cx="0" cy="0"/>
        </a:xfrm>
      </p:grpSpPr>
      <p:grpSp>
        <p:nvGrpSpPr>
          <p:cNvPr name="Group 2" id="2"/>
          <p:cNvGrpSpPr/>
          <p:nvPr/>
        </p:nvGrpSpPr>
        <p:grpSpPr>
          <a:xfrm rot="0">
            <a:off x="9568450" y="3499911"/>
            <a:ext cx="8218568" cy="4219766"/>
            <a:chOff x="0" y="0"/>
            <a:chExt cx="1583039" cy="812800"/>
          </a:xfrm>
        </p:grpSpPr>
        <p:sp>
          <p:nvSpPr>
            <p:cNvPr name="Freeform 3" id="3"/>
            <p:cNvSpPr/>
            <p:nvPr/>
          </p:nvSpPr>
          <p:spPr>
            <a:xfrm flipH="false" flipV="false" rot="0">
              <a:off x="0" y="0"/>
              <a:ext cx="1583039" cy="812800"/>
            </a:xfrm>
            <a:custGeom>
              <a:avLst/>
              <a:gdLst/>
              <a:ahLst/>
              <a:cxnLst/>
              <a:rect r="r" b="b" t="t" l="l"/>
              <a:pathLst>
                <a:path h="812800" w="1583039">
                  <a:moveTo>
                    <a:pt x="21666" y="0"/>
                  </a:moveTo>
                  <a:lnTo>
                    <a:pt x="1561372" y="0"/>
                  </a:lnTo>
                  <a:cubicBezTo>
                    <a:pt x="1573338" y="0"/>
                    <a:pt x="1583039" y="9700"/>
                    <a:pt x="1583039" y="21666"/>
                  </a:cubicBezTo>
                  <a:lnTo>
                    <a:pt x="1583039" y="791134"/>
                  </a:lnTo>
                  <a:cubicBezTo>
                    <a:pt x="1583039" y="803100"/>
                    <a:pt x="1573338" y="812800"/>
                    <a:pt x="1561372" y="812800"/>
                  </a:cubicBezTo>
                  <a:lnTo>
                    <a:pt x="21666" y="812800"/>
                  </a:lnTo>
                  <a:cubicBezTo>
                    <a:pt x="9700" y="812800"/>
                    <a:pt x="0" y="803100"/>
                    <a:pt x="0" y="791134"/>
                  </a:cubicBezTo>
                  <a:lnTo>
                    <a:pt x="0" y="21666"/>
                  </a:lnTo>
                  <a:cubicBezTo>
                    <a:pt x="0" y="9700"/>
                    <a:pt x="9700" y="0"/>
                    <a:pt x="21666" y="0"/>
                  </a:cubicBezTo>
                  <a:close/>
                </a:path>
              </a:pathLst>
            </a:custGeom>
            <a:blipFill>
              <a:blip r:embed="rId2"/>
              <a:stretch>
                <a:fillRect l="0" t="-940" r="0" b="-940"/>
              </a:stretch>
            </a:blipFill>
          </p:spPr>
        </p:sp>
      </p:grpSp>
      <p:sp>
        <p:nvSpPr>
          <p:cNvPr name="TextBox 4" id="4"/>
          <p:cNvSpPr txBox="true"/>
          <p:nvPr/>
        </p:nvSpPr>
        <p:spPr>
          <a:xfrm rot="0">
            <a:off x="677726" y="1904137"/>
            <a:ext cx="8466274" cy="7354163"/>
          </a:xfrm>
          <a:prstGeom prst="rect">
            <a:avLst/>
          </a:prstGeom>
        </p:spPr>
        <p:txBody>
          <a:bodyPr anchor="t" rtlCol="false" tIns="0" lIns="0" bIns="0" rIns="0">
            <a:spAutoFit/>
          </a:bodyPr>
          <a:lstStyle/>
          <a:p>
            <a:pPr algn="ctr">
              <a:lnSpc>
                <a:spcPts val="4871"/>
              </a:lnSpc>
            </a:pPr>
            <a:r>
              <a:rPr lang="en-US" sz="3479">
                <a:solidFill>
                  <a:srgbClr val="FFFFFF"/>
                </a:solidFill>
                <a:latin typeface="Open Sans Bold"/>
              </a:rPr>
              <a:t>L’utilità del Design dell’UI di OSM è data dalla linearità e semplicità con cui è stata creata, infatti tutto ciò che fornisce è un “binario” sul come l’utente dovrebbe porsi verso il gioco, e quindi quali azioni compiere. In questo modo, viene implicitamente suggerito all’utente cosa fare, ma senza forzare nulla, lasciando comunque il controllo (e qualche strategia sul gameplay) all’utente stesso.</a:t>
            </a:r>
          </a:p>
        </p:txBody>
      </p:sp>
      <p:sp>
        <p:nvSpPr>
          <p:cNvPr name="TextBox 5" id="5"/>
          <p:cNvSpPr txBox="true"/>
          <p:nvPr/>
        </p:nvSpPr>
        <p:spPr>
          <a:xfrm rot="0">
            <a:off x="4145875" y="159703"/>
            <a:ext cx="9996249" cy="1566544"/>
          </a:xfrm>
          <a:prstGeom prst="rect">
            <a:avLst/>
          </a:prstGeom>
        </p:spPr>
        <p:txBody>
          <a:bodyPr anchor="t" rtlCol="false" tIns="0" lIns="0" bIns="0" rIns="0">
            <a:spAutoFit/>
          </a:bodyPr>
          <a:lstStyle/>
          <a:p>
            <a:pPr algn="ctr">
              <a:lnSpc>
                <a:spcPts val="12880"/>
              </a:lnSpc>
            </a:pPr>
            <a:r>
              <a:rPr lang="en-US" sz="9200">
                <a:solidFill>
                  <a:srgbClr val="0D2E42"/>
                </a:solidFill>
                <a:latin typeface="Open Sans Bold"/>
              </a:rPr>
              <a:t>OSM Design Utile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80C6C6"/>
        </a:solidFill>
      </p:bgPr>
    </p:bg>
    <p:spTree>
      <p:nvGrpSpPr>
        <p:cNvPr id="1" name=""/>
        <p:cNvGrpSpPr/>
        <p:nvPr/>
      </p:nvGrpSpPr>
      <p:grpSpPr>
        <a:xfrm>
          <a:off x="0" y="0"/>
          <a:ext cx="0" cy="0"/>
          <a:chOff x="0" y="0"/>
          <a:chExt cx="0" cy="0"/>
        </a:xfrm>
      </p:grpSpPr>
      <p:grpSp>
        <p:nvGrpSpPr>
          <p:cNvPr name="Group 2" id="2"/>
          <p:cNvGrpSpPr/>
          <p:nvPr/>
        </p:nvGrpSpPr>
        <p:grpSpPr>
          <a:xfrm rot="0">
            <a:off x="9594895" y="2884461"/>
            <a:ext cx="8218568" cy="5450665"/>
            <a:chOff x="0" y="0"/>
            <a:chExt cx="1583039" cy="1049892"/>
          </a:xfrm>
        </p:grpSpPr>
        <p:sp>
          <p:nvSpPr>
            <p:cNvPr name="Freeform 3" id="3"/>
            <p:cNvSpPr/>
            <p:nvPr/>
          </p:nvSpPr>
          <p:spPr>
            <a:xfrm flipH="false" flipV="false" rot="0">
              <a:off x="0" y="0"/>
              <a:ext cx="1583039" cy="1049892"/>
            </a:xfrm>
            <a:custGeom>
              <a:avLst/>
              <a:gdLst/>
              <a:ahLst/>
              <a:cxnLst/>
              <a:rect r="r" b="b" t="t" l="l"/>
              <a:pathLst>
                <a:path h="1049892" w="1583039">
                  <a:moveTo>
                    <a:pt x="21666" y="0"/>
                  </a:moveTo>
                  <a:lnTo>
                    <a:pt x="1561372" y="0"/>
                  </a:lnTo>
                  <a:cubicBezTo>
                    <a:pt x="1573338" y="0"/>
                    <a:pt x="1583039" y="9700"/>
                    <a:pt x="1583039" y="21666"/>
                  </a:cubicBezTo>
                  <a:lnTo>
                    <a:pt x="1583039" y="1028226"/>
                  </a:lnTo>
                  <a:cubicBezTo>
                    <a:pt x="1583039" y="1040192"/>
                    <a:pt x="1573338" y="1049892"/>
                    <a:pt x="1561372" y="1049892"/>
                  </a:cubicBezTo>
                  <a:lnTo>
                    <a:pt x="21666" y="1049892"/>
                  </a:lnTo>
                  <a:cubicBezTo>
                    <a:pt x="9700" y="1049892"/>
                    <a:pt x="0" y="1040192"/>
                    <a:pt x="0" y="1028226"/>
                  </a:cubicBezTo>
                  <a:lnTo>
                    <a:pt x="0" y="21666"/>
                  </a:lnTo>
                  <a:cubicBezTo>
                    <a:pt x="0" y="9700"/>
                    <a:pt x="9700" y="0"/>
                    <a:pt x="21666" y="0"/>
                  </a:cubicBezTo>
                  <a:close/>
                </a:path>
              </a:pathLst>
            </a:custGeom>
            <a:blipFill>
              <a:blip r:embed="rId2"/>
              <a:stretch>
                <a:fillRect l="0" t="-2080" r="0" b="-2080"/>
              </a:stretch>
            </a:blipFill>
          </p:spPr>
        </p:sp>
      </p:grpSp>
      <p:sp>
        <p:nvSpPr>
          <p:cNvPr name="TextBox 4" id="4"/>
          <p:cNvSpPr txBox="true"/>
          <p:nvPr/>
        </p:nvSpPr>
        <p:spPr>
          <a:xfrm rot="0">
            <a:off x="677726" y="2211862"/>
            <a:ext cx="8466274" cy="6738714"/>
          </a:xfrm>
          <a:prstGeom prst="rect">
            <a:avLst/>
          </a:prstGeom>
        </p:spPr>
        <p:txBody>
          <a:bodyPr anchor="t" rtlCol="false" tIns="0" lIns="0" bIns="0" rIns="0">
            <a:spAutoFit/>
          </a:bodyPr>
          <a:lstStyle/>
          <a:p>
            <a:pPr algn="ctr">
              <a:lnSpc>
                <a:spcPts val="4871"/>
              </a:lnSpc>
            </a:pPr>
            <a:r>
              <a:rPr lang="en-US" sz="3479">
                <a:solidFill>
                  <a:srgbClr val="FFFFFF"/>
                </a:solidFill>
                <a:latin typeface="Open Sans Bold"/>
              </a:rPr>
              <a:t>Il Design dell’UI di questo gioco è piacevole perchè utilizza colori pastello chiaro, talvolta anche brillanti, per rendere tutta l’esperienza anche piacevole per i bambini. Difatti, usare colori diversi, o con tonalità più scure, avrebbe un impatto diverso sui bambini, e rendendo tutto più pastelloso e piacevole, OSM permette a tutti di godere appieno dell’Interfaccia.</a:t>
            </a:r>
          </a:p>
        </p:txBody>
      </p:sp>
      <p:sp>
        <p:nvSpPr>
          <p:cNvPr name="TextBox 5" id="5"/>
          <p:cNvSpPr txBox="true"/>
          <p:nvPr/>
        </p:nvSpPr>
        <p:spPr>
          <a:xfrm rot="0">
            <a:off x="2781776" y="159703"/>
            <a:ext cx="12724448" cy="1566544"/>
          </a:xfrm>
          <a:prstGeom prst="rect">
            <a:avLst/>
          </a:prstGeom>
        </p:spPr>
        <p:txBody>
          <a:bodyPr anchor="t" rtlCol="false" tIns="0" lIns="0" bIns="0" rIns="0">
            <a:spAutoFit/>
          </a:bodyPr>
          <a:lstStyle/>
          <a:p>
            <a:pPr algn="ctr">
              <a:lnSpc>
                <a:spcPts val="12880"/>
              </a:lnSpc>
            </a:pPr>
            <a:r>
              <a:rPr lang="en-US" sz="9200">
                <a:solidFill>
                  <a:srgbClr val="0D2E42"/>
                </a:solidFill>
                <a:latin typeface="Open Sans Bold"/>
              </a:rPr>
              <a:t>OSM Design Piacevole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80C6C6"/>
        </a:solidFill>
      </p:bgPr>
    </p:bg>
    <p:spTree>
      <p:nvGrpSpPr>
        <p:cNvPr id="1" name=""/>
        <p:cNvGrpSpPr/>
        <p:nvPr/>
      </p:nvGrpSpPr>
      <p:grpSpPr>
        <a:xfrm>
          <a:off x="0" y="0"/>
          <a:ext cx="0" cy="0"/>
          <a:chOff x="0" y="0"/>
          <a:chExt cx="0" cy="0"/>
        </a:xfrm>
      </p:grpSpPr>
      <p:grpSp>
        <p:nvGrpSpPr>
          <p:cNvPr name="Group 2" id="2"/>
          <p:cNvGrpSpPr/>
          <p:nvPr/>
        </p:nvGrpSpPr>
        <p:grpSpPr>
          <a:xfrm rot="0">
            <a:off x="9594895" y="2884461"/>
            <a:ext cx="8218568" cy="5450665"/>
            <a:chOff x="0" y="0"/>
            <a:chExt cx="1583039" cy="1049892"/>
          </a:xfrm>
        </p:grpSpPr>
        <p:sp>
          <p:nvSpPr>
            <p:cNvPr name="Freeform 3" id="3"/>
            <p:cNvSpPr/>
            <p:nvPr/>
          </p:nvSpPr>
          <p:spPr>
            <a:xfrm flipH="false" flipV="false" rot="0">
              <a:off x="0" y="0"/>
              <a:ext cx="1583039" cy="1049892"/>
            </a:xfrm>
            <a:custGeom>
              <a:avLst/>
              <a:gdLst/>
              <a:ahLst/>
              <a:cxnLst/>
              <a:rect r="r" b="b" t="t" l="l"/>
              <a:pathLst>
                <a:path h="1049892" w="1583039">
                  <a:moveTo>
                    <a:pt x="21666" y="0"/>
                  </a:moveTo>
                  <a:lnTo>
                    <a:pt x="1561372" y="0"/>
                  </a:lnTo>
                  <a:cubicBezTo>
                    <a:pt x="1573338" y="0"/>
                    <a:pt x="1583039" y="9700"/>
                    <a:pt x="1583039" y="21666"/>
                  </a:cubicBezTo>
                  <a:lnTo>
                    <a:pt x="1583039" y="1028226"/>
                  </a:lnTo>
                  <a:cubicBezTo>
                    <a:pt x="1583039" y="1040192"/>
                    <a:pt x="1573338" y="1049892"/>
                    <a:pt x="1561372" y="1049892"/>
                  </a:cubicBezTo>
                  <a:lnTo>
                    <a:pt x="21666" y="1049892"/>
                  </a:lnTo>
                  <a:cubicBezTo>
                    <a:pt x="9700" y="1049892"/>
                    <a:pt x="0" y="1040192"/>
                    <a:pt x="0" y="1028226"/>
                  </a:cubicBezTo>
                  <a:lnTo>
                    <a:pt x="0" y="21666"/>
                  </a:lnTo>
                  <a:cubicBezTo>
                    <a:pt x="0" y="9700"/>
                    <a:pt x="9700" y="0"/>
                    <a:pt x="21666" y="0"/>
                  </a:cubicBezTo>
                  <a:close/>
                </a:path>
              </a:pathLst>
            </a:custGeom>
            <a:blipFill>
              <a:blip r:embed="rId2"/>
              <a:stretch>
                <a:fillRect l="-8952" t="0" r="-8952" b="0"/>
              </a:stretch>
            </a:blipFill>
          </p:spPr>
        </p:sp>
      </p:grpSp>
      <p:sp>
        <p:nvSpPr>
          <p:cNvPr name="TextBox 4" id="4"/>
          <p:cNvSpPr txBox="true"/>
          <p:nvPr/>
        </p:nvSpPr>
        <p:spPr>
          <a:xfrm rot="0">
            <a:off x="466166" y="1828677"/>
            <a:ext cx="8917169" cy="7495559"/>
          </a:xfrm>
          <a:prstGeom prst="rect">
            <a:avLst/>
          </a:prstGeom>
        </p:spPr>
        <p:txBody>
          <a:bodyPr anchor="t" rtlCol="false" tIns="0" lIns="0" bIns="0" rIns="0">
            <a:spAutoFit/>
          </a:bodyPr>
          <a:lstStyle/>
          <a:p>
            <a:pPr algn="ctr">
              <a:lnSpc>
                <a:spcPts val="4573"/>
              </a:lnSpc>
            </a:pPr>
            <a:r>
              <a:rPr lang="en-US" sz="3266">
                <a:solidFill>
                  <a:srgbClr val="FFFFFF"/>
                </a:solidFill>
                <a:latin typeface="Open Sans Bold"/>
              </a:rPr>
              <a:t>Nell’app di OSM sono presenti vari elementi delle classiche UI. Nella schermata di Login, ad esempio, troviamo un Form, che permette all’utente di inserire i suoi dati (form che è presente anche durante la Registrazione), e dei bottoni, che permettono di :</a:t>
            </a:r>
          </a:p>
          <a:p>
            <a:pPr algn="ctr" marL="705318" indent="-352659" lvl="1">
              <a:lnSpc>
                <a:spcPts val="4573"/>
              </a:lnSpc>
              <a:buFont typeface="Arial"/>
              <a:buChar char="•"/>
            </a:pPr>
            <a:r>
              <a:rPr lang="en-US" sz="3266">
                <a:solidFill>
                  <a:srgbClr val="FFFFFF"/>
                </a:solidFill>
                <a:latin typeface="Open Sans Bold"/>
              </a:rPr>
              <a:t>Effettuare il Login effettivo</a:t>
            </a:r>
          </a:p>
          <a:p>
            <a:pPr algn="ctr" marL="705318" indent="-352659" lvl="1">
              <a:lnSpc>
                <a:spcPts val="4573"/>
              </a:lnSpc>
              <a:buFont typeface="Arial"/>
              <a:buChar char="•"/>
            </a:pPr>
            <a:r>
              <a:rPr lang="en-US" sz="3266">
                <a:solidFill>
                  <a:srgbClr val="FFFFFF"/>
                </a:solidFill>
                <a:latin typeface="Open Sans Bold"/>
              </a:rPr>
              <a:t>Effettuare il Login mediante FB</a:t>
            </a:r>
          </a:p>
          <a:p>
            <a:pPr algn="ctr" marL="705318" indent="-352659" lvl="1">
              <a:lnSpc>
                <a:spcPts val="4573"/>
              </a:lnSpc>
              <a:buFont typeface="Arial"/>
              <a:buChar char="•"/>
            </a:pPr>
            <a:r>
              <a:rPr lang="en-US" sz="3266">
                <a:solidFill>
                  <a:srgbClr val="FFFFFF"/>
                </a:solidFill>
                <a:latin typeface="Open Sans Bold"/>
              </a:rPr>
              <a:t>Reimpostare la pw</a:t>
            </a:r>
          </a:p>
          <a:p>
            <a:pPr algn="ctr">
              <a:lnSpc>
                <a:spcPts val="4573"/>
              </a:lnSpc>
            </a:pPr>
            <a:r>
              <a:rPr lang="en-US" sz="3266">
                <a:solidFill>
                  <a:srgbClr val="FFFFFF"/>
                </a:solidFill>
                <a:latin typeface="Open Sans Bold"/>
              </a:rPr>
              <a:t>E’ inoltre presente un bottone “ad-hoc” che permette di selezionare la regione in cui giocare (quindi il “server”)</a:t>
            </a:r>
          </a:p>
        </p:txBody>
      </p:sp>
      <p:sp>
        <p:nvSpPr>
          <p:cNvPr name="TextBox 5" id="5"/>
          <p:cNvSpPr txBox="true"/>
          <p:nvPr/>
        </p:nvSpPr>
        <p:spPr>
          <a:xfrm rot="0">
            <a:off x="1937514" y="-171450"/>
            <a:ext cx="6743938" cy="1566544"/>
          </a:xfrm>
          <a:prstGeom prst="rect">
            <a:avLst/>
          </a:prstGeom>
        </p:spPr>
        <p:txBody>
          <a:bodyPr anchor="t" rtlCol="false" tIns="0" lIns="0" bIns="0" rIns="0">
            <a:spAutoFit/>
          </a:bodyPr>
          <a:lstStyle/>
          <a:p>
            <a:pPr algn="ctr">
              <a:lnSpc>
                <a:spcPts val="12880"/>
              </a:lnSpc>
            </a:pPr>
            <a:r>
              <a:rPr lang="en-US" sz="9200">
                <a:solidFill>
                  <a:srgbClr val="0D2E42"/>
                </a:solidFill>
                <a:latin typeface="Open Sans Bold"/>
              </a:rPr>
              <a:t>Elementi UI</a:t>
            </a:r>
          </a:p>
        </p:txBody>
      </p:sp>
      <p:sp>
        <p:nvSpPr>
          <p:cNvPr name="TextBox 6" id="6"/>
          <p:cNvSpPr txBox="true"/>
          <p:nvPr/>
        </p:nvSpPr>
        <p:spPr>
          <a:xfrm rot="0">
            <a:off x="1937514" y="1008256"/>
            <a:ext cx="6743938" cy="887095"/>
          </a:xfrm>
          <a:prstGeom prst="rect">
            <a:avLst/>
          </a:prstGeom>
        </p:spPr>
        <p:txBody>
          <a:bodyPr anchor="t" rtlCol="false" tIns="0" lIns="0" bIns="0" rIns="0">
            <a:spAutoFit/>
          </a:bodyPr>
          <a:lstStyle/>
          <a:p>
            <a:pPr algn="ctr">
              <a:lnSpc>
                <a:spcPts val="7279"/>
              </a:lnSpc>
            </a:pPr>
            <a:r>
              <a:rPr lang="en-US" sz="5199">
                <a:solidFill>
                  <a:srgbClr val="FC8834"/>
                </a:solidFill>
                <a:latin typeface="Open Sans Bold"/>
              </a:rPr>
              <a:t>Bottoni</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80C6C6"/>
        </a:solidFill>
      </p:bgPr>
    </p:bg>
    <p:spTree>
      <p:nvGrpSpPr>
        <p:cNvPr id="1" name=""/>
        <p:cNvGrpSpPr/>
        <p:nvPr/>
      </p:nvGrpSpPr>
      <p:grpSpPr>
        <a:xfrm>
          <a:off x="0" y="0"/>
          <a:ext cx="0" cy="0"/>
          <a:chOff x="0" y="0"/>
          <a:chExt cx="0" cy="0"/>
        </a:xfrm>
      </p:grpSpPr>
      <p:grpSp>
        <p:nvGrpSpPr>
          <p:cNvPr name="Group 2" id="2"/>
          <p:cNvGrpSpPr/>
          <p:nvPr/>
        </p:nvGrpSpPr>
        <p:grpSpPr>
          <a:xfrm rot="0">
            <a:off x="9383336" y="331153"/>
            <a:ext cx="5785633" cy="5278641"/>
            <a:chOff x="0" y="0"/>
            <a:chExt cx="1114413" cy="1016758"/>
          </a:xfrm>
        </p:grpSpPr>
        <p:sp>
          <p:nvSpPr>
            <p:cNvPr name="Freeform 3" id="3"/>
            <p:cNvSpPr/>
            <p:nvPr/>
          </p:nvSpPr>
          <p:spPr>
            <a:xfrm flipH="false" flipV="false" rot="0">
              <a:off x="0" y="0"/>
              <a:ext cx="1114413" cy="1016758"/>
            </a:xfrm>
            <a:custGeom>
              <a:avLst/>
              <a:gdLst/>
              <a:ahLst/>
              <a:cxnLst/>
              <a:rect r="r" b="b" t="t" l="l"/>
              <a:pathLst>
                <a:path h="1016758" w="1114413">
                  <a:moveTo>
                    <a:pt x="30777" y="0"/>
                  </a:moveTo>
                  <a:lnTo>
                    <a:pt x="1083636" y="0"/>
                  </a:lnTo>
                  <a:cubicBezTo>
                    <a:pt x="1100634" y="0"/>
                    <a:pt x="1114413" y="13779"/>
                    <a:pt x="1114413" y="30777"/>
                  </a:cubicBezTo>
                  <a:lnTo>
                    <a:pt x="1114413" y="985981"/>
                  </a:lnTo>
                  <a:cubicBezTo>
                    <a:pt x="1114413" y="1002978"/>
                    <a:pt x="1100634" y="1016758"/>
                    <a:pt x="1083636" y="1016758"/>
                  </a:cubicBezTo>
                  <a:lnTo>
                    <a:pt x="30777" y="1016758"/>
                  </a:lnTo>
                  <a:cubicBezTo>
                    <a:pt x="13779" y="1016758"/>
                    <a:pt x="0" y="1002978"/>
                    <a:pt x="0" y="985981"/>
                  </a:cubicBezTo>
                  <a:lnTo>
                    <a:pt x="0" y="30777"/>
                  </a:lnTo>
                  <a:cubicBezTo>
                    <a:pt x="0" y="13779"/>
                    <a:pt x="13779" y="0"/>
                    <a:pt x="30777" y="0"/>
                  </a:cubicBezTo>
                  <a:close/>
                </a:path>
              </a:pathLst>
            </a:custGeom>
            <a:blipFill>
              <a:blip r:embed="rId2"/>
              <a:stretch>
                <a:fillRect l="-102061" t="0" r="-687" b="0"/>
              </a:stretch>
            </a:blipFill>
          </p:spPr>
        </p:sp>
      </p:grpSp>
      <p:grpSp>
        <p:nvGrpSpPr>
          <p:cNvPr name="Group 4" id="4"/>
          <p:cNvGrpSpPr/>
          <p:nvPr/>
        </p:nvGrpSpPr>
        <p:grpSpPr>
          <a:xfrm rot="0">
            <a:off x="10411880" y="4524048"/>
            <a:ext cx="7340947" cy="5450665"/>
            <a:chOff x="0" y="0"/>
            <a:chExt cx="1413993" cy="1049892"/>
          </a:xfrm>
        </p:grpSpPr>
        <p:sp>
          <p:nvSpPr>
            <p:cNvPr name="Freeform 5" id="5"/>
            <p:cNvSpPr/>
            <p:nvPr/>
          </p:nvSpPr>
          <p:spPr>
            <a:xfrm flipH="false" flipV="false" rot="0">
              <a:off x="0" y="0"/>
              <a:ext cx="1413993" cy="1049892"/>
            </a:xfrm>
            <a:custGeom>
              <a:avLst/>
              <a:gdLst/>
              <a:ahLst/>
              <a:cxnLst/>
              <a:rect r="r" b="b" t="t" l="l"/>
              <a:pathLst>
                <a:path h="1049892" w="1413993">
                  <a:moveTo>
                    <a:pt x="24256" y="0"/>
                  </a:moveTo>
                  <a:lnTo>
                    <a:pt x="1389737" y="0"/>
                  </a:lnTo>
                  <a:cubicBezTo>
                    <a:pt x="1403134" y="0"/>
                    <a:pt x="1413993" y="10860"/>
                    <a:pt x="1413993" y="24256"/>
                  </a:cubicBezTo>
                  <a:lnTo>
                    <a:pt x="1413993" y="1025636"/>
                  </a:lnTo>
                  <a:cubicBezTo>
                    <a:pt x="1413993" y="1039033"/>
                    <a:pt x="1403134" y="1049892"/>
                    <a:pt x="1389737" y="1049892"/>
                  </a:cubicBezTo>
                  <a:lnTo>
                    <a:pt x="24256" y="1049892"/>
                  </a:lnTo>
                  <a:cubicBezTo>
                    <a:pt x="17823" y="1049892"/>
                    <a:pt x="11653" y="1047337"/>
                    <a:pt x="7105" y="1042788"/>
                  </a:cubicBezTo>
                  <a:cubicBezTo>
                    <a:pt x="2556" y="1038239"/>
                    <a:pt x="0" y="1032069"/>
                    <a:pt x="0" y="1025636"/>
                  </a:cubicBezTo>
                  <a:lnTo>
                    <a:pt x="0" y="24256"/>
                  </a:lnTo>
                  <a:cubicBezTo>
                    <a:pt x="0" y="10860"/>
                    <a:pt x="10860" y="0"/>
                    <a:pt x="24256" y="0"/>
                  </a:cubicBezTo>
                  <a:close/>
                </a:path>
              </a:pathLst>
            </a:custGeom>
            <a:blipFill>
              <a:blip r:embed="rId3"/>
              <a:stretch>
                <a:fillRect l="-18160" t="0" r="-46840" b="0"/>
              </a:stretch>
            </a:blipFill>
          </p:spPr>
        </p:sp>
      </p:grpSp>
      <p:sp>
        <p:nvSpPr>
          <p:cNvPr name="TextBox 6" id="6"/>
          <p:cNvSpPr txBox="true"/>
          <p:nvPr/>
        </p:nvSpPr>
        <p:spPr>
          <a:xfrm rot="0">
            <a:off x="466166" y="3273265"/>
            <a:ext cx="8917169" cy="4606381"/>
          </a:xfrm>
          <a:prstGeom prst="rect">
            <a:avLst/>
          </a:prstGeom>
        </p:spPr>
        <p:txBody>
          <a:bodyPr anchor="t" rtlCol="false" tIns="0" lIns="0" bIns="0" rIns="0">
            <a:spAutoFit/>
          </a:bodyPr>
          <a:lstStyle/>
          <a:p>
            <a:pPr algn="ctr">
              <a:lnSpc>
                <a:spcPts val="4573"/>
              </a:lnSpc>
            </a:pPr>
            <a:r>
              <a:rPr lang="en-US" sz="3266">
                <a:solidFill>
                  <a:srgbClr val="FFFFFF"/>
                </a:solidFill>
                <a:latin typeface="Open Sans Bold"/>
              </a:rPr>
              <a:t>Vi sono vari Menù presenti nell’app, tutti “a tendina”. Questi menù non coprono mai completamente la UI, e permettono all’utente di visualizzare tutte le opzioni possibili e le azioni da compiere, in maniera rapida e concisa, ed efficace riguardo l’esperienza utente ed il gioco stesso.</a:t>
            </a:r>
          </a:p>
        </p:txBody>
      </p:sp>
      <p:sp>
        <p:nvSpPr>
          <p:cNvPr name="TextBox 7" id="7"/>
          <p:cNvSpPr txBox="true"/>
          <p:nvPr/>
        </p:nvSpPr>
        <p:spPr>
          <a:xfrm rot="0">
            <a:off x="1552782" y="159703"/>
            <a:ext cx="6743938" cy="1566544"/>
          </a:xfrm>
          <a:prstGeom prst="rect">
            <a:avLst/>
          </a:prstGeom>
        </p:spPr>
        <p:txBody>
          <a:bodyPr anchor="t" rtlCol="false" tIns="0" lIns="0" bIns="0" rIns="0">
            <a:spAutoFit/>
          </a:bodyPr>
          <a:lstStyle/>
          <a:p>
            <a:pPr algn="ctr">
              <a:lnSpc>
                <a:spcPts val="12880"/>
              </a:lnSpc>
            </a:pPr>
            <a:r>
              <a:rPr lang="en-US" sz="9200">
                <a:solidFill>
                  <a:srgbClr val="0D2E42"/>
                </a:solidFill>
                <a:latin typeface="Open Sans Bold"/>
              </a:rPr>
              <a:t>Elementi UI</a:t>
            </a:r>
          </a:p>
        </p:txBody>
      </p:sp>
      <p:sp>
        <p:nvSpPr>
          <p:cNvPr name="TextBox 8" id="8"/>
          <p:cNvSpPr txBox="true"/>
          <p:nvPr/>
        </p:nvSpPr>
        <p:spPr>
          <a:xfrm rot="0">
            <a:off x="3984336" y="1446634"/>
            <a:ext cx="1880830" cy="887095"/>
          </a:xfrm>
          <a:prstGeom prst="rect">
            <a:avLst/>
          </a:prstGeom>
        </p:spPr>
        <p:txBody>
          <a:bodyPr anchor="t" rtlCol="false" tIns="0" lIns="0" bIns="0" rIns="0">
            <a:spAutoFit/>
          </a:bodyPr>
          <a:lstStyle/>
          <a:p>
            <a:pPr algn="ctr">
              <a:lnSpc>
                <a:spcPts val="7279"/>
              </a:lnSpc>
            </a:pPr>
            <a:r>
              <a:rPr lang="en-US" sz="5199">
                <a:solidFill>
                  <a:srgbClr val="FC8834"/>
                </a:solidFill>
                <a:latin typeface="Open Sans Bold"/>
              </a:rPr>
              <a:t>Menù</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80C6C6"/>
        </a:solidFill>
      </p:bgPr>
    </p:bg>
    <p:spTree>
      <p:nvGrpSpPr>
        <p:cNvPr id="1" name=""/>
        <p:cNvGrpSpPr/>
        <p:nvPr/>
      </p:nvGrpSpPr>
      <p:grpSpPr>
        <a:xfrm>
          <a:off x="0" y="0"/>
          <a:ext cx="0" cy="0"/>
          <a:chOff x="0" y="0"/>
          <a:chExt cx="0" cy="0"/>
        </a:xfrm>
      </p:grpSpPr>
      <p:grpSp>
        <p:nvGrpSpPr>
          <p:cNvPr name="Group 2" id="2"/>
          <p:cNvGrpSpPr/>
          <p:nvPr/>
        </p:nvGrpSpPr>
        <p:grpSpPr>
          <a:xfrm rot="0">
            <a:off x="10097349" y="2970473"/>
            <a:ext cx="7954119" cy="5278641"/>
            <a:chOff x="0" y="0"/>
            <a:chExt cx="1532101" cy="1016758"/>
          </a:xfrm>
        </p:grpSpPr>
        <p:sp>
          <p:nvSpPr>
            <p:cNvPr name="Freeform 3" id="3"/>
            <p:cNvSpPr/>
            <p:nvPr/>
          </p:nvSpPr>
          <p:spPr>
            <a:xfrm flipH="false" flipV="false" rot="0">
              <a:off x="0" y="0"/>
              <a:ext cx="1532101" cy="1016758"/>
            </a:xfrm>
            <a:custGeom>
              <a:avLst/>
              <a:gdLst/>
              <a:ahLst/>
              <a:cxnLst/>
              <a:rect r="r" b="b" t="t" l="l"/>
              <a:pathLst>
                <a:path h="1016758" w="1532101">
                  <a:moveTo>
                    <a:pt x="22386" y="0"/>
                  </a:moveTo>
                  <a:lnTo>
                    <a:pt x="1509715" y="0"/>
                  </a:lnTo>
                  <a:cubicBezTo>
                    <a:pt x="1515652" y="0"/>
                    <a:pt x="1521346" y="2359"/>
                    <a:pt x="1525544" y="6557"/>
                  </a:cubicBezTo>
                  <a:cubicBezTo>
                    <a:pt x="1529742" y="10755"/>
                    <a:pt x="1532101" y="16449"/>
                    <a:pt x="1532101" y="22386"/>
                  </a:cubicBezTo>
                  <a:lnTo>
                    <a:pt x="1532101" y="994371"/>
                  </a:lnTo>
                  <a:cubicBezTo>
                    <a:pt x="1532101" y="1000308"/>
                    <a:pt x="1529742" y="1006003"/>
                    <a:pt x="1525544" y="1010201"/>
                  </a:cubicBezTo>
                  <a:cubicBezTo>
                    <a:pt x="1521346" y="1014399"/>
                    <a:pt x="1515652" y="1016758"/>
                    <a:pt x="1509715" y="1016758"/>
                  </a:cubicBezTo>
                  <a:lnTo>
                    <a:pt x="22386" y="1016758"/>
                  </a:lnTo>
                  <a:cubicBezTo>
                    <a:pt x="10023" y="1016758"/>
                    <a:pt x="0" y="1006735"/>
                    <a:pt x="0" y="994371"/>
                  </a:cubicBezTo>
                  <a:lnTo>
                    <a:pt x="0" y="22386"/>
                  </a:lnTo>
                  <a:cubicBezTo>
                    <a:pt x="0" y="10023"/>
                    <a:pt x="10023" y="0"/>
                    <a:pt x="22386" y="0"/>
                  </a:cubicBezTo>
                  <a:close/>
                </a:path>
              </a:pathLst>
            </a:custGeom>
            <a:blipFill>
              <a:blip r:embed="rId2"/>
              <a:stretch>
                <a:fillRect l="0" t="-228" r="0" b="-228"/>
              </a:stretch>
            </a:blipFill>
          </p:spPr>
        </p:sp>
      </p:grpSp>
      <p:sp>
        <p:nvSpPr>
          <p:cNvPr name="TextBox 4" id="4"/>
          <p:cNvSpPr txBox="true"/>
          <p:nvPr/>
        </p:nvSpPr>
        <p:spPr>
          <a:xfrm rot="0">
            <a:off x="109160" y="4339722"/>
            <a:ext cx="9631183" cy="3097572"/>
          </a:xfrm>
          <a:prstGeom prst="rect">
            <a:avLst/>
          </a:prstGeom>
        </p:spPr>
        <p:txBody>
          <a:bodyPr anchor="t" rtlCol="false" tIns="0" lIns="0" bIns="0" rIns="0">
            <a:spAutoFit/>
          </a:bodyPr>
          <a:lstStyle/>
          <a:p>
            <a:pPr algn="ctr">
              <a:lnSpc>
                <a:spcPts val="4939"/>
              </a:lnSpc>
            </a:pPr>
            <a:r>
              <a:rPr lang="en-US" sz="3528">
                <a:solidFill>
                  <a:srgbClr val="FFFFFF"/>
                </a:solidFill>
                <a:latin typeface="Open Sans Bold"/>
              </a:rPr>
              <a:t>La Paginazione nel gioco permette di dividere le varie azioni e cose da fare, in modo che l’utente possa concentrarsi singolarmente e totalmente su ciascuna volta per volta.</a:t>
            </a:r>
          </a:p>
        </p:txBody>
      </p:sp>
      <p:sp>
        <p:nvSpPr>
          <p:cNvPr name="TextBox 5" id="5"/>
          <p:cNvSpPr txBox="true"/>
          <p:nvPr/>
        </p:nvSpPr>
        <p:spPr>
          <a:xfrm rot="0">
            <a:off x="1552782" y="159703"/>
            <a:ext cx="6743938" cy="1566544"/>
          </a:xfrm>
          <a:prstGeom prst="rect">
            <a:avLst/>
          </a:prstGeom>
        </p:spPr>
        <p:txBody>
          <a:bodyPr anchor="t" rtlCol="false" tIns="0" lIns="0" bIns="0" rIns="0">
            <a:spAutoFit/>
          </a:bodyPr>
          <a:lstStyle/>
          <a:p>
            <a:pPr algn="ctr">
              <a:lnSpc>
                <a:spcPts val="12880"/>
              </a:lnSpc>
            </a:pPr>
            <a:r>
              <a:rPr lang="en-US" sz="9200">
                <a:solidFill>
                  <a:srgbClr val="0D2E42"/>
                </a:solidFill>
                <a:latin typeface="Open Sans Bold"/>
              </a:rPr>
              <a:t>Elementi UI</a:t>
            </a:r>
          </a:p>
        </p:txBody>
      </p:sp>
      <p:sp>
        <p:nvSpPr>
          <p:cNvPr name="TextBox 6" id="6"/>
          <p:cNvSpPr txBox="true"/>
          <p:nvPr/>
        </p:nvSpPr>
        <p:spPr>
          <a:xfrm rot="0">
            <a:off x="2935931" y="1446634"/>
            <a:ext cx="3977640" cy="887095"/>
          </a:xfrm>
          <a:prstGeom prst="rect">
            <a:avLst/>
          </a:prstGeom>
        </p:spPr>
        <p:txBody>
          <a:bodyPr anchor="t" rtlCol="false" tIns="0" lIns="0" bIns="0" rIns="0">
            <a:spAutoFit/>
          </a:bodyPr>
          <a:lstStyle/>
          <a:p>
            <a:pPr algn="ctr">
              <a:lnSpc>
                <a:spcPts val="7279"/>
              </a:lnSpc>
            </a:pPr>
            <a:r>
              <a:rPr lang="en-US" sz="5199">
                <a:solidFill>
                  <a:srgbClr val="FC8834"/>
                </a:solidFill>
                <a:latin typeface="Open Sans Bold"/>
              </a:rPr>
              <a:t>Paginazione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80C6C6"/>
        </a:solidFill>
      </p:bgPr>
    </p:bg>
    <p:spTree>
      <p:nvGrpSpPr>
        <p:cNvPr id="1" name=""/>
        <p:cNvGrpSpPr/>
        <p:nvPr/>
      </p:nvGrpSpPr>
      <p:grpSpPr>
        <a:xfrm>
          <a:off x="0" y="0"/>
          <a:ext cx="0" cy="0"/>
          <a:chOff x="0" y="0"/>
          <a:chExt cx="0" cy="0"/>
        </a:xfrm>
      </p:grpSpPr>
      <p:grpSp>
        <p:nvGrpSpPr>
          <p:cNvPr name="Group 2" id="2"/>
          <p:cNvGrpSpPr/>
          <p:nvPr/>
        </p:nvGrpSpPr>
        <p:grpSpPr>
          <a:xfrm rot="0">
            <a:off x="8533252" y="2504180"/>
            <a:ext cx="9754748" cy="5278641"/>
            <a:chOff x="0" y="0"/>
            <a:chExt cx="1878933" cy="1016758"/>
          </a:xfrm>
        </p:grpSpPr>
        <p:sp>
          <p:nvSpPr>
            <p:cNvPr name="Freeform 3" id="3"/>
            <p:cNvSpPr/>
            <p:nvPr/>
          </p:nvSpPr>
          <p:spPr>
            <a:xfrm flipH="false" flipV="false" rot="0">
              <a:off x="0" y="0"/>
              <a:ext cx="1878933" cy="1016758"/>
            </a:xfrm>
            <a:custGeom>
              <a:avLst/>
              <a:gdLst/>
              <a:ahLst/>
              <a:cxnLst/>
              <a:rect r="r" b="b" t="t" l="l"/>
              <a:pathLst>
                <a:path h="1016758" w="1878933">
                  <a:moveTo>
                    <a:pt x="18254" y="0"/>
                  </a:moveTo>
                  <a:lnTo>
                    <a:pt x="1860679" y="0"/>
                  </a:lnTo>
                  <a:cubicBezTo>
                    <a:pt x="1865521" y="0"/>
                    <a:pt x="1870164" y="1923"/>
                    <a:pt x="1873587" y="5347"/>
                  </a:cubicBezTo>
                  <a:cubicBezTo>
                    <a:pt x="1877010" y="8770"/>
                    <a:pt x="1878933" y="13413"/>
                    <a:pt x="1878933" y="18254"/>
                  </a:cubicBezTo>
                  <a:lnTo>
                    <a:pt x="1878933" y="998503"/>
                  </a:lnTo>
                  <a:cubicBezTo>
                    <a:pt x="1878933" y="1008585"/>
                    <a:pt x="1870761" y="1016758"/>
                    <a:pt x="1860679" y="1016758"/>
                  </a:cubicBezTo>
                  <a:lnTo>
                    <a:pt x="18254" y="1016758"/>
                  </a:lnTo>
                  <a:cubicBezTo>
                    <a:pt x="8173" y="1016758"/>
                    <a:pt x="0" y="1008585"/>
                    <a:pt x="0" y="998503"/>
                  </a:cubicBezTo>
                  <a:lnTo>
                    <a:pt x="0" y="18254"/>
                  </a:lnTo>
                  <a:cubicBezTo>
                    <a:pt x="0" y="8173"/>
                    <a:pt x="8173" y="0"/>
                    <a:pt x="18254" y="0"/>
                  </a:cubicBezTo>
                  <a:close/>
                </a:path>
              </a:pathLst>
            </a:custGeom>
            <a:blipFill>
              <a:blip r:embed="rId2"/>
              <a:stretch>
                <a:fillRect l="-10126" t="0" r="-10126" b="0"/>
              </a:stretch>
            </a:blipFill>
          </p:spPr>
        </p:sp>
      </p:grpSp>
      <p:sp>
        <p:nvSpPr>
          <p:cNvPr name="TextBox 4" id="4"/>
          <p:cNvSpPr txBox="true"/>
          <p:nvPr/>
        </p:nvSpPr>
        <p:spPr>
          <a:xfrm rot="0">
            <a:off x="0" y="3590272"/>
            <a:ext cx="8533252" cy="3230253"/>
          </a:xfrm>
          <a:prstGeom prst="rect">
            <a:avLst/>
          </a:prstGeom>
        </p:spPr>
        <p:txBody>
          <a:bodyPr anchor="t" rtlCol="false" tIns="0" lIns="0" bIns="0" rIns="0">
            <a:spAutoFit/>
          </a:bodyPr>
          <a:lstStyle/>
          <a:p>
            <a:pPr algn="ctr">
              <a:lnSpc>
                <a:spcPts val="4288"/>
              </a:lnSpc>
            </a:pPr>
            <a:r>
              <a:rPr lang="en-US" sz="3063">
                <a:solidFill>
                  <a:srgbClr val="FFFFFF"/>
                </a:solidFill>
                <a:latin typeface="Open Sans Bold"/>
              </a:rPr>
              <a:t>I Tooltips permettono all’utente di avere informazioni in più, o consigli sulle strategie, mentre gioca, o mentre prepara la squadra. Utilissimi, presenti anche nel tutorial, rendono l’esperienza utente e la fruizione del gioco più comode e fluide.</a:t>
            </a:r>
          </a:p>
        </p:txBody>
      </p:sp>
      <p:sp>
        <p:nvSpPr>
          <p:cNvPr name="TextBox 5" id="5"/>
          <p:cNvSpPr txBox="true"/>
          <p:nvPr/>
        </p:nvSpPr>
        <p:spPr>
          <a:xfrm rot="0">
            <a:off x="1552782" y="159703"/>
            <a:ext cx="6743938" cy="1566544"/>
          </a:xfrm>
          <a:prstGeom prst="rect">
            <a:avLst/>
          </a:prstGeom>
        </p:spPr>
        <p:txBody>
          <a:bodyPr anchor="t" rtlCol="false" tIns="0" lIns="0" bIns="0" rIns="0">
            <a:spAutoFit/>
          </a:bodyPr>
          <a:lstStyle/>
          <a:p>
            <a:pPr algn="ctr">
              <a:lnSpc>
                <a:spcPts val="12880"/>
              </a:lnSpc>
            </a:pPr>
            <a:r>
              <a:rPr lang="en-US" sz="9200">
                <a:solidFill>
                  <a:srgbClr val="0D2E42"/>
                </a:solidFill>
                <a:latin typeface="Open Sans Bold"/>
              </a:rPr>
              <a:t>Elementi UI</a:t>
            </a:r>
          </a:p>
        </p:txBody>
      </p:sp>
      <p:sp>
        <p:nvSpPr>
          <p:cNvPr name="TextBox 6" id="6"/>
          <p:cNvSpPr txBox="true"/>
          <p:nvPr/>
        </p:nvSpPr>
        <p:spPr>
          <a:xfrm rot="0">
            <a:off x="3606789" y="1446634"/>
            <a:ext cx="2635925" cy="887095"/>
          </a:xfrm>
          <a:prstGeom prst="rect">
            <a:avLst/>
          </a:prstGeom>
        </p:spPr>
        <p:txBody>
          <a:bodyPr anchor="t" rtlCol="false" tIns="0" lIns="0" bIns="0" rIns="0">
            <a:spAutoFit/>
          </a:bodyPr>
          <a:lstStyle/>
          <a:p>
            <a:pPr algn="ctr">
              <a:lnSpc>
                <a:spcPts val="7279"/>
              </a:lnSpc>
            </a:pPr>
            <a:r>
              <a:rPr lang="en-US" sz="5199">
                <a:solidFill>
                  <a:srgbClr val="FC8834"/>
                </a:solidFill>
                <a:latin typeface="Open Sans Bold"/>
              </a:rPr>
              <a:t>Tooltips</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224DB3"/>
        </a:solidFill>
      </p:bgPr>
    </p:bg>
    <p:spTree>
      <p:nvGrpSpPr>
        <p:cNvPr id="1" name=""/>
        <p:cNvGrpSpPr/>
        <p:nvPr/>
      </p:nvGrpSpPr>
      <p:grpSpPr>
        <a:xfrm>
          <a:off x="0" y="0"/>
          <a:ext cx="0" cy="0"/>
          <a:chOff x="0" y="0"/>
          <a:chExt cx="0" cy="0"/>
        </a:xfrm>
      </p:grpSpPr>
      <p:sp>
        <p:nvSpPr>
          <p:cNvPr name="TextBox 2" id="2"/>
          <p:cNvSpPr txBox="true"/>
          <p:nvPr/>
        </p:nvSpPr>
        <p:spPr>
          <a:xfrm rot="0">
            <a:off x="0" y="2645728"/>
            <a:ext cx="18288000" cy="4824094"/>
          </a:xfrm>
          <a:prstGeom prst="rect">
            <a:avLst/>
          </a:prstGeom>
        </p:spPr>
        <p:txBody>
          <a:bodyPr anchor="t" rtlCol="false" tIns="0" lIns="0" bIns="0" rIns="0">
            <a:spAutoFit/>
          </a:bodyPr>
          <a:lstStyle/>
          <a:p>
            <a:pPr algn="ctr">
              <a:lnSpc>
                <a:spcPts val="12880"/>
              </a:lnSpc>
            </a:pPr>
            <a:r>
              <a:rPr lang="en-US" sz="9200">
                <a:solidFill>
                  <a:srgbClr val="FFFFFF"/>
                </a:solidFill>
                <a:latin typeface="Open Sans Bold"/>
              </a:rPr>
              <a:t>Grazie dell’attenzione!</a:t>
            </a:r>
          </a:p>
          <a:p>
            <a:pPr algn="ctr">
              <a:lnSpc>
                <a:spcPts val="12880"/>
              </a:lnSpc>
            </a:pPr>
            <a:r>
              <a:rPr lang="en-US" sz="9200">
                <a:solidFill>
                  <a:srgbClr val="FC8834"/>
                </a:solidFill>
                <a:latin typeface="Open Sans Bold"/>
              </a:rPr>
              <a:t>Vi aspettiamo nel nuovo campionato!</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C9653"/>
        </a:solidFill>
      </p:bgPr>
    </p:bg>
    <p:spTree>
      <p:nvGrpSpPr>
        <p:cNvPr id="1" name=""/>
        <p:cNvGrpSpPr/>
        <p:nvPr/>
      </p:nvGrpSpPr>
      <p:grpSpPr>
        <a:xfrm>
          <a:off x="0" y="0"/>
          <a:ext cx="0" cy="0"/>
          <a:chOff x="0" y="0"/>
          <a:chExt cx="0" cy="0"/>
        </a:xfrm>
      </p:grpSpPr>
      <p:grpSp>
        <p:nvGrpSpPr>
          <p:cNvPr name="Group 2" id="2"/>
          <p:cNvGrpSpPr/>
          <p:nvPr/>
        </p:nvGrpSpPr>
        <p:grpSpPr>
          <a:xfrm rot="0">
            <a:off x="10346031" y="2731267"/>
            <a:ext cx="6913269" cy="4824466"/>
            <a:chOff x="0" y="0"/>
            <a:chExt cx="1537971" cy="1073283"/>
          </a:xfrm>
        </p:grpSpPr>
        <p:sp>
          <p:nvSpPr>
            <p:cNvPr name="Freeform 3" id="3"/>
            <p:cNvSpPr/>
            <p:nvPr/>
          </p:nvSpPr>
          <p:spPr>
            <a:xfrm flipH="false" flipV="false" rot="0">
              <a:off x="0" y="0"/>
              <a:ext cx="1537971" cy="1073283"/>
            </a:xfrm>
            <a:custGeom>
              <a:avLst/>
              <a:gdLst/>
              <a:ahLst/>
              <a:cxnLst/>
              <a:rect r="r" b="b" t="t" l="l"/>
              <a:pathLst>
                <a:path h="1073283" w="1537971">
                  <a:moveTo>
                    <a:pt x="25757" y="0"/>
                  </a:moveTo>
                  <a:lnTo>
                    <a:pt x="1512215" y="0"/>
                  </a:lnTo>
                  <a:cubicBezTo>
                    <a:pt x="1519046" y="0"/>
                    <a:pt x="1525597" y="2714"/>
                    <a:pt x="1530427" y="7544"/>
                  </a:cubicBezTo>
                  <a:cubicBezTo>
                    <a:pt x="1535258" y="12374"/>
                    <a:pt x="1537971" y="18926"/>
                    <a:pt x="1537971" y="25757"/>
                  </a:cubicBezTo>
                  <a:lnTo>
                    <a:pt x="1537971" y="1047526"/>
                  </a:lnTo>
                  <a:cubicBezTo>
                    <a:pt x="1537971" y="1061751"/>
                    <a:pt x="1526440" y="1073283"/>
                    <a:pt x="1512215" y="1073283"/>
                  </a:cubicBezTo>
                  <a:lnTo>
                    <a:pt x="25757" y="1073283"/>
                  </a:lnTo>
                  <a:cubicBezTo>
                    <a:pt x="18926" y="1073283"/>
                    <a:pt x="12374" y="1070569"/>
                    <a:pt x="7544" y="1065739"/>
                  </a:cubicBezTo>
                  <a:cubicBezTo>
                    <a:pt x="2714" y="1060908"/>
                    <a:pt x="0" y="1054357"/>
                    <a:pt x="0" y="1047526"/>
                  </a:cubicBezTo>
                  <a:lnTo>
                    <a:pt x="0" y="25757"/>
                  </a:lnTo>
                  <a:cubicBezTo>
                    <a:pt x="0" y="11532"/>
                    <a:pt x="11532" y="0"/>
                    <a:pt x="25757" y="0"/>
                  </a:cubicBezTo>
                  <a:close/>
                </a:path>
              </a:pathLst>
            </a:custGeom>
            <a:blipFill>
              <a:blip r:embed="rId2"/>
              <a:stretch>
                <a:fillRect l="-509" t="0" r="-509" b="0"/>
              </a:stretch>
            </a:blipFill>
          </p:spPr>
        </p:sp>
      </p:grpSp>
      <p:sp>
        <p:nvSpPr>
          <p:cNvPr name="TextBox 4" id="4"/>
          <p:cNvSpPr txBox="true"/>
          <p:nvPr/>
        </p:nvSpPr>
        <p:spPr>
          <a:xfrm rot="0">
            <a:off x="2430363" y="159703"/>
            <a:ext cx="13427273" cy="1566544"/>
          </a:xfrm>
          <a:prstGeom prst="rect">
            <a:avLst/>
          </a:prstGeom>
        </p:spPr>
        <p:txBody>
          <a:bodyPr anchor="t" rtlCol="false" tIns="0" lIns="0" bIns="0" rIns="0">
            <a:spAutoFit/>
          </a:bodyPr>
          <a:lstStyle/>
          <a:p>
            <a:pPr algn="ctr">
              <a:lnSpc>
                <a:spcPts val="12880"/>
              </a:lnSpc>
            </a:pPr>
            <a:r>
              <a:rPr lang="en-US" sz="9200">
                <a:solidFill>
                  <a:srgbClr val="141616"/>
                </a:solidFill>
                <a:latin typeface="Open Sans Bold"/>
              </a:rPr>
              <a:t>Online Soccer Manager</a:t>
            </a:r>
          </a:p>
        </p:txBody>
      </p:sp>
      <p:sp>
        <p:nvSpPr>
          <p:cNvPr name="TextBox 5" id="5"/>
          <p:cNvSpPr txBox="true"/>
          <p:nvPr/>
        </p:nvSpPr>
        <p:spPr>
          <a:xfrm rot="0">
            <a:off x="1226130" y="1892312"/>
            <a:ext cx="8207057" cy="7896847"/>
          </a:xfrm>
          <a:prstGeom prst="rect">
            <a:avLst/>
          </a:prstGeom>
        </p:spPr>
        <p:txBody>
          <a:bodyPr anchor="t" rtlCol="false" tIns="0" lIns="0" bIns="0" rIns="0">
            <a:spAutoFit/>
          </a:bodyPr>
          <a:lstStyle/>
          <a:p>
            <a:pPr algn="ctr">
              <a:lnSpc>
                <a:spcPts val="7840"/>
              </a:lnSpc>
            </a:pPr>
            <a:r>
              <a:rPr lang="en-US" sz="5600">
                <a:solidFill>
                  <a:srgbClr val="141616"/>
                </a:solidFill>
                <a:latin typeface="Open Sans Bold"/>
              </a:rPr>
              <a:t>In quest app, dovremo schierare i nostri giocatori, gestire gli allenamenti, e preparare delle tattiche, oltre a fare calciomercato, come un vero allenatore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AB7E1"/>
        </a:solidFill>
      </p:bgPr>
    </p:bg>
    <p:spTree>
      <p:nvGrpSpPr>
        <p:cNvPr id="1" name=""/>
        <p:cNvGrpSpPr/>
        <p:nvPr/>
      </p:nvGrpSpPr>
      <p:grpSpPr>
        <a:xfrm>
          <a:off x="0" y="0"/>
          <a:ext cx="0" cy="0"/>
          <a:chOff x="0" y="0"/>
          <a:chExt cx="0" cy="0"/>
        </a:xfrm>
      </p:grpSpPr>
      <p:grpSp>
        <p:nvGrpSpPr>
          <p:cNvPr name="Group 2" id="2"/>
          <p:cNvGrpSpPr/>
          <p:nvPr/>
        </p:nvGrpSpPr>
        <p:grpSpPr>
          <a:xfrm rot="0">
            <a:off x="10067866" y="2731267"/>
            <a:ext cx="7826113" cy="4824466"/>
            <a:chOff x="0" y="0"/>
            <a:chExt cx="1741049" cy="1073283"/>
          </a:xfrm>
        </p:grpSpPr>
        <p:sp>
          <p:nvSpPr>
            <p:cNvPr name="Freeform 3" id="3"/>
            <p:cNvSpPr/>
            <p:nvPr/>
          </p:nvSpPr>
          <p:spPr>
            <a:xfrm flipH="false" flipV="false" rot="0">
              <a:off x="0" y="0"/>
              <a:ext cx="1741049" cy="1073283"/>
            </a:xfrm>
            <a:custGeom>
              <a:avLst/>
              <a:gdLst/>
              <a:ahLst/>
              <a:cxnLst/>
              <a:rect r="r" b="b" t="t" l="l"/>
              <a:pathLst>
                <a:path h="1073283" w="1741049">
                  <a:moveTo>
                    <a:pt x="22753" y="0"/>
                  </a:moveTo>
                  <a:lnTo>
                    <a:pt x="1718296" y="0"/>
                  </a:lnTo>
                  <a:cubicBezTo>
                    <a:pt x="1730862" y="0"/>
                    <a:pt x="1741049" y="10187"/>
                    <a:pt x="1741049" y="22753"/>
                  </a:cubicBezTo>
                  <a:lnTo>
                    <a:pt x="1741049" y="1050530"/>
                  </a:lnTo>
                  <a:cubicBezTo>
                    <a:pt x="1741049" y="1056564"/>
                    <a:pt x="1738651" y="1062352"/>
                    <a:pt x="1734384" y="1066619"/>
                  </a:cubicBezTo>
                  <a:cubicBezTo>
                    <a:pt x="1730118" y="1070886"/>
                    <a:pt x="1724330" y="1073283"/>
                    <a:pt x="1718296" y="1073283"/>
                  </a:cubicBezTo>
                  <a:lnTo>
                    <a:pt x="22753" y="1073283"/>
                  </a:lnTo>
                  <a:cubicBezTo>
                    <a:pt x="16718" y="1073283"/>
                    <a:pt x="10931" y="1070886"/>
                    <a:pt x="6664" y="1066619"/>
                  </a:cubicBezTo>
                  <a:cubicBezTo>
                    <a:pt x="2397" y="1062352"/>
                    <a:pt x="0" y="1056564"/>
                    <a:pt x="0" y="1050530"/>
                  </a:cubicBezTo>
                  <a:lnTo>
                    <a:pt x="0" y="22753"/>
                  </a:lnTo>
                  <a:cubicBezTo>
                    <a:pt x="0" y="16718"/>
                    <a:pt x="2397" y="10931"/>
                    <a:pt x="6664" y="6664"/>
                  </a:cubicBezTo>
                  <a:cubicBezTo>
                    <a:pt x="10931" y="2397"/>
                    <a:pt x="16718" y="0"/>
                    <a:pt x="22753" y="0"/>
                  </a:cubicBezTo>
                  <a:close/>
                </a:path>
              </a:pathLst>
            </a:custGeom>
            <a:blipFill>
              <a:blip r:embed="rId2"/>
              <a:stretch>
                <a:fillRect l="-8923" t="0" r="-8923" b="0"/>
              </a:stretch>
            </a:blipFill>
          </p:spPr>
        </p:sp>
      </p:grpSp>
      <p:sp>
        <p:nvSpPr>
          <p:cNvPr name="TextBox 4" id="4"/>
          <p:cNvSpPr txBox="true"/>
          <p:nvPr/>
        </p:nvSpPr>
        <p:spPr>
          <a:xfrm rot="0">
            <a:off x="2430363" y="159703"/>
            <a:ext cx="13427273" cy="1566544"/>
          </a:xfrm>
          <a:prstGeom prst="rect">
            <a:avLst/>
          </a:prstGeom>
        </p:spPr>
        <p:txBody>
          <a:bodyPr anchor="t" rtlCol="false" tIns="0" lIns="0" bIns="0" rIns="0">
            <a:spAutoFit/>
          </a:bodyPr>
          <a:lstStyle/>
          <a:p>
            <a:pPr algn="ctr">
              <a:lnSpc>
                <a:spcPts val="12880"/>
              </a:lnSpc>
            </a:pPr>
            <a:r>
              <a:rPr lang="en-US" sz="9200">
                <a:solidFill>
                  <a:srgbClr val="004AAD"/>
                </a:solidFill>
                <a:latin typeface="Open Sans Bold"/>
              </a:rPr>
              <a:t>Online Soccer Manager</a:t>
            </a:r>
          </a:p>
        </p:txBody>
      </p:sp>
      <p:sp>
        <p:nvSpPr>
          <p:cNvPr name="TextBox 5" id="5"/>
          <p:cNvSpPr txBox="true"/>
          <p:nvPr/>
        </p:nvSpPr>
        <p:spPr>
          <a:xfrm rot="0">
            <a:off x="1226130" y="1892312"/>
            <a:ext cx="8207057" cy="7896847"/>
          </a:xfrm>
          <a:prstGeom prst="rect">
            <a:avLst/>
          </a:prstGeom>
        </p:spPr>
        <p:txBody>
          <a:bodyPr anchor="t" rtlCol="false" tIns="0" lIns="0" bIns="0" rIns="0">
            <a:spAutoFit/>
          </a:bodyPr>
          <a:lstStyle/>
          <a:p>
            <a:pPr algn="ctr">
              <a:lnSpc>
                <a:spcPts val="7840"/>
              </a:lnSpc>
            </a:pPr>
            <a:r>
              <a:rPr lang="en-US" sz="5600">
                <a:solidFill>
                  <a:srgbClr val="FFFFFF"/>
                </a:solidFill>
                <a:latin typeface="Open Sans Bold"/>
              </a:rPr>
              <a:t>Ogni giorno vi è una partita, quindi bisogna essere attenti a gestire al meglio sia i titolari, che giocano, sia i panchinari, che subentrano, e farli riposare ogni tanto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0891A"/>
        </a:solidFill>
      </p:bgPr>
    </p:bg>
    <p:spTree>
      <p:nvGrpSpPr>
        <p:cNvPr id="1" name=""/>
        <p:cNvGrpSpPr/>
        <p:nvPr/>
      </p:nvGrpSpPr>
      <p:grpSpPr>
        <a:xfrm>
          <a:off x="0" y="0"/>
          <a:ext cx="0" cy="0"/>
          <a:chOff x="0" y="0"/>
          <a:chExt cx="0" cy="0"/>
        </a:xfrm>
      </p:grpSpPr>
      <p:grpSp>
        <p:nvGrpSpPr>
          <p:cNvPr name="Group 2" id="2"/>
          <p:cNvGrpSpPr/>
          <p:nvPr/>
        </p:nvGrpSpPr>
        <p:grpSpPr>
          <a:xfrm rot="0">
            <a:off x="10173646" y="2731267"/>
            <a:ext cx="7826113" cy="4824466"/>
            <a:chOff x="0" y="0"/>
            <a:chExt cx="1741049" cy="1073283"/>
          </a:xfrm>
        </p:grpSpPr>
        <p:sp>
          <p:nvSpPr>
            <p:cNvPr name="Freeform 3" id="3"/>
            <p:cNvSpPr/>
            <p:nvPr/>
          </p:nvSpPr>
          <p:spPr>
            <a:xfrm flipH="false" flipV="false" rot="0">
              <a:off x="0" y="0"/>
              <a:ext cx="1741049" cy="1073283"/>
            </a:xfrm>
            <a:custGeom>
              <a:avLst/>
              <a:gdLst/>
              <a:ahLst/>
              <a:cxnLst/>
              <a:rect r="r" b="b" t="t" l="l"/>
              <a:pathLst>
                <a:path h="1073283" w="1741049">
                  <a:moveTo>
                    <a:pt x="22753" y="0"/>
                  </a:moveTo>
                  <a:lnTo>
                    <a:pt x="1718296" y="0"/>
                  </a:lnTo>
                  <a:cubicBezTo>
                    <a:pt x="1730862" y="0"/>
                    <a:pt x="1741049" y="10187"/>
                    <a:pt x="1741049" y="22753"/>
                  </a:cubicBezTo>
                  <a:lnTo>
                    <a:pt x="1741049" y="1050530"/>
                  </a:lnTo>
                  <a:cubicBezTo>
                    <a:pt x="1741049" y="1056564"/>
                    <a:pt x="1738651" y="1062352"/>
                    <a:pt x="1734384" y="1066619"/>
                  </a:cubicBezTo>
                  <a:cubicBezTo>
                    <a:pt x="1730118" y="1070886"/>
                    <a:pt x="1724330" y="1073283"/>
                    <a:pt x="1718296" y="1073283"/>
                  </a:cubicBezTo>
                  <a:lnTo>
                    <a:pt x="22753" y="1073283"/>
                  </a:lnTo>
                  <a:cubicBezTo>
                    <a:pt x="16718" y="1073283"/>
                    <a:pt x="10931" y="1070886"/>
                    <a:pt x="6664" y="1066619"/>
                  </a:cubicBezTo>
                  <a:cubicBezTo>
                    <a:pt x="2397" y="1062352"/>
                    <a:pt x="0" y="1056564"/>
                    <a:pt x="0" y="1050530"/>
                  </a:cubicBezTo>
                  <a:lnTo>
                    <a:pt x="0" y="22753"/>
                  </a:lnTo>
                  <a:cubicBezTo>
                    <a:pt x="0" y="16718"/>
                    <a:pt x="2397" y="10931"/>
                    <a:pt x="6664" y="6664"/>
                  </a:cubicBezTo>
                  <a:cubicBezTo>
                    <a:pt x="10931" y="2397"/>
                    <a:pt x="16718" y="0"/>
                    <a:pt x="22753" y="0"/>
                  </a:cubicBezTo>
                  <a:close/>
                </a:path>
              </a:pathLst>
            </a:custGeom>
            <a:blipFill>
              <a:blip r:embed="rId2"/>
              <a:stretch>
                <a:fillRect l="-4796" t="0" r="-4796" b="0"/>
              </a:stretch>
            </a:blipFill>
          </p:spPr>
        </p:sp>
      </p:grpSp>
      <p:sp>
        <p:nvSpPr>
          <p:cNvPr name="TextBox 4" id="4"/>
          <p:cNvSpPr txBox="true"/>
          <p:nvPr/>
        </p:nvSpPr>
        <p:spPr>
          <a:xfrm rot="0">
            <a:off x="5694462" y="159703"/>
            <a:ext cx="6899077" cy="1566544"/>
          </a:xfrm>
          <a:prstGeom prst="rect">
            <a:avLst/>
          </a:prstGeom>
        </p:spPr>
        <p:txBody>
          <a:bodyPr anchor="t" rtlCol="false" tIns="0" lIns="0" bIns="0" rIns="0">
            <a:spAutoFit/>
          </a:bodyPr>
          <a:lstStyle/>
          <a:p>
            <a:pPr algn="ctr">
              <a:lnSpc>
                <a:spcPts val="12880"/>
              </a:lnSpc>
            </a:pPr>
            <a:r>
              <a:rPr lang="en-US" sz="9200">
                <a:solidFill>
                  <a:srgbClr val="FC8834"/>
                </a:solidFill>
                <a:latin typeface="Open Sans Bold"/>
              </a:rPr>
              <a:t>OSM Design</a:t>
            </a:r>
          </a:p>
        </p:txBody>
      </p:sp>
      <p:sp>
        <p:nvSpPr>
          <p:cNvPr name="TextBox 5" id="5"/>
          <p:cNvSpPr txBox="true"/>
          <p:nvPr/>
        </p:nvSpPr>
        <p:spPr>
          <a:xfrm rot="0">
            <a:off x="379892" y="2217204"/>
            <a:ext cx="9433330" cy="6093731"/>
          </a:xfrm>
          <a:prstGeom prst="rect">
            <a:avLst/>
          </a:prstGeom>
        </p:spPr>
        <p:txBody>
          <a:bodyPr anchor="t" rtlCol="false" tIns="0" lIns="0" bIns="0" rIns="0">
            <a:spAutoFit/>
          </a:bodyPr>
          <a:lstStyle/>
          <a:p>
            <a:pPr algn="ctr">
              <a:lnSpc>
                <a:spcPts val="6062"/>
              </a:lnSpc>
            </a:pPr>
            <a:r>
              <a:rPr lang="en-US" sz="4330">
                <a:solidFill>
                  <a:srgbClr val="FC8834"/>
                </a:solidFill>
                <a:latin typeface="Open Sans Bold"/>
              </a:rPr>
              <a:t>Nella schermata di Login, possiamo notare che l’interfaccia ci fornisce pochi elementi, essenziali: la richiesta delle credenziali (e l’accesso con FB), e la regione, oltre che il classico pulsante “Password dimenticata?” (che è un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80C6C6"/>
        </a:solidFill>
      </p:bgPr>
    </p:bg>
    <p:spTree>
      <p:nvGrpSpPr>
        <p:cNvPr id="1" name=""/>
        <p:cNvGrpSpPr/>
        <p:nvPr/>
      </p:nvGrpSpPr>
      <p:grpSpPr>
        <a:xfrm>
          <a:off x="0" y="0"/>
          <a:ext cx="0" cy="0"/>
          <a:chOff x="0" y="0"/>
          <a:chExt cx="0" cy="0"/>
        </a:xfrm>
      </p:grpSpPr>
      <p:grpSp>
        <p:nvGrpSpPr>
          <p:cNvPr name="Group 2" id="2"/>
          <p:cNvGrpSpPr/>
          <p:nvPr/>
        </p:nvGrpSpPr>
        <p:grpSpPr>
          <a:xfrm rot="0">
            <a:off x="9611494" y="2405303"/>
            <a:ext cx="8335375" cy="5476394"/>
            <a:chOff x="0" y="0"/>
            <a:chExt cx="1741049" cy="1143880"/>
          </a:xfrm>
        </p:grpSpPr>
        <p:sp>
          <p:nvSpPr>
            <p:cNvPr name="Freeform 3" id="3"/>
            <p:cNvSpPr/>
            <p:nvPr/>
          </p:nvSpPr>
          <p:spPr>
            <a:xfrm flipH="false" flipV="false" rot="0">
              <a:off x="0" y="0"/>
              <a:ext cx="1741049" cy="1143880"/>
            </a:xfrm>
            <a:custGeom>
              <a:avLst/>
              <a:gdLst/>
              <a:ahLst/>
              <a:cxnLst/>
              <a:rect r="r" b="b" t="t" l="l"/>
              <a:pathLst>
                <a:path h="1143880" w="1741049">
                  <a:moveTo>
                    <a:pt x="21362" y="0"/>
                  </a:moveTo>
                  <a:lnTo>
                    <a:pt x="1719686" y="0"/>
                  </a:lnTo>
                  <a:cubicBezTo>
                    <a:pt x="1731484" y="0"/>
                    <a:pt x="1741049" y="9564"/>
                    <a:pt x="1741049" y="21362"/>
                  </a:cubicBezTo>
                  <a:lnTo>
                    <a:pt x="1741049" y="1122518"/>
                  </a:lnTo>
                  <a:cubicBezTo>
                    <a:pt x="1741049" y="1128183"/>
                    <a:pt x="1738798" y="1133617"/>
                    <a:pt x="1734792" y="1137623"/>
                  </a:cubicBezTo>
                  <a:cubicBezTo>
                    <a:pt x="1730785" y="1141629"/>
                    <a:pt x="1725352" y="1143880"/>
                    <a:pt x="1719686" y="1143880"/>
                  </a:cubicBezTo>
                  <a:lnTo>
                    <a:pt x="21362" y="1143880"/>
                  </a:lnTo>
                  <a:cubicBezTo>
                    <a:pt x="15697" y="1143880"/>
                    <a:pt x="10263" y="1141629"/>
                    <a:pt x="6257" y="1137623"/>
                  </a:cubicBezTo>
                  <a:cubicBezTo>
                    <a:pt x="2251" y="1133617"/>
                    <a:pt x="0" y="1128183"/>
                    <a:pt x="0" y="1122518"/>
                  </a:cubicBezTo>
                  <a:lnTo>
                    <a:pt x="0" y="21362"/>
                  </a:lnTo>
                  <a:cubicBezTo>
                    <a:pt x="0" y="15697"/>
                    <a:pt x="2251" y="10263"/>
                    <a:pt x="6257" y="6257"/>
                  </a:cubicBezTo>
                  <a:cubicBezTo>
                    <a:pt x="10263" y="2251"/>
                    <a:pt x="15697" y="0"/>
                    <a:pt x="21362" y="0"/>
                  </a:cubicBezTo>
                  <a:close/>
                </a:path>
              </a:pathLst>
            </a:custGeom>
            <a:blipFill>
              <a:blip r:embed="rId2"/>
              <a:stretch>
                <a:fillRect l="0" t="-735" r="0" b="-735"/>
              </a:stretch>
            </a:blipFill>
          </p:spPr>
        </p:sp>
      </p:grpSp>
      <p:sp>
        <p:nvSpPr>
          <p:cNvPr name="TextBox 4" id="4"/>
          <p:cNvSpPr txBox="true"/>
          <p:nvPr/>
        </p:nvSpPr>
        <p:spPr>
          <a:xfrm rot="0">
            <a:off x="5694462" y="159703"/>
            <a:ext cx="6899077" cy="1566544"/>
          </a:xfrm>
          <a:prstGeom prst="rect">
            <a:avLst/>
          </a:prstGeom>
        </p:spPr>
        <p:txBody>
          <a:bodyPr anchor="t" rtlCol="false" tIns="0" lIns="0" bIns="0" rIns="0">
            <a:spAutoFit/>
          </a:bodyPr>
          <a:lstStyle/>
          <a:p>
            <a:pPr algn="ctr">
              <a:lnSpc>
                <a:spcPts val="12880"/>
              </a:lnSpc>
            </a:pPr>
            <a:r>
              <a:rPr lang="en-US" sz="9200">
                <a:solidFill>
                  <a:srgbClr val="141616"/>
                </a:solidFill>
                <a:latin typeface="Open Sans Bold"/>
              </a:rPr>
              <a:t>OSM Design</a:t>
            </a:r>
          </a:p>
        </p:txBody>
      </p:sp>
      <p:sp>
        <p:nvSpPr>
          <p:cNvPr name="TextBox 5" id="5"/>
          <p:cNvSpPr txBox="true"/>
          <p:nvPr/>
        </p:nvSpPr>
        <p:spPr>
          <a:xfrm rot="0">
            <a:off x="634535" y="2060493"/>
            <a:ext cx="8804044" cy="6407154"/>
          </a:xfrm>
          <a:prstGeom prst="rect">
            <a:avLst/>
          </a:prstGeom>
        </p:spPr>
        <p:txBody>
          <a:bodyPr anchor="t" rtlCol="false" tIns="0" lIns="0" bIns="0" rIns="0">
            <a:spAutoFit/>
          </a:bodyPr>
          <a:lstStyle/>
          <a:p>
            <a:pPr algn="ctr">
              <a:lnSpc>
                <a:spcPts val="5658"/>
              </a:lnSpc>
            </a:pPr>
            <a:r>
              <a:rPr lang="en-US" sz="4041">
                <a:solidFill>
                  <a:srgbClr val="D3E9E8"/>
                </a:solidFill>
                <a:latin typeface="Open Sans Bold"/>
              </a:rPr>
              <a:t>Ogni schermata è molto semplice, perchè serve ad un unico obiettivo. In alto troviamo pochi pulsanti, mentre sulla destra abbiamo un pulsante per un menù “a tendina”, che apparirà sulla destra, senza offuscare del tutto l’interfaccia e la schermata attuale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80C6C6"/>
        </a:solidFill>
      </p:bgPr>
    </p:bg>
    <p:spTree>
      <p:nvGrpSpPr>
        <p:cNvPr id="1" name=""/>
        <p:cNvGrpSpPr/>
        <p:nvPr/>
      </p:nvGrpSpPr>
      <p:grpSpPr>
        <a:xfrm>
          <a:off x="0" y="0"/>
          <a:ext cx="0" cy="0"/>
          <a:chOff x="0" y="0"/>
          <a:chExt cx="0" cy="0"/>
        </a:xfrm>
      </p:grpSpPr>
      <p:grpSp>
        <p:nvGrpSpPr>
          <p:cNvPr name="Group 2" id="2"/>
          <p:cNvGrpSpPr/>
          <p:nvPr/>
        </p:nvGrpSpPr>
        <p:grpSpPr>
          <a:xfrm rot="0">
            <a:off x="8471303" y="2719351"/>
            <a:ext cx="9632360" cy="4848297"/>
            <a:chOff x="0" y="0"/>
            <a:chExt cx="2272605" cy="1143880"/>
          </a:xfrm>
        </p:grpSpPr>
        <p:sp>
          <p:nvSpPr>
            <p:cNvPr name="Freeform 3" id="3"/>
            <p:cNvSpPr/>
            <p:nvPr/>
          </p:nvSpPr>
          <p:spPr>
            <a:xfrm flipH="false" flipV="false" rot="0">
              <a:off x="0" y="0"/>
              <a:ext cx="2272605" cy="1143880"/>
            </a:xfrm>
            <a:custGeom>
              <a:avLst/>
              <a:gdLst/>
              <a:ahLst/>
              <a:cxnLst/>
              <a:rect r="r" b="b" t="t" l="l"/>
              <a:pathLst>
                <a:path h="1143880" w="2272605">
                  <a:moveTo>
                    <a:pt x="18486" y="0"/>
                  </a:moveTo>
                  <a:lnTo>
                    <a:pt x="2254119" y="0"/>
                  </a:lnTo>
                  <a:cubicBezTo>
                    <a:pt x="2264328" y="0"/>
                    <a:pt x="2272605" y="8276"/>
                    <a:pt x="2272605" y="18486"/>
                  </a:cubicBezTo>
                  <a:lnTo>
                    <a:pt x="2272605" y="1125394"/>
                  </a:lnTo>
                  <a:cubicBezTo>
                    <a:pt x="2272605" y="1130297"/>
                    <a:pt x="2270657" y="1134999"/>
                    <a:pt x="2267190" y="1138466"/>
                  </a:cubicBezTo>
                  <a:cubicBezTo>
                    <a:pt x="2263724" y="1141932"/>
                    <a:pt x="2259022" y="1143880"/>
                    <a:pt x="2254119" y="1143880"/>
                  </a:cubicBezTo>
                  <a:lnTo>
                    <a:pt x="18486" y="1143880"/>
                  </a:lnTo>
                  <a:cubicBezTo>
                    <a:pt x="13583" y="1143880"/>
                    <a:pt x="8881" y="1141932"/>
                    <a:pt x="5414" y="1138466"/>
                  </a:cubicBezTo>
                  <a:cubicBezTo>
                    <a:pt x="1948" y="1134999"/>
                    <a:pt x="0" y="1130297"/>
                    <a:pt x="0" y="1125394"/>
                  </a:cubicBezTo>
                  <a:lnTo>
                    <a:pt x="0" y="18486"/>
                  </a:lnTo>
                  <a:cubicBezTo>
                    <a:pt x="0" y="13583"/>
                    <a:pt x="1948" y="8881"/>
                    <a:pt x="5414" y="5414"/>
                  </a:cubicBezTo>
                  <a:cubicBezTo>
                    <a:pt x="8881" y="1948"/>
                    <a:pt x="13583" y="0"/>
                    <a:pt x="18486" y="0"/>
                  </a:cubicBezTo>
                  <a:close/>
                </a:path>
              </a:pathLst>
            </a:custGeom>
            <a:blipFill>
              <a:blip r:embed="rId2"/>
              <a:stretch>
                <a:fillRect l="-5926" t="0" r="-5926" b="0"/>
              </a:stretch>
            </a:blipFill>
          </p:spPr>
        </p:sp>
      </p:grpSp>
      <p:sp>
        <p:nvSpPr>
          <p:cNvPr name="TextBox 4" id="4"/>
          <p:cNvSpPr txBox="true"/>
          <p:nvPr/>
        </p:nvSpPr>
        <p:spPr>
          <a:xfrm rot="0">
            <a:off x="5694462" y="159703"/>
            <a:ext cx="6899077" cy="1566544"/>
          </a:xfrm>
          <a:prstGeom prst="rect">
            <a:avLst/>
          </a:prstGeom>
        </p:spPr>
        <p:txBody>
          <a:bodyPr anchor="t" rtlCol="false" tIns="0" lIns="0" bIns="0" rIns="0">
            <a:spAutoFit/>
          </a:bodyPr>
          <a:lstStyle/>
          <a:p>
            <a:pPr algn="ctr">
              <a:lnSpc>
                <a:spcPts val="12880"/>
              </a:lnSpc>
            </a:pPr>
            <a:r>
              <a:rPr lang="en-US" sz="9200">
                <a:solidFill>
                  <a:srgbClr val="0D2E42"/>
                </a:solidFill>
                <a:latin typeface="Open Sans Bold"/>
              </a:rPr>
              <a:t>OSM Design</a:t>
            </a:r>
          </a:p>
        </p:txBody>
      </p:sp>
      <p:sp>
        <p:nvSpPr>
          <p:cNvPr name="TextBox 5" id="5"/>
          <p:cNvSpPr txBox="true"/>
          <p:nvPr/>
        </p:nvSpPr>
        <p:spPr>
          <a:xfrm rot="0">
            <a:off x="539942" y="1464933"/>
            <a:ext cx="7931361" cy="8551689"/>
          </a:xfrm>
          <a:prstGeom prst="rect">
            <a:avLst/>
          </a:prstGeom>
        </p:spPr>
        <p:txBody>
          <a:bodyPr anchor="t" rtlCol="false" tIns="0" lIns="0" bIns="0" rIns="0">
            <a:spAutoFit/>
          </a:bodyPr>
          <a:lstStyle/>
          <a:p>
            <a:pPr algn="ctr">
              <a:lnSpc>
                <a:spcPts val="5658"/>
              </a:lnSpc>
            </a:pPr>
            <a:r>
              <a:rPr lang="en-US" sz="4041">
                <a:solidFill>
                  <a:srgbClr val="FFFFFF"/>
                </a:solidFill>
                <a:latin typeface="Open Sans Bold"/>
              </a:rPr>
              <a:t>La home ci dà tutte le informazioni che servono all’utente per pianificare e gestire la prossima partita, senza risultare oppressiva. Le “cose da fare” sono visibili premendo sull’icona a forma di campanella, mentre le attività terminate, come gli allenamenti, sono visibili premendo il pulsante ad orologio.</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80C6C6"/>
        </a:solidFill>
      </p:bgPr>
    </p:bg>
    <p:spTree>
      <p:nvGrpSpPr>
        <p:cNvPr id="1" name=""/>
        <p:cNvGrpSpPr/>
        <p:nvPr/>
      </p:nvGrpSpPr>
      <p:grpSpPr>
        <a:xfrm>
          <a:off x="0" y="0"/>
          <a:ext cx="0" cy="0"/>
          <a:chOff x="0" y="0"/>
          <a:chExt cx="0" cy="0"/>
        </a:xfrm>
      </p:grpSpPr>
      <p:sp>
        <p:nvSpPr>
          <p:cNvPr name="TextBox 2" id="2"/>
          <p:cNvSpPr txBox="true"/>
          <p:nvPr/>
        </p:nvSpPr>
        <p:spPr>
          <a:xfrm rot="0">
            <a:off x="677726" y="1745568"/>
            <a:ext cx="8466274" cy="6738714"/>
          </a:xfrm>
          <a:prstGeom prst="rect">
            <a:avLst/>
          </a:prstGeom>
        </p:spPr>
        <p:txBody>
          <a:bodyPr anchor="t" rtlCol="false" tIns="0" lIns="0" bIns="0" rIns="0">
            <a:spAutoFit/>
          </a:bodyPr>
          <a:lstStyle/>
          <a:p>
            <a:pPr algn="ctr">
              <a:lnSpc>
                <a:spcPts val="4871"/>
              </a:lnSpc>
            </a:pPr>
            <a:r>
              <a:rPr lang="en-US" sz="3479">
                <a:solidFill>
                  <a:srgbClr val="FFFFFF"/>
                </a:solidFill>
                <a:latin typeface="Open Sans Bold"/>
              </a:rPr>
              <a:t>Tutte queste funzioni, unite alla semplicità dell’UI, e dalla linearità del gioco, rendono l’esperienza utente rapida, facile e coinvolgente,  facendo sì che chiunque possa appassionarsi ed avere un’esperienza di gioco positiva. Inoltre, la schermata durante la partita, con le animazioni dei tiri, fa sì che l’utente abbia un’esperienza ancora più coinvolgente.</a:t>
            </a:r>
          </a:p>
        </p:txBody>
      </p:sp>
      <p:grpSp>
        <p:nvGrpSpPr>
          <p:cNvPr name="Group 3" id="3"/>
          <p:cNvGrpSpPr/>
          <p:nvPr/>
        </p:nvGrpSpPr>
        <p:grpSpPr>
          <a:xfrm rot="0">
            <a:off x="9806455" y="3033617"/>
            <a:ext cx="8218568" cy="4219766"/>
            <a:chOff x="0" y="0"/>
            <a:chExt cx="1583039" cy="812800"/>
          </a:xfrm>
        </p:grpSpPr>
        <p:sp>
          <p:nvSpPr>
            <p:cNvPr name="Freeform 4" id="4"/>
            <p:cNvSpPr/>
            <p:nvPr/>
          </p:nvSpPr>
          <p:spPr>
            <a:xfrm flipH="false" flipV="false" rot="0">
              <a:off x="0" y="0"/>
              <a:ext cx="1583039" cy="812800"/>
            </a:xfrm>
            <a:custGeom>
              <a:avLst/>
              <a:gdLst/>
              <a:ahLst/>
              <a:cxnLst/>
              <a:rect r="r" b="b" t="t" l="l"/>
              <a:pathLst>
                <a:path h="812800" w="1583039">
                  <a:moveTo>
                    <a:pt x="21666" y="0"/>
                  </a:moveTo>
                  <a:lnTo>
                    <a:pt x="1561372" y="0"/>
                  </a:lnTo>
                  <a:cubicBezTo>
                    <a:pt x="1573338" y="0"/>
                    <a:pt x="1583039" y="9700"/>
                    <a:pt x="1583039" y="21666"/>
                  </a:cubicBezTo>
                  <a:lnTo>
                    <a:pt x="1583039" y="791134"/>
                  </a:lnTo>
                  <a:cubicBezTo>
                    <a:pt x="1583039" y="803100"/>
                    <a:pt x="1573338" y="812800"/>
                    <a:pt x="1561372" y="812800"/>
                  </a:cubicBezTo>
                  <a:lnTo>
                    <a:pt x="21666" y="812800"/>
                  </a:lnTo>
                  <a:cubicBezTo>
                    <a:pt x="9700" y="812800"/>
                    <a:pt x="0" y="803100"/>
                    <a:pt x="0" y="791134"/>
                  </a:cubicBezTo>
                  <a:lnTo>
                    <a:pt x="0" y="21666"/>
                  </a:lnTo>
                  <a:cubicBezTo>
                    <a:pt x="0" y="9700"/>
                    <a:pt x="9700" y="0"/>
                    <a:pt x="21666" y="0"/>
                  </a:cubicBezTo>
                  <a:close/>
                </a:path>
              </a:pathLst>
            </a:custGeom>
            <a:blipFill>
              <a:blip r:embed="rId2"/>
              <a:stretch>
                <a:fillRect l="-5507" t="0" r="-5507" b="0"/>
              </a:stretch>
            </a:blipFill>
          </p:spPr>
        </p:sp>
      </p:grpSp>
      <p:sp>
        <p:nvSpPr>
          <p:cNvPr name="TextBox 5" id="5"/>
          <p:cNvSpPr txBox="true"/>
          <p:nvPr/>
        </p:nvSpPr>
        <p:spPr>
          <a:xfrm rot="0">
            <a:off x="5694462" y="159703"/>
            <a:ext cx="6899077" cy="1566544"/>
          </a:xfrm>
          <a:prstGeom prst="rect">
            <a:avLst/>
          </a:prstGeom>
        </p:spPr>
        <p:txBody>
          <a:bodyPr anchor="t" rtlCol="false" tIns="0" lIns="0" bIns="0" rIns="0">
            <a:spAutoFit/>
          </a:bodyPr>
          <a:lstStyle/>
          <a:p>
            <a:pPr algn="ctr">
              <a:lnSpc>
                <a:spcPts val="12880"/>
              </a:lnSpc>
            </a:pPr>
            <a:r>
              <a:rPr lang="en-US" sz="9200">
                <a:solidFill>
                  <a:srgbClr val="0D2E42"/>
                </a:solidFill>
                <a:latin typeface="Open Sans Bold"/>
              </a:rPr>
              <a:t>OSM Design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80C6C6"/>
        </a:solidFill>
      </p:bgPr>
    </p:bg>
    <p:spTree>
      <p:nvGrpSpPr>
        <p:cNvPr id="1" name=""/>
        <p:cNvGrpSpPr/>
        <p:nvPr/>
      </p:nvGrpSpPr>
      <p:grpSpPr>
        <a:xfrm>
          <a:off x="0" y="0"/>
          <a:ext cx="0" cy="0"/>
          <a:chOff x="0" y="0"/>
          <a:chExt cx="0" cy="0"/>
        </a:xfrm>
      </p:grpSpPr>
      <p:sp>
        <p:nvSpPr>
          <p:cNvPr name="TextBox 2" id="2"/>
          <p:cNvSpPr txBox="true"/>
          <p:nvPr/>
        </p:nvSpPr>
        <p:spPr>
          <a:xfrm rot="0">
            <a:off x="677726" y="1745568"/>
            <a:ext cx="8466274" cy="6738714"/>
          </a:xfrm>
          <a:prstGeom prst="rect">
            <a:avLst/>
          </a:prstGeom>
        </p:spPr>
        <p:txBody>
          <a:bodyPr anchor="t" rtlCol="false" tIns="0" lIns="0" bIns="0" rIns="0">
            <a:spAutoFit/>
          </a:bodyPr>
          <a:lstStyle/>
          <a:p>
            <a:pPr algn="ctr">
              <a:lnSpc>
                <a:spcPts val="4871"/>
              </a:lnSpc>
            </a:pPr>
            <a:r>
              <a:rPr lang="en-US" sz="3479">
                <a:solidFill>
                  <a:srgbClr val="FFFFFF"/>
                </a:solidFill>
                <a:latin typeface="Open Sans Bold"/>
              </a:rPr>
              <a:t>Tutte queste funzioni, unite alla semplicità dell’UI, e dalla linearità del gioco, rendono l’esperienza utente rapida, facile e coinvolgente,  facendo sì che chiunque possa appassionarsi ed avere un’esperienza di gioco positiva. Inoltre, la schermata durante la partita, con le animazioni dei tiri, fa sì che l’utente abbia un’esperienza ancora più coinvolgente.</a:t>
            </a:r>
          </a:p>
        </p:txBody>
      </p:sp>
      <p:grpSp>
        <p:nvGrpSpPr>
          <p:cNvPr name="Group 3" id="3"/>
          <p:cNvGrpSpPr/>
          <p:nvPr/>
        </p:nvGrpSpPr>
        <p:grpSpPr>
          <a:xfrm rot="0">
            <a:off x="9806455" y="3033617"/>
            <a:ext cx="8218568" cy="4219766"/>
            <a:chOff x="0" y="0"/>
            <a:chExt cx="1583039" cy="812800"/>
          </a:xfrm>
        </p:grpSpPr>
        <p:sp>
          <p:nvSpPr>
            <p:cNvPr name="Freeform 4" id="4"/>
            <p:cNvSpPr/>
            <p:nvPr/>
          </p:nvSpPr>
          <p:spPr>
            <a:xfrm flipH="false" flipV="false" rot="0">
              <a:off x="0" y="0"/>
              <a:ext cx="1583039" cy="812800"/>
            </a:xfrm>
            <a:custGeom>
              <a:avLst/>
              <a:gdLst/>
              <a:ahLst/>
              <a:cxnLst/>
              <a:rect r="r" b="b" t="t" l="l"/>
              <a:pathLst>
                <a:path h="812800" w="1583039">
                  <a:moveTo>
                    <a:pt x="21666" y="0"/>
                  </a:moveTo>
                  <a:lnTo>
                    <a:pt x="1561372" y="0"/>
                  </a:lnTo>
                  <a:cubicBezTo>
                    <a:pt x="1573338" y="0"/>
                    <a:pt x="1583039" y="9700"/>
                    <a:pt x="1583039" y="21666"/>
                  </a:cubicBezTo>
                  <a:lnTo>
                    <a:pt x="1583039" y="791134"/>
                  </a:lnTo>
                  <a:cubicBezTo>
                    <a:pt x="1583039" y="803100"/>
                    <a:pt x="1573338" y="812800"/>
                    <a:pt x="1561372" y="812800"/>
                  </a:cubicBezTo>
                  <a:lnTo>
                    <a:pt x="21666" y="812800"/>
                  </a:lnTo>
                  <a:cubicBezTo>
                    <a:pt x="9700" y="812800"/>
                    <a:pt x="0" y="803100"/>
                    <a:pt x="0" y="791134"/>
                  </a:cubicBezTo>
                  <a:lnTo>
                    <a:pt x="0" y="21666"/>
                  </a:lnTo>
                  <a:cubicBezTo>
                    <a:pt x="0" y="9700"/>
                    <a:pt x="9700" y="0"/>
                    <a:pt x="21666" y="0"/>
                  </a:cubicBezTo>
                  <a:close/>
                </a:path>
              </a:pathLst>
            </a:custGeom>
            <a:blipFill>
              <a:blip r:embed="rId2"/>
              <a:stretch>
                <a:fillRect l="-5507" t="0" r="-5507" b="0"/>
              </a:stretch>
            </a:blipFill>
          </p:spPr>
        </p:sp>
      </p:grpSp>
      <p:sp>
        <p:nvSpPr>
          <p:cNvPr name="TextBox 5" id="5"/>
          <p:cNvSpPr txBox="true"/>
          <p:nvPr/>
        </p:nvSpPr>
        <p:spPr>
          <a:xfrm rot="0">
            <a:off x="5694462" y="159703"/>
            <a:ext cx="6899077" cy="1566544"/>
          </a:xfrm>
          <a:prstGeom prst="rect">
            <a:avLst/>
          </a:prstGeom>
        </p:spPr>
        <p:txBody>
          <a:bodyPr anchor="t" rtlCol="false" tIns="0" lIns="0" bIns="0" rIns="0">
            <a:spAutoFit/>
          </a:bodyPr>
          <a:lstStyle/>
          <a:p>
            <a:pPr algn="ctr">
              <a:lnSpc>
                <a:spcPts val="12880"/>
              </a:lnSpc>
            </a:pPr>
            <a:r>
              <a:rPr lang="en-US" sz="9200">
                <a:solidFill>
                  <a:srgbClr val="0D2E42"/>
                </a:solidFill>
                <a:latin typeface="Open Sans Bold"/>
              </a:rPr>
              <a:t>OSM Design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80C6C6"/>
        </a:solidFill>
      </p:bgPr>
    </p:bg>
    <p:spTree>
      <p:nvGrpSpPr>
        <p:cNvPr id="1" name=""/>
        <p:cNvGrpSpPr/>
        <p:nvPr/>
      </p:nvGrpSpPr>
      <p:grpSpPr>
        <a:xfrm>
          <a:off x="0" y="0"/>
          <a:ext cx="0" cy="0"/>
          <a:chOff x="0" y="0"/>
          <a:chExt cx="0" cy="0"/>
        </a:xfrm>
      </p:grpSpPr>
      <p:sp>
        <p:nvSpPr>
          <p:cNvPr name="TextBox 2" id="2"/>
          <p:cNvSpPr txBox="true"/>
          <p:nvPr/>
        </p:nvSpPr>
        <p:spPr>
          <a:xfrm rot="0">
            <a:off x="677726" y="1904137"/>
            <a:ext cx="8466274" cy="7354163"/>
          </a:xfrm>
          <a:prstGeom prst="rect">
            <a:avLst/>
          </a:prstGeom>
        </p:spPr>
        <p:txBody>
          <a:bodyPr anchor="t" rtlCol="false" tIns="0" lIns="0" bIns="0" rIns="0">
            <a:spAutoFit/>
          </a:bodyPr>
          <a:lstStyle/>
          <a:p>
            <a:pPr algn="ctr">
              <a:lnSpc>
                <a:spcPts val="4871"/>
              </a:lnSpc>
            </a:pPr>
            <a:r>
              <a:rPr lang="en-US" sz="3479">
                <a:solidFill>
                  <a:srgbClr val="FFFFFF"/>
                </a:solidFill>
                <a:latin typeface="Open Sans Bold"/>
              </a:rPr>
              <a:t>L’equità del Design dell’UI di OSM è reso dal fatto che non vi sono schermate dove vi è una comunicazione basata sui colori, ma solo su caratteri testuali. L’unica parte dove viene data importanza ai colori, è quella sulla stamina del giocatore, ma essendo rappresentata da una barra con un livello di avanzamento, anche gli utenti daltonici possono visualizzarne il livello attuale.</a:t>
            </a:r>
          </a:p>
        </p:txBody>
      </p:sp>
      <p:grpSp>
        <p:nvGrpSpPr>
          <p:cNvPr name="Group 3" id="3"/>
          <p:cNvGrpSpPr/>
          <p:nvPr/>
        </p:nvGrpSpPr>
        <p:grpSpPr>
          <a:xfrm rot="0">
            <a:off x="9568450" y="3499911"/>
            <a:ext cx="8218568" cy="4219766"/>
            <a:chOff x="0" y="0"/>
            <a:chExt cx="1583039" cy="812800"/>
          </a:xfrm>
        </p:grpSpPr>
        <p:sp>
          <p:nvSpPr>
            <p:cNvPr name="Freeform 4" id="4"/>
            <p:cNvSpPr/>
            <p:nvPr/>
          </p:nvSpPr>
          <p:spPr>
            <a:xfrm flipH="false" flipV="false" rot="0">
              <a:off x="0" y="0"/>
              <a:ext cx="1583039" cy="812800"/>
            </a:xfrm>
            <a:custGeom>
              <a:avLst/>
              <a:gdLst/>
              <a:ahLst/>
              <a:cxnLst/>
              <a:rect r="r" b="b" t="t" l="l"/>
              <a:pathLst>
                <a:path h="812800" w="1583039">
                  <a:moveTo>
                    <a:pt x="21666" y="0"/>
                  </a:moveTo>
                  <a:lnTo>
                    <a:pt x="1561372" y="0"/>
                  </a:lnTo>
                  <a:cubicBezTo>
                    <a:pt x="1573338" y="0"/>
                    <a:pt x="1583039" y="9700"/>
                    <a:pt x="1583039" y="21666"/>
                  </a:cubicBezTo>
                  <a:lnTo>
                    <a:pt x="1583039" y="791134"/>
                  </a:lnTo>
                  <a:cubicBezTo>
                    <a:pt x="1583039" y="803100"/>
                    <a:pt x="1573338" y="812800"/>
                    <a:pt x="1561372" y="812800"/>
                  </a:cubicBezTo>
                  <a:lnTo>
                    <a:pt x="21666" y="812800"/>
                  </a:lnTo>
                  <a:cubicBezTo>
                    <a:pt x="9700" y="812800"/>
                    <a:pt x="0" y="803100"/>
                    <a:pt x="0" y="791134"/>
                  </a:cubicBezTo>
                  <a:lnTo>
                    <a:pt x="0" y="21666"/>
                  </a:lnTo>
                  <a:cubicBezTo>
                    <a:pt x="0" y="9700"/>
                    <a:pt x="9700" y="0"/>
                    <a:pt x="21666" y="0"/>
                  </a:cubicBezTo>
                  <a:close/>
                </a:path>
              </a:pathLst>
            </a:custGeom>
            <a:blipFill>
              <a:blip r:embed="rId2"/>
              <a:stretch>
                <a:fillRect l="-5507" t="0" r="-5507" b="0"/>
              </a:stretch>
            </a:blipFill>
          </p:spPr>
        </p:sp>
      </p:grpSp>
      <p:sp>
        <p:nvSpPr>
          <p:cNvPr name="TextBox 5" id="5"/>
          <p:cNvSpPr txBox="true"/>
          <p:nvPr/>
        </p:nvSpPr>
        <p:spPr>
          <a:xfrm rot="0">
            <a:off x="4100215" y="159703"/>
            <a:ext cx="10087570" cy="1566544"/>
          </a:xfrm>
          <a:prstGeom prst="rect">
            <a:avLst/>
          </a:prstGeom>
        </p:spPr>
        <p:txBody>
          <a:bodyPr anchor="t" rtlCol="false" tIns="0" lIns="0" bIns="0" rIns="0">
            <a:spAutoFit/>
          </a:bodyPr>
          <a:lstStyle/>
          <a:p>
            <a:pPr algn="ctr">
              <a:lnSpc>
                <a:spcPts val="12880"/>
              </a:lnSpc>
            </a:pPr>
            <a:r>
              <a:rPr lang="en-US" sz="9200">
                <a:solidFill>
                  <a:srgbClr val="0D2E42"/>
                </a:solidFill>
                <a:latin typeface="Open Sans Bold"/>
              </a:rPr>
              <a:t>OSM Design Equo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DAGAoB1ApaQ</dc:identifier>
  <dcterms:modified xsi:type="dcterms:W3CDTF">2011-08-01T06:04:30Z</dcterms:modified>
  <cp:revision>1</cp:revision>
  <dc:title>Online Soccer Manager</dc:title>
</cp:coreProperties>
</file>